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9" r:id="rId5"/>
    <p:sldId id="259" r:id="rId6"/>
    <p:sldId id="260" r:id="rId7"/>
    <p:sldId id="261" r:id="rId8"/>
    <p:sldId id="270" r:id="rId9"/>
    <p:sldId id="267" r:id="rId10"/>
    <p:sldId id="264" r:id="rId11"/>
    <p:sldId id="271" r:id="rId12"/>
    <p:sldId id="272" r:id="rId13"/>
    <p:sldId id="273" r:id="rId14"/>
    <p:sldId id="274" r:id="rId15"/>
    <p:sldId id="266" r:id="rId16"/>
    <p:sldId id="268" r:id="rId17"/>
    <p:sldId id="26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7283" autoAdjust="0"/>
    <p:restoredTop sz="94660"/>
  </p:normalViewPr>
  <p:slideViewPr>
    <p:cSldViewPr snapToGrid="0">
      <p:cViewPr varScale="1">
        <p:scale>
          <a:sx n="60" d="100"/>
          <a:sy n="60" d="100"/>
        </p:scale>
        <p:origin x="56"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7AD9A-A184-A0D8-88F3-769C4790FCD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40EA85D-3E43-B291-2A23-A7E890E41B8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53AFCFE-1FA4-8172-D959-467FE5F05DDE}"/>
              </a:ext>
            </a:extLst>
          </p:cNvPr>
          <p:cNvSpPr>
            <a:spLocks noGrp="1"/>
          </p:cNvSpPr>
          <p:nvPr>
            <p:ph type="dt" sz="half" idx="10"/>
          </p:nvPr>
        </p:nvSpPr>
        <p:spPr/>
        <p:txBody>
          <a:bodyPr/>
          <a:lstStyle/>
          <a:p>
            <a:fld id="{23A8EECE-31E9-4146-9F10-332EDE33F08A}" type="datetimeFigureOut">
              <a:rPr lang="en-GB" smtClean="0"/>
              <a:t>19/10/2025</a:t>
            </a:fld>
            <a:endParaRPr lang="en-GB"/>
          </a:p>
        </p:txBody>
      </p:sp>
      <p:sp>
        <p:nvSpPr>
          <p:cNvPr id="5" name="Footer Placeholder 4">
            <a:extLst>
              <a:ext uri="{FF2B5EF4-FFF2-40B4-BE49-F238E27FC236}">
                <a16:creationId xmlns:a16="http://schemas.microsoft.com/office/drawing/2014/main" id="{9557B047-44BF-6A2E-5B78-40013311CE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8B842D-0A14-B043-0151-47F425A94674}"/>
              </a:ext>
            </a:extLst>
          </p:cNvPr>
          <p:cNvSpPr>
            <a:spLocks noGrp="1"/>
          </p:cNvSpPr>
          <p:nvPr>
            <p:ph type="sldNum" sz="quarter" idx="12"/>
          </p:nvPr>
        </p:nvSpPr>
        <p:spPr/>
        <p:txBody>
          <a:bodyPr/>
          <a:lstStyle/>
          <a:p>
            <a:fld id="{3FB1E663-8DB6-4DB5-820E-716CCDBACAAD}" type="slidenum">
              <a:rPr lang="en-GB" smtClean="0"/>
              <a:t>‹#›</a:t>
            </a:fld>
            <a:endParaRPr lang="en-GB"/>
          </a:p>
        </p:txBody>
      </p:sp>
    </p:spTree>
    <p:extLst>
      <p:ext uri="{BB962C8B-B14F-4D97-AF65-F5344CB8AC3E}">
        <p14:creationId xmlns:p14="http://schemas.microsoft.com/office/powerpoint/2010/main" val="26864400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AFD6E-703A-E475-E72A-BA0B89AF8EA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9FBF564-B6CB-6F1F-894A-403C6245D82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C6A2617-1191-24A8-7201-1095DA7BD832}"/>
              </a:ext>
            </a:extLst>
          </p:cNvPr>
          <p:cNvSpPr>
            <a:spLocks noGrp="1"/>
          </p:cNvSpPr>
          <p:nvPr>
            <p:ph type="dt" sz="half" idx="10"/>
          </p:nvPr>
        </p:nvSpPr>
        <p:spPr/>
        <p:txBody>
          <a:bodyPr/>
          <a:lstStyle/>
          <a:p>
            <a:fld id="{23A8EECE-31E9-4146-9F10-332EDE33F08A}" type="datetimeFigureOut">
              <a:rPr lang="en-GB" smtClean="0"/>
              <a:t>19/10/2025</a:t>
            </a:fld>
            <a:endParaRPr lang="en-GB"/>
          </a:p>
        </p:txBody>
      </p:sp>
      <p:sp>
        <p:nvSpPr>
          <p:cNvPr id="5" name="Footer Placeholder 4">
            <a:extLst>
              <a:ext uri="{FF2B5EF4-FFF2-40B4-BE49-F238E27FC236}">
                <a16:creationId xmlns:a16="http://schemas.microsoft.com/office/drawing/2014/main" id="{0AB3DF6C-CB82-F8BE-996A-1EA46FEE37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48B21A-F4AA-20B5-A509-718D62D887CE}"/>
              </a:ext>
            </a:extLst>
          </p:cNvPr>
          <p:cNvSpPr>
            <a:spLocks noGrp="1"/>
          </p:cNvSpPr>
          <p:nvPr>
            <p:ph type="sldNum" sz="quarter" idx="12"/>
          </p:nvPr>
        </p:nvSpPr>
        <p:spPr/>
        <p:txBody>
          <a:bodyPr/>
          <a:lstStyle/>
          <a:p>
            <a:fld id="{3FB1E663-8DB6-4DB5-820E-716CCDBACAAD}" type="slidenum">
              <a:rPr lang="en-GB" smtClean="0"/>
              <a:t>‹#›</a:t>
            </a:fld>
            <a:endParaRPr lang="en-GB"/>
          </a:p>
        </p:txBody>
      </p:sp>
    </p:spTree>
    <p:extLst>
      <p:ext uri="{BB962C8B-B14F-4D97-AF65-F5344CB8AC3E}">
        <p14:creationId xmlns:p14="http://schemas.microsoft.com/office/powerpoint/2010/main" val="38805021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59E7E-BE1C-1DE7-A5D2-7107023CEF8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DADA610-114B-824F-9792-E9D344B37FE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069416E-DF73-37D9-7C0F-EA1E86B9E93B}"/>
              </a:ext>
            </a:extLst>
          </p:cNvPr>
          <p:cNvSpPr>
            <a:spLocks noGrp="1"/>
          </p:cNvSpPr>
          <p:nvPr>
            <p:ph type="dt" sz="half" idx="10"/>
          </p:nvPr>
        </p:nvSpPr>
        <p:spPr/>
        <p:txBody>
          <a:bodyPr/>
          <a:lstStyle/>
          <a:p>
            <a:fld id="{23A8EECE-31E9-4146-9F10-332EDE33F08A}" type="datetimeFigureOut">
              <a:rPr lang="en-GB" smtClean="0"/>
              <a:t>19/10/2025</a:t>
            </a:fld>
            <a:endParaRPr lang="en-GB"/>
          </a:p>
        </p:txBody>
      </p:sp>
      <p:sp>
        <p:nvSpPr>
          <p:cNvPr id="5" name="Footer Placeholder 4">
            <a:extLst>
              <a:ext uri="{FF2B5EF4-FFF2-40B4-BE49-F238E27FC236}">
                <a16:creationId xmlns:a16="http://schemas.microsoft.com/office/drawing/2014/main" id="{112A974E-81D9-026D-1B5A-D7297B6ED0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A0F146-EA08-3CAE-E92B-A2EF62EFDB86}"/>
              </a:ext>
            </a:extLst>
          </p:cNvPr>
          <p:cNvSpPr>
            <a:spLocks noGrp="1"/>
          </p:cNvSpPr>
          <p:nvPr>
            <p:ph type="sldNum" sz="quarter" idx="12"/>
          </p:nvPr>
        </p:nvSpPr>
        <p:spPr/>
        <p:txBody>
          <a:bodyPr/>
          <a:lstStyle/>
          <a:p>
            <a:fld id="{3FB1E663-8DB6-4DB5-820E-716CCDBACAAD}" type="slidenum">
              <a:rPr lang="en-GB" smtClean="0"/>
              <a:t>‹#›</a:t>
            </a:fld>
            <a:endParaRPr lang="en-GB"/>
          </a:p>
        </p:txBody>
      </p:sp>
    </p:spTree>
    <p:extLst>
      <p:ext uri="{BB962C8B-B14F-4D97-AF65-F5344CB8AC3E}">
        <p14:creationId xmlns:p14="http://schemas.microsoft.com/office/powerpoint/2010/main" val="27685710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2E5AD-0FE6-8E50-2AB7-EB9283DC7F2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4477F38-E790-0AAB-FE2D-2A6D4EF22E8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9050B29-34FB-3098-15C8-BBBE9F9C075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F23ADE8-03B0-F0F7-FE6F-05565EDE90C8}"/>
              </a:ext>
            </a:extLst>
          </p:cNvPr>
          <p:cNvSpPr>
            <a:spLocks noGrp="1"/>
          </p:cNvSpPr>
          <p:nvPr>
            <p:ph type="dt" sz="half" idx="10"/>
          </p:nvPr>
        </p:nvSpPr>
        <p:spPr/>
        <p:txBody>
          <a:bodyPr/>
          <a:lstStyle/>
          <a:p>
            <a:fld id="{23A8EECE-31E9-4146-9F10-332EDE33F08A}" type="datetimeFigureOut">
              <a:rPr lang="en-GB" smtClean="0"/>
              <a:t>19/10/2025</a:t>
            </a:fld>
            <a:endParaRPr lang="en-GB"/>
          </a:p>
        </p:txBody>
      </p:sp>
      <p:sp>
        <p:nvSpPr>
          <p:cNvPr id="6" name="Footer Placeholder 5">
            <a:extLst>
              <a:ext uri="{FF2B5EF4-FFF2-40B4-BE49-F238E27FC236}">
                <a16:creationId xmlns:a16="http://schemas.microsoft.com/office/drawing/2014/main" id="{D8903A2F-47AF-436B-BD3A-D8E0D467A1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08F67D-9904-1959-8B47-78220855C2DF}"/>
              </a:ext>
            </a:extLst>
          </p:cNvPr>
          <p:cNvSpPr>
            <a:spLocks noGrp="1"/>
          </p:cNvSpPr>
          <p:nvPr>
            <p:ph type="sldNum" sz="quarter" idx="12"/>
          </p:nvPr>
        </p:nvSpPr>
        <p:spPr/>
        <p:txBody>
          <a:bodyPr/>
          <a:lstStyle/>
          <a:p>
            <a:fld id="{3FB1E663-8DB6-4DB5-820E-716CCDBACAAD}" type="slidenum">
              <a:rPr lang="en-GB" smtClean="0"/>
              <a:t>‹#›</a:t>
            </a:fld>
            <a:endParaRPr lang="en-GB"/>
          </a:p>
        </p:txBody>
      </p:sp>
    </p:spTree>
    <p:extLst>
      <p:ext uri="{BB962C8B-B14F-4D97-AF65-F5344CB8AC3E}">
        <p14:creationId xmlns:p14="http://schemas.microsoft.com/office/powerpoint/2010/main" val="40816726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23DE8-0572-F3A7-0BA8-97E731E5F5C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AD8CC11-D193-8647-F2D8-0E9A09F5BA1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BDBDB55-75BA-1093-F6DE-5965FCED820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78F6934-4ECC-D69A-ABDC-558834086C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186421E-553A-A9BF-4854-FCE4EAE0C23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AAA754D-4050-00F7-D417-B897915F8724}"/>
              </a:ext>
            </a:extLst>
          </p:cNvPr>
          <p:cNvSpPr>
            <a:spLocks noGrp="1"/>
          </p:cNvSpPr>
          <p:nvPr>
            <p:ph type="dt" sz="half" idx="10"/>
          </p:nvPr>
        </p:nvSpPr>
        <p:spPr/>
        <p:txBody>
          <a:bodyPr/>
          <a:lstStyle/>
          <a:p>
            <a:fld id="{23A8EECE-31E9-4146-9F10-332EDE33F08A}" type="datetimeFigureOut">
              <a:rPr lang="en-GB" smtClean="0"/>
              <a:t>19/10/2025</a:t>
            </a:fld>
            <a:endParaRPr lang="en-GB"/>
          </a:p>
        </p:txBody>
      </p:sp>
      <p:sp>
        <p:nvSpPr>
          <p:cNvPr id="8" name="Footer Placeholder 7">
            <a:extLst>
              <a:ext uri="{FF2B5EF4-FFF2-40B4-BE49-F238E27FC236}">
                <a16:creationId xmlns:a16="http://schemas.microsoft.com/office/drawing/2014/main" id="{12AEBD43-46D3-76ED-48E6-1DA8F5CD6C2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F17C824-C9FF-CC51-AC51-3A44636517E5}"/>
              </a:ext>
            </a:extLst>
          </p:cNvPr>
          <p:cNvSpPr>
            <a:spLocks noGrp="1"/>
          </p:cNvSpPr>
          <p:nvPr>
            <p:ph type="sldNum" sz="quarter" idx="12"/>
          </p:nvPr>
        </p:nvSpPr>
        <p:spPr/>
        <p:txBody>
          <a:bodyPr/>
          <a:lstStyle/>
          <a:p>
            <a:fld id="{3FB1E663-8DB6-4DB5-820E-716CCDBACAAD}" type="slidenum">
              <a:rPr lang="en-GB" smtClean="0"/>
              <a:t>‹#›</a:t>
            </a:fld>
            <a:endParaRPr lang="en-GB"/>
          </a:p>
        </p:txBody>
      </p:sp>
    </p:spTree>
    <p:extLst>
      <p:ext uri="{BB962C8B-B14F-4D97-AF65-F5344CB8AC3E}">
        <p14:creationId xmlns:p14="http://schemas.microsoft.com/office/powerpoint/2010/main" val="9898133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654DC-28BE-593B-3087-00575BD5C93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EC185D5-24A4-9B23-AEE3-045471F8F5E9}"/>
              </a:ext>
            </a:extLst>
          </p:cNvPr>
          <p:cNvSpPr>
            <a:spLocks noGrp="1"/>
          </p:cNvSpPr>
          <p:nvPr>
            <p:ph type="dt" sz="half" idx="10"/>
          </p:nvPr>
        </p:nvSpPr>
        <p:spPr/>
        <p:txBody>
          <a:bodyPr/>
          <a:lstStyle/>
          <a:p>
            <a:fld id="{23A8EECE-31E9-4146-9F10-332EDE33F08A}" type="datetimeFigureOut">
              <a:rPr lang="en-GB" smtClean="0"/>
              <a:t>19/10/2025</a:t>
            </a:fld>
            <a:endParaRPr lang="en-GB"/>
          </a:p>
        </p:txBody>
      </p:sp>
      <p:sp>
        <p:nvSpPr>
          <p:cNvPr id="4" name="Footer Placeholder 3">
            <a:extLst>
              <a:ext uri="{FF2B5EF4-FFF2-40B4-BE49-F238E27FC236}">
                <a16:creationId xmlns:a16="http://schemas.microsoft.com/office/drawing/2014/main" id="{51C9ECEE-63BE-6E8B-9BBA-719C8EC515E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C0F14FF-E1A3-CACF-AC17-086C97AA025B}"/>
              </a:ext>
            </a:extLst>
          </p:cNvPr>
          <p:cNvSpPr>
            <a:spLocks noGrp="1"/>
          </p:cNvSpPr>
          <p:nvPr>
            <p:ph type="sldNum" sz="quarter" idx="12"/>
          </p:nvPr>
        </p:nvSpPr>
        <p:spPr/>
        <p:txBody>
          <a:bodyPr/>
          <a:lstStyle/>
          <a:p>
            <a:fld id="{3FB1E663-8DB6-4DB5-820E-716CCDBACAAD}" type="slidenum">
              <a:rPr lang="en-GB" smtClean="0"/>
              <a:t>‹#›</a:t>
            </a:fld>
            <a:endParaRPr lang="en-GB"/>
          </a:p>
        </p:txBody>
      </p:sp>
    </p:spTree>
    <p:extLst>
      <p:ext uri="{BB962C8B-B14F-4D97-AF65-F5344CB8AC3E}">
        <p14:creationId xmlns:p14="http://schemas.microsoft.com/office/powerpoint/2010/main" val="3133494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7FABD1-05ED-76AF-12FF-DC604D66CBE5}"/>
              </a:ext>
            </a:extLst>
          </p:cNvPr>
          <p:cNvSpPr>
            <a:spLocks noGrp="1"/>
          </p:cNvSpPr>
          <p:nvPr>
            <p:ph type="dt" sz="half" idx="10"/>
          </p:nvPr>
        </p:nvSpPr>
        <p:spPr/>
        <p:txBody>
          <a:bodyPr/>
          <a:lstStyle/>
          <a:p>
            <a:fld id="{23A8EECE-31E9-4146-9F10-332EDE33F08A}" type="datetimeFigureOut">
              <a:rPr lang="en-GB" smtClean="0"/>
              <a:t>19/10/2025</a:t>
            </a:fld>
            <a:endParaRPr lang="en-GB"/>
          </a:p>
        </p:txBody>
      </p:sp>
      <p:sp>
        <p:nvSpPr>
          <p:cNvPr id="3" name="Footer Placeholder 2">
            <a:extLst>
              <a:ext uri="{FF2B5EF4-FFF2-40B4-BE49-F238E27FC236}">
                <a16:creationId xmlns:a16="http://schemas.microsoft.com/office/drawing/2014/main" id="{5D18F8D7-634C-879A-92EC-955524FE0F2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E94AA9C-9C97-8ED4-FDF5-4A71B7E84586}"/>
              </a:ext>
            </a:extLst>
          </p:cNvPr>
          <p:cNvSpPr>
            <a:spLocks noGrp="1"/>
          </p:cNvSpPr>
          <p:nvPr>
            <p:ph type="sldNum" sz="quarter" idx="12"/>
          </p:nvPr>
        </p:nvSpPr>
        <p:spPr/>
        <p:txBody>
          <a:bodyPr/>
          <a:lstStyle/>
          <a:p>
            <a:fld id="{3FB1E663-8DB6-4DB5-820E-716CCDBACAAD}" type="slidenum">
              <a:rPr lang="en-GB" smtClean="0"/>
              <a:t>‹#›</a:t>
            </a:fld>
            <a:endParaRPr lang="en-GB"/>
          </a:p>
        </p:txBody>
      </p:sp>
    </p:spTree>
    <p:extLst>
      <p:ext uri="{BB962C8B-B14F-4D97-AF65-F5344CB8AC3E}">
        <p14:creationId xmlns:p14="http://schemas.microsoft.com/office/powerpoint/2010/main" val="17646932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4D34E-12CD-0EC5-1575-C18B3598AB6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2CBEDC5-87CF-DF18-BF6A-99B1F2BB677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08936A2-A378-0190-F339-A6A5AA1CAF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FF9349A-8311-926C-F0F4-C0409F862A61}"/>
              </a:ext>
            </a:extLst>
          </p:cNvPr>
          <p:cNvSpPr>
            <a:spLocks noGrp="1"/>
          </p:cNvSpPr>
          <p:nvPr>
            <p:ph type="dt" sz="half" idx="10"/>
          </p:nvPr>
        </p:nvSpPr>
        <p:spPr/>
        <p:txBody>
          <a:bodyPr/>
          <a:lstStyle/>
          <a:p>
            <a:fld id="{23A8EECE-31E9-4146-9F10-332EDE33F08A}" type="datetimeFigureOut">
              <a:rPr lang="en-GB" smtClean="0"/>
              <a:t>19/10/2025</a:t>
            </a:fld>
            <a:endParaRPr lang="en-GB"/>
          </a:p>
        </p:txBody>
      </p:sp>
      <p:sp>
        <p:nvSpPr>
          <p:cNvPr id="6" name="Footer Placeholder 5">
            <a:extLst>
              <a:ext uri="{FF2B5EF4-FFF2-40B4-BE49-F238E27FC236}">
                <a16:creationId xmlns:a16="http://schemas.microsoft.com/office/drawing/2014/main" id="{56186B0C-5D6F-B7DA-2F8C-BBB36CCC25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8BA19A-7FC3-AA2E-FA3C-DD7C3B120022}"/>
              </a:ext>
            </a:extLst>
          </p:cNvPr>
          <p:cNvSpPr>
            <a:spLocks noGrp="1"/>
          </p:cNvSpPr>
          <p:nvPr>
            <p:ph type="sldNum" sz="quarter" idx="12"/>
          </p:nvPr>
        </p:nvSpPr>
        <p:spPr/>
        <p:txBody>
          <a:bodyPr/>
          <a:lstStyle/>
          <a:p>
            <a:fld id="{3FB1E663-8DB6-4DB5-820E-716CCDBACAAD}" type="slidenum">
              <a:rPr lang="en-GB" smtClean="0"/>
              <a:t>‹#›</a:t>
            </a:fld>
            <a:endParaRPr lang="en-GB"/>
          </a:p>
        </p:txBody>
      </p:sp>
    </p:spTree>
    <p:extLst>
      <p:ext uri="{BB962C8B-B14F-4D97-AF65-F5344CB8AC3E}">
        <p14:creationId xmlns:p14="http://schemas.microsoft.com/office/powerpoint/2010/main" val="24398154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37E3C-0279-0E4E-5BDB-A1AA3AB66F7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7538F43-314F-FBEA-68E2-96F3B56B163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2EF4EF8-929C-03A1-C37E-1BE5225671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B18F4F4-C954-DE80-F111-29E442BB0D6A}"/>
              </a:ext>
            </a:extLst>
          </p:cNvPr>
          <p:cNvSpPr>
            <a:spLocks noGrp="1"/>
          </p:cNvSpPr>
          <p:nvPr>
            <p:ph type="dt" sz="half" idx="10"/>
          </p:nvPr>
        </p:nvSpPr>
        <p:spPr/>
        <p:txBody>
          <a:bodyPr/>
          <a:lstStyle/>
          <a:p>
            <a:fld id="{23A8EECE-31E9-4146-9F10-332EDE33F08A}" type="datetimeFigureOut">
              <a:rPr lang="en-GB" smtClean="0"/>
              <a:t>19/10/2025</a:t>
            </a:fld>
            <a:endParaRPr lang="en-GB"/>
          </a:p>
        </p:txBody>
      </p:sp>
      <p:sp>
        <p:nvSpPr>
          <p:cNvPr id="6" name="Footer Placeholder 5">
            <a:extLst>
              <a:ext uri="{FF2B5EF4-FFF2-40B4-BE49-F238E27FC236}">
                <a16:creationId xmlns:a16="http://schemas.microsoft.com/office/drawing/2014/main" id="{C2F56B44-0BE0-CD1B-285C-703E69CECA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6660AA-8B52-127A-11C7-CA8448414AEA}"/>
              </a:ext>
            </a:extLst>
          </p:cNvPr>
          <p:cNvSpPr>
            <a:spLocks noGrp="1"/>
          </p:cNvSpPr>
          <p:nvPr>
            <p:ph type="sldNum" sz="quarter" idx="12"/>
          </p:nvPr>
        </p:nvSpPr>
        <p:spPr/>
        <p:txBody>
          <a:bodyPr/>
          <a:lstStyle/>
          <a:p>
            <a:fld id="{3FB1E663-8DB6-4DB5-820E-716CCDBACAAD}" type="slidenum">
              <a:rPr lang="en-GB" smtClean="0"/>
              <a:t>‹#›</a:t>
            </a:fld>
            <a:endParaRPr lang="en-GB"/>
          </a:p>
        </p:txBody>
      </p:sp>
    </p:spTree>
    <p:extLst>
      <p:ext uri="{BB962C8B-B14F-4D97-AF65-F5344CB8AC3E}">
        <p14:creationId xmlns:p14="http://schemas.microsoft.com/office/powerpoint/2010/main" val="28181029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3351E-ED8B-F032-4D5D-714FF62D391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84D7DCC-3860-55C2-6C13-7CD4CCC041E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0475FFE-1B0D-E016-300E-5BEDF8A2FF53}"/>
              </a:ext>
            </a:extLst>
          </p:cNvPr>
          <p:cNvSpPr>
            <a:spLocks noGrp="1"/>
          </p:cNvSpPr>
          <p:nvPr>
            <p:ph type="dt" sz="half" idx="10"/>
          </p:nvPr>
        </p:nvSpPr>
        <p:spPr/>
        <p:txBody>
          <a:bodyPr/>
          <a:lstStyle/>
          <a:p>
            <a:fld id="{23A8EECE-31E9-4146-9F10-332EDE33F08A}" type="datetimeFigureOut">
              <a:rPr lang="en-GB" smtClean="0"/>
              <a:t>19/10/2025</a:t>
            </a:fld>
            <a:endParaRPr lang="en-GB"/>
          </a:p>
        </p:txBody>
      </p:sp>
      <p:sp>
        <p:nvSpPr>
          <p:cNvPr id="5" name="Footer Placeholder 4">
            <a:extLst>
              <a:ext uri="{FF2B5EF4-FFF2-40B4-BE49-F238E27FC236}">
                <a16:creationId xmlns:a16="http://schemas.microsoft.com/office/drawing/2014/main" id="{1F7AEF8B-0FFA-D643-2BD1-E107729035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49366C-2E51-3D0F-AC44-8F89E503C462}"/>
              </a:ext>
            </a:extLst>
          </p:cNvPr>
          <p:cNvSpPr>
            <a:spLocks noGrp="1"/>
          </p:cNvSpPr>
          <p:nvPr>
            <p:ph type="sldNum" sz="quarter" idx="12"/>
          </p:nvPr>
        </p:nvSpPr>
        <p:spPr/>
        <p:txBody>
          <a:bodyPr/>
          <a:lstStyle/>
          <a:p>
            <a:fld id="{3FB1E663-8DB6-4DB5-820E-716CCDBACAAD}" type="slidenum">
              <a:rPr lang="en-GB" smtClean="0"/>
              <a:t>‹#›</a:t>
            </a:fld>
            <a:endParaRPr lang="en-GB"/>
          </a:p>
        </p:txBody>
      </p:sp>
    </p:spTree>
    <p:extLst>
      <p:ext uri="{BB962C8B-B14F-4D97-AF65-F5344CB8AC3E}">
        <p14:creationId xmlns:p14="http://schemas.microsoft.com/office/powerpoint/2010/main" val="37106934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172846F-CBB6-5F9A-3EF0-003243C3414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B6F7C93-4B94-35DF-24A6-7EED1D027F3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E0E6020-E919-DC86-4596-A40A171609CC}"/>
              </a:ext>
            </a:extLst>
          </p:cNvPr>
          <p:cNvSpPr>
            <a:spLocks noGrp="1"/>
          </p:cNvSpPr>
          <p:nvPr>
            <p:ph type="dt" sz="half" idx="10"/>
          </p:nvPr>
        </p:nvSpPr>
        <p:spPr/>
        <p:txBody>
          <a:bodyPr/>
          <a:lstStyle/>
          <a:p>
            <a:fld id="{23A8EECE-31E9-4146-9F10-332EDE33F08A}" type="datetimeFigureOut">
              <a:rPr lang="en-GB" smtClean="0"/>
              <a:t>19/10/2025</a:t>
            </a:fld>
            <a:endParaRPr lang="en-GB"/>
          </a:p>
        </p:txBody>
      </p:sp>
      <p:sp>
        <p:nvSpPr>
          <p:cNvPr id="5" name="Footer Placeholder 4">
            <a:extLst>
              <a:ext uri="{FF2B5EF4-FFF2-40B4-BE49-F238E27FC236}">
                <a16:creationId xmlns:a16="http://schemas.microsoft.com/office/drawing/2014/main" id="{99687D0B-0D4D-84D8-C7AD-00AE1FD229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5ECE60-8E18-F8A0-A424-F40C6A312C92}"/>
              </a:ext>
            </a:extLst>
          </p:cNvPr>
          <p:cNvSpPr>
            <a:spLocks noGrp="1"/>
          </p:cNvSpPr>
          <p:nvPr>
            <p:ph type="sldNum" sz="quarter" idx="12"/>
          </p:nvPr>
        </p:nvSpPr>
        <p:spPr/>
        <p:txBody>
          <a:bodyPr/>
          <a:lstStyle/>
          <a:p>
            <a:fld id="{3FB1E663-8DB6-4DB5-820E-716CCDBACAAD}" type="slidenum">
              <a:rPr lang="en-GB" smtClean="0"/>
              <a:t>‹#›</a:t>
            </a:fld>
            <a:endParaRPr lang="en-GB"/>
          </a:p>
        </p:txBody>
      </p:sp>
    </p:spTree>
    <p:extLst>
      <p:ext uri="{BB962C8B-B14F-4D97-AF65-F5344CB8AC3E}">
        <p14:creationId xmlns:p14="http://schemas.microsoft.com/office/powerpoint/2010/main" val="28275475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098740-E8C0-A8A0-00A9-550E0817DE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4FF6EBE-882D-0A13-DE02-4830E4C02BF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57B46CD-02C3-A441-F68B-9F02A24EB42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3A8EECE-31E9-4146-9F10-332EDE33F08A}" type="datetimeFigureOut">
              <a:rPr lang="en-GB" smtClean="0"/>
              <a:t>19/10/2025</a:t>
            </a:fld>
            <a:endParaRPr lang="en-GB"/>
          </a:p>
        </p:txBody>
      </p:sp>
      <p:sp>
        <p:nvSpPr>
          <p:cNvPr id="5" name="Footer Placeholder 4">
            <a:extLst>
              <a:ext uri="{FF2B5EF4-FFF2-40B4-BE49-F238E27FC236}">
                <a16:creationId xmlns:a16="http://schemas.microsoft.com/office/drawing/2014/main" id="{F314D0AA-54CD-667E-4F47-79C7D49790A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614266C-2438-B4C9-4B25-D1B7D5C458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FB1E663-8DB6-4DB5-820E-716CCDBACAAD}" type="slidenum">
              <a:rPr lang="en-GB" smtClean="0"/>
              <a:t>‹#›</a:t>
            </a:fld>
            <a:endParaRPr lang="en-GB"/>
          </a:p>
        </p:txBody>
      </p:sp>
    </p:spTree>
    <p:extLst>
      <p:ext uri="{BB962C8B-B14F-4D97-AF65-F5344CB8AC3E}">
        <p14:creationId xmlns:p14="http://schemas.microsoft.com/office/powerpoint/2010/main" val="8368981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thecareworke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FB702-5C46-70E4-3FC9-99AEC09ED6F4}"/>
              </a:ext>
            </a:extLst>
          </p:cNvPr>
          <p:cNvSpPr>
            <a:spLocks noGrp="1"/>
          </p:cNvSpPr>
          <p:nvPr>
            <p:ph type="ctrTitle"/>
          </p:nvPr>
        </p:nvSpPr>
        <p:spPr>
          <a:ln>
            <a:solidFill>
              <a:schemeClr val="tx1"/>
            </a:solidFill>
          </a:ln>
        </p:spPr>
        <p:txBody>
          <a:bodyPr>
            <a:normAutofit/>
          </a:bodyPr>
          <a:lstStyle/>
          <a:p>
            <a:r>
              <a:rPr lang="en-GB" b="1" dirty="0"/>
              <a:t>Gilbert Alator</a:t>
            </a:r>
            <a:br>
              <a:rPr lang="en-GB" dirty="0"/>
            </a:br>
            <a:endParaRPr lang="en-GB" dirty="0"/>
          </a:p>
        </p:txBody>
      </p:sp>
      <p:sp>
        <p:nvSpPr>
          <p:cNvPr id="3" name="Subtitle 2">
            <a:extLst>
              <a:ext uri="{FF2B5EF4-FFF2-40B4-BE49-F238E27FC236}">
                <a16:creationId xmlns:a16="http://schemas.microsoft.com/office/drawing/2014/main" id="{63B5795F-C421-3259-D4B1-47C7CD14D003}"/>
              </a:ext>
            </a:extLst>
          </p:cNvPr>
          <p:cNvSpPr>
            <a:spLocks noGrp="1"/>
          </p:cNvSpPr>
          <p:nvPr>
            <p:ph type="subTitle" idx="1"/>
          </p:nvPr>
        </p:nvSpPr>
        <p:spPr>
          <a:xfrm>
            <a:off x="1648047" y="3547715"/>
            <a:ext cx="9019953" cy="2600165"/>
          </a:xfrm>
          <a:ln>
            <a:solidFill>
              <a:schemeClr val="tx1"/>
            </a:solidFill>
          </a:ln>
        </p:spPr>
        <p:txBody>
          <a:bodyPr>
            <a:normAutofit fontScale="25000" lnSpcReduction="20000"/>
          </a:bodyPr>
          <a:lstStyle/>
          <a:p>
            <a:pPr algn="l"/>
            <a:r>
              <a:rPr lang="en-GB" sz="17600" b="1" dirty="0"/>
              <a:t>Student No – 2420110</a:t>
            </a:r>
          </a:p>
          <a:p>
            <a:pPr algn="l"/>
            <a:r>
              <a:rPr lang="en-GB" sz="17600" dirty="0"/>
              <a:t>Moodle Code – (LCHS4009_BIRM)</a:t>
            </a:r>
          </a:p>
          <a:p>
            <a:pPr algn="l"/>
            <a:r>
              <a:rPr lang="en-GB" sz="17600" dirty="0"/>
              <a:t>Lecturer’s Name – FARAH ISLAM          Assignment  Title –  Professional development - component 1 </a:t>
            </a:r>
          </a:p>
          <a:p>
            <a:r>
              <a:rPr lang="en-GB" dirty="0"/>
              <a:t> aa</a:t>
            </a:r>
          </a:p>
        </p:txBody>
      </p:sp>
    </p:spTree>
    <p:extLst>
      <p:ext uri="{BB962C8B-B14F-4D97-AF65-F5344CB8AC3E}">
        <p14:creationId xmlns:p14="http://schemas.microsoft.com/office/powerpoint/2010/main" val="37851312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43508-472F-4A6C-05AB-76F1452928A4}"/>
              </a:ext>
            </a:extLst>
          </p:cNvPr>
          <p:cNvSpPr>
            <a:spLocks noGrp="1"/>
          </p:cNvSpPr>
          <p:nvPr>
            <p:ph type="title"/>
          </p:nvPr>
        </p:nvSpPr>
        <p:spPr>
          <a:ln>
            <a:solidFill>
              <a:schemeClr val="tx1"/>
            </a:solidFill>
          </a:ln>
        </p:spPr>
        <p:txBody>
          <a:bodyPr/>
          <a:lstStyle/>
          <a:p>
            <a:r>
              <a:rPr lang="en-GB" b="1" dirty="0"/>
              <a:t>Aimes and objectives</a:t>
            </a:r>
            <a:br>
              <a:rPr lang="en-GB" dirty="0"/>
            </a:br>
            <a:endParaRPr lang="en-GB" dirty="0"/>
          </a:p>
        </p:txBody>
      </p:sp>
      <p:sp>
        <p:nvSpPr>
          <p:cNvPr id="3" name="Content Placeholder 2">
            <a:extLst>
              <a:ext uri="{FF2B5EF4-FFF2-40B4-BE49-F238E27FC236}">
                <a16:creationId xmlns:a16="http://schemas.microsoft.com/office/drawing/2014/main" id="{AB12E092-8932-67C6-AAE1-F041AF869CA3}"/>
              </a:ext>
            </a:extLst>
          </p:cNvPr>
          <p:cNvSpPr>
            <a:spLocks noGrp="1"/>
          </p:cNvSpPr>
          <p:nvPr>
            <p:ph idx="1"/>
          </p:nvPr>
        </p:nvSpPr>
        <p:spPr>
          <a:ln>
            <a:solidFill>
              <a:schemeClr val="tx1"/>
            </a:solidFill>
          </a:ln>
        </p:spPr>
        <p:txBody>
          <a:bodyPr/>
          <a:lstStyle/>
          <a:p>
            <a:r>
              <a:rPr lang="en-GB" sz="2400" dirty="0"/>
              <a:t>To use SWAT to analyse  a care worker’s  strength, weakness, opportunities, and threats in professional development.</a:t>
            </a:r>
          </a:p>
          <a:p>
            <a:r>
              <a:rPr lang="en-GB" sz="2400" dirty="0"/>
              <a:t>SWAT stands for:</a:t>
            </a:r>
          </a:p>
          <a:p>
            <a:pPr lvl="1"/>
            <a:r>
              <a:rPr lang="en-GB" dirty="0"/>
              <a:t>Strength : </a:t>
            </a:r>
          </a:p>
          <a:p>
            <a:pPr lvl="1"/>
            <a:r>
              <a:rPr lang="en-GB" dirty="0"/>
              <a:t>Weakness: </a:t>
            </a:r>
          </a:p>
          <a:p>
            <a:pPr lvl="1"/>
            <a:r>
              <a:rPr lang="en-GB" dirty="0"/>
              <a:t>Opportunities:</a:t>
            </a:r>
          </a:p>
          <a:p>
            <a:pPr lvl="1"/>
            <a:r>
              <a:rPr lang="en-GB" dirty="0"/>
              <a:t>Threats: </a:t>
            </a:r>
          </a:p>
          <a:p>
            <a:pPr lvl="1"/>
            <a:endParaRPr lang="en-GB" dirty="0"/>
          </a:p>
        </p:txBody>
      </p:sp>
    </p:spTree>
    <p:extLst>
      <p:ext uri="{BB962C8B-B14F-4D97-AF65-F5344CB8AC3E}">
        <p14:creationId xmlns:p14="http://schemas.microsoft.com/office/powerpoint/2010/main" val="3440784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E3A150-D089-427D-C7D4-286461F4C9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5AA3CC-8ED1-889F-9A8C-451B7F3A3CF4}"/>
              </a:ext>
            </a:extLst>
          </p:cNvPr>
          <p:cNvSpPr>
            <a:spLocks noGrp="1"/>
          </p:cNvSpPr>
          <p:nvPr>
            <p:ph type="title"/>
          </p:nvPr>
        </p:nvSpPr>
        <p:spPr>
          <a:ln>
            <a:solidFill>
              <a:schemeClr val="tx1"/>
            </a:solidFill>
          </a:ln>
        </p:spPr>
        <p:txBody>
          <a:bodyPr/>
          <a:lstStyle/>
          <a:p>
            <a:r>
              <a:rPr lang="en-GB" b="1" dirty="0"/>
              <a:t>Introduction</a:t>
            </a:r>
            <a:br>
              <a:rPr lang="en-GB" dirty="0"/>
            </a:br>
            <a:endParaRPr lang="en-GB" dirty="0"/>
          </a:p>
        </p:txBody>
      </p:sp>
      <p:sp>
        <p:nvSpPr>
          <p:cNvPr id="3" name="Content Placeholder 2">
            <a:extLst>
              <a:ext uri="{FF2B5EF4-FFF2-40B4-BE49-F238E27FC236}">
                <a16:creationId xmlns:a16="http://schemas.microsoft.com/office/drawing/2014/main" id="{9CBAFFD2-23F5-36A6-BD61-C918F85A4EBF}"/>
              </a:ext>
            </a:extLst>
          </p:cNvPr>
          <p:cNvSpPr>
            <a:spLocks noGrp="1"/>
          </p:cNvSpPr>
          <p:nvPr>
            <p:ph idx="1"/>
          </p:nvPr>
        </p:nvSpPr>
        <p:spPr>
          <a:ln>
            <a:solidFill>
              <a:schemeClr val="tx1"/>
            </a:solidFill>
          </a:ln>
        </p:spPr>
        <p:txBody>
          <a:bodyPr>
            <a:normAutofit/>
          </a:bodyPr>
          <a:lstStyle/>
          <a:p>
            <a:r>
              <a:rPr lang="en-GB" sz="3200" dirty="0"/>
              <a:t>SWOT analysis is a long-term planning tool used to discover and assess a score or rating related to an organisation, project, or a person based on certain criteria to evaluate performance, which looks at: </a:t>
            </a:r>
          </a:p>
          <a:p>
            <a:pPr lvl="1"/>
            <a:r>
              <a:rPr lang="en-GB" sz="2800" dirty="0"/>
              <a:t> Strength: what it does well.</a:t>
            </a:r>
          </a:p>
          <a:p>
            <a:pPr lvl="1"/>
            <a:r>
              <a:rPr lang="en-GB" sz="2800" dirty="0"/>
              <a:t>Weakness: areas where there are struggles.</a:t>
            </a:r>
          </a:p>
          <a:p>
            <a:pPr lvl="1"/>
            <a:r>
              <a:rPr lang="en-GB" sz="2800" dirty="0"/>
              <a:t>Opportunities: avenues for growth, </a:t>
            </a:r>
          </a:p>
          <a:p>
            <a:pPr lvl="1"/>
            <a:r>
              <a:rPr lang="en-GB" sz="2800" dirty="0"/>
              <a:t>Threats: external challenges that could affect the success </a:t>
            </a:r>
          </a:p>
          <a:p>
            <a:pPr marL="457200" lvl="1" indent="0">
              <a:buNone/>
            </a:pPr>
            <a:r>
              <a:rPr lang="en-GB" sz="2800" dirty="0"/>
              <a:t>(Gurel &amp; Tat, 2017).</a:t>
            </a:r>
          </a:p>
        </p:txBody>
      </p:sp>
    </p:spTree>
    <p:extLst>
      <p:ext uri="{BB962C8B-B14F-4D97-AF65-F5344CB8AC3E}">
        <p14:creationId xmlns:p14="http://schemas.microsoft.com/office/powerpoint/2010/main" val="14354619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9A526-DC4F-8785-5497-9D6BF4FC0E8A}"/>
              </a:ext>
            </a:extLst>
          </p:cNvPr>
          <p:cNvSpPr>
            <a:spLocks noGrp="1"/>
          </p:cNvSpPr>
          <p:nvPr>
            <p:ph type="title"/>
          </p:nvPr>
        </p:nvSpPr>
        <p:spPr/>
        <p:txBody>
          <a:bodyPr/>
          <a:lstStyle/>
          <a:p>
            <a:r>
              <a:rPr lang="en-GB" dirty="0"/>
              <a:t>Popularity  of  SWOT.</a:t>
            </a:r>
          </a:p>
        </p:txBody>
      </p:sp>
      <p:sp>
        <p:nvSpPr>
          <p:cNvPr id="3" name="Content Placeholder 2">
            <a:extLst>
              <a:ext uri="{FF2B5EF4-FFF2-40B4-BE49-F238E27FC236}">
                <a16:creationId xmlns:a16="http://schemas.microsoft.com/office/drawing/2014/main" id="{280CB79D-2459-3290-4AE2-3FD3F2F5F9F4}"/>
              </a:ext>
            </a:extLst>
          </p:cNvPr>
          <p:cNvSpPr>
            <a:spLocks noGrp="1"/>
          </p:cNvSpPr>
          <p:nvPr>
            <p:ph idx="1"/>
          </p:nvPr>
        </p:nvSpPr>
        <p:spPr/>
        <p:txBody>
          <a:bodyPr>
            <a:normAutofit fontScale="92500" lnSpcReduction="10000"/>
          </a:bodyPr>
          <a:lstStyle/>
          <a:p>
            <a:r>
              <a:rPr lang="en-GB" dirty="0"/>
              <a:t>SWOT has been a popular tool in other industries. its application to transform the health sector is growing rapidly. (Christiansen, (2020), posited that health care sector must continue to make precise changes to achieve the best possible result, hence the application of SWOT analysis Jeffery, ( 2021). In health and social care education and practice, SWOT analysis is designed to achieve the following;</a:t>
            </a:r>
          </a:p>
          <a:p>
            <a:r>
              <a:rPr lang="en-GB" dirty="0"/>
              <a:t>Prepare for carers development and strategizing areas of strength and for improvement.</a:t>
            </a:r>
          </a:p>
          <a:p>
            <a:r>
              <a:rPr lang="en-GB" dirty="0"/>
              <a:t>To inform (CPD) continuing  Professional Development) plans, e. g. if deficiencies is identified in safeguarding.</a:t>
            </a:r>
          </a:p>
          <a:p>
            <a:r>
              <a:rPr lang="en-GB" dirty="0"/>
              <a:t>Indicate preparedness  for taking on new responsibilities, such as a care coordinator ( SMC, 2018 ).</a:t>
            </a:r>
          </a:p>
          <a:p>
            <a:endParaRPr lang="en-GB" dirty="0"/>
          </a:p>
          <a:p>
            <a:endParaRPr lang="en-GB" dirty="0"/>
          </a:p>
        </p:txBody>
      </p:sp>
    </p:spTree>
    <p:extLst>
      <p:ext uri="{BB962C8B-B14F-4D97-AF65-F5344CB8AC3E}">
        <p14:creationId xmlns:p14="http://schemas.microsoft.com/office/powerpoint/2010/main" val="5970377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8E0EC1-DE54-4EC5-CC2B-05218F09B5A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0B9BEC-CF02-9888-ECD9-03B7F42F3739}"/>
              </a:ext>
            </a:extLst>
          </p:cNvPr>
          <p:cNvSpPr>
            <a:spLocks noGrp="1"/>
          </p:cNvSpPr>
          <p:nvPr>
            <p:ph idx="1"/>
          </p:nvPr>
        </p:nvSpPr>
        <p:spPr>
          <a:ln>
            <a:solidFill>
              <a:schemeClr val="tx1"/>
            </a:solidFill>
          </a:ln>
        </p:spPr>
        <p:txBody>
          <a:bodyPr>
            <a:normAutofit/>
          </a:bodyPr>
          <a:lstStyle/>
          <a:p>
            <a:r>
              <a:rPr lang="en-GB" dirty="0"/>
              <a:t>A support worker assist and support vulnerable people with their day -to -day activities and help them to live as independently as possible </a:t>
            </a:r>
          </a:p>
          <a:p>
            <a:r>
              <a:rPr lang="en-GB" dirty="0"/>
              <a:t>They are key delivers of care and can work in: </a:t>
            </a:r>
          </a:p>
          <a:p>
            <a:pPr lvl="1"/>
            <a:r>
              <a:rPr lang="en-GB" dirty="0"/>
              <a:t>Care homes</a:t>
            </a:r>
          </a:p>
          <a:p>
            <a:pPr lvl="1"/>
            <a:r>
              <a:rPr lang="en-GB" dirty="0"/>
              <a:t>Supported living establishments </a:t>
            </a:r>
          </a:p>
          <a:p>
            <a:pPr lvl="1"/>
            <a:r>
              <a:rPr lang="en-GB" dirty="0"/>
              <a:t>People’s own homes</a:t>
            </a:r>
          </a:p>
          <a:p>
            <a:r>
              <a:rPr lang="en-GB" dirty="0"/>
              <a:t>They provide client support to help them live a happy and fulfilled live ( National careers service. gov.uk) https://www.nationalcareers.service</a:t>
            </a:r>
          </a:p>
        </p:txBody>
      </p:sp>
      <p:sp>
        <p:nvSpPr>
          <p:cNvPr id="5" name="Title 4">
            <a:extLst>
              <a:ext uri="{FF2B5EF4-FFF2-40B4-BE49-F238E27FC236}">
                <a16:creationId xmlns:a16="http://schemas.microsoft.com/office/drawing/2014/main" id="{8D27BA3F-E50E-5FA8-B2D8-405FA563C530}"/>
              </a:ext>
            </a:extLst>
          </p:cNvPr>
          <p:cNvSpPr>
            <a:spLocks noGrp="1"/>
          </p:cNvSpPr>
          <p:nvPr>
            <p:ph type="title"/>
          </p:nvPr>
        </p:nvSpPr>
        <p:spPr/>
        <p:txBody>
          <a:bodyPr/>
          <a:lstStyle/>
          <a:p>
            <a:r>
              <a:rPr lang="en-GB" dirty="0"/>
              <a:t>Support  worker as my chosen career development in the Health care sector.</a:t>
            </a:r>
          </a:p>
        </p:txBody>
      </p:sp>
    </p:spTree>
    <p:extLst>
      <p:ext uri="{BB962C8B-B14F-4D97-AF65-F5344CB8AC3E}">
        <p14:creationId xmlns:p14="http://schemas.microsoft.com/office/powerpoint/2010/main" val="20510976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D725EB-2545-B877-02D2-0A56E853EB6C}"/>
            </a:ext>
          </a:extLst>
        </p:cNvPr>
        <p:cNvGrpSpPr/>
        <p:nvPr/>
      </p:nvGrpSpPr>
      <p:grpSpPr>
        <a:xfrm>
          <a:off x="0" y="0"/>
          <a:ext cx="0" cy="0"/>
          <a:chOff x="0" y="0"/>
          <a:chExt cx="0" cy="0"/>
        </a:xfrm>
      </p:grpSpPr>
      <p:pic>
        <p:nvPicPr>
          <p:cNvPr id="4" name="Picture 3" descr="A white sheet of paper with black text&#10;&#10;AI-generated content may be incorrect.">
            <a:extLst>
              <a:ext uri="{FF2B5EF4-FFF2-40B4-BE49-F238E27FC236}">
                <a16:creationId xmlns:a16="http://schemas.microsoft.com/office/drawing/2014/main" id="{AAA44388-3C7D-397B-0C81-A3A388CE9377}"/>
              </a:ext>
            </a:extLst>
          </p:cNvPr>
          <p:cNvPicPr>
            <a:picLocks noChangeAspect="1"/>
          </p:cNvPicPr>
          <p:nvPr/>
        </p:nvPicPr>
        <p:blipFill>
          <a:blip r:embed="rId2"/>
          <a:stretch>
            <a:fillRect/>
          </a:stretch>
        </p:blipFill>
        <p:spPr>
          <a:xfrm>
            <a:off x="3790859" y="271345"/>
            <a:ext cx="5125448" cy="6315309"/>
          </a:xfrm>
          <a:prstGeom prst="rect">
            <a:avLst/>
          </a:prstGeom>
        </p:spPr>
      </p:pic>
    </p:spTree>
    <p:extLst>
      <p:ext uri="{BB962C8B-B14F-4D97-AF65-F5344CB8AC3E}">
        <p14:creationId xmlns:p14="http://schemas.microsoft.com/office/powerpoint/2010/main" val="37459295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C92BCE-1D48-9945-F4A7-DF2FE0DD1D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4189C8-F1BD-EC26-CAB6-5F85F44E7487}"/>
              </a:ext>
            </a:extLst>
          </p:cNvPr>
          <p:cNvSpPr>
            <a:spLocks noGrp="1"/>
          </p:cNvSpPr>
          <p:nvPr>
            <p:ph type="title"/>
          </p:nvPr>
        </p:nvSpPr>
        <p:spPr>
          <a:ln>
            <a:solidFill>
              <a:schemeClr val="tx1"/>
            </a:solidFill>
          </a:ln>
        </p:spPr>
        <p:txBody>
          <a:bodyPr/>
          <a:lstStyle/>
          <a:p>
            <a:r>
              <a:rPr lang="en-GB" b="1" dirty="0"/>
              <a:t>Explanation of  Strengths </a:t>
            </a:r>
            <a:br>
              <a:rPr lang="en-GB" dirty="0"/>
            </a:br>
            <a:endParaRPr lang="en-GB" dirty="0"/>
          </a:p>
        </p:txBody>
      </p:sp>
      <p:sp>
        <p:nvSpPr>
          <p:cNvPr id="3" name="Content Placeholder 2">
            <a:extLst>
              <a:ext uri="{FF2B5EF4-FFF2-40B4-BE49-F238E27FC236}">
                <a16:creationId xmlns:a16="http://schemas.microsoft.com/office/drawing/2014/main" id="{97DED01D-414C-120F-EC07-A9A34B008ACF}"/>
              </a:ext>
            </a:extLst>
          </p:cNvPr>
          <p:cNvSpPr>
            <a:spLocks noGrp="1"/>
          </p:cNvSpPr>
          <p:nvPr>
            <p:ph idx="1"/>
          </p:nvPr>
        </p:nvSpPr>
        <p:spPr>
          <a:ln>
            <a:solidFill>
              <a:schemeClr val="tx1"/>
            </a:solidFill>
          </a:ln>
        </p:spPr>
        <p:txBody>
          <a:bodyPr/>
          <a:lstStyle/>
          <a:p>
            <a:r>
              <a:rPr lang="en-GB" sz="3200" dirty="0"/>
              <a:t>Strengths: </a:t>
            </a:r>
          </a:p>
          <a:p>
            <a:pPr lvl="1"/>
            <a:r>
              <a:rPr lang="en-GB" sz="2800" dirty="0"/>
              <a:t>Interpersonal skills </a:t>
            </a:r>
          </a:p>
          <a:p>
            <a:pPr lvl="1"/>
            <a:r>
              <a:rPr lang="en-GB" sz="2800" dirty="0"/>
              <a:t>Good communication skills, verbal and non- verbal communication ability, active listening  with patients, their families, and professionals.</a:t>
            </a:r>
          </a:p>
          <a:p>
            <a:pPr lvl="1"/>
            <a:r>
              <a:rPr lang="en-GB" sz="2800" dirty="0"/>
              <a:t>Empathy and compassion: understanding ability, having  feelings for others, and willing to assist.</a:t>
            </a:r>
          </a:p>
          <a:p>
            <a:pPr marL="457200" lvl="1" indent="0">
              <a:buNone/>
            </a:pPr>
            <a:r>
              <a:rPr lang="en-GB" dirty="0"/>
              <a:t>.</a:t>
            </a:r>
            <a:r>
              <a:rPr lang="en-GB" sz="2800" dirty="0"/>
              <a:t>  Adaptive to change: The flexibility to adjust to changing situations,                      e.g. policies and procedures and clients need.</a:t>
            </a:r>
          </a:p>
          <a:p>
            <a:pPr marL="457200" lvl="1" indent="0">
              <a:buNone/>
            </a:pPr>
            <a:endParaRPr lang="en-GB" dirty="0"/>
          </a:p>
          <a:p>
            <a:pPr marL="457200" lvl="1" indent="0">
              <a:buNone/>
            </a:pPr>
            <a:endParaRPr lang="en-GB" dirty="0"/>
          </a:p>
        </p:txBody>
      </p:sp>
    </p:spTree>
    <p:extLst>
      <p:ext uri="{BB962C8B-B14F-4D97-AF65-F5344CB8AC3E}">
        <p14:creationId xmlns:p14="http://schemas.microsoft.com/office/powerpoint/2010/main" val="19494043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ED519-CA0A-6438-8952-9EFE2010CD44}"/>
              </a:ext>
            </a:extLst>
          </p:cNvPr>
          <p:cNvSpPr>
            <a:spLocks noGrp="1"/>
          </p:cNvSpPr>
          <p:nvPr>
            <p:ph type="title"/>
          </p:nvPr>
        </p:nvSpPr>
        <p:spPr/>
        <p:txBody>
          <a:bodyPr>
            <a:normAutofit/>
          </a:bodyPr>
          <a:lstStyle/>
          <a:p>
            <a:r>
              <a:rPr lang="en-GB" b="1" dirty="0"/>
              <a:t>Weaknesses</a:t>
            </a:r>
          </a:p>
        </p:txBody>
      </p:sp>
      <p:sp>
        <p:nvSpPr>
          <p:cNvPr id="3" name="Content Placeholder 2">
            <a:extLst>
              <a:ext uri="{FF2B5EF4-FFF2-40B4-BE49-F238E27FC236}">
                <a16:creationId xmlns:a16="http://schemas.microsoft.com/office/drawing/2014/main" id="{9BC93CA8-88DC-348D-A670-6910C23185F2}"/>
              </a:ext>
            </a:extLst>
          </p:cNvPr>
          <p:cNvSpPr>
            <a:spLocks noGrp="1"/>
          </p:cNvSpPr>
          <p:nvPr>
            <p:ph idx="1"/>
          </p:nvPr>
        </p:nvSpPr>
        <p:spPr/>
        <p:txBody>
          <a:bodyPr>
            <a:normAutofit lnSpcReduction="10000"/>
          </a:bodyPr>
          <a:lstStyle/>
          <a:p>
            <a:endParaRPr lang="en-GB" sz="5400" dirty="0"/>
          </a:p>
          <a:p>
            <a:r>
              <a:rPr lang="en-GB" sz="2400" dirty="0"/>
              <a:t>Limited training: Accessibility to training opportunity and the financial implications, as well as combining work- load with training is a huge burden for workers</a:t>
            </a:r>
          </a:p>
          <a:p>
            <a:r>
              <a:rPr lang="en-GB" sz="2400" dirty="0"/>
              <a:t>Emotional burnout due to caring for others can lead to stress and concern.</a:t>
            </a:r>
          </a:p>
          <a:p>
            <a:endParaRPr lang="en-GB" sz="2400" dirty="0"/>
          </a:p>
          <a:p>
            <a:r>
              <a:rPr lang="en-GB" sz="2400" dirty="0"/>
              <a:t>Difficulty saying ‘no’, even when dealing with a large case load</a:t>
            </a:r>
          </a:p>
          <a:p>
            <a:r>
              <a:rPr lang="en-GB" sz="2400" dirty="0"/>
              <a:t>Over-empathy </a:t>
            </a:r>
          </a:p>
          <a:p>
            <a:r>
              <a:rPr lang="en-GB" sz="2400" dirty="0"/>
              <a:t>Difficulty with time management: can result when getting involve in too many task</a:t>
            </a:r>
          </a:p>
          <a:p>
            <a:endParaRPr lang="en-GB" dirty="0"/>
          </a:p>
          <a:p>
            <a:endParaRPr lang="en-GB" dirty="0"/>
          </a:p>
        </p:txBody>
      </p:sp>
    </p:spTree>
    <p:extLst>
      <p:ext uri="{BB962C8B-B14F-4D97-AF65-F5344CB8AC3E}">
        <p14:creationId xmlns:p14="http://schemas.microsoft.com/office/powerpoint/2010/main" val="6156841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44C867-29F9-D9B9-A439-D6B93FE9DA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188244-917A-A818-C415-384B643CEE7E}"/>
              </a:ext>
            </a:extLst>
          </p:cNvPr>
          <p:cNvSpPr>
            <a:spLocks noGrp="1"/>
          </p:cNvSpPr>
          <p:nvPr>
            <p:ph type="title"/>
          </p:nvPr>
        </p:nvSpPr>
        <p:spPr>
          <a:ln>
            <a:solidFill>
              <a:schemeClr val="tx1"/>
            </a:solidFill>
          </a:ln>
        </p:spPr>
        <p:txBody>
          <a:bodyPr/>
          <a:lstStyle/>
          <a:p>
            <a:r>
              <a:rPr lang="en-GB" b="1" dirty="0"/>
              <a:t>Opportunities</a:t>
            </a:r>
            <a:r>
              <a:rPr lang="en-GB" dirty="0"/>
              <a:t> </a:t>
            </a:r>
          </a:p>
        </p:txBody>
      </p:sp>
      <p:sp>
        <p:nvSpPr>
          <p:cNvPr id="3" name="Content Placeholder 2">
            <a:extLst>
              <a:ext uri="{FF2B5EF4-FFF2-40B4-BE49-F238E27FC236}">
                <a16:creationId xmlns:a16="http://schemas.microsoft.com/office/drawing/2014/main" id="{C6DC9360-55B5-812D-2159-78F3CABC3F9F}"/>
              </a:ext>
            </a:extLst>
          </p:cNvPr>
          <p:cNvSpPr>
            <a:spLocks noGrp="1"/>
          </p:cNvSpPr>
          <p:nvPr>
            <p:ph idx="1"/>
          </p:nvPr>
        </p:nvSpPr>
        <p:spPr>
          <a:ln>
            <a:solidFill>
              <a:schemeClr val="tx1"/>
            </a:solidFill>
          </a:ln>
        </p:spPr>
        <p:txBody>
          <a:bodyPr>
            <a:normAutofit lnSpcReduction="10000"/>
          </a:bodyPr>
          <a:lstStyle/>
          <a:p>
            <a:r>
              <a:rPr lang="en-GB" sz="3000" dirty="0"/>
              <a:t>Extensive range of opportunities such as care homes, public service, and hospitals to secure employment  in areas such as:</a:t>
            </a:r>
          </a:p>
          <a:p>
            <a:pPr marL="0" indent="0">
              <a:buNone/>
            </a:pPr>
            <a:r>
              <a:rPr lang="en-GB" sz="3000" dirty="0"/>
              <a:t>    </a:t>
            </a:r>
            <a:r>
              <a:rPr lang="en-GB" sz="2600" dirty="0"/>
              <a:t>Mental health organisation</a:t>
            </a:r>
          </a:p>
          <a:p>
            <a:pPr lvl="1"/>
            <a:r>
              <a:rPr lang="en-GB" sz="2600" dirty="0"/>
              <a:t>Learning disability</a:t>
            </a:r>
          </a:p>
          <a:p>
            <a:pPr lvl="1"/>
            <a:r>
              <a:rPr lang="en-GB" sz="2600" dirty="0"/>
              <a:t>Children’s services</a:t>
            </a:r>
          </a:p>
          <a:p>
            <a:pPr lvl="1"/>
            <a:r>
              <a:rPr lang="en-GB" sz="2600" dirty="0"/>
              <a:t>Community primary care</a:t>
            </a:r>
          </a:p>
          <a:p>
            <a:pPr lvl="1"/>
            <a:r>
              <a:rPr lang="en-GB" sz="2600" dirty="0"/>
              <a:t>Supporting GPs</a:t>
            </a:r>
          </a:p>
          <a:p>
            <a:pPr lvl="1"/>
            <a:r>
              <a:rPr lang="en-GB" sz="2600" dirty="0"/>
              <a:t>Nursing teams</a:t>
            </a:r>
          </a:p>
          <a:p>
            <a:pPr lvl="1"/>
            <a:r>
              <a:rPr lang="en-GB" sz="2600" dirty="0"/>
              <a:t>As  a recreational worker.</a:t>
            </a:r>
          </a:p>
          <a:p>
            <a:pPr lvl="1"/>
            <a:r>
              <a:rPr lang="en-GB" dirty="0"/>
              <a:t>Provide opportunity to upgrade  career to higher positions.</a:t>
            </a:r>
          </a:p>
          <a:p>
            <a:pPr marL="457200" lvl="1" indent="0">
              <a:buNone/>
            </a:pPr>
            <a:endParaRPr lang="en-GB" dirty="0"/>
          </a:p>
        </p:txBody>
      </p:sp>
    </p:spTree>
    <p:extLst>
      <p:ext uri="{BB962C8B-B14F-4D97-AF65-F5344CB8AC3E}">
        <p14:creationId xmlns:p14="http://schemas.microsoft.com/office/powerpoint/2010/main" val="10154984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B81E86-0450-6654-071D-C9FA8102EB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B0DAC4-4540-1DA6-521A-302A9A40C930}"/>
              </a:ext>
            </a:extLst>
          </p:cNvPr>
          <p:cNvSpPr>
            <a:spLocks noGrp="1"/>
          </p:cNvSpPr>
          <p:nvPr>
            <p:ph type="title"/>
          </p:nvPr>
        </p:nvSpPr>
        <p:spPr>
          <a:ln>
            <a:solidFill>
              <a:schemeClr val="tx1"/>
            </a:solidFill>
          </a:ln>
        </p:spPr>
        <p:txBody>
          <a:bodyPr/>
          <a:lstStyle/>
          <a:p>
            <a:r>
              <a:rPr lang="en-GB" b="1" dirty="0"/>
              <a:t>Threats explanation. </a:t>
            </a:r>
          </a:p>
        </p:txBody>
      </p:sp>
      <p:sp>
        <p:nvSpPr>
          <p:cNvPr id="3" name="Content Placeholder 2">
            <a:extLst>
              <a:ext uri="{FF2B5EF4-FFF2-40B4-BE49-F238E27FC236}">
                <a16:creationId xmlns:a16="http://schemas.microsoft.com/office/drawing/2014/main" id="{72163385-8A24-1D02-4E6D-4DC67DF4FE02}"/>
              </a:ext>
            </a:extLst>
          </p:cNvPr>
          <p:cNvSpPr>
            <a:spLocks noGrp="1"/>
          </p:cNvSpPr>
          <p:nvPr>
            <p:ph idx="1"/>
          </p:nvPr>
        </p:nvSpPr>
        <p:spPr>
          <a:ln>
            <a:solidFill>
              <a:schemeClr val="tx1"/>
            </a:solidFill>
          </a:ln>
        </p:spPr>
        <p:txBody>
          <a:bodyPr>
            <a:normAutofit/>
          </a:bodyPr>
          <a:lstStyle/>
          <a:p>
            <a:r>
              <a:rPr lang="en-GB" sz="2400" dirty="0"/>
              <a:t>Care workers suffer a range of violence, harassment and abuse including physical assault, aggression, verbal aggression, threats, discrimination and bullying. National data, shows a high prevalence rate of these  incidents, as high as 200 assaults on staff per day.  In A &amp; E department, with about 80 incidents of violence, harassment, and abuse per 100,000 attendances. As revealed by NHS annual survey, data indicates  that one in seven staff experienced physical violence, from patience, their relatives, or members of the public in 2022 and one third  experience harassment, bullying or abuse Butler et; al, (2020).</a:t>
            </a:r>
          </a:p>
          <a:p>
            <a:endParaRPr lang="en-GB" dirty="0"/>
          </a:p>
        </p:txBody>
      </p:sp>
    </p:spTree>
    <p:extLst>
      <p:ext uri="{BB962C8B-B14F-4D97-AF65-F5344CB8AC3E}">
        <p14:creationId xmlns:p14="http://schemas.microsoft.com/office/powerpoint/2010/main" val="3771867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4B7BF-A9AB-FF4F-FE03-69AACC4E8C5A}"/>
              </a:ext>
            </a:extLst>
          </p:cNvPr>
          <p:cNvSpPr>
            <a:spLocks noGrp="1"/>
          </p:cNvSpPr>
          <p:nvPr>
            <p:ph type="title"/>
          </p:nvPr>
        </p:nvSpPr>
        <p:spPr/>
        <p:txBody>
          <a:bodyPr/>
          <a:lstStyle/>
          <a:p>
            <a:r>
              <a:rPr lang="en-GB" dirty="0"/>
              <a:t>Threats explanation</a:t>
            </a:r>
          </a:p>
        </p:txBody>
      </p:sp>
      <p:sp>
        <p:nvSpPr>
          <p:cNvPr id="3" name="Content Placeholder 2">
            <a:extLst>
              <a:ext uri="{FF2B5EF4-FFF2-40B4-BE49-F238E27FC236}">
                <a16:creationId xmlns:a16="http://schemas.microsoft.com/office/drawing/2014/main" id="{2A9A5914-7348-4611-D881-C8EA22D406B5}"/>
              </a:ext>
            </a:extLst>
          </p:cNvPr>
          <p:cNvSpPr>
            <a:spLocks noGrp="1"/>
          </p:cNvSpPr>
          <p:nvPr>
            <p:ph idx="1"/>
          </p:nvPr>
        </p:nvSpPr>
        <p:spPr>
          <a:xfrm>
            <a:off x="838200" y="1368425"/>
            <a:ext cx="10515600" cy="4351338"/>
          </a:xfrm>
        </p:spPr>
        <p:txBody>
          <a:bodyPr>
            <a:normAutofit fontScale="25000" lnSpcReduction="20000"/>
          </a:bodyPr>
          <a:lstStyle/>
          <a:p>
            <a:r>
              <a:rPr lang="en-GB" sz="9600" dirty="0"/>
              <a:t> Overcoming this threat applying strength potentials, I will  put into play my  critical thinking ability  that will enable me have a  good  understanding of the  situation  and the  client’s behaviours, recognising their triggers and boundaries. Good communication, empathic approach and team work support are of immense importance. </a:t>
            </a:r>
          </a:p>
          <a:p>
            <a:r>
              <a:rPr lang="en-GB" sz="9600" dirty="0"/>
              <a:t>By and large, communicating often with the clients, the families  binds relationship, and you will be appreciated for your update about their family member’s well-being.  Good communication   with colleagues  and  professionals brings mutual understanding and get  job done amicably and in best interest.</a:t>
            </a:r>
          </a:p>
          <a:p>
            <a:endParaRPr lang="en-GB" sz="9600" dirty="0"/>
          </a:p>
          <a:p>
            <a:r>
              <a:rPr lang="en-GB" sz="9600" dirty="0"/>
              <a:t> ListIning to feedback to identify potential hazards and implement safety measures and always report incidents to the manager regardless of severity. </a:t>
            </a:r>
          </a:p>
          <a:p>
            <a:r>
              <a:rPr lang="en-GB" sz="9600" dirty="0"/>
              <a:t>My workplace training skills in the management of violence and conflict resolutions  such as MAPA training  skills is also effective. More importantly, I will put into practice self awareness and reflection and be proactive in my approach to duties (The care workers’ charity).</a:t>
            </a:r>
          </a:p>
          <a:p>
            <a:endParaRPr lang="en-GB" dirty="0"/>
          </a:p>
        </p:txBody>
      </p:sp>
    </p:spTree>
    <p:extLst>
      <p:ext uri="{BB962C8B-B14F-4D97-AF65-F5344CB8AC3E}">
        <p14:creationId xmlns:p14="http://schemas.microsoft.com/office/powerpoint/2010/main" val="13829125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D1624-7F2C-337D-FB13-3D7592219C16}"/>
              </a:ext>
            </a:extLst>
          </p:cNvPr>
          <p:cNvSpPr>
            <a:spLocks noGrp="1"/>
          </p:cNvSpPr>
          <p:nvPr>
            <p:ph type="title"/>
          </p:nvPr>
        </p:nvSpPr>
        <p:spPr/>
        <p:txBody>
          <a:bodyPr/>
          <a:lstStyle/>
          <a:p>
            <a:r>
              <a:rPr lang="en-GB" dirty="0"/>
              <a:t>Threats</a:t>
            </a:r>
          </a:p>
        </p:txBody>
      </p:sp>
      <p:sp>
        <p:nvSpPr>
          <p:cNvPr id="3" name="Content Placeholder 2">
            <a:extLst>
              <a:ext uri="{FF2B5EF4-FFF2-40B4-BE49-F238E27FC236}">
                <a16:creationId xmlns:a16="http://schemas.microsoft.com/office/drawing/2014/main" id="{21FEF60E-B3F2-93AD-B819-120BAE428833}"/>
              </a:ext>
            </a:extLst>
          </p:cNvPr>
          <p:cNvSpPr>
            <a:spLocks noGrp="1"/>
          </p:cNvSpPr>
          <p:nvPr>
            <p:ph idx="1"/>
          </p:nvPr>
        </p:nvSpPr>
        <p:spPr/>
        <p:txBody>
          <a:bodyPr>
            <a:normAutofit/>
          </a:bodyPr>
          <a:lstStyle/>
          <a:p>
            <a:r>
              <a:rPr lang="en-GB" sz="2400" b="1" dirty="0"/>
              <a:t>The threat of irregular hours:</a:t>
            </a:r>
            <a:r>
              <a:rPr lang="en-GB" sz="2400" dirty="0"/>
              <a:t> It is evident that care workers are usually engaged in long hours shift which can include night and weekends shift. This can be stressful and leads to burnout. </a:t>
            </a:r>
          </a:p>
          <a:p>
            <a:r>
              <a:rPr lang="en-GB" sz="2400" dirty="0"/>
              <a:t>The solution to this threat is to plan to include travel time, list program, and keep some flexibility, having spare time for yourself to foster well-being.</a:t>
            </a:r>
          </a:p>
          <a:p>
            <a:r>
              <a:rPr lang="en-GB" sz="2400" dirty="0"/>
              <a:t>Use professional flexibility approach having time for out of work activities to help with  your mental  well-being.</a:t>
            </a:r>
          </a:p>
        </p:txBody>
      </p:sp>
    </p:spTree>
    <p:extLst>
      <p:ext uri="{BB962C8B-B14F-4D97-AF65-F5344CB8AC3E}">
        <p14:creationId xmlns:p14="http://schemas.microsoft.com/office/powerpoint/2010/main" val="13298803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94213-72EE-F593-ADE1-3B02A08D3195}"/>
              </a:ext>
            </a:extLst>
          </p:cNvPr>
          <p:cNvSpPr>
            <a:spLocks noGrp="1"/>
          </p:cNvSpPr>
          <p:nvPr>
            <p:ph type="title"/>
          </p:nvPr>
        </p:nvSpPr>
        <p:spPr/>
        <p:txBody>
          <a:bodyPr/>
          <a:lstStyle/>
          <a:p>
            <a:r>
              <a:rPr lang="en-GB" dirty="0"/>
              <a:t>Threats</a:t>
            </a:r>
          </a:p>
        </p:txBody>
      </p:sp>
      <p:sp>
        <p:nvSpPr>
          <p:cNvPr id="3" name="Content Placeholder 2">
            <a:extLst>
              <a:ext uri="{FF2B5EF4-FFF2-40B4-BE49-F238E27FC236}">
                <a16:creationId xmlns:a16="http://schemas.microsoft.com/office/drawing/2014/main" id="{76D7D520-2E2D-2696-635B-0D1AB8550EAB}"/>
              </a:ext>
            </a:extLst>
          </p:cNvPr>
          <p:cNvSpPr>
            <a:spLocks noGrp="1"/>
          </p:cNvSpPr>
          <p:nvPr>
            <p:ph idx="1"/>
          </p:nvPr>
        </p:nvSpPr>
        <p:spPr/>
        <p:txBody>
          <a:bodyPr/>
          <a:lstStyle/>
          <a:p>
            <a:r>
              <a:rPr lang="en-GB" sz="2400" b="1" dirty="0"/>
              <a:t>Overwhelming workload</a:t>
            </a:r>
            <a:r>
              <a:rPr lang="en-GB" sz="2400" dirty="0"/>
              <a:t>: Due to the shortage of care workers, the care sector is under work pressure leading to workload on the few available care workers.</a:t>
            </a:r>
          </a:p>
          <a:p>
            <a:r>
              <a:rPr lang="en-GB" sz="2400" dirty="0"/>
              <a:t>Using team- work strength, be open to colleague and management about the state of your task. It is better to allocate task instead of engaging alone. This keeps both you and the client safe.</a:t>
            </a:r>
          </a:p>
          <a:p>
            <a:endParaRPr lang="en-GB" dirty="0"/>
          </a:p>
          <a:p>
            <a:endParaRPr lang="en-GB" dirty="0"/>
          </a:p>
        </p:txBody>
      </p:sp>
    </p:spTree>
    <p:extLst>
      <p:ext uri="{BB962C8B-B14F-4D97-AF65-F5344CB8AC3E}">
        <p14:creationId xmlns:p14="http://schemas.microsoft.com/office/powerpoint/2010/main" val="7008870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61400-E016-DDFE-0294-1F9FF06C43C1}"/>
              </a:ext>
            </a:extLst>
          </p:cNvPr>
          <p:cNvSpPr>
            <a:spLocks noGrp="1"/>
          </p:cNvSpPr>
          <p:nvPr>
            <p:ph type="title"/>
          </p:nvPr>
        </p:nvSpPr>
        <p:spPr/>
        <p:txBody>
          <a:bodyPr/>
          <a:lstStyle/>
          <a:p>
            <a:r>
              <a:rPr lang="en-GB" b="1" dirty="0"/>
              <a:t>Overcoming the threat of limited training</a:t>
            </a:r>
          </a:p>
        </p:txBody>
      </p:sp>
      <p:sp>
        <p:nvSpPr>
          <p:cNvPr id="3" name="Content Placeholder 2">
            <a:extLst>
              <a:ext uri="{FF2B5EF4-FFF2-40B4-BE49-F238E27FC236}">
                <a16:creationId xmlns:a16="http://schemas.microsoft.com/office/drawing/2014/main" id="{440A8102-1131-F364-EB88-454422C32B40}"/>
              </a:ext>
            </a:extLst>
          </p:cNvPr>
          <p:cNvSpPr>
            <a:spLocks noGrp="1"/>
          </p:cNvSpPr>
          <p:nvPr>
            <p:ph idx="1"/>
          </p:nvPr>
        </p:nvSpPr>
        <p:spPr/>
        <p:txBody>
          <a:bodyPr>
            <a:normAutofit fontScale="85000" lnSpcReduction="20000"/>
          </a:bodyPr>
          <a:lstStyle/>
          <a:p>
            <a:r>
              <a:rPr lang="en-GB" dirty="0"/>
              <a:t>Limited training : To overcome this threat, I will use  interpersonal skills as outlined above.</a:t>
            </a:r>
          </a:p>
          <a:p>
            <a:r>
              <a:rPr lang="en-GB" dirty="0"/>
              <a:t> I will  pursue upskill ( attending  training,  workshops, and seminar) </a:t>
            </a:r>
          </a:p>
          <a:p>
            <a:r>
              <a:rPr lang="en-GB" dirty="0"/>
              <a:t>Volunteering will be ideal to gain work experience.</a:t>
            </a:r>
          </a:p>
          <a:p>
            <a:r>
              <a:rPr lang="en-GB" dirty="0"/>
              <a:t>TO expose myself to the sector.</a:t>
            </a:r>
          </a:p>
          <a:p>
            <a:r>
              <a:rPr lang="en-GB" dirty="0"/>
              <a:t>Help me gain hand-on experience for my dream role.</a:t>
            </a:r>
          </a:p>
          <a:p>
            <a:r>
              <a:rPr lang="en-GB" dirty="0"/>
              <a:t>Improve my CV.</a:t>
            </a:r>
          </a:p>
          <a:p>
            <a:r>
              <a:rPr lang="en-GB" dirty="0"/>
              <a:t>Learn new skills.</a:t>
            </a:r>
          </a:p>
          <a:p>
            <a:r>
              <a:rPr lang="en-GB" dirty="0"/>
              <a:t>Build confidence.</a:t>
            </a:r>
          </a:p>
          <a:p>
            <a:r>
              <a:rPr lang="en-GB" dirty="0"/>
              <a:t>From personal perspective, I recently  decided to engage this course  for upskill development and engaging in extra curricular activities to enhance proficiency.</a:t>
            </a:r>
          </a:p>
          <a:p>
            <a:endParaRPr lang="en-GB" dirty="0"/>
          </a:p>
        </p:txBody>
      </p:sp>
    </p:spTree>
    <p:extLst>
      <p:ext uri="{BB962C8B-B14F-4D97-AF65-F5344CB8AC3E}">
        <p14:creationId xmlns:p14="http://schemas.microsoft.com/office/powerpoint/2010/main" val="32113741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0EAAA0-A842-89B7-58B3-530D5BDDDF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D4B072-D8CC-B819-9B7C-E340819A0D0C}"/>
              </a:ext>
            </a:extLst>
          </p:cNvPr>
          <p:cNvSpPr>
            <a:spLocks noGrp="1"/>
          </p:cNvSpPr>
          <p:nvPr>
            <p:ph type="title"/>
          </p:nvPr>
        </p:nvSpPr>
        <p:spPr>
          <a:ln>
            <a:solidFill>
              <a:schemeClr val="tx1"/>
            </a:solidFill>
          </a:ln>
        </p:spPr>
        <p:txBody>
          <a:bodyPr>
            <a:normAutofit fontScale="90000"/>
          </a:bodyPr>
          <a:lstStyle/>
          <a:p>
            <a:br>
              <a:rPr lang="en-GB" b="1" dirty="0"/>
            </a:br>
            <a:r>
              <a:rPr lang="en-GB" b="1" dirty="0"/>
              <a:t>Summary</a:t>
            </a:r>
            <a:br>
              <a:rPr lang="en-GB" b="1" dirty="0"/>
            </a:br>
            <a:endParaRPr lang="en-GB" b="1" dirty="0"/>
          </a:p>
        </p:txBody>
      </p:sp>
      <p:sp>
        <p:nvSpPr>
          <p:cNvPr id="3" name="Content Placeholder 2">
            <a:extLst>
              <a:ext uri="{FF2B5EF4-FFF2-40B4-BE49-F238E27FC236}">
                <a16:creationId xmlns:a16="http://schemas.microsoft.com/office/drawing/2014/main" id="{D574E4A4-2750-7FA7-025C-9115AA9F8D5C}"/>
              </a:ext>
            </a:extLst>
          </p:cNvPr>
          <p:cNvSpPr>
            <a:spLocks noGrp="1"/>
          </p:cNvSpPr>
          <p:nvPr>
            <p:ph idx="1"/>
          </p:nvPr>
        </p:nvSpPr>
        <p:spPr>
          <a:ln>
            <a:solidFill>
              <a:schemeClr val="tx1"/>
            </a:solidFill>
          </a:ln>
        </p:spPr>
        <p:txBody>
          <a:bodyPr>
            <a:normAutofit/>
          </a:bodyPr>
          <a:lstStyle/>
          <a:p>
            <a:r>
              <a:rPr lang="en-GB" sz="2400" dirty="0"/>
              <a:t>SWOT  analysis is a popular tool that is applied to  discover and assess a score or rating  in relation to organisation, project or an individual, to evaluate performance, which looks at: what it does well, areas where there are struggles, avenue for growth, and external challenges that could affect the success, making changes that brings the best possible result. Considering the health care  support  worker  which is the focus of this work , SWOT analysing  has been used to analyse  how  to leverage the strength to overcome the weaknesses. </a:t>
            </a:r>
          </a:p>
          <a:p>
            <a:endParaRPr lang="en-GB" dirty="0"/>
          </a:p>
        </p:txBody>
      </p:sp>
    </p:spTree>
    <p:extLst>
      <p:ext uri="{BB962C8B-B14F-4D97-AF65-F5344CB8AC3E}">
        <p14:creationId xmlns:p14="http://schemas.microsoft.com/office/powerpoint/2010/main" val="17607074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CE6C76-2EAC-49DE-DE5F-6E94346021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495589-EC7A-E6B0-B341-6536A6D9F559}"/>
              </a:ext>
            </a:extLst>
          </p:cNvPr>
          <p:cNvSpPr>
            <a:spLocks noGrp="1"/>
          </p:cNvSpPr>
          <p:nvPr>
            <p:ph type="title"/>
          </p:nvPr>
        </p:nvSpPr>
        <p:spPr>
          <a:ln>
            <a:solidFill>
              <a:schemeClr val="tx1"/>
            </a:solidFill>
          </a:ln>
        </p:spPr>
        <p:txBody>
          <a:bodyPr/>
          <a:lstStyle/>
          <a:p>
            <a:r>
              <a:rPr lang="en-GB" b="1" dirty="0"/>
              <a:t>Conclusion </a:t>
            </a:r>
          </a:p>
        </p:txBody>
      </p:sp>
      <p:sp>
        <p:nvSpPr>
          <p:cNvPr id="3" name="Content Placeholder 2">
            <a:extLst>
              <a:ext uri="{FF2B5EF4-FFF2-40B4-BE49-F238E27FC236}">
                <a16:creationId xmlns:a16="http://schemas.microsoft.com/office/drawing/2014/main" id="{9189AC4B-0FA4-D318-0236-A71FA8C17F86}"/>
              </a:ext>
            </a:extLst>
          </p:cNvPr>
          <p:cNvSpPr>
            <a:spLocks noGrp="1"/>
          </p:cNvSpPr>
          <p:nvPr>
            <p:ph idx="1"/>
          </p:nvPr>
        </p:nvSpPr>
        <p:spPr>
          <a:xfrm>
            <a:off x="742507" y="1379057"/>
            <a:ext cx="10515600" cy="4351338"/>
          </a:xfrm>
          <a:ln>
            <a:solidFill>
              <a:schemeClr val="tx1"/>
            </a:solidFill>
          </a:ln>
        </p:spPr>
        <p:txBody>
          <a:bodyPr>
            <a:normAutofit fontScale="25000" lnSpcReduction="20000"/>
          </a:bodyPr>
          <a:lstStyle/>
          <a:p>
            <a:r>
              <a:rPr lang="en-GB" sz="8000" dirty="0"/>
              <a:t>Conclusively, it is evident from the above  that SWOT analysis  is a fundamental and rapid growing tool in   transforming  the health  care sector with its focus on strength, weaknesses, opportunities, threats) analysis to support strategic planning for  professionals or educational development. SWOT analysis look at: strength- what it does well, weaknesses- areas where there are struggles, opportunities- avenue for growth, and  threats- external challenges that could affect the success. In recognition of these, SWOT is frequently incorporated in personal development plans or personal profile that align with  the focus towards continuous improvement  through research practitioners.</a:t>
            </a:r>
          </a:p>
          <a:p>
            <a:r>
              <a:rPr lang="en-GB" sz="8000" dirty="0"/>
              <a:t>Similarly,  we also  discover  that SWOT uncovers the issues of threats  in health care sector, highlight any  weakness and threats that might an impact on the institution or health care professional.  Therefore, we are  able to match the strength with the threats.</a:t>
            </a:r>
          </a:p>
          <a:p>
            <a:r>
              <a:rPr lang="en-GB" sz="8000" dirty="0"/>
              <a:t>Prepare for carer development and strategizing areas  of strength and for improvement.</a:t>
            </a:r>
          </a:p>
          <a:p>
            <a:r>
              <a:rPr lang="en-GB" sz="8000" dirty="0"/>
              <a:t>To inform( CPD)continuing  Professional Development) plans, e. g. if deficiencies is identified in safeguarding.</a:t>
            </a:r>
          </a:p>
          <a:p>
            <a:r>
              <a:rPr lang="en-GB" sz="8000" dirty="0"/>
              <a:t>Indicate preparedness  for taking on new responsibilities, such as a care coordinator </a:t>
            </a:r>
          </a:p>
          <a:p>
            <a:r>
              <a:rPr lang="en-GB" sz="8000" dirty="0"/>
              <a:t>In the above work, my strength such as excellent communication skill, my empathic personality, calmness and reasoning abilities to mention but a few,  my opportunities such as upgrading career, ,team  collaboration and career opportunities,  serves as leverage  to overcome my threats of client behaviour, limited training, overwhelming workload and limited training.  Therefore, it is worth mentioning at this juncture that SWOT analysis  is a fundamental tool for planning, discovering, and assessing  health care performance</a:t>
            </a:r>
            <a:r>
              <a:rPr lang="en-GB" dirty="0"/>
              <a:t>.</a:t>
            </a:r>
          </a:p>
          <a:p>
            <a:pPr marL="0" indent="0">
              <a:buNone/>
            </a:pPr>
            <a:endParaRPr lang="en-GB" dirty="0"/>
          </a:p>
          <a:p>
            <a:endParaRPr lang="en-GB" dirty="0"/>
          </a:p>
        </p:txBody>
      </p:sp>
    </p:spTree>
    <p:extLst>
      <p:ext uri="{BB962C8B-B14F-4D97-AF65-F5344CB8AC3E}">
        <p14:creationId xmlns:p14="http://schemas.microsoft.com/office/powerpoint/2010/main" val="13979069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B24474-B924-F5DD-0257-D6A03E9DB07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5C07F2C-E0D4-5B5B-FE60-E69A5D155DD3}"/>
              </a:ext>
            </a:extLst>
          </p:cNvPr>
          <p:cNvSpPr>
            <a:spLocks noGrp="1"/>
          </p:cNvSpPr>
          <p:nvPr>
            <p:ph type="title"/>
          </p:nvPr>
        </p:nvSpPr>
        <p:spPr>
          <a:ln>
            <a:solidFill>
              <a:schemeClr val="tx1"/>
            </a:solidFill>
          </a:ln>
        </p:spPr>
        <p:txBody>
          <a:bodyPr>
            <a:normAutofit/>
          </a:bodyPr>
          <a:lstStyle/>
          <a:p>
            <a:r>
              <a:rPr lang="en-GB" b="1" dirty="0"/>
              <a:t>References</a:t>
            </a:r>
          </a:p>
        </p:txBody>
      </p:sp>
      <p:sp>
        <p:nvSpPr>
          <p:cNvPr id="3" name="Content Placeholder 2">
            <a:extLst>
              <a:ext uri="{FF2B5EF4-FFF2-40B4-BE49-F238E27FC236}">
                <a16:creationId xmlns:a16="http://schemas.microsoft.com/office/drawing/2014/main" id="{81FAE698-2177-B939-D513-BBA8F74D2C98}"/>
              </a:ext>
            </a:extLst>
          </p:cNvPr>
          <p:cNvSpPr>
            <a:spLocks noGrp="1"/>
          </p:cNvSpPr>
          <p:nvPr>
            <p:ph idx="1"/>
          </p:nvPr>
        </p:nvSpPr>
        <p:spPr>
          <a:ln>
            <a:solidFill>
              <a:schemeClr val="tx1"/>
            </a:solidFill>
          </a:ln>
        </p:spPr>
        <p:txBody>
          <a:bodyPr>
            <a:normAutofit fontScale="92500" lnSpcReduction="10000"/>
          </a:bodyPr>
          <a:lstStyle/>
          <a:p>
            <a:r>
              <a:rPr lang="en-GB" sz="2600" dirty="0"/>
              <a:t>Gurel &amp; Tat, ( 2017)  SWOT Analysis : ‘A theoretical review’  </a:t>
            </a:r>
          </a:p>
          <a:p>
            <a:r>
              <a:rPr lang="en-GB" sz="2600" dirty="0"/>
              <a:t>( National careers service. gov. UK ).</a:t>
            </a:r>
          </a:p>
          <a:p>
            <a:r>
              <a:rPr lang="en-GB" sz="2600" dirty="0"/>
              <a:t>(The care workers  charity): Just part of the job – violence, aggression, and burnout in the care industry . </a:t>
            </a:r>
            <a:r>
              <a:rPr lang="en-GB" sz="2600" dirty="0">
                <a:hlinkClick r:id="rId2"/>
              </a:rPr>
              <a:t>https://www.thecareworker</a:t>
            </a:r>
            <a:r>
              <a:rPr lang="en-GB" sz="2600" dirty="0"/>
              <a:t>...</a:t>
            </a:r>
          </a:p>
          <a:p>
            <a:r>
              <a:rPr lang="en-GB" sz="2600" dirty="0"/>
              <a:t>Stonehouse. D. ( 2018) SMC: What is it about and how do you see it</a:t>
            </a:r>
          </a:p>
          <a:p>
            <a:r>
              <a:rPr lang="en-GB" sz="2600" dirty="0"/>
              <a:t>Butler. N. ( et: al, 2024) Work-based violence, harassment and abuse towards NHS staff in England.</a:t>
            </a:r>
          </a:p>
          <a:p>
            <a:r>
              <a:rPr lang="en-GB" sz="2600" dirty="0"/>
              <a:t>Ofori. E. B. ( 2020). 7 common problems care worker face and how to overcome them.</a:t>
            </a:r>
          </a:p>
          <a:p>
            <a:r>
              <a:rPr lang="en-GB" sz="2600" dirty="0"/>
              <a:t>Jeffery. P.H, ( 2021) Essentials of strategic planning in healthcare: gateway to healthcare management.</a:t>
            </a:r>
          </a:p>
          <a:p>
            <a:endParaRPr lang="en-GB" dirty="0"/>
          </a:p>
        </p:txBody>
      </p:sp>
    </p:spTree>
    <p:extLst>
      <p:ext uri="{BB962C8B-B14F-4D97-AF65-F5344CB8AC3E}">
        <p14:creationId xmlns:p14="http://schemas.microsoft.com/office/powerpoint/2010/main" val="23326824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770</TotalTime>
  <Words>1629</Words>
  <Application>Microsoft Office PowerPoint</Application>
  <PresentationFormat>Widescreen</PresentationFormat>
  <Paragraphs>97</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Aptos</vt:lpstr>
      <vt:lpstr>Aptos Display</vt:lpstr>
      <vt:lpstr>Arial</vt:lpstr>
      <vt:lpstr>Office Theme</vt:lpstr>
      <vt:lpstr>Gilbert Alator </vt:lpstr>
      <vt:lpstr>Aimes and objectives </vt:lpstr>
      <vt:lpstr>Introduction </vt:lpstr>
      <vt:lpstr>Popularity  of  SWOT.</vt:lpstr>
      <vt:lpstr>Support  worker as my chosen career development in the Health care sector.</vt:lpstr>
      <vt:lpstr>PowerPoint Presentation</vt:lpstr>
      <vt:lpstr>Explanation of  Strengths  </vt:lpstr>
      <vt:lpstr>Weaknesses</vt:lpstr>
      <vt:lpstr>Opportunities </vt:lpstr>
      <vt:lpstr>Threats explanation. </vt:lpstr>
      <vt:lpstr>Threats explanation</vt:lpstr>
      <vt:lpstr>Threats</vt:lpstr>
      <vt:lpstr>Threats</vt:lpstr>
      <vt:lpstr>Overcoming the threat of limited training</vt:lpstr>
      <vt:lpstr> Summary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Gilbert Atalor (2420110)</dc:creator>
  <cp:lastModifiedBy>Gilbert Atalor (2420110)</cp:lastModifiedBy>
  <cp:revision>6</cp:revision>
  <dcterms:created xsi:type="dcterms:W3CDTF">2025-10-18T16:16:58Z</dcterms:created>
  <dcterms:modified xsi:type="dcterms:W3CDTF">2025-10-19T21:09:35Z</dcterms:modified>
</cp:coreProperties>
</file>