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sldIdLst>
    <p:sldId id="257" r:id="rId5"/>
    <p:sldId id="258" r:id="rId6"/>
  </p:sldIdLst>
  <p:sldSz cx="6858000" cy="12192000"/>
  <p:notesSz cx="1285875"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5214" autoAdjust="0"/>
  </p:normalViewPr>
  <p:slideViewPr>
    <p:cSldViewPr snapToGrid="0">
      <p:cViewPr>
        <p:scale>
          <a:sx n="68" d="100"/>
          <a:sy n="68" d="100"/>
        </p:scale>
        <p:origin x="1714" y="-11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4485" y="1059589"/>
            <a:ext cx="5632880" cy="5713746"/>
          </a:xfrm>
        </p:spPr>
        <p:txBody>
          <a:bodyPr anchor="b">
            <a:normAutofit/>
          </a:bodyPr>
          <a:lstStyle>
            <a:lvl1pPr algn="ctr">
              <a:defRPr sz="30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614485" y="6908800"/>
            <a:ext cx="5632880" cy="3945081"/>
          </a:xfrm>
        </p:spPr>
        <p:txBody>
          <a:bodyPr anchor="t">
            <a:normAutofit/>
          </a:bodyPr>
          <a:lstStyle>
            <a:lvl1pPr marL="0" indent="0" algn="ctr">
              <a:buNone/>
              <a:defRPr sz="1350">
                <a:gradFill flip="none" rotWithShape="1">
                  <a:gsLst>
                    <a:gs pos="0">
                      <a:schemeClr val="tx1"/>
                    </a:gs>
                    <a:gs pos="100000">
                      <a:schemeClr val="tx1">
                        <a:lumMod val="75000"/>
                      </a:schemeClr>
                    </a:gs>
                  </a:gsLst>
                  <a:lin ang="0" scaled="1"/>
                  <a:tileRect/>
                </a:gra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4272906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805804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4485" y="5814575"/>
            <a:ext cx="5632880" cy="3241431"/>
          </a:xfrm>
        </p:spPr>
        <p:txBody>
          <a:bodyPr anchor="b">
            <a:normAutofit/>
          </a:bodyPr>
          <a:lstStyle>
            <a:lvl1pPr algn="r">
              <a:defRPr sz="2100" b="0" cap="all"/>
            </a:lvl1pPr>
          </a:lstStyle>
          <a:p>
            <a:r>
              <a:rPr lang="en-US"/>
              <a:t>Click to edit Master title style</a:t>
            </a:r>
            <a:endParaRPr lang="en-US" dirty="0"/>
          </a:p>
        </p:txBody>
      </p:sp>
      <p:sp>
        <p:nvSpPr>
          <p:cNvPr id="3" name="Text Placeholder 2"/>
          <p:cNvSpPr>
            <a:spLocks noGrp="1"/>
          </p:cNvSpPr>
          <p:nvPr>
            <p:ph type="body" idx="1"/>
          </p:nvPr>
        </p:nvSpPr>
        <p:spPr>
          <a:xfrm>
            <a:off x="614485" y="9073440"/>
            <a:ext cx="5632880" cy="1774667"/>
          </a:xfrm>
        </p:spPr>
        <p:txBody>
          <a:bodyPr anchor="t">
            <a:normAutofit/>
          </a:bodyPr>
          <a:lstStyle>
            <a:lvl1pPr marL="0" indent="0" algn="r">
              <a:buNone/>
              <a:defRPr sz="1350">
                <a:gradFill flip="none" rotWithShape="1">
                  <a:gsLst>
                    <a:gs pos="0">
                      <a:schemeClr val="tx1"/>
                    </a:gs>
                    <a:gs pos="100000">
                      <a:schemeClr val="tx1">
                        <a:lumMod val="75000"/>
                      </a:schemeClr>
                    </a:gs>
                  </a:gsLst>
                  <a:lin ang="5400000" scaled="0"/>
                  <a:tileRect/>
                </a:gra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2237396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13761" y="3663819"/>
            <a:ext cx="2763805" cy="7166811"/>
          </a:xfrm>
        </p:spPr>
        <p:txBody>
          <a:bodyPr>
            <a:normAutofit/>
          </a:bodyPr>
          <a:lstStyle>
            <a:lvl1pPr>
              <a:defRPr sz="1200"/>
            </a:lvl1pPr>
            <a:lvl2pPr>
              <a:defRPr sz="1050"/>
            </a:lvl2pPr>
            <a:lvl3pPr>
              <a:defRPr sz="900"/>
            </a:lvl3pPr>
            <a:lvl4pPr>
              <a:defRPr sz="825"/>
            </a:lvl4pPr>
            <a:lvl5pPr>
              <a:defRPr sz="825"/>
            </a:lvl5pPr>
            <a:lvl6pPr>
              <a:defRPr sz="825"/>
            </a:lvl6pPr>
            <a:lvl7pPr>
              <a:defRPr sz="825"/>
            </a:lvl7pPr>
            <a:lvl8pPr>
              <a:defRPr sz="825"/>
            </a:lvl8pPr>
            <a:lvl9pPr>
              <a:defRPr sz="8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80436" y="3663819"/>
            <a:ext cx="2766929" cy="7166809"/>
          </a:xfrm>
        </p:spPr>
        <p:txBody>
          <a:bodyPr>
            <a:normAutofit/>
          </a:bodyPr>
          <a:lstStyle>
            <a:lvl1pPr>
              <a:defRPr sz="1200"/>
            </a:lvl1pPr>
            <a:lvl2pPr>
              <a:defRPr sz="1050"/>
            </a:lvl2pPr>
            <a:lvl3pPr>
              <a:defRPr sz="900"/>
            </a:lvl3pPr>
            <a:lvl4pPr>
              <a:defRPr sz="825"/>
            </a:lvl4pPr>
            <a:lvl5pPr>
              <a:defRPr sz="825"/>
            </a:lvl5pPr>
            <a:lvl6pPr>
              <a:defRPr sz="825"/>
            </a:lvl6pPr>
            <a:lvl7pPr>
              <a:defRPr sz="825"/>
            </a:lvl7pPr>
            <a:lvl8pPr>
              <a:defRPr sz="825"/>
            </a:lvl8pPr>
            <a:lvl9pPr>
              <a:defRPr sz="8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6F998A-AE78-4E7E-8D66-77D0A4A2FFED}" type="datetimeFigureOut">
              <a:rPr lang="en-GB" smtClean="0"/>
              <a:t>08/01/2020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345176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9730" y="3663819"/>
            <a:ext cx="2547835" cy="1304171"/>
          </a:xfrm>
        </p:spPr>
        <p:txBody>
          <a:bodyPr anchor="b">
            <a:noAutofit/>
          </a:bodyPr>
          <a:lstStyle>
            <a:lvl1pPr marL="0" indent="0">
              <a:buNone/>
              <a:defRPr sz="165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13761" y="4952938"/>
            <a:ext cx="2763805" cy="5895170"/>
          </a:xfrm>
        </p:spPr>
        <p:txBody>
          <a:bodyPr anchor="t">
            <a:normAutofit/>
          </a:bodyPr>
          <a:lstStyle>
            <a:lvl1pPr>
              <a:defRPr sz="1200"/>
            </a:lvl1pPr>
            <a:lvl2pPr>
              <a:defRPr sz="1050"/>
            </a:lvl2pPr>
            <a:lvl3pPr>
              <a:defRPr sz="900"/>
            </a:lvl3pPr>
            <a:lvl4pPr>
              <a:defRPr sz="825"/>
            </a:lvl4pPr>
            <a:lvl5pPr>
              <a:defRPr sz="825"/>
            </a:lvl5pPr>
            <a:lvl6pPr>
              <a:defRPr sz="825"/>
            </a:lvl6pPr>
            <a:lvl7pPr>
              <a:defRPr sz="825"/>
            </a:lvl7pPr>
            <a:lvl8pPr>
              <a:defRPr sz="825"/>
            </a:lvl8pPr>
            <a:lvl9pPr>
              <a:defRPr sz="8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682612" y="3663820"/>
            <a:ext cx="2564753" cy="1289118"/>
          </a:xfrm>
        </p:spPr>
        <p:txBody>
          <a:bodyPr anchor="b">
            <a:noAutofit/>
          </a:bodyPr>
          <a:lstStyle>
            <a:lvl1pPr marL="0" indent="0">
              <a:buNone/>
              <a:defRPr sz="165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74" y="4952938"/>
            <a:ext cx="2776140" cy="5895170"/>
          </a:xfrm>
        </p:spPr>
        <p:txBody>
          <a:bodyPr anchor="t">
            <a:normAutofit/>
          </a:bodyPr>
          <a:lstStyle>
            <a:lvl1pPr>
              <a:defRPr sz="1200"/>
            </a:lvl1pPr>
            <a:lvl2pPr>
              <a:defRPr sz="1050"/>
            </a:lvl2pPr>
            <a:lvl3pPr>
              <a:defRPr sz="900"/>
            </a:lvl3pPr>
            <a:lvl4pPr>
              <a:defRPr sz="825"/>
            </a:lvl4pPr>
            <a:lvl5pPr>
              <a:defRPr sz="825"/>
            </a:lvl5pPr>
            <a:lvl6pPr>
              <a:defRPr sz="825"/>
            </a:lvl6pPr>
            <a:lvl7pPr>
              <a:defRPr sz="825"/>
            </a:lvl7pPr>
            <a:lvl8pPr>
              <a:defRPr sz="825"/>
            </a:lvl8pPr>
            <a:lvl9pPr>
              <a:defRPr sz="8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6F998A-AE78-4E7E-8D66-77D0A4A2FFED}" type="datetimeFigureOut">
              <a:rPr lang="en-GB" smtClean="0"/>
              <a:t>08/01/2020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429904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195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6F998A-AE78-4E7E-8D66-77D0A4A2FFED}" type="datetimeFigureOut">
              <a:rPr lang="en-GB" smtClean="0"/>
              <a:t>08/01/2020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1155673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6F998A-AE78-4E7E-8D66-77D0A4A2FFED}" type="datetimeFigureOut">
              <a:rPr lang="en-GB" smtClean="0"/>
              <a:t>08/01/2020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3081449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3761" y="3119872"/>
            <a:ext cx="2047142" cy="2438400"/>
          </a:xfrm>
        </p:spPr>
        <p:txBody>
          <a:bodyPr anchor="b">
            <a:normAutofit/>
          </a:bodyPr>
          <a:lstStyle>
            <a:lvl1pPr algn="l">
              <a:defRPr sz="1650" b="0"/>
            </a:lvl1pPr>
          </a:lstStyle>
          <a:p>
            <a:r>
              <a:rPr lang="en-US"/>
              <a:t>Click to edit Master title style</a:t>
            </a:r>
            <a:endParaRPr lang="en-US" dirty="0"/>
          </a:p>
        </p:txBody>
      </p:sp>
      <p:sp>
        <p:nvSpPr>
          <p:cNvPr id="3" name="Content Placeholder 2"/>
          <p:cNvSpPr>
            <a:spLocks noGrp="1"/>
          </p:cNvSpPr>
          <p:nvPr>
            <p:ph idx="1"/>
          </p:nvPr>
        </p:nvSpPr>
        <p:spPr>
          <a:xfrm>
            <a:off x="2871642" y="1059589"/>
            <a:ext cx="3375723" cy="9788517"/>
          </a:xfrm>
        </p:spPr>
        <p:txBody>
          <a:bodyPr anchor="ctr">
            <a:normAutofit/>
          </a:bodyPr>
          <a:lstStyle>
            <a:lvl1pPr>
              <a:defRPr sz="1350"/>
            </a:lvl1pPr>
            <a:lvl2pPr>
              <a:defRPr sz="1200"/>
            </a:lvl2pPr>
            <a:lvl3pPr>
              <a:defRPr sz="1050"/>
            </a:lvl3pPr>
            <a:lvl4pPr>
              <a:defRPr sz="900"/>
            </a:lvl4pPr>
            <a:lvl5pPr>
              <a:defRPr sz="825"/>
            </a:lvl5pPr>
            <a:lvl6pPr>
              <a:defRPr sz="825"/>
            </a:lvl6pPr>
            <a:lvl7pPr>
              <a:defRPr sz="825"/>
            </a:lvl7pPr>
            <a:lvl8pPr>
              <a:defRPr sz="825"/>
            </a:lvl8pPr>
            <a:lvl9pPr>
              <a:defRPr sz="8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3761" y="5558272"/>
            <a:ext cx="2047142" cy="3251200"/>
          </a:xfrm>
        </p:spPr>
        <p:txBody>
          <a:bodyPr>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E86F998A-AE78-4E7E-8D66-77D0A4A2FFED}" type="datetimeFigureOut">
              <a:rPr lang="en-GB" smtClean="0"/>
              <a:t>08/01/2020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361908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3761" y="3374700"/>
            <a:ext cx="3317852" cy="2438400"/>
          </a:xfrm>
        </p:spPr>
        <p:txBody>
          <a:bodyPr anchor="b">
            <a:normAutofit/>
          </a:bodyPr>
          <a:lstStyle>
            <a:lvl1pPr algn="l">
              <a:defRPr sz="1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4136581" y="-32512"/>
            <a:ext cx="1875047" cy="1227328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612989" y="5813100"/>
            <a:ext cx="3317852" cy="3251200"/>
          </a:xfrm>
        </p:spPr>
        <p:txBody>
          <a:bodyPr>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3392737" y="10989057"/>
            <a:ext cx="538877" cy="649111"/>
          </a:xfrm>
        </p:spPr>
        <p:txBody>
          <a:bodyPr/>
          <a:lstStyle/>
          <a:p>
            <a:fld id="{E86F998A-AE78-4E7E-8D66-77D0A4A2FFED}" type="datetimeFigureOut">
              <a:rPr lang="en-GB" smtClean="0"/>
              <a:t>08/01/2020</a:t>
            </a:fld>
            <a:endParaRPr lang="en-GB"/>
          </a:p>
        </p:txBody>
      </p:sp>
      <p:sp>
        <p:nvSpPr>
          <p:cNvPr id="6" name="Footer Placeholder 5"/>
          <p:cNvSpPr>
            <a:spLocks noGrp="1"/>
          </p:cNvSpPr>
          <p:nvPr>
            <p:ph type="ftr" sz="quarter" idx="11"/>
          </p:nvPr>
        </p:nvSpPr>
        <p:spPr>
          <a:xfrm>
            <a:off x="613761" y="10989057"/>
            <a:ext cx="2778975" cy="649111"/>
          </a:xfrm>
        </p:spPr>
        <p:txBody>
          <a:bodyPr/>
          <a:lstStyle/>
          <a:p>
            <a:endParaRPr lang="en-GB"/>
          </a:p>
        </p:txBody>
      </p:sp>
      <p:sp>
        <p:nvSpPr>
          <p:cNvPr id="7" name="Slide Number Placeholder 6"/>
          <p:cNvSpPr>
            <a:spLocks noGrp="1"/>
          </p:cNvSpPr>
          <p:nvPr>
            <p:ph type="sldNum" sz="quarter" idx="12"/>
          </p:nvPr>
        </p:nvSpPr>
        <p:spPr>
          <a:xfrm>
            <a:off x="6018196" y="10989056"/>
            <a:ext cx="228890" cy="585333"/>
          </a:xfrm>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4121671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8258" y="7782197"/>
            <a:ext cx="5559755" cy="1613342"/>
          </a:xfrm>
        </p:spPr>
        <p:txBody>
          <a:bodyPr anchor="b">
            <a:normAutofit/>
          </a:bodyPr>
          <a:lstStyle>
            <a:lvl1pPr algn="l">
              <a:defRPr sz="15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8259" y="1771001"/>
            <a:ext cx="5476070" cy="529978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688258" y="9395538"/>
            <a:ext cx="5559755" cy="1452569"/>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E86F998A-AE78-4E7E-8D66-77D0A4A2FFED}" type="datetimeFigureOut">
              <a:rPr lang="en-GB" smtClean="0"/>
              <a:t>08/01/2020</a:t>
            </a:fld>
            <a:endParaRPr lang="en-GB"/>
          </a:p>
        </p:txBody>
      </p:sp>
      <p:sp>
        <p:nvSpPr>
          <p:cNvPr id="6" name="Footer Placeholder 5"/>
          <p:cNvSpPr>
            <a:spLocks noGrp="1"/>
          </p:cNvSpPr>
          <p:nvPr>
            <p:ph type="ftr" sz="quarter" idx="11"/>
          </p:nvPr>
        </p:nvSpPr>
        <p:spPr>
          <a:xfrm>
            <a:off x="688258" y="10989057"/>
            <a:ext cx="4002959" cy="649111"/>
          </a:xfrm>
        </p:spPr>
        <p:txBody>
          <a:bodyPr/>
          <a:lstStyle/>
          <a:p>
            <a:endParaRPr lang="en-GB"/>
          </a:p>
        </p:txBody>
      </p:sp>
      <p:sp>
        <p:nvSpPr>
          <p:cNvPr id="7" name="Slide Number Placeholder 6"/>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777704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13760" y="1059588"/>
            <a:ext cx="5633606" cy="5578279"/>
          </a:xfrm>
        </p:spPr>
        <p:txBody>
          <a:bodyPr anchor="ctr">
            <a:normAutofit/>
          </a:bodyPr>
          <a:lstStyle>
            <a:lvl1pPr algn="l">
              <a:defRPr sz="2100" b="0" cap="all"/>
            </a:lvl1pPr>
          </a:lstStyle>
          <a:p>
            <a:r>
              <a:rPr lang="en-US"/>
              <a:t>Click to edit Master title style</a:t>
            </a:r>
            <a:endParaRPr lang="en-US" dirty="0"/>
          </a:p>
        </p:txBody>
      </p:sp>
      <p:sp>
        <p:nvSpPr>
          <p:cNvPr id="3" name="Text Placeholder 2"/>
          <p:cNvSpPr>
            <a:spLocks noGrp="1"/>
          </p:cNvSpPr>
          <p:nvPr>
            <p:ph type="body" idx="1"/>
          </p:nvPr>
        </p:nvSpPr>
        <p:spPr>
          <a:xfrm>
            <a:off x="613760" y="7721600"/>
            <a:ext cx="5633606" cy="3126507"/>
          </a:xfrm>
        </p:spPr>
        <p:txBody>
          <a:bodyPr anchor="ctr">
            <a:normAutofit/>
          </a:bodyPr>
          <a:lstStyle>
            <a:lvl1pPr marL="0" indent="0" algn="l">
              <a:buNone/>
              <a:defRPr sz="1350">
                <a:gradFill flip="none" rotWithShape="1">
                  <a:gsLst>
                    <a:gs pos="0">
                      <a:schemeClr val="tx1"/>
                    </a:gs>
                    <a:gs pos="100000">
                      <a:schemeClr val="tx1">
                        <a:lumMod val="75000"/>
                      </a:schemeClr>
                    </a:gs>
                  </a:gsLst>
                  <a:lin ang="5400000" scaled="0"/>
                  <a:tileRect/>
                </a:gra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3791557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437864" y="1529379"/>
            <a:ext cx="342989" cy="103960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accent1"/>
                </a:solidFill>
              </a:rPr>
              <a:t>“</a:t>
            </a:r>
          </a:p>
        </p:txBody>
      </p:sp>
      <p:sp>
        <p:nvSpPr>
          <p:cNvPr id="15" name="TextBox 14"/>
          <p:cNvSpPr txBox="1"/>
          <p:nvPr/>
        </p:nvSpPr>
        <p:spPr>
          <a:xfrm>
            <a:off x="5916617" y="5308307"/>
            <a:ext cx="342989" cy="103960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accent1"/>
                </a:solidFill>
              </a:rPr>
              <a:t>”</a:t>
            </a:r>
          </a:p>
        </p:txBody>
      </p:sp>
      <p:sp>
        <p:nvSpPr>
          <p:cNvPr id="2" name="Title 1"/>
          <p:cNvSpPr>
            <a:spLocks noGrp="1"/>
          </p:cNvSpPr>
          <p:nvPr>
            <p:ph type="title"/>
          </p:nvPr>
        </p:nvSpPr>
        <p:spPr>
          <a:xfrm>
            <a:off x="813707" y="1059588"/>
            <a:ext cx="5230586" cy="5411696"/>
          </a:xfrm>
        </p:spPr>
        <p:txBody>
          <a:bodyPr anchor="ctr">
            <a:normAutofit/>
          </a:bodyPr>
          <a:lstStyle>
            <a:lvl1pPr algn="l">
              <a:defRPr sz="21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942327" y="6489966"/>
            <a:ext cx="4973346" cy="677333"/>
          </a:xfrm>
        </p:spPr>
        <p:txBody>
          <a:bodyPr anchor="ctr">
            <a:normAutofit/>
          </a:bodyPr>
          <a:lstStyle>
            <a:lvl1pPr marL="0" indent="0">
              <a:buFontTx/>
              <a:buNone/>
              <a:defRPr sz="105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613761" y="8251033"/>
            <a:ext cx="5633605" cy="2573867"/>
          </a:xfrm>
        </p:spPr>
        <p:txBody>
          <a:bodyPr anchor="ctr">
            <a:normAutofit/>
          </a:bodyPr>
          <a:lstStyle>
            <a:lvl1pPr marL="0" indent="0" algn="l">
              <a:buNone/>
              <a:defRPr sz="1350">
                <a:gradFill flip="none" rotWithShape="1">
                  <a:gsLst>
                    <a:gs pos="0">
                      <a:schemeClr val="tx1"/>
                    </a:gs>
                    <a:gs pos="100000">
                      <a:schemeClr val="tx1">
                        <a:lumMod val="75000"/>
                      </a:schemeClr>
                    </a:gs>
                  </a:gsLst>
                  <a:lin ang="0" scaled="1"/>
                  <a:tileRect/>
                </a:gra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250296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13760" y="6406340"/>
            <a:ext cx="5634254" cy="2611200"/>
          </a:xfrm>
        </p:spPr>
        <p:txBody>
          <a:bodyPr anchor="b">
            <a:normAutofit/>
          </a:bodyPr>
          <a:lstStyle>
            <a:lvl1pPr algn="l">
              <a:defRPr sz="2100" b="0" cap="all"/>
            </a:lvl1pPr>
          </a:lstStyle>
          <a:p>
            <a:r>
              <a:rPr lang="en-US"/>
              <a:t>Click to edit Master title style</a:t>
            </a:r>
            <a:endParaRPr lang="en-US" dirty="0"/>
          </a:p>
        </p:txBody>
      </p:sp>
      <p:sp>
        <p:nvSpPr>
          <p:cNvPr id="3" name="Text Placeholder 2"/>
          <p:cNvSpPr>
            <a:spLocks noGrp="1"/>
          </p:cNvSpPr>
          <p:nvPr>
            <p:ph type="body" idx="1"/>
          </p:nvPr>
        </p:nvSpPr>
        <p:spPr>
          <a:xfrm>
            <a:off x="615762" y="9017540"/>
            <a:ext cx="5634254" cy="1830567"/>
          </a:xfrm>
        </p:spPr>
        <p:txBody>
          <a:bodyPr anchor="t">
            <a:normAutofit/>
          </a:bodyPr>
          <a:lstStyle>
            <a:lvl1pPr marL="0" indent="0" algn="l">
              <a:buNone/>
              <a:defRPr sz="1350">
                <a:gradFill flip="none" rotWithShape="1">
                  <a:gsLst>
                    <a:gs pos="0">
                      <a:schemeClr val="tx1"/>
                    </a:gs>
                    <a:gs pos="100000">
                      <a:schemeClr val="tx1">
                        <a:lumMod val="75000"/>
                      </a:schemeClr>
                    </a:gs>
                  </a:gsLst>
                  <a:lin ang="5400000" scaled="0"/>
                  <a:tileRect/>
                </a:gra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2029839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extBox 12"/>
          <p:cNvSpPr txBox="1"/>
          <p:nvPr/>
        </p:nvSpPr>
        <p:spPr>
          <a:xfrm>
            <a:off x="437864" y="1340179"/>
            <a:ext cx="342989" cy="103960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accent1"/>
                </a:solidFill>
              </a:rPr>
              <a:t>“</a:t>
            </a:r>
          </a:p>
        </p:txBody>
      </p:sp>
      <p:sp>
        <p:nvSpPr>
          <p:cNvPr id="16" name="TextBox 15"/>
          <p:cNvSpPr txBox="1"/>
          <p:nvPr/>
        </p:nvSpPr>
        <p:spPr>
          <a:xfrm>
            <a:off x="5915668" y="5119107"/>
            <a:ext cx="342989" cy="103960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accent1"/>
                </a:solidFill>
              </a:rPr>
              <a:t>”</a:t>
            </a:r>
          </a:p>
        </p:txBody>
      </p:sp>
      <p:sp>
        <p:nvSpPr>
          <p:cNvPr id="2" name="Title 1"/>
          <p:cNvSpPr>
            <a:spLocks noGrp="1"/>
          </p:cNvSpPr>
          <p:nvPr>
            <p:ph type="title"/>
          </p:nvPr>
        </p:nvSpPr>
        <p:spPr>
          <a:xfrm>
            <a:off x="813707" y="1059588"/>
            <a:ext cx="5230586" cy="5056656"/>
          </a:xfrm>
        </p:spPr>
        <p:txBody>
          <a:bodyPr anchor="ctr">
            <a:normAutofit/>
          </a:bodyPr>
          <a:lstStyle>
            <a:lvl1pPr algn="l">
              <a:defRPr sz="21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13760" y="6908800"/>
            <a:ext cx="5634254" cy="1873177"/>
          </a:xfrm>
        </p:spPr>
        <p:txBody>
          <a:bodyPr vert="horz" lIns="91440" tIns="45720" rIns="91440" bIns="45720" rtlCol="0" anchor="b">
            <a:normAutofit/>
          </a:bodyPr>
          <a:lstStyle>
            <a:lvl1pPr>
              <a:buNone/>
              <a:defRPr lang="en-US" sz="1500" b="0" cap="all" dirty="0">
                <a:ln w="3175" cmpd="sng">
                  <a:noFill/>
                </a:ln>
                <a:gradFill flip="none" rotWithShape="1">
                  <a:gsLst>
                    <a:gs pos="0">
                      <a:schemeClr val="tx1"/>
                    </a:gs>
                    <a:gs pos="100000">
                      <a:schemeClr val="tx1">
                        <a:lumMod val="75000"/>
                      </a:schemeClr>
                    </a:gs>
                  </a:gsLst>
                  <a:lin ang="0" scaled="1"/>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13760" y="8781977"/>
            <a:ext cx="5634254" cy="2066130"/>
          </a:xfrm>
        </p:spPr>
        <p:txBody>
          <a:bodyPr anchor="t">
            <a:normAutofit/>
          </a:bodyPr>
          <a:lstStyle>
            <a:lvl1pPr marL="0" indent="0" algn="l">
              <a:buNone/>
              <a:defRPr sz="1200">
                <a:gradFill flip="none" rotWithShape="1">
                  <a:gsLst>
                    <a:gs pos="0">
                      <a:schemeClr val="tx1"/>
                    </a:gs>
                    <a:gs pos="100000">
                      <a:schemeClr val="tx1">
                        <a:lumMod val="75000"/>
                      </a:schemeClr>
                    </a:gs>
                  </a:gsLst>
                  <a:lin ang="5400000" scaled="0"/>
                  <a:tileRect/>
                </a:gradFill>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4014375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3760" y="1059588"/>
            <a:ext cx="5633605" cy="4900948"/>
          </a:xfrm>
        </p:spPr>
        <p:txBody>
          <a:bodyPr vert="horz" lIns="91440" tIns="45720" rIns="91440" bIns="45720" rtlCol="0" anchor="ctr">
            <a:normAutofit/>
          </a:bodyPr>
          <a:lstStyle>
            <a:lvl1pPr>
              <a:defRPr lang="en-US" sz="21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13760" y="6547452"/>
            <a:ext cx="5633605" cy="1865392"/>
          </a:xfrm>
        </p:spPr>
        <p:txBody>
          <a:bodyPr vert="horz" lIns="91440" tIns="45720" rIns="91440" bIns="45720" rtlCol="0" anchor="b">
            <a:normAutofit/>
          </a:bodyPr>
          <a:lstStyle>
            <a:lvl1pPr>
              <a:buNone/>
              <a:defRPr lang="en-US" sz="1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13760" y="8412843"/>
            <a:ext cx="5633604" cy="2435264"/>
          </a:xfrm>
        </p:spPr>
        <p:txBody>
          <a:bodyPr anchor="t">
            <a:normAutofit/>
          </a:bodyPr>
          <a:lstStyle>
            <a:lvl1pPr marL="0" indent="0" algn="l">
              <a:buNone/>
              <a:defRPr sz="1200">
                <a:gradFill flip="none" rotWithShape="1">
                  <a:gsLst>
                    <a:gs pos="0">
                      <a:schemeClr val="tx1"/>
                    </a:gs>
                    <a:gs pos="100000">
                      <a:schemeClr val="tx1">
                        <a:lumMod val="75000"/>
                      </a:schemeClr>
                    </a:gs>
                  </a:gsLst>
                  <a:lin ang="5400000" scaled="0"/>
                  <a:tileRect/>
                </a:gradFill>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3221475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613761" y="1059587"/>
            <a:ext cx="5633605" cy="2333298"/>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2216478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13781" y="1059588"/>
            <a:ext cx="1333584" cy="978851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3761" y="1059588"/>
            <a:ext cx="4218103" cy="978851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6F998A-AE78-4E7E-8D66-77D0A4A2FFED}" type="datetimeFigureOut">
              <a:rPr lang="en-GB" smtClean="0"/>
              <a:t>08/01/2020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6FE31-923C-4703-98E3-DE665C277D01}" type="slidenum">
              <a:rPr lang="en-GB" smtClean="0"/>
              <a:t>‹#›</a:t>
            </a:fld>
            <a:endParaRPr lang="en-GB"/>
          </a:p>
        </p:txBody>
      </p:sp>
    </p:spTree>
    <p:extLst>
      <p:ext uri="{BB962C8B-B14F-4D97-AF65-F5344CB8AC3E}">
        <p14:creationId xmlns:p14="http://schemas.microsoft.com/office/powerpoint/2010/main" val="3280395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13761" y="1059587"/>
            <a:ext cx="5633605" cy="23332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13761" y="3663819"/>
            <a:ext cx="5633604" cy="7184288"/>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913781" y="10983574"/>
            <a:ext cx="965598" cy="649111"/>
          </a:xfrm>
          <a:prstGeom prst="rect">
            <a:avLst/>
          </a:prstGeom>
        </p:spPr>
        <p:txBody>
          <a:bodyPr vert="horz" lIns="91440" tIns="45720" rIns="91440" bIns="45720" rtlCol="0" anchor="ctr"/>
          <a:lstStyle>
            <a:lvl1pPr algn="r">
              <a:defRPr sz="600" b="1" i="0">
                <a:solidFill>
                  <a:schemeClr val="tx1">
                    <a:lumMod val="75000"/>
                  </a:schemeClr>
                </a:solidFill>
                <a:effectLst>
                  <a:outerShdw blurRad="50800" dist="38100" dir="2700000" algn="tl" rotWithShape="0">
                    <a:srgbClr val="000000">
                      <a:alpha val="43000"/>
                    </a:srgbClr>
                  </a:outerShdw>
                </a:effectLst>
                <a:latin typeface="+mn-lt"/>
              </a:defRPr>
            </a:lvl1pPr>
          </a:lstStyle>
          <a:p>
            <a:fld id="{E86F998A-AE78-4E7E-8D66-77D0A4A2FFED}" type="datetimeFigureOut">
              <a:rPr lang="en-GB" smtClean="0"/>
              <a:t>08/01/2020</a:t>
            </a:fld>
            <a:endParaRPr lang="en-GB"/>
          </a:p>
        </p:txBody>
      </p:sp>
      <p:sp>
        <p:nvSpPr>
          <p:cNvPr id="5" name="Footer Placeholder 4"/>
          <p:cNvSpPr>
            <a:spLocks noGrp="1"/>
          </p:cNvSpPr>
          <p:nvPr>
            <p:ph type="ftr" sz="quarter" idx="3"/>
          </p:nvPr>
        </p:nvSpPr>
        <p:spPr>
          <a:xfrm>
            <a:off x="613761" y="10983574"/>
            <a:ext cx="4218103" cy="649111"/>
          </a:xfrm>
          <a:prstGeom prst="rect">
            <a:avLst/>
          </a:prstGeom>
        </p:spPr>
        <p:txBody>
          <a:bodyPr vert="horz" lIns="91440" tIns="45720" rIns="91440" bIns="45720" rtlCol="0" anchor="ctr"/>
          <a:lstStyle>
            <a:lvl1pPr algn="l">
              <a:defRPr sz="6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5937902" y="10983574"/>
            <a:ext cx="310112" cy="649111"/>
          </a:xfrm>
          <a:prstGeom prst="rect">
            <a:avLst/>
          </a:prstGeom>
        </p:spPr>
        <p:txBody>
          <a:bodyPr vert="horz" lIns="91440" tIns="45720" rIns="91440" bIns="45720" rtlCol="0" anchor="ctr"/>
          <a:lstStyle>
            <a:lvl1pPr algn="r">
              <a:defRPr sz="600" b="1" i="0">
                <a:solidFill>
                  <a:schemeClr val="tx1">
                    <a:lumMod val="75000"/>
                  </a:schemeClr>
                </a:solidFill>
                <a:effectLst>
                  <a:outerShdw blurRad="50800" dist="38100" dir="2700000" algn="tl" rotWithShape="0">
                    <a:srgbClr val="000000">
                      <a:alpha val="43000"/>
                    </a:srgbClr>
                  </a:outerShdw>
                </a:effectLst>
                <a:latin typeface="+mn-lt"/>
              </a:defRPr>
            </a:lvl1pPr>
          </a:lstStyle>
          <a:p>
            <a:fld id="{5116FE31-923C-4703-98E3-DE665C277D01}" type="slidenum">
              <a:rPr lang="en-GB" smtClean="0"/>
              <a:t>‹#›</a:t>
            </a:fld>
            <a:endParaRPr lang="en-GB"/>
          </a:p>
        </p:txBody>
      </p:sp>
    </p:spTree>
    <p:extLst>
      <p:ext uri="{BB962C8B-B14F-4D97-AF65-F5344CB8AC3E}">
        <p14:creationId xmlns:p14="http://schemas.microsoft.com/office/powerpoint/2010/main" val="319797746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342900" rtl="0" eaLnBrk="1" latinLnBrk="0" hangingPunct="1">
        <a:spcBef>
          <a:spcPct val="0"/>
        </a:spcBef>
        <a:buNone/>
        <a:defRPr sz="2100" kern="1200" cap="all">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tx1"/>
        </a:buClr>
        <a:buSzPct val="130000"/>
        <a:buFont typeface="Arial"/>
        <a:buChar char="•"/>
        <a:defRPr sz="135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557213" indent="-214313" algn="l" defTabSz="342900" rtl="0" eaLnBrk="1" latinLnBrk="0" hangingPunct="1">
        <a:spcBef>
          <a:spcPct val="20000"/>
        </a:spcBef>
        <a:spcAft>
          <a:spcPts val="450"/>
        </a:spcAft>
        <a:buClr>
          <a:schemeClr val="tx1"/>
        </a:buClr>
        <a:buSzPct val="130000"/>
        <a:buFont typeface="Arial"/>
        <a:buChar char="•"/>
        <a:defRPr sz="12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900113" indent="-214313" algn="l" defTabSz="342900" rtl="0" eaLnBrk="1" latinLnBrk="0" hangingPunct="1">
        <a:spcBef>
          <a:spcPct val="20000"/>
        </a:spcBef>
        <a:spcAft>
          <a:spcPts val="450"/>
        </a:spcAft>
        <a:buClr>
          <a:schemeClr val="tx1"/>
        </a:buClr>
        <a:buSzPct val="130000"/>
        <a:buFont typeface="Arial"/>
        <a:buChar char="•"/>
        <a:defRPr sz="105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157288" indent="-128588" algn="l" defTabSz="342900" rtl="0" eaLnBrk="1" latinLnBrk="0" hangingPunct="1">
        <a:spcBef>
          <a:spcPct val="20000"/>
        </a:spcBef>
        <a:spcAft>
          <a:spcPts val="450"/>
        </a:spcAft>
        <a:buClr>
          <a:schemeClr val="tx1"/>
        </a:buClr>
        <a:buSzPct val="130000"/>
        <a:buFont typeface="Arial"/>
        <a:buChar char="•"/>
        <a:defRPr sz="105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1500188" indent="-128588" algn="l" defTabSz="342900" rtl="0" eaLnBrk="1" latinLnBrk="0" hangingPunct="1">
        <a:spcBef>
          <a:spcPct val="20000"/>
        </a:spcBef>
        <a:spcAft>
          <a:spcPts val="450"/>
        </a:spcAft>
        <a:buClr>
          <a:schemeClr val="tx1"/>
        </a:buClr>
        <a:buSzPct val="130000"/>
        <a:buFont typeface="Arial"/>
        <a:buChar char="•"/>
        <a:defRPr sz="9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1885950" indent="-171450" algn="l" defTabSz="342900" rtl="0" eaLnBrk="1" latinLnBrk="0" hangingPunct="1">
        <a:spcBef>
          <a:spcPct val="20000"/>
        </a:spcBef>
        <a:spcAft>
          <a:spcPts val="450"/>
        </a:spcAft>
        <a:buClr>
          <a:schemeClr val="tx1"/>
        </a:buClr>
        <a:buSzPct val="130000"/>
        <a:buFont typeface="Arial"/>
        <a:buChar char="•"/>
        <a:defRPr sz="825"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228850" indent="-171450" algn="l" defTabSz="342900" rtl="0" eaLnBrk="1" latinLnBrk="0" hangingPunct="1">
        <a:spcBef>
          <a:spcPct val="20000"/>
        </a:spcBef>
        <a:spcAft>
          <a:spcPts val="450"/>
        </a:spcAft>
        <a:buClr>
          <a:schemeClr val="tx1"/>
        </a:buClr>
        <a:buSzPct val="130000"/>
        <a:buFont typeface="Arial"/>
        <a:buChar char="•"/>
        <a:defRPr sz="825"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2571750" indent="-171450" algn="l" defTabSz="342900" rtl="0" eaLnBrk="1" latinLnBrk="0" hangingPunct="1">
        <a:spcBef>
          <a:spcPct val="20000"/>
        </a:spcBef>
        <a:spcAft>
          <a:spcPts val="450"/>
        </a:spcAft>
        <a:buClr>
          <a:schemeClr val="tx1"/>
        </a:buClr>
        <a:buSzPct val="130000"/>
        <a:buFont typeface="Arial"/>
        <a:buChar char="•"/>
        <a:defRPr sz="825"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2914650" indent="-171450" algn="l" defTabSz="342900" rtl="0" eaLnBrk="1" latinLnBrk="0" hangingPunct="1">
        <a:spcBef>
          <a:spcPct val="20000"/>
        </a:spcBef>
        <a:spcAft>
          <a:spcPts val="450"/>
        </a:spcAft>
        <a:buClr>
          <a:schemeClr val="tx1"/>
        </a:buClr>
        <a:buSzPct val="100000"/>
        <a:buFont typeface="Arial"/>
        <a:buChar char="•"/>
        <a:defRPr sz="825"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D4EC44A-C598-4643-A2BA-24A3FB83942B}"/>
              </a:ext>
            </a:extLst>
          </p:cNvPr>
          <p:cNvSpPr txBox="1"/>
          <p:nvPr/>
        </p:nvSpPr>
        <p:spPr>
          <a:xfrm>
            <a:off x="-11951" y="666044"/>
            <a:ext cx="3841000" cy="11326178"/>
          </a:xfrm>
          <a:prstGeom prst="rect">
            <a:avLst/>
          </a:prstGeom>
          <a:solidFill>
            <a:schemeClr val="tx1"/>
          </a:solidFill>
        </p:spPr>
        <p:txBody>
          <a:bodyPr wrap="square" rtlCol="0" anchor="t">
            <a:spAutoFit/>
          </a:bodyPr>
          <a:lstStyle/>
          <a:p>
            <a:r>
              <a:rPr lang="en-GB" sz="1600" b="1" dirty="0">
                <a:solidFill>
                  <a:schemeClr val="bg1"/>
                </a:solidFill>
                <a:latin typeface="New times roman"/>
              </a:rPr>
              <a:t>                                </a:t>
            </a:r>
          </a:p>
          <a:p>
            <a:r>
              <a:rPr lang="en-GB" sz="1600" b="1" dirty="0">
                <a:solidFill>
                  <a:schemeClr val="bg1"/>
                </a:solidFill>
                <a:latin typeface="New times roman"/>
              </a:rPr>
              <a:t>                                  </a:t>
            </a:r>
          </a:p>
          <a:p>
            <a:r>
              <a:rPr lang="en-GB" sz="1600" b="1" dirty="0">
                <a:solidFill>
                  <a:schemeClr val="bg1"/>
                </a:solidFill>
                <a:latin typeface="New times roman"/>
              </a:rPr>
              <a:t>                                 Introduction.</a:t>
            </a:r>
            <a:r>
              <a:rPr lang="en-GB" sz="1600" b="1" dirty="0">
                <a:solidFill>
                  <a:srgbClr val="CC00FF"/>
                </a:solidFill>
                <a:latin typeface="New times roman"/>
              </a:rPr>
              <a:t>    1                             </a:t>
            </a:r>
          </a:p>
          <a:p>
            <a:r>
              <a:rPr lang="en-GB" sz="1200" dirty="0">
                <a:solidFill>
                  <a:schemeClr val="bg1"/>
                </a:solidFill>
                <a:latin typeface="New times roman"/>
              </a:rPr>
              <a:t>There are many reasons as to why critical thinking, is essential for professional development of psychology students, some of these key entities include:-</a:t>
            </a:r>
          </a:p>
          <a:p>
            <a:pPr marL="96441" indent="-96441">
              <a:buFont typeface="Arial" panose="020B0604020202020204" pitchFamily="34" charset="0"/>
              <a:buChar char="•"/>
            </a:pPr>
            <a:r>
              <a:rPr lang="en-GB" sz="1200" dirty="0">
                <a:solidFill>
                  <a:schemeClr val="bg1"/>
                </a:solidFill>
                <a:latin typeface="New times roman"/>
              </a:rPr>
              <a:t>Critical thinking is an important skill for a psychology student, due to it enabling development, in the person's ability to develop their interests within the area of psychology. </a:t>
            </a:r>
          </a:p>
          <a:p>
            <a:pPr marL="96441" indent="-96441">
              <a:buFont typeface="Arial" panose="020B0604020202020204" pitchFamily="34" charset="0"/>
              <a:buChar char="•"/>
            </a:pPr>
            <a:r>
              <a:rPr lang="en-GB" sz="1200" dirty="0">
                <a:solidFill>
                  <a:schemeClr val="bg1"/>
                </a:solidFill>
                <a:latin typeface="New times roman"/>
              </a:rPr>
              <a:t>Critical thinking helps students to develop skills, which are competent in delivering ampliative arguments.</a:t>
            </a:r>
          </a:p>
          <a:p>
            <a:pPr marL="96441" indent="-96441">
              <a:buFont typeface="Arial" panose="020B0604020202020204" pitchFamily="34" charset="0"/>
              <a:buChar char="•"/>
            </a:pPr>
            <a:r>
              <a:rPr lang="en-GB" sz="1200" dirty="0">
                <a:solidFill>
                  <a:schemeClr val="bg1"/>
                </a:solidFill>
                <a:latin typeface="New times roman"/>
              </a:rPr>
              <a:t>Enabling student's improvement in their ability to accept personal opinions that differ to their own. (Foreshaw,2012). </a:t>
            </a:r>
          </a:p>
          <a:p>
            <a:r>
              <a:rPr lang="en-GB" sz="1200" dirty="0">
                <a:solidFill>
                  <a:prstClr val="black"/>
                </a:solidFill>
                <a:latin typeface="New times roman"/>
                <a:ea typeface="+mn-lt"/>
                <a:cs typeface="+mn-lt"/>
              </a:rPr>
              <a:t> </a:t>
            </a:r>
            <a:r>
              <a:rPr lang="en-GB" sz="1400" b="1" dirty="0">
                <a:solidFill>
                  <a:prstClr val="black"/>
                </a:solidFill>
                <a:latin typeface="New times roman"/>
                <a:ea typeface="+mn-lt"/>
                <a:cs typeface="+mn-lt"/>
              </a:rPr>
              <a:t>Importance of a good argument.</a:t>
            </a:r>
            <a:r>
              <a:rPr lang="en-GB" sz="1400" b="1" dirty="0">
                <a:solidFill>
                  <a:srgbClr val="CC00FF"/>
                </a:solidFill>
                <a:latin typeface="New times roman"/>
                <a:ea typeface="+mn-lt"/>
                <a:cs typeface="+mn-lt"/>
              </a:rPr>
              <a:t> 3</a:t>
            </a:r>
          </a:p>
          <a:p>
            <a:pPr marL="96441" lvl="0" indent="-96441">
              <a:buFont typeface="Arial" panose="020B0604020202020204" pitchFamily="34" charset="0"/>
              <a:buChar char="•"/>
            </a:pPr>
            <a:r>
              <a:rPr lang="en-GB" sz="1200" dirty="0">
                <a:solidFill>
                  <a:prstClr val="black"/>
                </a:solidFill>
                <a:latin typeface="New times roman"/>
                <a:ea typeface="+mn-lt"/>
                <a:cs typeface="+mn-lt"/>
              </a:rPr>
              <a:t>As a psychology student it is essential that you learn to deliver a well-reasoned evidential argument as part of your assessments, you may need to deliver assessed presentations within your studies.</a:t>
            </a:r>
            <a:r>
              <a:rPr lang="en-US" sz="1200" dirty="0">
                <a:solidFill>
                  <a:prstClr val="black"/>
                </a:solidFill>
                <a:latin typeface="New times roman"/>
                <a:ea typeface="+mn-lt"/>
                <a:cs typeface="+mn-lt"/>
              </a:rPr>
              <a:t> </a:t>
            </a:r>
            <a:r>
              <a:rPr lang="en-GB" sz="1200" dirty="0">
                <a:solidFill>
                  <a:prstClr val="black"/>
                </a:solidFill>
                <a:latin typeface="New times roman"/>
                <a:ea typeface="+mn-lt"/>
                <a:cs typeface="+mn-lt"/>
              </a:rPr>
              <a:t>An argument includes premises that give substantial evidence to back up concluding findings. Rational beings want to ensure that their beliefs contain a high probability of truth. ( Pynn 2014). explains that:-</a:t>
            </a:r>
            <a:endParaRPr lang="en-US" sz="1200" dirty="0">
              <a:solidFill>
                <a:prstClr val="black"/>
              </a:solidFill>
              <a:latin typeface="New times roman"/>
              <a:ea typeface="+mn-lt"/>
              <a:cs typeface="+mn-lt"/>
            </a:endParaRPr>
          </a:p>
          <a:p>
            <a:pPr marL="96441" lvl="0" indent="-96441">
              <a:buFont typeface="Arial,Sans-Serif"/>
              <a:buChar char="•"/>
            </a:pPr>
            <a:r>
              <a:rPr lang="en-GB" sz="1200" dirty="0">
                <a:solidFill>
                  <a:prstClr val="black"/>
                </a:solidFill>
                <a:latin typeface="New times roman"/>
                <a:ea typeface="+mn-lt"/>
                <a:cs typeface="+mn-lt"/>
              </a:rPr>
              <a:t>If premises are true it is known as</a:t>
            </a:r>
            <a:r>
              <a:rPr lang="en-GB" sz="1200" b="1" dirty="0">
                <a:solidFill>
                  <a:prstClr val="black"/>
                </a:solidFill>
                <a:latin typeface="New times roman"/>
                <a:ea typeface="+mn-lt"/>
                <a:cs typeface="+mn-lt"/>
              </a:rPr>
              <a:t> deductive</a:t>
            </a:r>
            <a:r>
              <a:rPr lang="en-GB" sz="1200" dirty="0">
                <a:solidFill>
                  <a:prstClr val="black"/>
                </a:solidFill>
                <a:latin typeface="New times roman"/>
                <a:ea typeface="+mn-lt"/>
                <a:cs typeface="+mn-lt"/>
              </a:rPr>
              <a:t>. </a:t>
            </a:r>
            <a:endParaRPr lang="en-US" sz="1200" dirty="0">
              <a:solidFill>
                <a:prstClr val="black"/>
              </a:solidFill>
              <a:latin typeface="New times roman"/>
              <a:ea typeface="+mn-lt"/>
              <a:cs typeface="+mn-lt"/>
            </a:endParaRPr>
          </a:p>
          <a:p>
            <a:pPr lvl="0"/>
            <a:r>
              <a:rPr lang="en-GB" sz="1200" dirty="0">
                <a:solidFill>
                  <a:prstClr val="black"/>
                </a:solidFill>
                <a:latin typeface="New times roman"/>
                <a:ea typeface="+mn-lt"/>
                <a:cs typeface="+mn-lt"/>
              </a:rPr>
              <a:t>Unlikely premises are known as </a:t>
            </a:r>
            <a:r>
              <a:rPr lang="en-GB" sz="1200" b="1" dirty="0">
                <a:solidFill>
                  <a:prstClr val="black"/>
                </a:solidFill>
                <a:latin typeface="New times roman"/>
                <a:ea typeface="+mn-lt"/>
                <a:cs typeface="+mn-lt"/>
              </a:rPr>
              <a:t>Ampliative</a:t>
            </a:r>
            <a:r>
              <a:rPr lang="en-GB" sz="1200" dirty="0">
                <a:solidFill>
                  <a:prstClr val="black"/>
                </a:solidFill>
                <a:latin typeface="New times roman"/>
                <a:ea typeface="+mn-lt"/>
                <a:cs typeface="+mn-lt"/>
              </a:rPr>
              <a:t> arguments, meaning the conclusion is probable, and still contains satisfactory reasoning. However findings are not guaranteed to be true. Careful consideration is vital when evaluating your argument.</a:t>
            </a:r>
          </a:p>
          <a:p>
            <a:pPr lvl="0"/>
            <a:r>
              <a:rPr lang="en-GB" sz="1600" b="1" dirty="0">
                <a:solidFill>
                  <a:schemeClr val="bg1"/>
                </a:solidFill>
                <a:latin typeface="New times roman"/>
                <a:ea typeface="+mn-lt"/>
                <a:cs typeface="+mn-lt"/>
              </a:rPr>
              <a:t>C</a:t>
            </a:r>
            <a:r>
              <a:rPr lang="en-GB" sz="1600" b="1" dirty="0">
                <a:solidFill>
                  <a:prstClr val="black"/>
                </a:solidFill>
                <a:latin typeface="New times roman"/>
              </a:rPr>
              <a:t>onclusion. </a:t>
            </a:r>
            <a:r>
              <a:rPr lang="en-GB" sz="1600" b="1" dirty="0">
                <a:solidFill>
                  <a:srgbClr val="CC00FF"/>
                </a:solidFill>
                <a:latin typeface="New times roman"/>
              </a:rPr>
              <a:t>6</a:t>
            </a:r>
            <a:endParaRPr lang="en-GB" sz="1200" b="1" dirty="0">
              <a:solidFill>
                <a:srgbClr val="CC00FF"/>
              </a:solidFill>
              <a:latin typeface="New times roman"/>
            </a:endParaRPr>
          </a:p>
          <a:p>
            <a:r>
              <a:rPr lang="en-GB" sz="1400" b="1" dirty="0">
                <a:solidFill>
                  <a:prstClr val="black"/>
                </a:solidFill>
                <a:latin typeface="New times roman"/>
              </a:rPr>
              <a:t>Why is critical thinking important for psychology students? </a:t>
            </a:r>
            <a:r>
              <a:rPr lang="en-GB" sz="1200" dirty="0">
                <a:solidFill>
                  <a:prstClr val="black"/>
                </a:solidFill>
                <a:latin typeface="New times roman"/>
              </a:rPr>
              <a:t>Critical thinking is important for the development of psychology students because it allows them to develop tools and skills to think critically, to give evidential deductive arguments. It encourages the importance of  remaining, open minded when both reading and delivering, their own arguments. It allows student to read critically and learn to discuss their opinions in healthy debates in lectures. Critical thinking allows students to learn to read critically to cite within their academic work. As well as improving their understanding of lecturer's feedback, in essays to understand, constructive criticism of their work and to not take them personally. Encouraging, improvement on the way they correctly cite, and their use of gramma and punctuation in academic writing. Critical thinking allows students to engage in class sessions. (Halogen, 1995). Says critical thinking is: </a:t>
            </a:r>
            <a:r>
              <a:rPr lang="en-GB" sz="1200" b="1" dirty="0">
                <a:solidFill>
                  <a:prstClr val="black"/>
                </a:solidFill>
                <a:latin typeface="New times roman"/>
              </a:rPr>
              <a:t>“</a:t>
            </a:r>
            <a:r>
              <a:rPr lang="en-US" sz="1200" b="1" dirty="0">
                <a:solidFill>
                  <a:schemeClr val="bg1"/>
                </a:solidFill>
                <a:latin typeface="New times roman"/>
              </a:rPr>
              <a:t>The propensity and skills to engage in activity with reflective skepticism focused on deciding what to believe or do</a:t>
            </a:r>
            <a:r>
              <a:rPr lang="en-GB" sz="1200" b="1" dirty="0">
                <a:solidFill>
                  <a:schemeClr val="bg1"/>
                </a:solidFill>
                <a:latin typeface="New times roman"/>
              </a:rPr>
              <a:t> “. </a:t>
            </a:r>
            <a:r>
              <a:rPr lang="en-GB" sz="1200" dirty="0">
                <a:solidFill>
                  <a:schemeClr val="bg1"/>
                </a:solidFill>
                <a:latin typeface="New times roman"/>
              </a:rPr>
              <a:t>It encourages students to think deeper into theoretical assumptions, as well as developing students understanding and ability to read psychology literature.</a:t>
            </a:r>
            <a:r>
              <a:rPr lang="en-GB" sz="1200" dirty="0">
                <a:solidFill>
                  <a:schemeClr val="bg1"/>
                </a:solidFill>
                <a:latin typeface="New times roman"/>
                <a:ea typeface="+mn-lt"/>
                <a:cs typeface="+mn-lt"/>
              </a:rPr>
              <a:t> Socratic questioning allows lecturers to engage their student within seminars and lectures, to get them thinking critically, encouraging them to be competitive and precise in their finding. (Foreshaw,2012).</a:t>
            </a:r>
          </a:p>
          <a:p>
            <a:endParaRPr lang="en-GB" sz="1200" b="1" dirty="0">
              <a:solidFill>
                <a:schemeClr val="bg1"/>
              </a:solidFill>
              <a:ea typeface="+mn-lt"/>
              <a:cs typeface="+mn-lt"/>
            </a:endParaRPr>
          </a:p>
          <a:p>
            <a:pPr lvl="0"/>
            <a:endParaRPr lang="en-GB" sz="1200" b="1" dirty="0">
              <a:solidFill>
                <a:schemeClr val="bg1"/>
              </a:solidFill>
              <a:latin typeface="New times roman"/>
            </a:endParaRPr>
          </a:p>
        </p:txBody>
      </p:sp>
      <p:sp>
        <p:nvSpPr>
          <p:cNvPr id="7" name="TextBox 6">
            <a:extLst>
              <a:ext uri="{FF2B5EF4-FFF2-40B4-BE49-F238E27FC236}">
                <a16:creationId xmlns:a16="http://schemas.microsoft.com/office/drawing/2014/main" id="{5B4780F0-EDE6-42C0-A2FF-DD2B38726DEC}"/>
              </a:ext>
            </a:extLst>
          </p:cNvPr>
          <p:cNvSpPr txBox="1"/>
          <p:nvPr/>
        </p:nvSpPr>
        <p:spPr>
          <a:xfrm rot="10800000" flipV="1">
            <a:off x="3928532" y="1062664"/>
            <a:ext cx="2922801" cy="11950680"/>
          </a:xfrm>
          <a:prstGeom prst="rect">
            <a:avLst/>
          </a:prstGeom>
          <a:solidFill>
            <a:schemeClr val="tx1"/>
          </a:solidFill>
        </p:spPr>
        <p:txBody>
          <a:bodyPr wrap="square" rtlCol="0" anchor="t">
            <a:spAutoFit/>
          </a:bodyPr>
          <a:lstStyle/>
          <a:p>
            <a:pPr lvl="0"/>
            <a:r>
              <a:rPr lang="en-GB" sz="1600" b="1" dirty="0">
                <a:solidFill>
                  <a:prstClr val="black"/>
                </a:solidFill>
                <a:latin typeface="New times roman"/>
              </a:rPr>
              <a:t>How critical thinking aids your academic work</a:t>
            </a:r>
            <a:r>
              <a:rPr lang="en-GB" sz="1600" b="1" dirty="0">
                <a:solidFill>
                  <a:srgbClr val="CC00FF"/>
                </a:solidFill>
                <a:latin typeface="New times roman"/>
              </a:rPr>
              <a:t>. 2    </a:t>
            </a:r>
            <a:r>
              <a:rPr lang="en-GB" sz="1013" b="1" dirty="0">
                <a:solidFill>
                  <a:srgbClr val="CC00FF"/>
                </a:solidFill>
                <a:latin typeface="New times roman"/>
              </a:rPr>
              <a:t>                      </a:t>
            </a:r>
          </a:p>
          <a:p>
            <a:pPr lvl="0"/>
            <a:r>
              <a:rPr lang="en-GB" sz="1200" dirty="0">
                <a:solidFill>
                  <a:prstClr val="black"/>
                </a:solidFill>
                <a:latin typeface="New times roman"/>
              </a:rPr>
              <a:t>Lecturers find that often psychology students, do not understand their feedback in an assignment, you may receive feedback such as, </a:t>
            </a:r>
            <a:r>
              <a:rPr lang="en-GB" sz="1200" b="1" dirty="0">
                <a:solidFill>
                  <a:prstClr val="black"/>
                </a:solidFill>
                <a:latin typeface="New times roman"/>
              </a:rPr>
              <a:t>“whilst your essay content is good, you could improve, on the style in which it is written?”.  </a:t>
            </a:r>
            <a:r>
              <a:rPr lang="en-GB" sz="1200" dirty="0">
                <a:solidFill>
                  <a:prstClr val="black"/>
                </a:solidFill>
                <a:latin typeface="New times roman"/>
              </a:rPr>
              <a:t>Whilst its easy to focus on the negative criticism ,it is both constructive and necessary for your, development of academic writing. (Foreshaw,2012)</a:t>
            </a:r>
          </a:p>
          <a:p>
            <a:pPr lvl="0"/>
            <a:r>
              <a:rPr lang="en-GB" sz="1400" b="1" dirty="0">
                <a:solidFill>
                  <a:prstClr val="black"/>
                </a:solidFill>
                <a:latin typeface="New times roman"/>
              </a:rPr>
              <a:t>Critical Reading.    </a:t>
            </a:r>
            <a:r>
              <a:rPr lang="en-GB" sz="1400" b="1" dirty="0">
                <a:solidFill>
                  <a:srgbClr val="CC00FF"/>
                </a:solidFill>
                <a:latin typeface="New times roman"/>
              </a:rPr>
              <a:t>4</a:t>
            </a:r>
          </a:p>
          <a:p>
            <a:pPr lvl="0"/>
            <a:r>
              <a:rPr lang="en-GB" sz="1200" dirty="0">
                <a:solidFill>
                  <a:prstClr val="black"/>
                </a:solidFill>
                <a:latin typeface="New times roman"/>
              </a:rPr>
              <a:t>As an undergraduate student you will be expected to read a lot</a:t>
            </a:r>
            <a:r>
              <a:rPr lang="en-GB" sz="1200" b="1" dirty="0">
                <a:solidFill>
                  <a:prstClr val="black"/>
                </a:solidFill>
                <a:latin typeface="New times roman"/>
              </a:rPr>
              <a:t>!!!</a:t>
            </a:r>
            <a:r>
              <a:rPr lang="en-GB" sz="1200" dirty="0">
                <a:solidFill>
                  <a:prstClr val="black"/>
                </a:solidFill>
                <a:latin typeface="New times roman"/>
              </a:rPr>
              <a:t>.</a:t>
            </a:r>
          </a:p>
          <a:p>
            <a:pPr lvl="0"/>
            <a:r>
              <a:rPr lang="en-GB" sz="1400" b="1" dirty="0">
                <a:solidFill>
                  <a:prstClr val="black"/>
                </a:solidFill>
                <a:latin typeface="New times roman"/>
              </a:rPr>
              <a:t>How can you make the most of your reading?.</a:t>
            </a:r>
          </a:p>
          <a:p>
            <a:pPr lvl="0"/>
            <a:r>
              <a:rPr lang="en-GB" sz="1200" dirty="0">
                <a:solidFill>
                  <a:prstClr val="black"/>
                </a:solidFill>
                <a:latin typeface="New times roman"/>
              </a:rPr>
              <a:t>The majority of persons, including students are unaware of how to read Critically. Essentially critical reading, is not allowing yourself to be Seduced by what you are reading, you must be able to read without Bias and draw, unsupported conclusions, it is important you stay open minded and neutral. It is important not to make assumptions. When reading arguments it is important to analyse with care only arguments with real evidence and facts can be considered safe. (Foreshaw,2012). </a:t>
            </a:r>
          </a:p>
          <a:p>
            <a:pPr lvl="0"/>
            <a:r>
              <a:rPr lang="en-GB" sz="1200" b="1" dirty="0">
                <a:solidFill>
                  <a:prstClr val="black"/>
                </a:solidFill>
                <a:latin typeface="New times roman"/>
              </a:rPr>
              <a:t>EXAMPLE: being able to determine if an argument is Ampliative or Deductive.</a:t>
            </a:r>
            <a:r>
              <a:rPr lang="en-GB" sz="1200" dirty="0">
                <a:solidFill>
                  <a:prstClr val="black"/>
                </a:solidFill>
                <a:latin typeface="New times roman"/>
              </a:rPr>
              <a:t>(Pynn, 2014).</a:t>
            </a:r>
          </a:p>
          <a:p>
            <a:r>
              <a:rPr lang="en-GB" sz="1600" b="1" dirty="0">
                <a:solidFill>
                  <a:schemeClr val="bg1"/>
                </a:solidFill>
                <a:latin typeface="New times roman"/>
                <a:ea typeface="+mn-lt"/>
                <a:cs typeface="+mn-lt"/>
              </a:rPr>
              <a:t>Socratic Questioning.</a:t>
            </a:r>
            <a:r>
              <a:rPr lang="en-GB" sz="1600" b="1" dirty="0">
                <a:solidFill>
                  <a:srgbClr val="CC00FF"/>
                </a:solidFill>
                <a:latin typeface="New times roman"/>
                <a:ea typeface="+mn-lt"/>
                <a:cs typeface="+mn-lt"/>
              </a:rPr>
              <a:t> 5                                                    </a:t>
            </a:r>
          </a:p>
          <a:p>
            <a:r>
              <a:rPr lang="en-GB" sz="1200" dirty="0">
                <a:solidFill>
                  <a:schemeClr val="bg1"/>
                </a:solidFill>
                <a:latin typeface="New times roman"/>
                <a:ea typeface="+mn-lt"/>
                <a:cs typeface="+mn-lt"/>
              </a:rPr>
              <a:t>As a student you will need to emerge yourself in the art of asking </a:t>
            </a:r>
            <a:r>
              <a:rPr lang="en-GB" sz="1200" b="1" dirty="0">
                <a:solidFill>
                  <a:schemeClr val="bg1"/>
                </a:solidFill>
                <a:latin typeface="New times roman"/>
                <a:ea typeface="+mn-lt"/>
                <a:cs typeface="+mn-lt"/>
              </a:rPr>
              <a:t>WHY???. </a:t>
            </a:r>
            <a:r>
              <a:rPr lang="en-GB" sz="1200" dirty="0">
                <a:solidFill>
                  <a:schemeClr val="bg1"/>
                </a:solidFill>
                <a:latin typeface="New times roman"/>
                <a:ea typeface="+mn-lt"/>
                <a:cs typeface="+mn-lt"/>
              </a:rPr>
              <a:t>Socratic questioning encourages students to ask questions critically to think critically when asking , it can encourage important debates involving your class peers. Exercising and encouraging Socratic questioning , will help students to develop and learn ways to ask questions effectively , developing </a:t>
            </a:r>
            <a:r>
              <a:rPr lang="en-GB" sz="1200" b="1" dirty="0">
                <a:solidFill>
                  <a:schemeClr val="bg1"/>
                </a:solidFill>
                <a:latin typeface="New times roman"/>
                <a:ea typeface="+mn-lt"/>
                <a:cs typeface="+mn-lt"/>
              </a:rPr>
              <a:t>communication skills. EXAMPLE: Includes,</a:t>
            </a:r>
          </a:p>
          <a:p>
            <a:r>
              <a:rPr lang="en-GB" sz="1200" b="1" dirty="0">
                <a:solidFill>
                  <a:schemeClr val="bg1"/>
                </a:solidFill>
                <a:latin typeface="New times roman"/>
                <a:ea typeface="+mn-lt"/>
                <a:cs typeface="+mn-lt"/>
              </a:rPr>
              <a:t>. Conceptual clarification questions, "what exactly does that mean? ”Probing… Assumptions, "what else could we assume?”.. Probing, rationale, reasoning and evidence,“ What evidence is there to support this?”.. Questioning, viewpoints and perspectives, “What alternative ways are there at looking at this?”.. Questions about questions. "Am I making sense, if not, why not?”. </a:t>
            </a:r>
            <a:r>
              <a:rPr lang="en-GB" sz="1200" dirty="0">
                <a:solidFill>
                  <a:schemeClr val="bg1"/>
                </a:solidFill>
                <a:latin typeface="New times roman"/>
                <a:ea typeface="+mn-lt"/>
                <a:cs typeface="+mn-lt"/>
              </a:rPr>
              <a:t>(GoldenTouch,2016). (Socrates).</a:t>
            </a:r>
            <a:endParaRPr lang="en-GB" sz="1200" b="1" dirty="0">
              <a:solidFill>
                <a:schemeClr val="bg1"/>
              </a:solidFill>
              <a:latin typeface="New times roman"/>
              <a:ea typeface="+mn-lt"/>
              <a:cs typeface="+mn-lt"/>
            </a:endParaRPr>
          </a:p>
          <a:p>
            <a:endParaRPr lang="en-GB" sz="1013" b="1" dirty="0">
              <a:solidFill>
                <a:schemeClr val="bg1"/>
              </a:solidFill>
              <a:ea typeface="+mn-lt"/>
              <a:cs typeface="+mn-lt"/>
            </a:endParaRPr>
          </a:p>
          <a:p>
            <a:endParaRPr lang="en-GB" sz="1013" b="1" dirty="0">
              <a:solidFill>
                <a:schemeClr val="bg1"/>
              </a:solidFill>
              <a:ea typeface="+mn-lt"/>
              <a:cs typeface="+mn-lt"/>
            </a:endParaRPr>
          </a:p>
          <a:p>
            <a:endParaRPr lang="en-GB" sz="1013" b="1" dirty="0">
              <a:solidFill>
                <a:schemeClr val="bg1"/>
              </a:solidFill>
              <a:ea typeface="+mn-lt"/>
              <a:cs typeface="+mn-lt"/>
            </a:endParaRPr>
          </a:p>
          <a:p>
            <a:endParaRPr lang="en-GB" sz="1013" b="1" dirty="0">
              <a:solidFill>
                <a:schemeClr val="bg1"/>
              </a:solidFill>
              <a:ea typeface="+mn-lt"/>
              <a:cs typeface="+mn-lt"/>
            </a:endParaRPr>
          </a:p>
          <a:p>
            <a:endParaRPr lang="en-GB" sz="1013" b="1" dirty="0">
              <a:solidFill>
                <a:schemeClr val="bg1"/>
              </a:solidFill>
              <a:ea typeface="+mn-lt"/>
              <a:cs typeface="+mn-lt"/>
            </a:endParaRPr>
          </a:p>
          <a:p>
            <a:endParaRPr lang="en-GB" sz="1013" b="1" dirty="0">
              <a:solidFill>
                <a:schemeClr val="bg1"/>
              </a:solidFill>
              <a:ea typeface="+mn-lt"/>
              <a:cs typeface="+mn-lt"/>
            </a:endParaRPr>
          </a:p>
          <a:p>
            <a:endParaRPr lang="en-GB" sz="1013" b="1" dirty="0">
              <a:solidFill>
                <a:schemeClr val="bg1"/>
              </a:solidFill>
              <a:ea typeface="+mn-lt"/>
              <a:cs typeface="+mn-lt"/>
            </a:endParaRPr>
          </a:p>
          <a:p>
            <a:endParaRPr lang="en-GB" sz="619" dirty="0">
              <a:ea typeface="+mn-lt"/>
              <a:cs typeface="+mn-lt"/>
            </a:endParaRPr>
          </a:p>
          <a:p>
            <a:pPr algn="ctr"/>
            <a:endParaRPr lang="en-GB" sz="1013" dirty="0">
              <a:solidFill>
                <a:schemeClr val="bg1"/>
              </a:solidFill>
            </a:endParaRPr>
          </a:p>
        </p:txBody>
      </p:sp>
      <p:sp>
        <p:nvSpPr>
          <p:cNvPr id="9" name="TextBox 8">
            <a:extLst>
              <a:ext uri="{FF2B5EF4-FFF2-40B4-BE49-F238E27FC236}">
                <a16:creationId xmlns:a16="http://schemas.microsoft.com/office/drawing/2014/main" id="{3E1B161C-9DE8-480B-9E10-B9B0AF9CCBAA}"/>
              </a:ext>
            </a:extLst>
          </p:cNvPr>
          <p:cNvSpPr txBox="1"/>
          <p:nvPr/>
        </p:nvSpPr>
        <p:spPr>
          <a:xfrm>
            <a:off x="-5977" y="-14555"/>
            <a:ext cx="6851335" cy="1077218"/>
          </a:xfrm>
          <a:prstGeom prst="rect">
            <a:avLst/>
          </a:prstGeom>
          <a:solidFill>
            <a:srgbClr val="CC00FF"/>
          </a:solidFill>
        </p:spPr>
        <p:txBody>
          <a:bodyPr wrap="square" rtlCol="0" anchor="t">
            <a:spAutoFit/>
          </a:bodyPr>
          <a:lstStyle/>
          <a:p>
            <a:r>
              <a:rPr lang="en-GB" sz="3200" dirty="0">
                <a:latin typeface="New times roman"/>
              </a:rPr>
              <a:t>How critical thinking can help, </a:t>
            </a:r>
            <a:r>
              <a:rPr lang="en-GB" sz="1100" dirty="0">
                <a:latin typeface="New times roman"/>
              </a:rPr>
              <a:t>       </a:t>
            </a:r>
            <a:r>
              <a:rPr lang="en-GB" sz="2000" b="1" dirty="0">
                <a:latin typeface="New times roman"/>
              </a:rPr>
              <a:t>Jodie Davies.</a:t>
            </a:r>
            <a:r>
              <a:rPr lang="en-GB" sz="3200" dirty="0">
                <a:latin typeface="New times roman"/>
              </a:rPr>
              <a:t> psychology students development</a:t>
            </a:r>
            <a:r>
              <a:rPr lang="en-GB" sz="1575" dirty="0">
                <a:latin typeface="New times roman"/>
              </a:rPr>
              <a:t>.</a:t>
            </a:r>
          </a:p>
        </p:txBody>
      </p:sp>
    </p:spTree>
    <p:extLst>
      <p:ext uri="{BB962C8B-B14F-4D97-AF65-F5344CB8AC3E}">
        <p14:creationId xmlns:p14="http://schemas.microsoft.com/office/powerpoint/2010/main" val="3894397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6BEE3E8-8A3C-4045-9386-D95EF355A215}"/>
              </a:ext>
            </a:extLst>
          </p:cNvPr>
          <p:cNvSpPr/>
          <p:nvPr/>
        </p:nvSpPr>
        <p:spPr>
          <a:xfrm>
            <a:off x="349956" y="688622"/>
            <a:ext cx="4793544" cy="584775"/>
          </a:xfrm>
          <a:prstGeom prst="rect">
            <a:avLst/>
          </a:prstGeom>
        </p:spPr>
        <p:txBody>
          <a:bodyPr wrap="square">
            <a:spAutoFit/>
          </a:bodyPr>
          <a:lstStyle/>
          <a:p>
            <a:r>
              <a:rPr lang="en-US" sz="3200" dirty="0">
                <a:solidFill>
                  <a:srgbClr val="4A4A4A"/>
                </a:solidFill>
                <a:latin typeface="Newtimesroman"/>
              </a:rPr>
              <a:t>References</a:t>
            </a:r>
          </a:p>
        </p:txBody>
      </p:sp>
      <p:sp>
        <p:nvSpPr>
          <p:cNvPr id="5" name="TextBox 4">
            <a:extLst>
              <a:ext uri="{FF2B5EF4-FFF2-40B4-BE49-F238E27FC236}">
                <a16:creationId xmlns:a16="http://schemas.microsoft.com/office/drawing/2014/main" id="{2233C399-4B66-4362-B06A-C94E8419275F}"/>
              </a:ext>
            </a:extLst>
          </p:cNvPr>
          <p:cNvSpPr txBox="1"/>
          <p:nvPr/>
        </p:nvSpPr>
        <p:spPr>
          <a:xfrm>
            <a:off x="564444" y="1806222"/>
            <a:ext cx="5689600" cy="5632311"/>
          </a:xfrm>
          <a:prstGeom prst="rect">
            <a:avLst/>
          </a:prstGeom>
          <a:noFill/>
        </p:spPr>
        <p:txBody>
          <a:bodyPr wrap="square" rtlCol="0">
            <a:spAutoFit/>
          </a:bodyPr>
          <a:lstStyle/>
          <a:p>
            <a:r>
              <a:rPr lang="en-GB" dirty="0">
                <a:solidFill>
                  <a:schemeClr val="bg1"/>
                </a:solidFill>
                <a:latin typeface="New times roman"/>
              </a:rPr>
              <a:t>Forshaw,(2012). Critical thinking for Psychology,</a:t>
            </a:r>
          </a:p>
          <a:p>
            <a:r>
              <a:rPr lang="en-GB" dirty="0">
                <a:solidFill>
                  <a:schemeClr val="bg1"/>
                </a:solidFill>
                <a:latin typeface="New times roman"/>
              </a:rPr>
              <a:t>                     </a:t>
            </a:r>
            <a:r>
              <a:rPr lang="en-GB" dirty="0">
                <a:solidFill>
                  <a:schemeClr val="bg1"/>
                </a:solidFill>
                <a:latin typeface="Italics"/>
              </a:rPr>
              <a:t>a  students guide. </a:t>
            </a:r>
          </a:p>
          <a:p>
            <a:endParaRPr lang="en-GB" dirty="0">
              <a:solidFill>
                <a:schemeClr val="bg1"/>
              </a:solidFill>
              <a:latin typeface="New times roman"/>
            </a:endParaRPr>
          </a:p>
          <a:p>
            <a:endParaRPr lang="en-GB" dirty="0">
              <a:solidFill>
                <a:schemeClr val="bg1"/>
              </a:solidFill>
              <a:latin typeface="New times roman"/>
            </a:endParaRPr>
          </a:p>
          <a:p>
            <a:r>
              <a:rPr lang="en-GB" dirty="0" err="1">
                <a:solidFill>
                  <a:schemeClr val="bg1"/>
                </a:solidFill>
                <a:latin typeface="New times roman"/>
              </a:rPr>
              <a:t>GoldenTouch</a:t>
            </a:r>
            <a:r>
              <a:rPr lang="en-GB" dirty="0">
                <a:solidFill>
                  <a:schemeClr val="bg1"/>
                </a:solidFill>
                <a:latin typeface="New times roman"/>
              </a:rPr>
              <a:t>,(2016).Visualization, memory, reading </a:t>
            </a:r>
          </a:p>
          <a:p>
            <a:r>
              <a:rPr lang="en-GB" dirty="0">
                <a:solidFill>
                  <a:schemeClr val="bg1"/>
                </a:solidFill>
                <a:latin typeface="New times roman"/>
              </a:rPr>
              <a:t>                    and learning skills. Six types of, </a:t>
            </a:r>
          </a:p>
          <a:p>
            <a:r>
              <a:rPr lang="en-GB" dirty="0">
                <a:solidFill>
                  <a:schemeClr val="bg1"/>
                </a:solidFill>
                <a:latin typeface="New times roman"/>
              </a:rPr>
              <a:t>                                 </a:t>
            </a:r>
            <a:r>
              <a:rPr lang="en-GB" dirty="0">
                <a:solidFill>
                  <a:schemeClr val="bg1"/>
                </a:solidFill>
                <a:latin typeface="Italics"/>
              </a:rPr>
              <a:t>Socratic questions.</a:t>
            </a:r>
          </a:p>
          <a:p>
            <a:endParaRPr lang="en-GB" dirty="0">
              <a:solidFill>
                <a:schemeClr val="bg1"/>
              </a:solidFill>
              <a:latin typeface="New times roman"/>
            </a:endParaRPr>
          </a:p>
          <a:p>
            <a:endParaRPr lang="en-GB" dirty="0">
              <a:solidFill>
                <a:schemeClr val="bg1"/>
              </a:solidFill>
              <a:latin typeface="New times roman"/>
            </a:endParaRPr>
          </a:p>
          <a:p>
            <a:r>
              <a:rPr lang="en-GB" dirty="0">
                <a:solidFill>
                  <a:schemeClr val="bg1"/>
                </a:solidFill>
                <a:latin typeface="New times roman"/>
              </a:rPr>
              <a:t>Halogen,(1995).Demystifying critical thinking, teaching</a:t>
            </a:r>
          </a:p>
          <a:p>
            <a:r>
              <a:rPr lang="en-GB" dirty="0">
                <a:solidFill>
                  <a:schemeClr val="bg1"/>
                </a:solidFill>
                <a:latin typeface="New times roman"/>
              </a:rPr>
              <a:t>                      </a:t>
            </a:r>
            <a:r>
              <a:rPr lang="en-GB" dirty="0">
                <a:solidFill>
                  <a:schemeClr val="bg1"/>
                </a:solidFill>
                <a:latin typeface="Italics"/>
              </a:rPr>
              <a:t>of psychology, Sage Journals</a:t>
            </a:r>
            <a:r>
              <a:rPr lang="en-GB" dirty="0">
                <a:solidFill>
                  <a:schemeClr val="bg1"/>
                </a:solidFill>
                <a:latin typeface="New times roman"/>
              </a:rPr>
              <a:t>.</a:t>
            </a:r>
          </a:p>
          <a:p>
            <a:endParaRPr lang="en-GB" dirty="0">
              <a:solidFill>
                <a:schemeClr val="bg1"/>
              </a:solidFill>
              <a:latin typeface="New times roman"/>
            </a:endParaRPr>
          </a:p>
          <a:p>
            <a:endParaRPr lang="en-GB" dirty="0">
              <a:solidFill>
                <a:schemeClr val="bg1"/>
              </a:solidFill>
              <a:latin typeface="New times roman"/>
            </a:endParaRPr>
          </a:p>
          <a:p>
            <a:endParaRPr lang="en-GB" dirty="0">
              <a:solidFill>
                <a:schemeClr val="bg1"/>
              </a:solidFill>
              <a:latin typeface="New times roman"/>
            </a:endParaRPr>
          </a:p>
          <a:p>
            <a:endParaRPr lang="en-GB" dirty="0">
              <a:solidFill>
                <a:schemeClr val="bg1"/>
              </a:solidFill>
              <a:latin typeface="New times roman"/>
            </a:endParaRPr>
          </a:p>
          <a:p>
            <a:r>
              <a:rPr lang="en-GB" dirty="0" err="1">
                <a:solidFill>
                  <a:schemeClr val="bg1"/>
                </a:solidFill>
                <a:latin typeface="New times roman"/>
              </a:rPr>
              <a:t>Pynn</a:t>
            </a:r>
            <a:r>
              <a:rPr lang="en-GB" dirty="0">
                <a:solidFill>
                  <a:schemeClr val="bg1"/>
                </a:solidFill>
                <a:latin typeface="New times roman"/>
              </a:rPr>
              <a:t>,(2014).Fundamentals into critical thinking. </a:t>
            </a:r>
          </a:p>
          <a:p>
            <a:r>
              <a:rPr lang="en-GB" dirty="0">
                <a:solidFill>
                  <a:schemeClr val="bg1"/>
                </a:solidFill>
                <a:latin typeface="New times roman"/>
              </a:rPr>
              <a:t>                   </a:t>
            </a:r>
            <a:r>
              <a:rPr lang="en-GB" dirty="0">
                <a:solidFill>
                  <a:schemeClr val="bg1"/>
                </a:solidFill>
                <a:latin typeface="Italics"/>
              </a:rPr>
              <a:t>  Northern Illinois University.</a:t>
            </a:r>
          </a:p>
          <a:p>
            <a:endParaRPr lang="en-GB" dirty="0">
              <a:solidFill>
                <a:schemeClr val="bg1"/>
              </a:solidFill>
              <a:latin typeface="New times roman"/>
            </a:endParaRPr>
          </a:p>
          <a:p>
            <a:endParaRPr lang="en-GB" dirty="0">
              <a:solidFill>
                <a:schemeClr val="bg1"/>
              </a:solidFill>
              <a:latin typeface="New times roman"/>
            </a:endParaRPr>
          </a:p>
          <a:p>
            <a:endParaRPr lang="en-GB" dirty="0">
              <a:solidFill>
                <a:schemeClr val="bg1"/>
              </a:solidFill>
            </a:endParaRPr>
          </a:p>
        </p:txBody>
      </p:sp>
    </p:spTree>
    <p:extLst>
      <p:ext uri="{BB962C8B-B14F-4D97-AF65-F5344CB8AC3E}">
        <p14:creationId xmlns:p14="http://schemas.microsoft.com/office/powerpoint/2010/main" val="29757295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87F50DA-D41B-4CED-89EE-52BA5C09BA10}">
  <ds:schemaRefs>
    <ds:schemaRef ds:uri="http://schemas.microsoft.com/sharepoint/v3/contenttype/forms"/>
  </ds:schemaRefs>
</ds:datastoreItem>
</file>

<file path=customXml/itemProps2.xml><?xml version="1.0" encoding="utf-8"?>
<ds:datastoreItem xmlns:ds="http://schemas.openxmlformats.org/officeDocument/2006/customXml" ds:itemID="{C1755868-2A74-47CA-94E3-737A749344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BBEBA50-311A-47FA-9F44-2E02E58B4047}">
  <ds:schemaRefs>
    <ds:schemaRef ds:uri="http://schemas.openxmlformats.org/package/2006/metadata/core-properties"/>
    <ds:schemaRef ds:uri="http://purl.org/dc/elements/1.1/"/>
    <ds:schemaRef ds:uri="http://schemas.microsoft.com/office/2006/documentManagement/types"/>
    <ds:schemaRef ds:uri="http://purl.org/dc/dcmitype/"/>
    <ds:schemaRef ds:uri="http://purl.org/dc/terms/"/>
    <ds:schemaRef ds:uri="9d0d5cce-d4dc-4043-8325-c992d2f588cd"/>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TM03457485[[fn=Mesh]]</Template>
  <TotalTime>1160</TotalTime>
  <Words>916</Words>
  <Application>Microsoft Office PowerPoint</Application>
  <PresentationFormat>Widescreen</PresentationFormat>
  <Paragraphs>50</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Arial,Sans-Serif</vt:lpstr>
      <vt:lpstr>Century Gothic</vt:lpstr>
      <vt:lpstr>Italics</vt:lpstr>
      <vt:lpstr>New times roman</vt:lpstr>
      <vt:lpstr>Newtimesroman</vt:lpstr>
      <vt:lpstr>Mesh</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Davies (1903902)</dc:creator>
  <cp:lastModifiedBy>Jodie Davies (1903902)</cp:lastModifiedBy>
  <cp:revision>287</cp:revision>
  <dcterms:created xsi:type="dcterms:W3CDTF">2019-12-02T11:08:04Z</dcterms:created>
  <dcterms:modified xsi:type="dcterms:W3CDTF">2020-01-09T10:36:23Z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