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4D52E-28B6-4E44-9BB6-350DB2CFC4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BA236A-BDB5-47BC-A6E7-48F91AC2E3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7E9634-8C82-42E3-8A49-DF5ACCB88518}"/>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5" name="Footer Placeholder 4">
            <a:extLst>
              <a:ext uri="{FF2B5EF4-FFF2-40B4-BE49-F238E27FC236}">
                <a16:creationId xmlns:a16="http://schemas.microsoft.com/office/drawing/2014/main" id="{42581038-9CD6-4C9D-B14B-873DAAA73A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680A14-8264-4992-B609-81A0C412C59F}"/>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1842023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9C9D1-FE53-4B26-B3E5-AF427D0EF1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CDEA23-B954-42B3-9F9F-7F54ED09BF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BEA778-6DDA-4E4C-9734-669DEB2AA21A}"/>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5" name="Footer Placeholder 4">
            <a:extLst>
              <a:ext uri="{FF2B5EF4-FFF2-40B4-BE49-F238E27FC236}">
                <a16:creationId xmlns:a16="http://schemas.microsoft.com/office/drawing/2014/main" id="{5CD0B55A-260C-4A5E-B887-65DBADC851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6C7C6-A2AE-4C79-BD83-C2564FD23F0C}"/>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2316314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BDB2A-DC09-4A0E-AFC5-94B353897F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149517-9C0C-494D-9AEC-7D53AD4BE5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E1AF8D-8D82-465B-AEF3-9FD7B746482A}"/>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5" name="Footer Placeholder 4">
            <a:extLst>
              <a:ext uri="{FF2B5EF4-FFF2-40B4-BE49-F238E27FC236}">
                <a16:creationId xmlns:a16="http://schemas.microsoft.com/office/drawing/2014/main" id="{43EF4BF1-E3A0-4643-B85D-E03C40D1C4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F3ABE2-B9DA-4B59-85E5-E5705B91C985}"/>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3238286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465E-38BC-43FE-A2E0-A41C36CD1D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40E762-0668-4606-A59D-79AA7C2AE2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26BF74-B73C-4329-BEB0-2888B425AB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873625-03D5-4EBC-9DF2-319C89EE0FDA}"/>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6" name="Footer Placeholder 5">
            <a:extLst>
              <a:ext uri="{FF2B5EF4-FFF2-40B4-BE49-F238E27FC236}">
                <a16:creationId xmlns:a16="http://schemas.microsoft.com/office/drawing/2014/main" id="{6AF9CFBF-34BB-426A-A5B0-21DE329DA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AE2AE3-B05F-4D1A-8095-FC6336FEF314}"/>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1893108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8670B-095E-461E-958A-EA14B6AC1A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5C488E-4501-4CED-A4E6-96C6247152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64AD18-11B7-4CE1-82F3-0538DD5E6C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50E2F0-5CB8-4D9D-A4B3-4B3BAC10B8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1D8F1E-BDD1-43F3-95E0-B951AF3FE4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8FF070-E124-47EA-BBDB-A9F5D5235C6A}"/>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8" name="Footer Placeholder 7">
            <a:extLst>
              <a:ext uri="{FF2B5EF4-FFF2-40B4-BE49-F238E27FC236}">
                <a16:creationId xmlns:a16="http://schemas.microsoft.com/office/drawing/2014/main" id="{F120EACD-2BAF-4929-AEE2-F45A72A4EA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512162-2B03-4C72-853F-6D0E24023F59}"/>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41391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9E137-9465-44F1-AF8D-6319603FAC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FE69CC-746D-4D28-AE9E-25CA50CF4BE0}"/>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4" name="Footer Placeholder 3">
            <a:extLst>
              <a:ext uri="{FF2B5EF4-FFF2-40B4-BE49-F238E27FC236}">
                <a16:creationId xmlns:a16="http://schemas.microsoft.com/office/drawing/2014/main" id="{6C215307-37CD-4DED-81E3-AF51C78B33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42AD79-0AFA-4DC3-B8A8-844CF6F632EA}"/>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3528065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C30E12-B8CC-4CC3-B3DF-5405C16BB978}"/>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3" name="Footer Placeholder 2">
            <a:extLst>
              <a:ext uri="{FF2B5EF4-FFF2-40B4-BE49-F238E27FC236}">
                <a16:creationId xmlns:a16="http://schemas.microsoft.com/office/drawing/2014/main" id="{827E5F5C-C70C-4F79-8194-EA70671FE2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4C17D0-4462-4470-A303-3A3963023D91}"/>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2467018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67D6F-6D3C-4D2B-8303-6F7A92015E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6F8EAF-5A94-4918-A5D2-91D1F1A82D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370D9D-2C8E-4639-88F4-BBCCF390DC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D523F5-0784-46D2-921A-8D01147AE009}"/>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6" name="Footer Placeholder 5">
            <a:extLst>
              <a:ext uri="{FF2B5EF4-FFF2-40B4-BE49-F238E27FC236}">
                <a16:creationId xmlns:a16="http://schemas.microsoft.com/office/drawing/2014/main" id="{B55B83A4-8524-45F1-8BF6-32FFA4A02C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05C787-7F01-45DC-AA55-6138755171C0}"/>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2133085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C1A93-1C64-47D9-821A-A375505543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1B492F-AB6E-43D5-9184-8639166F16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0DFB0C-CDB2-480B-9F87-F93BD6527C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523A61-9EE2-4376-80EF-82ADC7770422}"/>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6" name="Footer Placeholder 5">
            <a:extLst>
              <a:ext uri="{FF2B5EF4-FFF2-40B4-BE49-F238E27FC236}">
                <a16:creationId xmlns:a16="http://schemas.microsoft.com/office/drawing/2014/main" id="{A56CC7BC-0E33-4264-98A3-856E6620A7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A6C1A-3F09-4326-B4D6-050A48A4ED43}"/>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233612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0A193-91C4-47FC-9DE3-FBDDB53F87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B998E2-8973-4E88-ADD3-FD09E145C9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2B052B-4C5C-47E3-AC53-F329FD45A239}"/>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5" name="Footer Placeholder 4">
            <a:extLst>
              <a:ext uri="{FF2B5EF4-FFF2-40B4-BE49-F238E27FC236}">
                <a16:creationId xmlns:a16="http://schemas.microsoft.com/office/drawing/2014/main" id="{D195B214-F80D-4D4F-BCEE-DE3BC70C6C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646F93-CCE4-4DB7-9244-480F1A9FE1A9}"/>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413207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B3F5E1-C2C6-494A-9613-EF72E06267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AA9E20-A64E-45C0-AD06-22C1AB8F865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FB767D-C62A-44F8-84AF-78272345C65F}"/>
              </a:ext>
            </a:extLst>
          </p:cNvPr>
          <p:cNvSpPr>
            <a:spLocks noGrp="1"/>
          </p:cNvSpPr>
          <p:nvPr>
            <p:ph type="dt" sz="half" idx="10"/>
          </p:nvPr>
        </p:nvSpPr>
        <p:spPr/>
        <p:txBody>
          <a:bodyPr/>
          <a:lstStyle/>
          <a:p>
            <a:fld id="{008C35DC-2E57-4CC6-92BF-7560CBB74F3C}" type="datetimeFigureOut">
              <a:rPr lang="en-GB" smtClean="0"/>
              <a:t>17/05/2021</a:t>
            </a:fld>
            <a:endParaRPr lang="en-GB"/>
          </a:p>
        </p:txBody>
      </p:sp>
      <p:sp>
        <p:nvSpPr>
          <p:cNvPr id="5" name="Footer Placeholder 4">
            <a:extLst>
              <a:ext uri="{FF2B5EF4-FFF2-40B4-BE49-F238E27FC236}">
                <a16:creationId xmlns:a16="http://schemas.microsoft.com/office/drawing/2014/main" id="{6D4C3517-0F98-47AE-99DC-11BB0A947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904C34-1A68-4DD5-AD57-C2D022BDC404}"/>
              </a:ext>
            </a:extLst>
          </p:cNvPr>
          <p:cNvSpPr>
            <a:spLocks noGrp="1"/>
          </p:cNvSpPr>
          <p:nvPr>
            <p:ph type="sldNum" sz="quarter" idx="12"/>
          </p:nvPr>
        </p:nvSpPr>
        <p:spPr/>
        <p:txBody>
          <a:bodyPr/>
          <a:lstStyle/>
          <a:p>
            <a:fld id="{1D3082A0-7BB1-4BF4-9913-AC1C5FBCF0C4}" type="slidenum">
              <a:rPr lang="en-GB" smtClean="0"/>
              <a:t>‹#›</a:t>
            </a:fld>
            <a:endParaRPr lang="en-GB"/>
          </a:p>
        </p:txBody>
      </p:sp>
    </p:spTree>
    <p:extLst>
      <p:ext uri="{BB962C8B-B14F-4D97-AF65-F5344CB8AC3E}">
        <p14:creationId xmlns:p14="http://schemas.microsoft.com/office/powerpoint/2010/main" val="2360639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73CFE3-C56A-49A9-A6DD-D937E869C9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A76F57-56D4-4EFC-A67F-AF38FB7978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CDA5D-FEFE-438E-8A57-C7C121B933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C35DC-2E57-4CC6-92BF-7560CBB74F3C}" type="datetimeFigureOut">
              <a:rPr lang="en-GB" smtClean="0"/>
              <a:t>17/05/2021</a:t>
            </a:fld>
            <a:endParaRPr lang="en-GB"/>
          </a:p>
        </p:txBody>
      </p:sp>
      <p:sp>
        <p:nvSpPr>
          <p:cNvPr id="5" name="Footer Placeholder 4">
            <a:extLst>
              <a:ext uri="{FF2B5EF4-FFF2-40B4-BE49-F238E27FC236}">
                <a16:creationId xmlns:a16="http://schemas.microsoft.com/office/drawing/2014/main" id="{318E4A01-EC4A-4448-B906-8627D2D3C2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829F63-137D-4D6C-8E4F-D6C1A2C538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3082A0-7BB1-4BF4-9913-AC1C5FBCF0C4}" type="slidenum">
              <a:rPr lang="en-GB" smtClean="0"/>
              <a:t>‹#›</a:t>
            </a:fld>
            <a:endParaRPr lang="en-GB"/>
          </a:p>
        </p:txBody>
      </p:sp>
    </p:spTree>
    <p:extLst>
      <p:ext uri="{BB962C8B-B14F-4D97-AF65-F5344CB8AC3E}">
        <p14:creationId xmlns:p14="http://schemas.microsoft.com/office/powerpoint/2010/main" val="131328463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open.edu/openlearn/history-the-arts/methodism-wales-1730-1850/content-section-0?intro=1" TargetMode="External"/><Relationship Id="rId3" Type="http://schemas.openxmlformats.org/officeDocument/2006/relationships/hyperlink" Target="https://www.bbc.co.uk/programmes/b097yr17" TargetMode="External"/><Relationship Id="rId7" Type="http://schemas.openxmlformats.org/officeDocument/2006/relationships/hyperlink" Target="https://web-b-ebscohost-com.ezproxy.uwtsd.ac.uk/ehost/ebookviewer/ebook/bmxlYmtfXzM2NjQwN19fQU41?sid=8df8a7f8-d1ed-43df-84bf-932e6753d84f@pdc-v-sessmgr02&amp;vid=0&amp;format=EB&amp;rid=1" TargetMode="External"/><Relationship Id="rId12" Type="http://schemas.openxmlformats.org/officeDocument/2006/relationships/hyperlink" Target="https://en.wikipedia.org/wiki/Flag_of_Wales" TargetMode="External"/><Relationship Id="rId2" Type="http://schemas.openxmlformats.org/officeDocument/2006/relationships/hyperlink" Target="http://www.bbc.co.uk/ahistoryoftheworld/objects/j35VCjYcS0CC3RGzvkLb-Q" TargetMode="External"/><Relationship Id="rId1" Type="http://schemas.openxmlformats.org/officeDocument/2006/relationships/slideLayout" Target="../slideLayouts/slideLayout2.xml"/><Relationship Id="rId6" Type="http://schemas.openxmlformats.org/officeDocument/2006/relationships/hyperlink" Target="https://www.culture24.org.uk/places-to-go/wales/www33129" TargetMode="External"/><Relationship Id="rId11" Type="http://schemas.openxmlformats.org/officeDocument/2006/relationships/hyperlink" Target="https://gov.wales/sites/default/files/publications/2018-12/cymraeg-2050-welsh-language-strategy.pdf" TargetMode="External"/><Relationship Id="rId5" Type="http://schemas.openxmlformats.org/officeDocument/2006/relationships/hyperlink" Target="https://www.bbc.co.uk/blogs/wales/entries/72d77f69-72a7-3626-9c19-469c91f45753" TargetMode="External"/><Relationship Id="rId10" Type="http://schemas.openxmlformats.org/officeDocument/2006/relationships/hyperlink" Target="https://thepathologist.com/outside-the-lab/the-blue-books-are-back" TargetMode="External"/><Relationship Id="rId4" Type="http://schemas.openxmlformats.org/officeDocument/2006/relationships/hyperlink" Target="https://www.carmarthenshire.gov.wales/home/council-services/education-schools/bilingual-education/advantages-of-being-bilingual/#.YJpt2ahKjIV" TargetMode="External"/><Relationship Id="rId9" Type="http://schemas.openxmlformats.org/officeDocument/2006/relationships/hyperlink" Target="https://pilgrim.ceredigion.gov.uk/index.cfm?articleid=5874"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nation.cymru/news/urdd-announces-llangrannog-as-venue-for-virtual-eisteddfod-t-festival/" TargetMode="External"/><Relationship Id="rId3" Type="http://schemas.openxmlformats.org/officeDocument/2006/relationships/hyperlink" Target="https://ebookslibrarydownloads.blogspot.com/1998/05/books-animated-clipart.html" TargetMode="External"/><Relationship Id="rId7" Type="http://schemas.openxmlformats.org/officeDocument/2006/relationships/hyperlink" Target="https://www.simplypsychology.org/bruner.html#:~:text=Bruner%20argues%20that%20language%20can,%E2%80%9Chere%20%26%20now%E2%80%9D%20concept" TargetMode="External"/><Relationship Id="rId2" Type="http://schemas.openxmlformats.org/officeDocument/2006/relationships/hyperlink" Target="https://books.google.co.uk/books?hl=en&amp;lr=&amp;id=22BQiFmGNEsC&amp;oi=fnd&amp;pg=PA31&amp;dq=Bruner+language+acquisition&amp;ots=Vh3OmN4Jr7&amp;sig=qQoc0LadfU9-lDkf0HTom_8UJ6Q#v=onepage&amp;q&amp;f=false" TargetMode="External"/><Relationship Id="rId1" Type="http://schemas.openxmlformats.org/officeDocument/2006/relationships/slideLayout" Target="../slideLayouts/slideLayout2.xml"/><Relationship Id="rId6" Type="http://schemas.openxmlformats.org/officeDocument/2006/relationships/hyperlink" Target="https://www.firstdiscoverers.co.uk/jerome-bruner-child-development-theories/" TargetMode="External"/><Relationship Id="rId5" Type="http://schemas.openxmlformats.org/officeDocument/2006/relationships/hyperlink" Target="https://www.estyn.gov.wales/system/files/2021-03/Estyn%20Welsh%20language%20acquisition%20E%2810%29.pdf" TargetMode="External"/><Relationship Id="rId10" Type="http://schemas.openxmlformats.org/officeDocument/2006/relationships/hyperlink" Target="https://gov.wales/sites/default/files/publications/2018-02/welsh-in-education-action-plan-2017%E2%80%9321.pdf" TargetMode="External"/><Relationship Id="rId4" Type="http://schemas.openxmlformats.org/officeDocument/2006/relationships/hyperlink" Target="http://clipart-library.com/clipart/Lcdoj7b6i.htm" TargetMode="External"/><Relationship Id="rId9" Type="http://schemas.openxmlformats.org/officeDocument/2006/relationships/hyperlink" Target="https://www.visitmidwales.co.uk/New-Quay-Gwersyll-yr-Urdd-Llangrannog/details/?dms=3&amp;venue=1010174#:~:text=Outdoor%20Pursuits%20CentreGwersyll%20yr,and%20rooms%20with%20disabled%20facilitie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www.freepik.com/premium-vector/woman-green-raincoat-color-faceless-character-autumn-nature-windy-weather-female-with-umbrella-walking-caucasian-lady-scarf-isolated-cartoon-illustration-white-background_8389666.htm" TargetMode="External"/><Relationship Id="rId3" Type="http://schemas.openxmlformats.org/officeDocument/2006/relationships/hyperlink" Target="https://www.climatecentral.org/news/report-the-case-of-the-shifting-snow" TargetMode="External"/><Relationship Id="rId7" Type="http://schemas.openxmlformats.org/officeDocument/2006/relationships/hyperlink" Target="https://www.metoffice.gov.uk/weather/learn-about/weather/types-of-weather/fog/types-of-fog" TargetMode="External"/><Relationship Id="rId12" Type="http://schemas.openxmlformats.org/officeDocument/2006/relationships/hyperlink" Target="http://www.welldonescheme.co.uk/welsh/" TargetMode="External"/><Relationship Id="rId2" Type="http://schemas.openxmlformats.org/officeDocument/2006/relationships/hyperlink" Target="https://reaction.life/wordwatch-questions-and-question-marks/" TargetMode="External"/><Relationship Id="rId1" Type="http://schemas.openxmlformats.org/officeDocument/2006/relationships/slideLayout" Target="../slideLayouts/slideLayout2.xml"/><Relationship Id="rId6" Type="http://schemas.openxmlformats.org/officeDocument/2006/relationships/hyperlink" Target="https://www.nationalgeographic.org/encyclopedia/frost/" TargetMode="External"/><Relationship Id="rId11" Type="http://schemas.openxmlformats.org/officeDocument/2006/relationships/hyperlink" Target="https://clarksvillenow.com/local/work-week-weather-next-chance-of-rain-coming-tuesday-1/" TargetMode="External"/><Relationship Id="rId5" Type="http://schemas.openxmlformats.org/officeDocument/2006/relationships/hyperlink" Target="https://www.youtube.com/watch?v=O-EfeTtuJsQ" TargetMode="External"/><Relationship Id="rId10" Type="http://schemas.openxmlformats.org/officeDocument/2006/relationships/hyperlink" Target="https://pixabay.com/illustrations/sun-cartoon-character-graphic-5277486/" TargetMode="External"/><Relationship Id="rId4" Type="http://schemas.openxmlformats.org/officeDocument/2006/relationships/hyperlink" Target="https://www.igrad.com/articles/saving-for-rainy-days-before-they-happen" TargetMode="External"/><Relationship Id="rId9" Type="http://schemas.openxmlformats.org/officeDocument/2006/relationships/hyperlink" Target="http://www.clker.com/clipart-rain-cloud-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4305D-650A-4092-B440-E486D81BF009}"/>
              </a:ext>
            </a:extLst>
          </p:cNvPr>
          <p:cNvSpPr>
            <a:spLocks noGrp="1"/>
          </p:cNvSpPr>
          <p:nvPr>
            <p:ph type="ctrTitle"/>
          </p:nvPr>
        </p:nvSpPr>
        <p:spPr>
          <a:xfrm>
            <a:off x="2095500" y="1179340"/>
            <a:ext cx="8001000" cy="2971801"/>
          </a:xfrm>
        </p:spPr>
        <p:txBody>
          <a:bodyPr/>
          <a:lstStyle/>
          <a:p>
            <a:r>
              <a:rPr lang="en-GB" u="sng" dirty="0">
                <a:latin typeface="Arial" panose="020B0604020202020204" pitchFamily="34" charset="0"/>
                <a:cs typeface="Arial" panose="020B0604020202020204" pitchFamily="34" charset="0"/>
              </a:rPr>
              <a:t>(ECES5010)</a:t>
            </a:r>
            <a:br>
              <a:rPr lang="en-GB" u="sng" dirty="0">
                <a:solidFill>
                  <a:schemeClr val="bg1"/>
                </a:solidFill>
                <a:latin typeface="Arial" panose="020B0604020202020204" pitchFamily="34" charset="0"/>
                <a:cs typeface="Arial" panose="020B0604020202020204" pitchFamily="34" charset="0"/>
              </a:rPr>
            </a:br>
            <a:r>
              <a:rPr lang="en-GB" u="sng" dirty="0">
                <a:latin typeface="Arial" panose="020B0604020202020204" pitchFamily="34" charset="0"/>
                <a:cs typeface="Arial" panose="020B0604020202020204" pitchFamily="34" charset="0"/>
              </a:rPr>
              <a:t>Seminar </a:t>
            </a:r>
            <a:r>
              <a:rPr lang="en-GB" u="sng" dirty="0" err="1">
                <a:latin typeface="Arial" panose="020B0604020202020204" pitchFamily="34" charset="0"/>
                <a:cs typeface="Arial" panose="020B0604020202020204" pitchFamily="34" charset="0"/>
              </a:rPr>
              <a:t>Academaidd</a:t>
            </a:r>
            <a:endParaRPr lang="en-GB" u="sng"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782082-A8C5-437E-8965-535AD830731A}"/>
              </a:ext>
            </a:extLst>
          </p:cNvPr>
          <p:cNvSpPr>
            <a:spLocks noGrp="1"/>
          </p:cNvSpPr>
          <p:nvPr>
            <p:ph type="subTitle" idx="1"/>
          </p:nvPr>
        </p:nvSpPr>
        <p:spPr>
          <a:xfrm>
            <a:off x="2895600" y="5897954"/>
            <a:ext cx="6400800" cy="569107"/>
          </a:xfrm>
        </p:spPr>
        <p:txBody>
          <a:bodyPr/>
          <a:lstStyle/>
          <a:p>
            <a:r>
              <a:rPr lang="en-GB" u="sng" dirty="0">
                <a:latin typeface="Arial" panose="020B0604020202020204" pitchFamily="34" charset="0"/>
                <a:cs typeface="Arial" panose="020B0604020202020204" pitchFamily="34" charset="0"/>
              </a:rPr>
              <a:t>Gan Lauren Jones (1901456)</a:t>
            </a:r>
          </a:p>
        </p:txBody>
      </p:sp>
      <p:pic>
        <p:nvPicPr>
          <p:cNvPr id="4" name="Picture 3">
            <a:extLst>
              <a:ext uri="{FF2B5EF4-FFF2-40B4-BE49-F238E27FC236}">
                <a16:creationId xmlns:a16="http://schemas.microsoft.com/office/drawing/2014/main" id="{FE689BC9-CA8A-4AE4-BD42-7355198F1AD3}"/>
              </a:ext>
            </a:extLst>
          </p:cNvPr>
          <p:cNvPicPr>
            <a:picLocks noChangeAspect="1"/>
          </p:cNvPicPr>
          <p:nvPr/>
        </p:nvPicPr>
        <p:blipFill>
          <a:blip r:embed="rId2"/>
          <a:stretch>
            <a:fillRect/>
          </a:stretch>
        </p:blipFill>
        <p:spPr>
          <a:xfrm>
            <a:off x="9130748" y="0"/>
            <a:ext cx="3061252" cy="1836751"/>
          </a:xfrm>
          <a:prstGeom prst="rect">
            <a:avLst/>
          </a:prstGeom>
        </p:spPr>
      </p:pic>
      <p:pic>
        <p:nvPicPr>
          <p:cNvPr id="5" name="Picture 4">
            <a:extLst>
              <a:ext uri="{FF2B5EF4-FFF2-40B4-BE49-F238E27FC236}">
                <a16:creationId xmlns:a16="http://schemas.microsoft.com/office/drawing/2014/main" id="{1910DFEC-DFC1-4AD6-B2EA-192AA6F45D0F}"/>
              </a:ext>
            </a:extLst>
          </p:cNvPr>
          <p:cNvPicPr>
            <a:picLocks noChangeAspect="1"/>
          </p:cNvPicPr>
          <p:nvPr/>
        </p:nvPicPr>
        <p:blipFill>
          <a:blip r:embed="rId3"/>
          <a:stretch>
            <a:fillRect/>
          </a:stretch>
        </p:blipFill>
        <p:spPr>
          <a:xfrm>
            <a:off x="0" y="46279"/>
            <a:ext cx="2797865" cy="2266122"/>
          </a:xfrm>
          <a:prstGeom prst="rect">
            <a:avLst/>
          </a:prstGeom>
        </p:spPr>
      </p:pic>
      <p:pic>
        <p:nvPicPr>
          <p:cNvPr id="6" name="Picture 5">
            <a:extLst>
              <a:ext uri="{FF2B5EF4-FFF2-40B4-BE49-F238E27FC236}">
                <a16:creationId xmlns:a16="http://schemas.microsoft.com/office/drawing/2014/main" id="{BC2D75AD-9B6E-4FD7-A2D2-AF9C6DA48D62}"/>
              </a:ext>
            </a:extLst>
          </p:cNvPr>
          <p:cNvPicPr>
            <a:picLocks noChangeAspect="1"/>
          </p:cNvPicPr>
          <p:nvPr/>
        </p:nvPicPr>
        <p:blipFill>
          <a:blip r:embed="rId4"/>
          <a:stretch>
            <a:fillRect/>
          </a:stretch>
        </p:blipFill>
        <p:spPr>
          <a:xfrm>
            <a:off x="0" y="5022945"/>
            <a:ext cx="3060457" cy="1835055"/>
          </a:xfrm>
          <a:prstGeom prst="rect">
            <a:avLst/>
          </a:prstGeom>
        </p:spPr>
      </p:pic>
      <p:pic>
        <p:nvPicPr>
          <p:cNvPr id="7" name="Picture 6">
            <a:extLst>
              <a:ext uri="{FF2B5EF4-FFF2-40B4-BE49-F238E27FC236}">
                <a16:creationId xmlns:a16="http://schemas.microsoft.com/office/drawing/2014/main" id="{19088B7C-B8F8-4A59-9281-5BB130D79487}"/>
              </a:ext>
            </a:extLst>
          </p:cNvPr>
          <p:cNvPicPr>
            <a:picLocks noChangeAspect="1"/>
          </p:cNvPicPr>
          <p:nvPr/>
        </p:nvPicPr>
        <p:blipFill>
          <a:blip r:embed="rId5"/>
          <a:stretch>
            <a:fillRect/>
          </a:stretch>
        </p:blipFill>
        <p:spPr>
          <a:xfrm>
            <a:off x="9393693" y="4623429"/>
            <a:ext cx="2798307" cy="2261812"/>
          </a:xfrm>
          <a:prstGeom prst="rect">
            <a:avLst/>
          </a:prstGeom>
        </p:spPr>
      </p:pic>
    </p:spTree>
    <p:extLst>
      <p:ext uri="{BB962C8B-B14F-4D97-AF65-F5344CB8AC3E}">
        <p14:creationId xmlns:p14="http://schemas.microsoft.com/office/powerpoint/2010/main" val="701245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E147A-175E-499A-ACBF-246BA62C8B00}"/>
              </a:ext>
            </a:extLst>
          </p:cNvPr>
          <p:cNvSpPr>
            <a:spLocks noGrp="1"/>
          </p:cNvSpPr>
          <p:nvPr>
            <p:ph type="title"/>
          </p:nvPr>
        </p:nvSpPr>
        <p:spPr>
          <a:xfrm>
            <a:off x="-1" y="331305"/>
            <a:ext cx="8534401" cy="657104"/>
          </a:xfrm>
        </p:spPr>
        <p:txBody>
          <a:bodyPr>
            <a:noAutofit/>
          </a:bodyPr>
          <a:lstStyle/>
          <a:p>
            <a:r>
              <a:rPr lang="en-GB" sz="4400" u="sng" dirty="0">
                <a:latin typeface="Arial" panose="020B0604020202020204" pitchFamily="34" charset="0"/>
                <a:cs typeface="Arial" panose="020B0604020202020204" pitchFamily="34" charset="0"/>
              </a:rPr>
              <a:t>Hanes yr iaith Cymraeg</a:t>
            </a:r>
          </a:p>
        </p:txBody>
      </p:sp>
      <p:sp>
        <p:nvSpPr>
          <p:cNvPr id="3" name="Text Placeholder 2">
            <a:extLst>
              <a:ext uri="{FF2B5EF4-FFF2-40B4-BE49-F238E27FC236}">
                <a16:creationId xmlns:a16="http://schemas.microsoft.com/office/drawing/2014/main" id="{C0A4CACC-7743-4F63-8893-4EA99AC4B54F}"/>
              </a:ext>
            </a:extLst>
          </p:cNvPr>
          <p:cNvSpPr>
            <a:spLocks noGrp="1"/>
          </p:cNvSpPr>
          <p:nvPr>
            <p:ph type="body" idx="1"/>
          </p:nvPr>
        </p:nvSpPr>
        <p:spPr>
          <a:xfrm>
            <a:off x="0" y="1656522"/>
            <a:ext cx="8534400" cy="4664766"/>
          </a:xfrm>
        </p:spPr>
        <p:txBody>
          <a:bodyPr>
            <a:normAutofit/>
          </a:bodyPr>
          <a:lstStyle/>
          <a:p>
            <a:r>
              <a:rPr lang="en-GB" sz="2000" u="sng" dirty="0">
                <a:solidFill>
                  <a:schemeClr val="tx1"/>
                </a:solidFill>
                <a:latin typeface="Arial" panose="020B0604020202020204" pitchFamily="34" charset="0"/>
                <a:cs typeface="Arial" panose="020B0604020202020204" pitchFamily="34" charset="0"/>
              </a:rPr>
              <a:t>Brad Y </a:t>
            </a:r>
            <a:r>
              <a:rPr lang="en-GB" sz="2000" u="sng" dirty="0" err="1">
                <a:solidFill>
                  <a:schemeClr val="tx1"/>
                </a:solidFill>
                <a:latin typeface="Arial" panose="020B0604020202020204" pitchFamily="34" charset="0"/>
                <a:cs typeface="Arial" panose="020B0604020202020204" pitchFamily="34" charset="0"/>
              </a:rPr>
              <a:t>Llyfrau</a:t>
            </a:r>
            <a:r>
              <a:rPr lang="en-GB" sz="2000" u="sng" dirty="0">
                <a:solidFill>
                  <a:schemeClr val="tx1"/>
                </a:solidFill>
                <a:latin typeface="Arial" panose="020B0604020202020204" pitchFamily="34" charset="0"/>
                <a:cs typeface="Arial" panose="020B0604020202020204" pitchFamily="34" charset="0"/>
              </a:rPr>
              <a:t> </a:t>
            </a:r>
            <a:r>
              <a:rPr lang="en-GB" sz="2000" u="sng" dirty="0" err="1">
                <a:solidFill>
                  <a:schemeClr val="tx1"/>
                </a:solidFill>
                <a:latin typeface="Arial" panose="020B0604020202020204" pitchFamily="34" charset="0"/>
                <a:cs typeface="Arial" panose="020B0604020202020204" pitchFamily="34" charset="0"/>
              </a:rPr>
              <a:t>Gleision</a:t>
            </a:r>
            <a:r>
              <a:rPr lang="en-GB" sz="2000" u="sng" dirty="0">
                <a:solidFill>
                  <a:schemeClr val="tx1"/>
                </a:solidFill>
                <a:latin typeface="Arial" panose="020B0604020202020204" pitchFamily="34" charset="0"/>
                <a:cs typeface="Arial" panose="020B0604020202020204" pitchFamily="34" charset="0"/>
              </a:rPr>
              <a:t> (1847)</a:t>
            </a:r>
          </a:p>
          <a:p>
            <a:pPr marL="342900" indent="-342900">
              <a:buFont typeface="Arial" panose="020B0604020202020204" pitchFamily="34" charset="0"/>
              <a:buChar char="•"/>
            </a:pPr>
            <a:r>
              <a:rPr lang="en-GB" sz="2000" dirty="0" err="1">
                <a:solidFill>
                  <a:schemeClr val="tx1"/>
                </a:solidFill>
                <a:latin typeface="Arial" panose="020B0604020202020204" pitchFamily="34" charset="0"/>
                <a:cs typeface="Arial" panose="020B0604020202020204" pitchFamily="34" charset="0"/>
              </a:rPr>
              <a:t>Yn</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ôl</a:t>
            </a:r>
            <a:r>
              <a:rPr lang="en-GB" sz="2000" dirty="0">
                <a:solidFill>
                  <a:schemeClr val="tx1"/>
                </a:solidFill>
                <a:latin typeface="Arial" panose="020B0604020202020204" pitchFamily="34" charset="0"/>
                <a:cs typeface="Arial" panose="020B0604020202020204" pitchFamily="34" charset="0"/>
              </a:rPr>
              <a:t> Open Learn (2020) </a:t>
            </a:r>
            <a:r>
              <a:rPr lang="en-GB" sz="2000" dirty="0" err="1">
                <a:solidFill>
                  <a:schemeClr val="tx1"/>
                </a:solidFill>
                <a:latin typeface="Arial" panose="020B0604020202020204" pitchFamily="34" charset="0"/>
                <a:cs typeface="Arial" panose="020B0604020202020204" pitchFamily="34" charset="0"/>
              </a:rPr>
              <a:t>roedd</a:t>
            </a:r>
            <a:r>
              <a:rPr lang="en-GB" sz="2000" dirty="0">
                <a:solidFill>
                  <a:schemeClr val="tx1"/>
                </a:solidFill>
                <a:latin typeface="Arial" panose="020B0604020202020204" pitchFamily="34" charset="0"/>
                <a:cs typeface="Arial" panose="020B0604020202020204" pitchFamily="34" charset="0"/>
              </a:rPr>
              <a:t> tri </a:t>
            </a:r>
            <a:r>
              <a:rPr lang="en-GB" sz="2000" dirty="0" err="1">
                <a:solidFill>
                  <a:schemeClr val="tx1"/>
                </a:solidFill>
                <a:latin typeface="Arial" panose="020B0604020202020204" pitchFamily="34" charset="0"/>
                <a:cs typeface="Arial" panose="020B0604020202020204" pitchFamily="34" charset="0"/>
              </a:rPr>
              <a:t>dyn</a:t>
            </a:r>
            <a:r>
              <a:rPr lang="en-GB" sz="2000" dirty="0">
                <a:solidFill>
                  <a:schemeClr val="tx1"/>
                </a:solidFill>
                <a:latin typeface="Arial" panose="020B0604020202020204" pitchFamily="34" charset="0"/>
                <a:cs typeface="Arial" panose="020B0604020202020204" pitchFamily="34" charset="0"/>
              </a:rPr>
              <a:t> o </a:t>
            </a:r>
            <a:r>
              <a:rPr lang="en-GB" sz="2000" dirty="0" err="1">
                <a:solidFill>
                  <a:schemeClr val="tx1"/>
                </a:solidFill>
                <a:latin typeface="Arial" panose="020B0604020202020204" pitchFamily="34" charset="0"/>
                <a:cs typeface="Arial" panose="020B0604020202020204" pitchFamily="34" charset="0"/>
              </a:rPr>
              <a:t>Eglwys</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Lloeger</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wedi</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ysgrifennu</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adroddiad</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amdano</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addysg</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yng</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Nghymru</a:t>
            </a:r>
            <a:r>
              <a:rPr lang="en-GB" sz="2000" dirty="0">
                <a:solidFill>
                  <a:schemeClr val="tx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 Mae </a:t>
            </a:r>
            <a:r>
              <a:rPr lang="en-GB" sz="2000" dirty="0" err="1">
                <a:solidFill>
                  <a:schemeClr val="tx1"/>
                </a:solidFill>
                <a:latin typeface="Arial" panose="020B0604020202020204" pitchFamily="34" charset="0"/>
                <a:cs typeface="Arial" panose="020B0604020202020204" pitchFamily="34" charset="0"/>
              </a:rPr>
              <a:t>adroddiad</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hyn</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yn</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darlunio</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pobl</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sydd</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ym</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myw</a:t>
            </a:r>
            <a:r>
              <a:rPr lang="en-GB" sz="2000" dirty="0">
                <a:solidFill>
                  <a:schemeClr val="tx1"/>
                </a:solidFill>
                <a:latin typeface="Arial" panose="020B0604020202020204" pitchFamily="34" charset="0"/>
                <a:cs typeface="Arial" panose="020B0604020202020204" pitchFamily="34" charset="0"/>
              </a:rPr>
              <a:t> a </a:t>
            </a:r>
            <a:r>
              <a:rPr lang="en-GB" sz="2000" dirty="0" err="1">
                <a:solidFill>
                  <a:schemeClr val="tx1"/>
                </a:solidFill>
                <a:latin typeface="Arial" panose="020B0604020202020204" pitchFamily="34" charset="0"/>
                <a:cs typeface="Arial" panose="020B0604020202020204" pitchFamily="34" charset="0"/>
              </a:rPr>
              <a:t>siarad</a:t>
            </a:r>
            <a:r>
              <a:rPr lang="en-GB" sz="2000" dirty="0">
                <a:solidFill>
                  <a:schemeClr val="tx1"/>
                </a:solidFill>
                <a:latin typeface="Arial" panose="020B0604020202020204" pitchFamily="34" charset="0"/>
                <a:cs typeface="Arial" panose="020B0604020202020204" pitchFamily="34" charset="0"/>
              </a:rPr>
              <a:t> Cymraeg </a:t>
            </a:r>
            <a:r>
              <a:rPr lang="en-GB" sz="2000" dirty="0" err="1">
                <a:solidFill>
                  <a:schemeClr val="tx1"/>
                </a:solidFill>
                <a:latin typeface="Arial" panose="020B0604020202020204" pitchFamily="34" charset="0"/>
                <a:cs typeface="Arial" panose="020B0604020202020204" pitchFamily="34" charset="0"/>
              </a:rPr>
              <a:t>yng</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Nghymru</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mewn</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ffordd</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negyddol</a:t>
            </a:r>
            <a:r>
              <a:rPr lang="en-GB" sz="2000" dirty="0">
                <a:solidFill>
                  <a:schemeClr val="tx1"/>
                </a:solidFill>
                <a:latin typeface="Arial" panose="020B0604020202020204" pitchFamily="34" charset="0"/>
                <a:cs typeface="Arial" panose="020B0604020202020204" pitchFamily="34" charset="0"/>
              </a:rPr>
              <a:t> (Open Learn, 2020).</a:t>
            </a:r>
          </a:p>
          <a:p>
            <a:pPr marL="342900" indent="-342900">
              <a:buFont typeface="Arial" panose="020B0604020202020204" pitchFamily="34" charset="0"/>
              <a:buChar char="•"/>
            </a:pPr>
            <a:r>
              <a:rPr lang="en-GB" sz="2000" dirty="0" err="1">
                <a:solidFill>
                  <a:schemeClr val="tx1"/>
                </a:solidFill>
                <a:latin typeface="Arial" panose="020B0604020202020204" pitchFamily="34" charset="0"/>
                <a:cs typeface="Arial" panose="020B0604020202020204" pitchFamily="34" charset="0"/>
              </a:rPr>
              <a:t>Dwedodd</a:t>
            </a:r>
            <a:r>
              <a:rPr lang="en-GB" sz="2000" dirty="0">
                <a:solidFill>
                  <a:schemeClr val="tx1"/>
                </a:solidFill>
                <a:latin typeface="Arial" panose="020B0604020202020204" pitchFamily="34" charset="0"/>
                <a:cs typeface="Arial" panose="020B0604020202020204" pitchFamily="34" charset="0"/>
              </a:rPr>
              <a:t> y tri </a:t>
            </a:r>
            <a:r>
              <a:rPr lang="en-GB" sz="2000" dirty="0" err="1">
                <a:solidFill>
                  <a:schemeClr val="tx1"/>
                </a:solidFill>
                <a:latin typeface="Arial" panose="020B0604020202020204" pitchFamily="34" charset="0"/>
                <a:cs typeface="Arial" panose="020B0604020202020204" pitchFamily="34" charset="0"/>
              </a:rPr>
              <a:t>dyn</a:t>
            </a:r>
            <a:r>
              <a:rPr lang="en-GB" sz="2000" dirty="0">
                <a:solidFill>
                  <a:schemeClr val="tx1"/>
                </a:solidFill>
                <a:latin typeface="Arial" panose="020B0604020202020204" pitchFamily="34" charset="0"/>
                <a:cs typeface="Arial" panose="020B0604020202020204" pitchFamily="34" charset="0"/>
              </a:rPr>
              <a:t> bod </a:t>
            </a:r>
            <a:r>
              <a:rPr lang="en-GB" sz="2000" dirty="0" err="1">
                <a:solidFill>
                  <a:schemeClr val="tx1"/>
                </a:solidFill>
                <a:latin typeface="Arial" panose="020B0604020202020204" pitchFamily="34" charset="0"/>
                <a:cs typeface="Arial" panose="020B0604020202020204" pitchFamily="34" charset="0"/>
              </a:rPr>
              <a:t>yr</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iaith</a:t>
            </a:r>
            <a:r>
              <a:rPr lang="en-GB" sz="2000" dirty="0">
                <a:solidFill>
                  <a:schemeClr val="tx1"/>
                </a:solidFill>
                <a:latin typeface="Arial" panose="020B0604020202020204" pitchFamily="34" charset="0"/>
                <a:cs typeface="Arial" panose="020B0604020202020204" pitchFamily="34" charset="0"/>
              </a:rPr>
              <a:t> Cymraeg </a:t>
            </a:r>
            <a:r>
              <a:rPr lang="en-GB" sz="2000" dirty="0" err="1">
                <a:solidFill>
                  <a:schemeClr val="tx1"/>
                </a:solidFill>
                <a:latin typeface="Arial" panose="020B0604020202020204" pitchFamily="34" charset="0"/>
                <a:cs typeface="Arial" panose="020B0604020202020204" pitchFamily="34" charset="0"/>
              </a:rPr>
              <a:t>yn</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arwain</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pobl</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i</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dwyll</a:t>
            </a:r>
            <a:r>
              <a:rPr lang="en-GB" sz="2000" dirty="0">
                <a:solidFill>
                  <a:schemeClr val="tx1"/>
                </a:solidFill>
                <a:latin typeface="Arial" panose="020B0604020202020204" pitchFamily="34" charset="0"/>
                <a:cs typeface="Arial" panose="020B0604020202020204" pitchFamily="34" charset="0"/>
              </a:rPr>
              <a:t> a </a:t>
            </a:r>
            <a:r>
              <a:rPr lang="en-GB" sz="2000" dirty="0" err="1">
                <a:solidFill>
                  <a:schemeClr val="tx1"/>
                </a:solidFill>
                <a:latin typeface="Arial" panose="020B0604020202020204" pitchFamily="34" charset="0"/>
                <a:cs typeface="Arial" panose="020B0604020202020204" pitchFamily="34" charset="0"/>
              </a:rPr>
              <a:t>therfysg</a:t>
            </a:r>
            <a:r>
              <a:rPr lang="en-GB" sz="2000" dirty="0">
                <a:solidFill>
                  <a:schemeClr val="tx1"/>
                </a:solidFill>
                <a:latin typeface="Arial" panose="020B0604020202020204" pitchFamily="34" charset="0"/>
                <a:cs typeface="Arial" panose="020B0604020202020204" pitchFamily="34" charset="0"/>
              </a:rPr>
              <a:t> (Open Learn, 2020).  </a:t>
            </a:r>
          </a:p>
          <a:p>
            <a:pPr marL="342900" indent="-342900">
              <a:buFont typeface="Arial" panose="020B0604020202020204" pitchFamily="34" charset="0"/>
              <a:buChar char="•"/>
            </a:pPr>
            <a:r>
              <a:rPr lang="en-GB" sz="2000" dirty="0" err="1">
                <a:solidFill>
                  <a:schemeClr val="tx1"/>
                </a:solidFill>
                <a:latin typeface="Arial" panose="020B0604020202020204" pitchFamily="34" charset="0"/>
                <a:cs typeface="Arial" panose="020B0604020202020204" pitchFamily="34" charset="0"/>
              </a:rPr>
              <a:t>Dwedodd</a:t>
            </a:r>
            <a:r>
              <a:rPr lang="en-GB" sz="2000" dirty="0">
                <a:solidFill>
                  <a:schemeClr val="tx1"/>
                </a:solidFill>
                <a:latin typeface="Arial" panose="020B0604020202020204" pitchFamily="34" charset="0"/>
                <a:cs typeface="Arial" panose="020B0604020202020204" pitchFamily="34" charset="0"/>
              </a:rPr>
              <a:t> </a:t>
            </a:r>
            <a:r>
              <a:rPr lang="en-GB" sz="2000" dirty="0" err="1">
                <a:solidFill>
                  <a:schemeClr val="tx1"/>
                </a:solidFill>
                <a:latin typeface="Arial" panose="020B0604020202020204" pitchFamily="34" charset="0"/>
                <a:cs typeface="Arial" panose="020B0604020202020204" pitchFamily="34" charset="0"/>
              </a:rPr>
              <a:t>Carradice</a:t>
            </a:r>
            <a:r>
              <a:rPr lang="en-GB" sz="2000" dirty="0">
                <a:solidFill>
                  <a:schemeClr val="tx1"/>
                </a:solidFill>
                <a:latin typeface="Arial" panose="020B0604020202020204" pitchFamily="34" charset="0"/>
                <a:cs typeface="Arial" panose="020B0604020202020204" pitchFamily="34" charset="0"/>
              </a:rPr>
              <a:t> (2011, tud.1) :</a:t>
            </a:r>
          </a:p>
          <a:p>
            <a:r>
              <a:rPr lang="en-GB" sz="2000" dirty="0">
                <a:solidFill>
                  <a:schemeClr val="tx1"/>
                </a:solidFill>
                <a:latin typeface="Arial" panose="020B0604020202020204" pitchFamily="34" charset="0"/>
                <a:cs typeface="Arial" panose="020B0604020202020204" pitchFamily="34" charset="0"/>
              </a:rPr>
              <a:t>Publication of The Report of the Commissioners of Enquiry remains one of the most important moments in Welsh history, and it is questionable whether or not the Welsh language has yet managed to break free from the disapproval of the commissioners. (</a:t>
            </a:r>
            <a:r>
              <a:rPr lang="en-GB" sz="2000" dirty="0" err="1">
                <a:solidFill>
                  <a:schemeClr val="tx1"/>
                </a:solidFill>
                <a:latin typeface="Arial" panose="020B0604020202020204" pitchFamily="34" charset="0"/>
                <a:cs typeface="Arial" panose="020B0604020202020204" pitchFamily="34" charset="0"/>
              </a:rPr>
              <a:t>Carradice</a:t>
            </a:r>
            <a:r>
              <a:rPr lang="en-GB" sz="2000" dirty="0">
                <a:solidFill>
                  <a:schemeClr val="tx1"/>
                </a:solidFill>
                <a:latin typeface="Arial" panose="020B0604020202020204" pitchFamily="34" charset="0"/>
                <a:cs typeface="Arial" panose="020B0604020202020204" pitchFamily="34" charset="0"/>
              </a:rPr>
              <a:t>, 2011, tud.1)</a:t>
            </a:r>
          </a:p>
          <a:p>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92E5089-86ED-4F9C-9793-45FBFDC9E1E7}"/>
              </a:ext>
            </a:extLst>
          </p:cNvPr>
          <p:cNvPicPr>
            <a:picLocks noChangeAspect="1"/>
          </p:cNvPicPr>
          <p:nvPr/>
        </p:nvPicPr>
        <p:blipFill>
          <a:blip r:embed="rId2"/>
          <a:stretch>
            <a:fillRect/>
          </a:stretch>
        </p:blipFill>
        <p:spPr>
          <a:xfrm>
            <a:off x="8719930" y="2119986"/>
            <a:ext cx="3313044" cy="2618027"/>
          </a:xfrm>
          <a:prstGeom prst="rect">
            <a:avLst/>
          </a:prstGeom>
        </p:spPr>
      </p:pic>
    </p:spTree>
    <p:extLst>
      <p:ext uri="{BB962C8B-B14F-4D97-AF65-F5344CB8AC3E}">
        <p14:creationId xmlns:p14="http://schemas.microsoft.com/office/powerpoint/2010/main" val="1543823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60175-6F52-4BB2-8DD4-7B92569C38CC}"/>
              </a:ext>
            </a:extLst>
          </p:cNvPr>
          <p:cNvSpPr>
            <a:spLocks noGrp="1"/>
          </p:cNvSpPr>
          <p:nvPr>
            <p:ph type="title"/>
          </p:nvPr>
        </p:nvSpPr>
        <p:spPr>
          <a:xfrm>
            <a:off x="0" y="18255"/>
            <a:ext cx="10515600" cy="1325563"/>
          </a:xfrm>
        </p:spPr>
        <p:txBody>
          <a:bodyPr/>
          <a:lstStyle/>
          <a:p>
            <a:r>
              <a:rPr lang="en-GB" u="sng" dirty="0">
                <a:latin typeface="Arial" panose="020B0604020202020204" pitchFamily="34" charset="0"/>
                <a:cs typeface="Arial" panose="020B0604020202020204" pitchFamily="34" charset="0"/>
              </a:rPr>
              <a:t>Hanes </a:t>
            </a:r>
            <a:r>
              <a:rPr lang="en-GB" u="sng" dirty="0" err="1">
                <a:latin typeface="Arial" panose="020B0604020202020204" pitchFamily="34" charset="0"/>
                <a:cs typeface="Arial" panose="020B0604020202020204" pitchFamily="34" charset="0"/>
              </a:rPr>
              <a:t>yr</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iaith</a:t>
            </a:r>
            <a:r>
              <a:rPr lang="en-GB" u="sng" dirty="0">
                <a:latin typeface="Arial" panose="020B0604020202020204" pitchFamily="34" charset="0"/>
                <a:cs typeface="Arial" panose="020B0604020202020204" pitchFamily="34" charset="0"/>
              </a:rPr>
              <a:t> Cymraeg</a:t>
            </a:r>
          </a:p>
        </p:txBody>
      </p:sp>
      <p:sp>
        <p:nvSpPr>
          <p:cNvPr id="3" name="Content Placeholder 2">
            <a:extLst>
              <a:ext uri="{FF2B5EF4-FFF2-40B4-BE49-F238E27FC236}">
                <a16:creationId xmlns:a16="http://schemas.microsoft.com/office/drawing/2014/main" id="{28F78C06-F823-4897-A223-C90808F9A1B9}"/>
              </a:ext>
            </a:extLst>
          </p:cNvPr>
          <p:cNvSpPr>
            <a:spLocks noGrp="1"/>
          </p:cNvSpPr>
          <p:nvPr>
            <p:ph idx="1"/>
          </p:nvPr>
        </p:nvSpPr>
        <p:spPr>
          <a:xfrm>
            <a:off x="0" y="1494321"/>
            <a:ext cx="10515600" cy="4351338"/>
          </a:xfrm>
        </p:spPr>
        <p:txBody>
          <a:bodyPr>
            <a:normAutofit/>
          </a:bodyPr>
          <a:lstStyle/>
          <a:p>
            <a:pPr marL="0" indent="0">
              <a:buNone/>
            </a:pPr>
            <a:r>
              <a:rPr lang="en-GB" sz="2000" u="sng" dirty="0">
                <a:latin typeface="Arial" panose="020B0604020202020204" pitchFamily="34" charset="0"/>
                <a:cs typeface="Arial" panose="020B0604020202020204" pitchFamily="34" charset="0"/>
              </a:rPr>
              <a:t>Welsh Not</a:t>
            </a:r>
          </a:p>
          <a:p>
            <a:r>
              <a:rPr lang="en-GB" sz="2000" dirty="0">
                <a:latin typeface="Arial" panose="020B0604020202020204" pitchFamily="34" charset="0"/>
                <a:cs typeface="Arial" panose="020B0604020202020204" pitchFamily="34" charset="0"/>
              </a:rPr>
              <a:t>18fed a 19eg </a:t>
            </a:r>
            <a:r>
              <a:rPr lang="en-GB" sz="2000" dirty="0" err="1">
                <a:latin typeface="Arial" panose="020B0604020202020204" pitchFamily="34" charset="0"/>
                <a:cs typeface="Arial" panose="020B0604020202020204" pitchFamily="34" charset="0"/>
              </a:rPr>
              <a:t>ganrif</a:t>
            </a:r>
            <a:r>
              <a:rPr lang="en-GB" sz="2000" dirty="0">
                <a:latin typeface="Arial" panose="020B0604020202020204" pitchFamily="34" charset="0"/>
                <a:cs typeface="Arial" panose="020B0604020202020204" pitchFamily="34" charset="0"/>
              </a:rPr>
              <a:t>.</a:t>
            </a:r>
          </a:p>
          <a:p>
            <a:r>
              <a:rPr lang="en-GB" sz="2000" dirty="0" err="1">
                <a:latin typeface="Arial" panose="020B0604020202020204" pitchFamily="34" charset="0"/>
                <a:cs typeface="Arial" panose="020B0604020202020204" pitchFamily="34" charset="0"/>
              </a:rPr>
              <a:t>Roedd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ysgolion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gorfodi</a:t>
            </a:r>
            <a:r>
              <a:rPr lang="en-GB" sz="2000" dirty="0">
                <a:latin typeface="Arial" panose="020B0604020202020204" pitchFamily="34" charset="0"/>
                <a:cs typeface="Arial" panose="020B0604020202020204" pitchFamily="34" charset="0"/>
              </a:rPr>
              <a:t> plant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wisgo</a:t>
            </a:r>
            <a:r>
              <a:rPr lang="en-GB" sz="2000" dirty="0">
                <a:latin typeface="Arial" panose="020B0604020202020204" pitchFamily="34" charset="0"/>
                <a:cs typeface="Arial" panose="020B0604020202020204" pitchFamily="34" charset="0"/>
              </a:rPr>
              <a:t> darn o </a:t>
            </a:r>
            <a:r>
              <a:rPr lang="en-GB" sz="2000" dirty="0" err="1">
                <a:latin typeface="Arial" panose="020B0604020202020204" pitchFamily="34" charset="0"/>
                <a:cs typeface="Arial" panose="020B0604020202020204" pitchFamily="34" charset="0"/>
              </a:rPr>
              <a:t>bren</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gwmpas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gwddf</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os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byddant</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nhw</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wedi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cael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a:t>
            </a:r>
            <a:r>
              <a:rPr lang="en-GB" sz="2000" dirty="0">
                <a:latin typeface="Arial" panose="020B0604020202020204" pitchFamily="34" charset="0"/>
                <a:cs typeface="Arial" panose="020B0604020202020204" pitchFamily="34" charset="0"/>
              </a:rPr>
              <a:t> dal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siarad</a:t>
            </a:r>
            <a:r>
              <a:rPr lang="en-GB" sz="2000" dirty="0">
                <a:latin typeface="Arial" panose="020B0604020202020204" pitchFamily="34" charset="0"/>
                <a:cs typeface="Arial" panose="020B0604020202020204" pitchFamily="34" charset="0"/>
              </a:rPr>
              <a:t> Cymraeg (The Museum Collection, 2013). </a:t>
            </a:r>
          </a:p>
          <a:p>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ôl</a:t>
            </a:r>
            <a:r>
              <a:rPr lang="en-GB" sz="2000" dirty="0">
                <a:latin typeface="Arial" panose="020B0604020202020204" pitchFamily="34" charset="0"/>
                <a:cs typeface="Arial" panose="020B0604020202020204" pitchFamily="34" charset="0"/>
              </a:rPr>
              <a:t> The Museum Collection (2013)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ddiwedd</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dydd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bydd</a:t>
            </a:r>
            <a:r>
              <a:rPr lang="en-GB" sz="2000" dirty="0">
                <a:latin typeface="Arial" panose="020B0604020202020204" pitchFamily="34" charset="0"/>
                <a:cs typeface="Arial" panose="020B0604020202020204" pitchFamily="34" charset="0"/>
              </a:rPr>
              <a:t> y plant </a:t>
            </a:r>
            <a:r>
              <a:rPr lang="en-GB" sz="2000" dirty="0" err="1">
                <a:latin typeface="Arial" panose="020B0604020202020204" pitchFamily="34" charset="0"/>
                <a:cs typeface="Arial" panose="020B0604020202020204" pitchFamily="34" charset="0"/>
              </a:rPr>
              <a:t>gyda</a:t>
            </a:r>
            <a:r>
              <a:rPr lang="en-GB" sz="2000" dirty="0">
                <a:latin typeface="Arial" panose="020B0604020202020204" pitchFamily="34" charset="0"/>
                <a:cs typeface="Arial" panose="020B0604020202020204" pitchFamily="34" charset="0"/>
              </a:rPr>
              <a:t> Welsh Not o </a:t>
            </a:r>
            <a:r>
              <a:rPr lang="en-GB" sz="2000" dirty="0" err="1">
                <a:latin typeface="Arial" panose="020B0604020202020204" pitchFamily="34" charset="0"/>
                <a:cs typeface="Arial" panose="020B0604020202020204" pitchFamily="34" charset="0"/>
              </a:rPr>
              <a:t>gwmpas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gwddf</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cael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cosb</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7F54B4C-F52D-442B-9AB1-61A912F83817}"/>
              </a:ext>
            </a:extLst>
          </p:cNvPr>
          <p:cNvPicPr>
            <a:picLocks noChangeAspect="1"/>
          </p:cNvPicPr>
          <p:nvPr/>
        </p:nvPicPr>
        <p:blipFill>
          <a:blip r:embed="rId2"/>
          <a:stretch>
            <a:fillRect/>
          </a:stretch>
        </p:blipFill>
        <p:spPr>
          <a:xfrm>
            <a:off x="2917963" y="3562350"/>
            <a:ext cx="5905500" cy="3295650"/>
          </a:xfrm>
          <a:prstGeom prst="rect">
            <a:avLst/>
          </a:prstGeom>
        </p:spPr>
      </p:pic>
    </p:spTree>
    <p:extLst>
      <p:ext uri="{BB962C8B-B14F-4D97-AF65-F5344CB8AC3E}">
        <p14:creationId xmlns:p14="http://schemas.microsoft.com/office/powerpoint/2010/main" val="3169809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D1006-104A-4DD3-A404-0FFADF015684}"/>
              </a:ext>
            </a:extLst>
          </p:cNvPr>
          <p:cNvSpPr>
            <a:spLocks noGrp="1"/>
          </p:cNvSpPr>
          <p:nvPr>
            <p:ph type="title"/>
          </p:nvPr>
        </p:nvSpPr>
        <p:spPr/>
        <p:txBody>
          <a:bodyPr/>
          <a:lstStyle/>
          <a:p>
            <a:r>
              <a:rPr lang="en-GB" u="sng" dirty="0" err="1">
                <a:latin typeface="Arial" panose="020B0604020202020204" pitchFamily="34" charset="0"/>
                <a:cs typeface="Arial" panose="020B0604020202020204" pitchFamily="34" charset="0"/>
              </a:rPr>
              <a:t>Manteision</a:t>
            </a:r>
            <a:r>
              <a:rPr lang="en-GB" u="sng" dirty="0">
                <a:latin typeface="Arial" panose="020B0604020202020204" pitchFamily="34" charset="0"/>
                <a:cs typeface="Arial" panose="020B0604020202020204" pitchFamily="34" charset="0"/>
              </a:rPr>
              <a:t> ac </a:t>
            </a:r>
            <a:r>
              <a:rPr lang="en-GB" u="sng" dirty="0" err="1">
                <a:latin typeface="Arial" panose="020B0604020202020204" pitchFamily="34" charset="0"/>
                <a:cs typeface="Arial" panose="020B0604020202020204" pitchFamily="34" charset="0"/>
              </a:rPr>
              <a:t>Anfanteision</a:t>
            </a:r>
            <a:r>
              <a:rPr lang="en-GB" u="sng" dirty="0">
                <a:latin typeface="Arial" panose="020B0604020202020204" pitchFamily="34" charset="0"/>
                <a:cs typeface="Arial" panose="020B0604020202020204" pitchFamily="34" charset="0"/>
              </a:rPr>
              <a:t> of </a:t>
            </a:r>
            <a:r>
              <a:rPr lang="en-GB" u="sng" dirty="0" err="1">
                <a:latin typeface="Arial" panose="020B0604020202020204" pitchFamily="34" charset="0"/>
                <a:cs typeface="Arial" panose="020B0604020202020204" pitchFamily="34" charset="0"/>
              </a:rPr>
              <a:t>fod</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yn</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Ddwyieithog</a:t>
            </a:r>
            <a:endParaRPr lang="en-GB"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D87517-AFA4-4A56-9920-20516D9F425C}"/>
              </a:ext>
            </a:extLst>
          </p:cNvPr>
          <p:cNvSpPr>
            <a:spLocks noGrp="1"/>
          </p:cNvSpPr>
          <p:nvPr>
            <p:ph idx="1"/>
          </p:nvPr>
        </p:nvSpPr>
        <p:spPr>
          <a:xfrm>
            <a:off x="0" y="1825625"/>
            <a:ext cx="10515600" cy="4351338"/>
          </a:xfrm>
        </p:spPr>
        <p:txBody>
          <a:bodyPr>
            <a:normAutofit/>
          </a:bodyPr>
          <a:lstStyle/>
          <a:p>
            <a:pPr marL="0" indent="0">
              <a:buNone/>
            </a:pPr>
            <a:r>
              <a:rPr lang="en-GB" sz="2000" u="sng" dirty="0" err="1">
                <a:latin typeface="Arial" panose="020B0604020202020204" pitchFamily="34" charset="0"/>
                <a:cs typeface="Arial" panose="020B0604020202020204" pitchFamily="34" charset="0"/>
              </a:rPr>
              <a:t>Manteision</a:t>
            </a:r>
            <a:endParaRPr lang="en-GB" sz="2000" u="sng"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Dysgu</a:t>
            </a:r>
            <a:r>
              <a:rPr lang="en-GB" sz="2000" dirty="0">
                <a:latin typeface="Arial" panose="020B0604020202020204" pitchFamily="34" charset="0"/>
                <a:cs typeface="Arial" panose="020B0604020202020204" pitchFamily="34" charset="0"/>
              </a:rPr>
              <a:t> am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ychwanegol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fwy</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hawdd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phlant</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arall</a:t>
            </a:r>
            <a:r>
              <a:rPr lang="en-GB" sz="2000" dirty="0">
                <a:latin typeface="Arial" panose="020B0604020202020204" pitchFamily="34" charset="0"/>
                <a:cs typeface="Arial" panose="020B0604020202020204" pitchFamily="34" charset="0"/>
              </a:rPr>
              <a:t> (Carmarthenshire County Council, 2021).</a:t>
            </a: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Sgil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ychwanegol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wneud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cymdeithas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eisiau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weithio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amdanyn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nhw</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dyfodol</a:t>
            </a:r>
            <a:r>
              <a:rPr lang="en-GB" sz="2000" dirty="0">
                <a:latin typeface="Arial" panose="020B0604020202020204" pitchFamily="34" charset="0"/>
                <a:cs typeface="Arial" panose="020B0604020202020204" pitchFamily="34" charset="0"/>
              </a:rPr>
              <a:t> (Carmarthenshire County Council, 2021).</a:t>
            </a:r>
          </a:p>
          <a:p>
            <a:r>
              <a:rPr lang="en-GB" sz="2000" dirty="0" err="1">
                <a:latin typeface="Arial" panose="020B0604020202020204" pitchFamily="34" charset="0"/>
                <a:cs typeface="Arial" panose="020B0604020202020204" pitchFamily="34" charset="0"/>
              </a:rPr>
              <a:t>Cymryd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rhan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mewn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llawer</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ddiwyllianau</a:t>
            </a:r>
            <a:r>
              <a:rPr lang="en-GB" sz="2000" dirty="0">
                <a:latin typeface="Arial" panose="020B0604020202020204" pitchFamily="34" charset="0"/>
                <a:cs typeface="Arial" panose="020B0604020202020204" pitchFamily="34" charset="0"/>
              </a:rPr>
              <a:t> (Carmarthenshire County Council, 2021).  </a:t>
            </a:r>
          </a:p>
          <a:p>
            <a:pPr marL="0" indent="0">
              <a:buNone/>
            </a:pPr>
            <a:r>
              <a:rPr lang="en-GB" sz="2000" u="sng" dirty="0" err="1">
                <a:latin typeface="Arial" panose="020B0604020202020204" pitchFamily="34" charset="0"/>
                <a:cs typeface="Arial" panose="020B0604020202020204" pitchFamily="34" charset="0"/>
              </a:rPr>
              <a:t>Anfanteision</a:t>
            </a:r>
            <a:endParaRPr lang="en-GB" sz="2000" u="sng"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Colli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dros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flynyddoedd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oherwydd</a:t>
            </a:r>
            <a:r>
              <a:rPr lang="en-GB" sz="2000" dirty="0">
                <a:latin typeface="Arial" panose="020B0604020202020204" pitchFamily="34" charset="0"/>
                <a:cs typeface="Arial" panose="020B0604020202020204" pitchFamily="34" charset="0"/>
              </a:rPr>
              <a:t> chi </a:t>
            </a:r>
            <a:r>
              <a:rPr lang="en-GB" sz="2000" dirty="0" err="1">
                <a:latin typeface="Arial" panose="020B0604020202020204" pitchFamily="34" charset="0"/>
                <a:cs typeface="Arial" panose="020B0604020202020204" pitchFamily="34" charset="0"/>
              </a:rPr>
              <a:t>ddim</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defnyddio'r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ormod</a:t>
            </a:r>
            <a:r>
              <a:rPr lang="en-GB" sz="2000" dirty="0">
                <a:latin typeface="Arial" panose="020B0604020202020204" pitchFamily="34" charset="0"/>
                <a:cs typeface="Arial" panose="020B0604020202020204" pitchFamily="34" charset="0"/>
              </a:rPr>
              <a:t> (Cunningham, 2011).</a:t>
            </a: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Canolbwyntio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gormod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un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Symud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rywle</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ddim</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dysgu'r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ychwanegol</a:t>
            </a:r>
            <a:r>
              <a:rPr lang="en-GB" sz="2000" dirty="0">
                <a:latin typeface="Arial" panose="020B0604020202020204" pitchFamily="34" charset="0"/>
                <a:cs typeface="Arial" panose="020B0604020202020204" pitchFamily="34" charset="0"/>
              </a:rPr>
              <a:t> (Cunningham, 2011).  </a:t>
            </a:r>
          </a:p>
        </p:txBody>
      </p:sp>
    </p:spTree>
    <p:extLst>
      <p:ext uri="{BB962C8B-B14F-4D97-AF65-F5344CB8AC3E}">
        <p14:creationId xmlns:p14="http://schemas.microsoft.com/office/powerpoint/2010/main" val="3498908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5F25E-E470-48FC-9CFF-61961BE1B6CD}"/>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Cymraeg 2050</a:t>
            </a:r>
          </a:p>
        </p:txBody>
      </p:sp>
      <p:sp>
        <p:nvSpPr>
          <p:cNvPr id="3" name="Content Placeholder 2">
            <a:extLst>
              <a:ext uri="{FF2B5EF4-FFF2-40B4-BE49-F238E27FC236}">
                <a16:creationId xmlns:a16="http://schemas.microsoft.com/office/drawing/2014/main" id="{23698CBB-4412-467B-A181-877248B8BBF7}"/>
              </a:ext>
            </a:extLst>
          </p:cNvPr>
          <p:cNvSpPr>
            <a:spLocks noGrp="1"/>
          </p:cNvSpPr>
          <p:nvPr>
            <p:ph idx="1"/>
          </p:nvPr>
        </p:nvSpPr>
        <p:spPr>
          <a:xfrm>
            <a:off x="0" y="2141537"/>
            <a:ext cx="10515600" cy="4351338"/>
          </a:xfrm>
        </p:spPr>
        <p:txBody>
          <a:bodyPr>
            <a:normAutofit/>
          </a:bodyPr>
          <a:lstStyle/>
          <a:p>
            <a:r>
              <a:rPr lang="en-GB" sz="2000" dirty="0">
                <a:latin typeface="Arial" panose="020B0604020202020204" pitchFamily="34" charset="0"/>
                <a:cs typeface="Arial" panose="020B0604020202020204" pitchFamily="34" charset="0"/>
              </a:rPr>
              <a:t> 1 </a:t>
            </a:r>
            <a:r>
              <a:rPr lang="en-GB" sz="2000" dirty="0" err="1">
                <a:latin typeface="Arial" panose="020B0604020202020204" pitchFamily="34" charset="0"/>
                <a:cs typeface="Arial" panose="020B0604020202020204" pitchFamily="34" charset="0"/>
              </a:rPr>
              <a:t>miliwn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pobl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siarad</a:t>
            </a:r>
            <a:r>
              <a:rPr lang="en-GB" sz="2000" dirty="0">
                <a:latin typeface="Arial" panose="020B0604020202020204" pitchFamily="34" charset="0"/>
                <a:cs typeface="Arial" panose="020B0604020202020204" pitchFamily="34" charset="0"/>
              </a:rPr>
              <a:t> Cymraeg </a:t>
            </a:r>
            <a:r>
              <a:rPr lang="en-GB" sz="2000" dirty="0" err="1">
                <a:latin typeface="Arial" panose="020B0604020202020204" pitchFamily="34" charset="0"/>
                <a:cs typeface="Arial" panose="020B0604020202020204" pitchFamily="34" charset="0"/>
              </a:rPr>
              <a:t>erbyn</a:t>
            </a:r>
            <a:r>
              <a:rPr lang="en-GB" sz="2000" dirty="0">
                <a:latin typeface="Arial" panose="020B0604020202020204" pitchFamily="34" charset="0"/>
                <a:cs typeface="Arial" panose="020B0604020202020204" pitchFamily="34" charset="0"/>
              </a:rPr>
              <a:t> 2050.</a:t>
            </a: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ôl</a:t>
            </a:r>
            <a:r>
              <a:rPr lang="en-GB" sz="2000" dirty="0">
                <a:latin typeface="Arial" panose="020B0604020202020204" pitchFamily="34" charset="0"/>
                <a:cs typeface="Arial" panose="020B0604020202020204" pitchFamily="34" charset="0"/>
              </a:rPr>
              <a:t> Welsh Government (2018, tud.4) : </a:t>
            </a:r>
          </a:p>
          <a:p>
            <a:pPr marL="0" indent="0">
              <a:buNone/>
            </a:pPr>
            <a:r>
              <a:rPr lang="en-GB" sz="2000" dirty="0">
                <a:latin typeface="Arial" panose="020B0604020202020204" pitchFamily="34" charset="0"/>
                <a:cs typeface="Arial" panose="020B0604020202020204" pitchFamily="34" charset="0"/>
              </a:rPr>
              <a:t>Education is central to our vision, but we must ensure our young people come out of the education system ready and proud to use the language in all contexts (Welsh Government, 2018, tud.4).</a:t>
            </a:r>
          </a:p>
          <a:p>
            <a:r>
              <a:rPr lang="en-GB" sz="2000" dirty="0">
                <a:latin typeface="Arial" panose="020B0604020202020204" pitchFamily="34" charset="0"/>
                <a:cs typeface="Arial" panose="020B0604020202020204" pitchFamily="34" charset="0"/>
              </a:rPr>
              <a:t> 20 y cant o </a:t>
            </a:r>
            <a:r>
              <a:rPr lang="en-GB" sz="2000" dirty="0" err="1">
                <a:latin typeface="Arial" panose="020B0604020202020204" pitchFamily="34" charset="0"/>
                <a:cs typeface="Arial" panose="020B0604020202020204" pitchFamily="34" charset="0"/>
              </a:rPr>
              <a:t>bobl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Gymru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siarad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mwy</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frawddegau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mewn</a:t>
            </a:r>
            <a:r>
              <a:rPr lang="en-GB" sz="2000" dirty="0">
                <a:latin typeface="Arial" panose="020B0604020202020204" pitchFamily="34" charset="0"/>
                <a:cs typeface="Arial" panose="020B0604020202020204" pitchFamily="34" charset="0"/>
              </a:rPr>
              <a:t> Cymraeg (Welsh Government, 2018).</a:t>
            </a: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Darparu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cefnogaeth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ariannol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hyrwyddo'r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defnydd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o'r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Cymraeg (Welsh Government, 2018). </a:t>
            </a:r>
          </a:p>
          <a:p>
            <a:pPr marL="0" indent="0">
              <a:buNone/>
            </a:pP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3D541AA-6643-426A-999C-0D2A83B0D785}"/>
              </a:ext>
            </a:extLst>
          </p:cNvPr>
          <p:cNvPicPr>
            <a:picLocks noChangeAspect="1"/>
          </p:cNvPicPr>
          <p:nvPr/>
        </p:nvPicPr>
        <p:blipFill>
          <a:blip r:embed="rId2"/>
          <a:stretch>
            <a:fillRect/>
          </a:stretch>
        </p:blipFill>
        <p:spPr>
          <a:xfrm>
            <a:off x="8163338" y="-13252"/>
            <a:ext cx="4028661" cy="2266122"/>
          </a:xfrm>
          <a:prstGeom prst="rect">
            <a:avLst/>
          </a:prstGeom>
        </p:spPr>
      </p:pic>
    </p:spTree>
    <p:extLst>
      <p:ext uri="{BB962C8B-B14F-4D97-AF65-F5344CB8AC3E}">
        <p14:creationId xmlns:p14="http://schemas.microsoft.com/office/powerpoint/2010/main" val="789218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50CEE-8987-4B2F-A3B2-D742DEFD69A0}"/>
              </a:ext>
            </a:extLst>
          </p:cNvPr>
          <p:cNvSpPr>
            <a:spLocks noGrp="1"/>
          </p:cNvSpPr>
          <p:nvPr>
            <p:ph type="title"/>
          </p:nvPr>
        </p:nvSpPr>
        <p:spPr/>
        <p:txBody>
          <a:bodyPr/>
          <a:lstStyle/>
          <a:p>
            <a:r>
              <a:rPr lang="en-GB" u="sng" dirty="0" err="1">
                <a:latin typeface="Arial" panose="020B0604020202020204" pitchFamily="34" charset="0"/>
                <a:cs typeface="Arial" panose="020B0604020202020204" pitchFamily="34" charset="0"/>
              </a:rPr>
              <a:t>Rhestr</a:t>
            </a:r>
            <a:r>
              <a:rPr lang="en-GB" u="sng" dirty="0">
                <a:latin typeface="Arial" panose="020B0604020202020204" pitchFamily="34" charset="0"/>
                <a:cs typeface="Arial" panose="020B0604020202020204" pitchFamily="34" charset="0"/>
              </a:rPr>
              <a:t> o </a:t>
            </a:r>
            <a:r>
              <a:rPr lang="en-GB" u="sng" dirty="0" err="1">
                <a:latin typeface="Arial" panose="020B0604020202020204" pitchFamily="34" charset="0"/>
                <a:cs typeface="Arial" panose="020B0604020202020204" pitchFamily="34" charset="0"/>
              </a:rPr>
              <a:t>Adnoddau</a:t>
            </a:r>
            <a:r>
              <a:rPr lang="en-GB" u="sng"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E95CB064-017A-4B41-8C7C-6F54452DE6FA}"/>
              </a:ext>
            </a:extLst>
          </p:cNvPr>
          <p:cNvSpPr>
            <a:spLocks noGrp="1"/>
          </p:cNvSpPr>
          <p:nvPr>
            <p:ph idx="1"/>
          </p:nvPr>
        </p:nvSpPr>
        <p:spPr>
          <a:xfrm>
            <a:off x="0" y="1889435"/>
            <a:ext cx="10515600" cy="4351338"/>
          </a:xfrm>
        </p:spPr>
        <p:txBody>
          <a:bodyPr>
            <a:normAutofit fontScale="40000" lnSpcReduction="20000"/>
          </a:bodyPr>
          <a:lstStyle/>
          <a:p>
            <a:r>
              <a:rPr lang="en-GB" sz="2500" dirty="0">
                <a:latin typeface="Arial" panose="020B0604020202020204" pitchFamily="34" charset="0"/>
                <a:cs typeface="Arial" panose="020B0604020202020204" pitchFamily="34" charset="0"/>
              </a:rPr>
              <a:t> </a:t>
            </a:r>
            <a:r>
              <a:rPr lang="en-GB" sz="2900" dirty="0">
                <a:latin typeface="Arial" panose="020B0604020202020204" pitchFamily="34" charset="0"/>
                <a:cs typeface="Arial" panose="020B0604020202020204" pitchFamily="34" charset="0"/>
              </a:rPr>
              <a:t>BBC (2014) ‘The Welsh Not’, Electronic Image, Available at: </a:t>
            </a:r>
            <a:r>
              <a:rPr lang="en-GB" sz="2900" dirty="0">
                <a:latin typeface="Arial" panose="020B0604020202020204" pitchFamily="34" charset="0"/>
                <a:cs typeface="Arial" panose="020B0604020202020204" pitchFamily="34" charset="0"/>
                <a:hlinkClick r:id="rId2"/>
              </a:rPr>
              <a:t>http://www.bbc.co.uk/ahistoryoftheworld/objects/j35VCjYcS0CC3RGzvkLb-Q</a:t>
            </a:r>
            <a:r>
              <a:rPr lang="en-GB" sz="2900" dirty="0">
                <a:latin typeface="Arial" panose="020B0604020202020204" pitchFamily="34" charset="0"/>
                <a:cs typeface="Arial" panose="020B0604020202020204" pitchFamily="34" charset="0"/>
              </a:rPr>
              <a:t>  (Accessed: 10 May 2021). </a:t>
            </a:r>
          </a:p>
          <a:p>
            <a:r>
              <a:rPr lang="en-GB" sz="2900" dirty="0">
                <a:latin typeface="Arial" panose="020B0604020202020204" pitchFamily="34" charset="0"/>
                <a:cs typeface="Arial" panose="020B0604020202020204" pitchFamily="34" charset="0"/>
              </a:rPr>
              <a:t>BBC Radio Cymru (2017) ‘Cymraeg 2050’, Electronic Image, Available at: </a:t>
            </a:r>
            <a:r>
              <a:rPr lang="en-GB" sz="2900" dirty="0">
                <a:latin typeface="Arial" panose="020B0604020202020204" pitchFamily="34" charset="0"/>
                <a:cs typeface="Arial" panose="020B0604020202020204" pitchFamily="34" charset="0"/>
                <a:hlinkClick r:id="rId3"/>
              </a:rPr>
              <a:t>https://www.bbc.co.uk/programmes/b097yr17</a:t>
            </a:r>
            <a:r>
              <a:rPr lang="en-GB" sz="2900" dirty="0">
                <a:latin typeface="Arial" panose="020B0604020202020204" pitchFamily="34" charset="0"/>
                <a:cs typeface="Arial" panose="020B0604020202020204" pitchFamily="34" charset="0"/>
              </a:rPr>
              <a:t>  (Accessed: 11 May 2021). </a:t>
            </a:r>
          </a:p>
          <a:p>
            <a:r>
              <a:rPr lang="en-GB" sz="2900" dirty="0">
                <a:latin typeface="Arial" panose="020B0604020202020204" pitchFamily="34" charset="0"/>
                <a:cs typeface="Arial" panose="020B0604020202020204" pitchFamily="34" charset="0"/>
              </a:rPr>
              <a:t>Carmarthenshire County Council (2021) ‘Advantages of being bilingual’ Available at: </a:t>
            </a:r>
            <a:r>
              <a:rPr lang="en-GB" sz="2900" dirty="0">
                <a:latin typeface="Arial" panose="020B0604020202020204" pitchFamily="34" charset="0"/>
                <a:cs typeface="Arial" panose="020B0604020202020204" pitchFamily="34" charset="0"/>
                <a:hlinkClick r:id="rId4"/>
              </a:rPr>
              <a:t>https://www.carmarthenshire.gov.wales/home/council-services/education-schools/bilingual-education/advantages-of-being-bilingual/#.YJpt2ahKjIV</a:t>
            </a:r>
            <a:r>
              <a:rPr lang="en-GB" sz="2900" dirty="0">
                <a:latin typeface="Arial" panose="020B0604020202020204" pitchFamily="34" charset="0"/>
                <a:cs typeface="Arial" panose="020B0604020202020204" pitchFamily="34" charset="0"/>
              </a:rPr>
              <a:t>  (Accessed: 11 May 2021). </a:t>
            </a:r>
          </a:p>
          <a:p>
            <a:r>
              <a:rPr lang="en-GB" sz="2900" dirty="0" err="1">
                <a:latin typeface="Arial" panose="020B0604020202020204" pitchFamily="34" charset="0"/>
                <a:cs typeface="Arial" panose="020B0604020202020204" pitchFamily="34" charset="0"/>
              </a:rPr>
              <a:t>Carradice</a:t>
            </a:r>
            <a:r>
              <a:rPr lang="en-GB" sz="2900" dirty="0">
                <a:latin typeface="Arial" panose="020B0604020202020204" pitchFamily="34" charset="0"/>
                <a:cs typeface="Arial" panose="020B0604020202020204" pitchFamily="34" charset="0"/>
              </a:rPr>
              <a:t>, P. (2011) ‘The Treason of the Blue Books’, BBC Blogs Wales, 21 January. Available at: </a:t>
            </a:r>
            <a:r>
              <a:rPr lang="en-GB" sz="2900" dirty="0">
                <a:latin typeface="Arial" panose="020B0604020202020204" pitchFamily="34" charset="0"/>
                <a:cs typeface="Arial" panose="020B0604020202020204" pitchFamily="34" charset="0"/>
                <a:hlinkClick r:id="rId5"/>
              </a:rPr>
              <a:t>https://www.bbc.co.uk/blogs/wales/entries/72d77f69-72a7-3626-9c19-469c91f45753</a:t>
            </a:r>
            <a:r>
              <a:rPr lang="en-GB" sz="2900" dirty="0">
                <a:latin typeface="Arial" panose="020B0604020202020204" pitchFamily="34" charset="0"/>
                <a:cs typeface="Arial" panose="020B0604020202020204" pitchFamily="34" charset="0"/>
              </a:rPr>
              <a:t>  (Accessed: 10 May 2021). </a:t>
            </a:r>
          </a:p>
          <a:p>
            <a:r>
              <a:rPr lang="en-GB" sz="2900" dirty="0">
                <a:latin typeface="Arial" panose="020B0604020202020204" pitchFamily="34" charset="0"/>
                <a:cs typeface="Arial" panose="020B0604020202020204" pitchFamily="34" charset="0"/>
              </a:rPr>
              <a:t>Culture24 (2021) ‘The Treacherous Blue Books of 1847’, Electronic Image, Available at: </a:t>
            </a:r>
            <a:r>
              <a:rPr lang="en-GB" sz="2900" dirty="0">
                <a:latin typeface="Arial" panose="020B0604020202020204" pitchFamily="34" charset="0"/>
                <a:cs typeface="Arial" panose="020B0604020202020204" pitchFamily="34" charset="0"/>
                <a:hlinkClick r:id="rId6"/>
              </a:rPr>
              <a:t>https://www.culture24.org.uk/places-to-go/wales/www33129</a:t>
            </a:r>
            <a:r>
              <a:rPr lang="en-GB" sz="2900" dirty="0">
                <a:latin typeface="Arial" panose="020B0604020202020204" pitchFamily="34" charset="0"/>
                <a:cs typeface="Arial" panose="020B0604020202020204" pitchFamily="34" charset="0"/>
              </a:rPr>
              <a:t>  (Accessed: 7 May 2021). </a:t>
            </a:r>
          </a:p>
          <a:p>
            <a:r>
              <a:rPr lang="en-GB" sz="2900" dirty="0">
                <a:latin typeface="Arial" panose="020B0604020202020204" pitchFamily="34" charset="0"/>
                <a:cs typeface="Arial" panose="020B0604020202020204" pitchFamily="34" charset="0"/>
              </a:rPr>
              <a:t>Cunningham, U. (2011) ‘Growing up with two languages a practical guide for the bilingual family’, Abingdon England; New York: Routledge, E-Book, Available at: </a:t>
            </a:r>
            <a:r>
              <a:rPr lang="en-GB" sz="2900" dirty="0">
                <a:latin typeface="Arial" panose="020B0604020202020204" pitchFamily="34" charset="0"/>
                <a:cs typeface="Arial" panose="020B0604020202020204" pitchFamily="34" charset="0"/>
                <a:hlinkClick r:id="rId7"/>
              </a:rPr>
              <a:t>https://web-b-ebscohost-com.ezproxy.uwtsd.ac.uk/ehost/ebookviewer/ebook/bmxlYmtfXzM2NjQwN19fQU41?sid=8df8a7f8-d1ed-43df-84bf-932e6753d84f@pdc-v-sessmgr02&amp;vid=0&amp;format=EB&amp;rid=1</a:t>
            </a:r>
            <a:r>
              <a:rPr lang="en-GB" sz="2900" dirty="0">
                <a:latin typeface="Arial" panose="020B0604020202020204" pitchFamily="34" charset="0"/>
                <a:cs typeface="Arial" panose="020B0604020202020204" pitchFamily="34" charset="0"/>
              </a:rPr>
              <a:t>  (Accessed: 11 May 2021). </a:t>
            </a:r>
          </a:p>
          <a:p>
            <a:r>
              <a:rPr lang="en-GB" sz="2900" dirty="0">
                <a:latin typeface="Arial" panose="020B0604020202020204" pitchFamily="34" charset="0"/>
                <a:cs typeface="Arial" panose="020B0604020202020204" pitchFamily="34" charset="0"/>
              </a:rPr>
              <a:t>Open Learn (2020) ‘Methodism in Wales, 1730-1850’ Available at: </a:t>
            </a:r>
            <a:r>
              <a:rPr lang="en-GB" sz="2900" dirty="0">
                <a:latin typeface="Arial" panose="020B0604020202020204" pitchFamily="34" charset="0"/>
                <a:cs typeface="Arial" panose="020B0604020202020204" pitchFamily="34" charset="0"/>
                <a:hlinkClick r:id="rId8"/>
              </a:rPr>
              <a:t>https://www.open.edu/openlearn/history-the-arts/methodism-wales-1730-1850/content-section-0?intro=1</a:t>
            </a:r>
            <a:r>
              <a:rPr lang="en-GB" sz="2900" dirty="0">
                <a:latin typeface="Arial" panose="020B0604020202020204" pitchFamily="34" charset="0"/>
                <a:cs typeface="Arial" panose="020B0604020202020204" pitchFamily="34" charset="0"/>
              </a:rPr>
              <a:t>  (Accessed: 7 May 2021). </a:t>
            </a:r>
          </a:p>
          <a:p>
            <a:r>
              <a:rPr lang="en-GB" sz="2900" dirty="0">
                <a:latin typeface="Arial" panose="020B0604020202020204" pitchFamily="34" charset="0"/>
                <a:cs typeface="Arial" panose="020B0604020202020204" pitchFamily="34" charset="0"/>
              </a:rPr>
              <a:t>The Museum Collection (2013) ‘Welsh Not’ Available at: </a:t>
            </a:r>
            <a:r>
              <a:rPr lang="en-GB" sz="2900" dirty="0">
                <a:latin typeface="Arial" panose="020B0604020202020204" pitchFamily="34" charset="0"/>
                <a:cs typeface="Arial" panose="020B0604020202020204" pitchFamily="34" charset="0"/>
                <a:hlinkClick r:id="rId9"/>
              </a:rPr>
              <a:t>https://pilgrim.ceredigion.gov.uk/index.cfm?articleid=5874</a:t>
            </a:r>
            <a:r>
              <a:rPr lang="en-GB" sz="2900" dirty="0">
                <a:latin typeface="Arial" panose="020B0604020202020204" pitchFamily="34" charset="0"/>
                <a:cs typeface="Arial" panose="020B0604020202020204" pitchFamily="34" charset="0"/>
              </a:rPr>
              <a:t>  (Accessed: 10 May 2021). </a:t>
            </a:r>
          </a:p>
          <a:p>
            <a:r>
              <a:rPr lang="en-GB" sz="2900" dirty="0">
                <a:latin typeface="Arial" panose="020B0604020202020204" pitchFamily="34" charset="0"/>
                <a:cs typeface="Arial" panose="020B0604020202020204" pitchFamily="34" charset="0"/>
              </a:rPr>
              <a:t> Turner, L. (2019) ‘The Blue Books Are Back!’, Electronic Image, Available at: </a:t>
            </a:r>
            <a:r>
              <a:rPr lang="en-GB" sz="2900" dirty="0">
                <a:latin typeface="Arial" panose="020B0604020202020204" pitchFamily="34" charset="0"/>
                <a:cs typeface="Arial" panose="020B0604020202020204" pitchFamily="34" charset="0"/>
                <a:hlinkClick r:id="rId10"/>
              </a:rPr>
              <a:t>https://thepathologist.com/outside-the-lab/the-blue-books-are-back</a:t>
            </a:r>
            <a:r>
              <a:rPr lang="en-GB" sz="2900" dirty="0">
                <a:latin typeface="Arial" panose="020B0604020202020204" pitchFamily="34" charset="0"/>
                <a:cs typeface="Arial" panose="020B0604020202020204" pitchFamily="34" charset="0"/>
              </a:rPr>
              <a:t>  (Accessed: 10 May 2021). </a:t>
            </a:r>
          </a:p>
          <a:p>
            <a:r>
              <a:rPr lang="en-GB" sz="2900" dirty="0">
                <a:latin typeface="Arial" panose="020B0604020202020204" pitchFamily="34" charset="0"/>
                <a:cs typeface="Arial" panose="020B0604020202020204" pitchFamily="34" charset="0"/>
              </a:rPr>
              <a:t>Welsh Government (2018) ‘Cymraeg 2050’ ‘A million Welsh speakers’ Available at: </a:t>
            </a:r>
            <a:r>
              <a:rPr lang="en-GB" sz="2900" dirty="0">
                <a:latin typeface="Arial" panose="020B0604020202020204" pitchFamily="34" charset="0"/>
                <a:cs typeface="Arial" panose="020B0604020202020204" pitchFamily="34" charset="0"/>
                <a:hlinkClick r:id="rId11"/>
              </a:rPr>
              <a:t>https://gov.wales/sites/default/files/publications/2018-12/cymraeg-2050-welsh-language-strategy.pdf</a:t>
            </a:r>
            <a:r>
              <a:rPr lang="en-GB" sz="2900" dirty="0">
                <a:latin typeface="Arial" panose="020B0604020202020204" pitchFamily="34" charset="0"/>
                <a:cs typeface="Arial" panose="020B0604020202020204" pitchFamily="34" charset="0"/>
              </a:rPr>
              <a:t>  (Accessed: 11 May 2021). </a:t>
            </a:r>
          </a:p>
          <a:p>
            <a:r>
              <a:rPr lang="en-GB" sz="2900" dirty="0">
                <a:latin typeface="Arial" panose="020B0604020202020204" pitchFamily="34" charset="0"/>
                <a:cs typeface="Arial" panose="020B0604020202020204" pitchFamily="34" charset="0"/>
              </a:rPr>
              <a:t>Wikipedia (2021) ‘Welsh Flag’, Electronic Image, Available at: </a:t>
            </a:r>
            <a:r>
              <a:rPr lang="en-GB" sz="2900" dirty="0">
                <a:latin typeface="Arial" panose="020B0604020202020204" pitchFamily="34" charset="0"/>
                <a:cs typeface="Arial" panose="020B0604020202020204" pitchFamily="34" charset="0"/>
                <a:hlinkClick r:id="rId12"/>
              </a:rPr>
              <a:t>https://en.wikipedia.org/wiki/Flag_of_Wales</a:t>
            </a:r>
            <a:r>
              <a:rPr lang="en-GB" sz="2900" dirty="0">
                <a:latin typeface="Arial" panose="020B0604020202020204" pitchFamily="34" charset="0"/>
                <a:cs typeface="Arial" panose="020B0604020202020204" pitchFamily="34" charset="0"/>
              </a:rPr>
              <a:t>  (Accessed: 6 May 2021).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747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71749-BB7A-44A0-A9E3-25AAD5FE41BE}"/>
              </a:ext>
            </a:extLst>
          </p:cNvPr>
          <p:cNvSpPr>
            <a:spLocks noGrp="1"/>
          </p:cNvSpPr>
          <p:nvPr>
            <p:ph type="ctrTitle"/>
          </p:nvPr>
        </p:nvSpPr>
        <p:spPr>
          <a:xfrm>
            <a:off x="1524000" y="2045079"/>
            <a:ext cx="9144000" cy="2767841"/>
          </a:xfrm>
        </p:spPr>
        <p:txBody>
          <a:bodyPr>
            <a:noAutofit/>
          </a:bodyPr>
          <a:lstStyle/>
          <a:p>
            <a:r>
              <a:rPr lang="en-GB" u="sng" dirty="0">
                <a:latin typeface="Arial" panose="020B0604020202020204" pitchFamily="34" charset="0"/>
                <a:cs typeface="Arial" panose="020B0604020202020204" pitchFamily="34" charset="0"/>
              </a:rPr>
              <a:t>(ECES5010)</a:t>
            </a:r>
            <a:br>
              <a:rPr lang="en-GB" u="sng" dirty="0">
                <a:latin typeface="Arial" panose="020B0604020202020204" pitchFamily="34" charset="0"/>
                <a:cs typeface="Arial" panose="020B0604020202020204" pitchFamily="34" charset="0"/>
              </a:rPr>
            </a:br>
            <a:r>
              <a:rPr lang="en-GB" u="sng" dirty="0">
                <a:latin typeface="Arial" panose="020B0604020202020204" pitchFamily="34" charset="0"/>
                <a:cs typeface="Arial" panose="020B0604020202020204" pitchFamily="34" charset="0"/>
              </a:rPr>
              <a:t>Theory and Pedagogy Seminar</a:t>
            </a:r>
          </a:p>
        </p:txBody>
      </p:sp>
      <p:sp>
        <p:nvSpPr>
          <p:cNvPr id="3" name="Subtitle 2">
            <a:extLst>
              <a:ext uri="{FF2B5EF4-FFF2-40B4-BE49-F238E27FC236}">
                <a16:creationId xmlns:a16="http://schemas.microsoft.com/office/drawing/2014/main" id="{43E5A931-36C2-4FE8-86BB-6863546B7DB1}"/>
              </a:ext>
            </a:extLst>
          </p:cNvPr>
          <p:cNvSpPr>
            <a:spLocks noGrp="1"/>
          </p:cNvSpPr>
          <p:nvPr>
            <p:ph type="subTitle" idx="1"/>
          </p:nvPr>
        </p:nvSpPr>
        <p:spPr>
          <a:xfrm>
            <a:off x="1524000" y="5822123"/>
            <a:ext cx="9144000" cy="506136"/>
          </a:xfrm>
        </p:spPr>
        <p:txBody>
          <a:bodyPr/>
          <a:lstStyle/>
          <a:p>
            <a:r>
              <a:rPr lang="en-GB" u="sng" dirty="0">
                <a:latin typeface="Arial" panose="020B0604020202020204" pitchFamily="34" charset="0"/>
                <a:cs typeface="Arial" panose="020B0604020202020204" pitchFamily="34" charset="0"/>
              </a:rPr>
              <a:t>By Lauren Jones (1901456)</a:t>
            </a:r>
            <a:endParaRPr lang="en-GB" u="sng" dirty="0"/>
          </a:p>
        </p:txBody>
      </p:sp>
      <p:pic>
        <p:nvPicPr>
          <p:cNvPr id="4" name="Picture 3">
            <a:extLst>
              <a:ext uri="{FF2B5EF4-FFF2-40B4-BE49-F238E27FC236}">
                <a16:creationId xmlns:a16="http://schemas.microsoft.com/office/drawing/2014/main" id="{49E7C553-E5FA-4156-8C15-0CDC4B2D3140}"/>
              </a:ext>
            </a:extLst>
          </p:cNvPr>
          <p:cNvPicPr>
            <a:picLocks noChangeAspect="1"/>
          </p:cNvPicPr>
          <p:nvPr/>
        </p:nvPicPr>
        <p:blipFill>
          <a:blip r:embed="rId2"/>
          <a:stretch>
            <a:fillRect/>
          </a:stretch>
        </p:blipFill>
        <p:spPr>
          <a:xfrm>
            <a:off x="0" y="0"/>
            <a:ext cx="3729659" cy="2237795"/>
          </a:xfrm>
          <a:prstGeom prst="rect">
            <a:avLst/>
          </a:prstGeom>
        </p:spPr>
      </p:pic>
      <p:pic>
        <p:nvPicPr>
          <p:cNvPr id="5" name="Picture 4">
            <a:extLst>
              <a:ext uri="{FF2B5EF4-FFF2-40B4-BE49-F238E27FC236}">
                <a16:creationId xmlns:a16="http://schemas.microsoft.com/office/drawing/2014/main" id="{C420B9CE-1994-44D6-9DC5-F965AF29829E}"/>
              </a:ext>
            </a:extLst>
          </p:cNvPr>
          <p:cNvPicPr>
            <a:picLocks noChangeAspect="1"/>
          </p:cNvPicPr>
          <p:nvPr/>
        </p:nvPicPr>
        <p:blipFill>
          <a:blip r:embed="rId2"/>
          <a:stretch>
            <a:fillRect/>
          </a:stretch>
        </p:blipFill>
        <p:spPr>
          <a:xfrm>
            <a:off x="8462341" y="4620204"/>
            <a:ext cx="3729659" cy="2237795"/>
          </a:xfrm>
          <a:prstGeom prst="rect">
            <a:avLst/>
          </a:prstGeom>
        </p:spPr>
      </p:pic>
      <p:pic>
        <p:nvPicPr>
          <p:cNvPr id="6" name="Picture 5">
            <a:extLst>
              <a:ext uri="{FF2B5EF4-FFF2-40B4-BE49-F238E27FC236}">
                <a16:creationId xmlns:a16="http://schemas.microsoft.com/office/drawing/2014/main" id="{672A3751-74FC-4E8F-917A-42ED70AB5382}"/>
              </a:ext>
            </a:extLst>
          </p:cNvPr>
          <p:cNvPicPr>
            <a:picLocks noChangeAspect="1"/>
          </p:cNvPicPr>
          <p:nvPr/>
        </p:nvPicPr>
        <p:blipFill>
          <a:blip r:embed="rId3"/>
          <a:stretch>
            <a:fillRect/>
          </a:stretch>
        </p:blipFill>
        <p:spPr>
          <a:xfrm>
            <a:off x="8802221" y="0"/>
            <a:ext cx="3389779" cy="3006587"/>
          </a:xfrm>
          <a:prstGeom prst="rect">
            <a:avLst/>
          </a:prstGeom>
        </p:spPr>
      </p:pic>
      <p:pic>
        <p:nvPicPr>
          <p:cNvPr id="7" name="Picture 6">
            <a:extLst>
              <a:ext uri="{FF2B5EF4-FFF2-40B4-BE49-F238E27FC236}">
                <a16:creationId xmlns:a16="http://schemas.microsoft.com/office/drawing/2014/main" id="{EC8D7108-3FA6-49D4-B9F6-47BA76B7F889}"/>
              </a:ext>
            </a:extLst>
          </p:cNvPr>
          <p:cNvPicPr>
            <a:picLocks noChangeAspect="1"/>
          </p:cNvPicPr>
          <p:nvPr/>
        </p:nvPicPr>
        <p:blipFill>
          <a:blip r:embed="rId3"/>
          <a:stretch>
            <a:fillRect/>
          </a:stretch>
        </p:blipFill>
        <p:spPr>
          <a:xfrm>
            <a:off x="0" y="3986506"/>
            <a:ext cx="3389780" cy="3006587"/>
          </a:xfrm>
          <a:prstGeom prst="rect">
            <a:avLst/>
          </a:prstGeom>
        </p:spPr>
      </p:pic>
    </p:spTree>
    <p:extLst>
      <p:ext uri="{BB962C8B-B14F-4D97-AF65-F5344CB8AC3E}">
        <p14:creationId xmlns:p14="http://schemas.microsoft.com/office/powerpoint/2010/main" val="241830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79325-5A50-476F-9FC4-D32839156C73}"/>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Best Practice</a:t>
            </a:r>
          </a:p>
        </p:txBody>
      </p:sp>
      <p:sp>
        <p:nvSpPr>
          <p:cNvPr id="3" name="Content Placeholder 2">
            <a:extLst>
              <a:ext uri="{FF2B5EF4-FFF2-40B4-BE49-F238E27FC236}">
                <a16:creationId xmlns:a16="http://schemas.microsoft.com/office/drawing/2014/main" id="{A0614913-48D2-4DE1-92E8-88819118AB78}"/>
              </a:ext>
            </a:extLst>
          </p:cNvPr>
          <p:cNvSpPr>
            <a:spLocks noGrp="1"/>
          </p:cNvSpPr>
          <p:nvPr>
            <p:ph idx="1"/>
          </p:nvPr>
        </p:nvSpPr>
        <p:spPr>
          <a:xfrm>
            <a:off x="0" y="2506662"/>
            <a:ext cx="10515600" cy="4351338"/>
          </a:xfrm>
        </p:spPr>
        <p:txBody>
          <a:bodyPr>
            <a:normAutofit/>
          </a:bodyPr>
          <a:lstStyle/>
          <a:p>
            <a:pPr marL="0" indent="0">
              <a:buNone/>
            </a:pPr>
            <a:r>
              <a:rPr lang="en-GB" sz="2000" u="sng" dirty="0">
                <a:latin typeface="Arial" panose="020B0604020202020204" pitchFamily="34" charset="0"/>
                <a:cs typeface="Arial" panose="020B0604020202020204" pitchFamily="34" charset="0"/>
              </a:rPr>
              <a:t>Welsh In Education Action Plan 2017-21</a:t>
            </a:r>
          </a:p>
          <a:p>
            <a:r>
              <a:rPr lang="en-GB" sz="2000" dirty="0">
                <a:latin typeface="Arial" panose="020B0604020202020204" pitchFamily="34" charset="0"/>
                <a:cs typeface="Arial" panose="020B0604020202020204" pitchFamily="34" charset="0"/>
              </a:rPr>
              <a:t> Welsh-medium schools - toolkit to encourage language use through a wide range of practises (Welsh Government, 2017).</a:t>
            </a:r>
          </a:p>
          <a:p>
            <a:r>
              <a:rPr lang="en-GB" sz="2000" dirty="0">
                <a:latin typeface="Arial" panose="020B0604020202020204" pitchFamily="34" charset="0"/>
                <a:cs typeface="Arial" panose="020B0604020202020204" pitchFamily="34" charset="0"/>
              </a:rPr>
              <a:t> English-medium schools - informal and intensive learning experiences through co-operation with the Urdd (Welsh Government, 2017).</a:t>
            </a:r>
          </a:p>
          <a:p>
            <a:r>
              <a:rPr lang="en-GB" sz="2000" dirty="0">
                <a:latin typeface="Arial" panose="020B0604020202020204" pitchFamily="34" charset="0"/>
                <a:cs typeface="Arial" panose="020B0604020202020204" pitchFamily="34" charset="0"/>
              </a:rPr>
              <a:t>Welsh language sabbatical scheme for practitioners to improve their Welsh skills to provide more beneficial learning for their students (Welsh Government, 2017). </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2235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FBB27-EF5F-4739-B38D-628C3FE1BB74}"/>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Best Practice</a:t>
            </a:r>
          </a:p>
        </p:txBody>
      </p:sp>
      <p:sp>
        <p:nvSpPr>
          <p:cNvPr id="3" name="Content Placeholder 2">
            <a:extLst>
              <a:ext uri="{FF2B5EF4-FFF2-40B4-BE49-F238E27FC236}">
                <a16:creationId xmlns:a16="http://schemas.microsoft.com/office/drawing/2014/main" id="{93153F09-8B31-4072-8E8C-55E6B941CC27}"/>
              </a:ext>
            </a:extLst>
          </p:cNvPr>
          <p:cNvSpPr>
            <a:spLocks noGrp="1"/>
          </p:cNvSpPr>
          <p:nvPr>
            <p:ph idx="1"/>
          </p:nvPr>
        </p:nvSpPr>
        <p:spPr>
          <a:xfrm>
            <a:off x="0" y="2056434"/>
            <a:ext cx="10515600" cy="4351338"/>
          </a:xfrm>
        </p:spPr>
        <p:txBody>
          <a:bodyPr>
            <a:normAutofit/>
          </a:bodyPr>
          <a:lstStyle/>
          <a:p>
            <a:pPr marL="0" indent="0">
              <a:buNone/>
            </a:pPr>
            <a:r>
              <a:rPr lang="en-GB" sz="2000" u="sng" dirty="0">
                <a:latin typeface="Arial" panose="020B0604020202020204" pitchFamily="34" charset="0"/>
                <a:cs typeface="Arial" panose="020B0604020202020204" pitchFamily="34" charset="0"/>
              </a:rPr>
              <a:t>Welsh In schools</a:t>
            </a:r>
          </a:p>
          <a:p>
            <a:r>
              <a:rPr lang="en-GB" sz="2000" dirty="0">
                <a:latin typeface="Arial" panose="020B0604020202020204" pitchFamily="34" charset="0"/>
                <a:cs typeface="Arial" panose="020B0604020202020204" pitchFamily="34" charset="0"/>
              </a:rPr>
              <a:t>Language and literacy rich activities (Estyn, 2021).</a:t>
            </a:r>
          </a:p>
          <a:p>
            <a:r>
              <a:rPr lang="en-GB" sz="2000" dirty="0">
                <a:latin typeface="Arial" panose="020B0604020202020204" pitchFamily="34" charset="0"/>
                <a:cs typeface="Arial" panose="020B0604020202020204" pitchFamily="34" charset="0"/>
              </a:rPr>
              <a:t> According to Estyn (2021) hearing the flow of a language can help when learning how to remember certain words and patterns. </a:t>
            </a:r>
          </a:p>
          <a:p>
            <a:r>
              <a:rPr lang="en-GB" sz="2000" dirty="0">
                <a:latin typeface="Arial" panose="020B0604020202020204" pitchFamily="34" charset="0"/>
                <a:cs typeface="Arial" panose="020B0604020202020204" pitchFamily="34" charset="0"/>
              </a:rPr>
              <a:t> Songs help a learner structure and internalise a language through simple sounds and words (Estyn, 2021).</a:t>
            </a:r>
          </a:p>
          <a:p>
            <a:r>
              <a:rPr lang="en-GB" sz="2000" dirty="0">
                <a:latin typeface="Arial" panose="020B0604020202020204" pitchFamily="34" charset="0"/>
                <a:cs typeface="Arial" panose="020B0604020202020204" pitchFamily="34" charset="0"/>
              </a:rPr>
              <a:t> According to Estyn (2021) listening to and following instructions in another language can help a child become familiar with easy sentences. </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9487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C478B-7DD1-4143-B86E-B998272FF61A}"/>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Theory</a:t>
            </a:r>
          </a:p>
        </p:txBody>
      </p:sp>
      <p:sp>
        <p:nvSpPr>
          <p:cNvPr id="3" name="Content Placeholder 2">
            <a:extLst>
              <a:ext uri="{FF2B5EF4-FFF2-40B4-BE49-F238E27FC236}">
                <a16:creationId xmlns:a16="http://schemas.microsoft.com/office/drawing/2014/main" id="{8EDF5C4E-E21E-4B48-AF0E-54B143371C59}"/>
              </a:ext>
            </a:extLst>
          </p:cNvPr>
          <p:cNvSpPr>
            <a:spLocks noGrp="1"/>
          </p:cNvSpPr>
          <p:nvPr>
            <p:ph idx="1"/>
          </p:nvPr>
        </p:nvSpPr>
        <p:spPr>
          <a:xfrm>
            <a:off x="0" y="1494320"/>
            <a:ext cx="10515600" cy="4351338"/>
          </a:xfrm>
        </p:spPr>
        <p:txBody>
          <a:bodyPr>
            <a:normAutofit/>
          </a:bodyPr>
          <a:lstStyle/>
          <a:p>
            <a:pPr marL="0" indent="0">
              <a:buNone/>
            </a:pPr>
            <a:r>
              <a:rPr lang="en-GB" sz="2000" u="sng" dirty="0">
                <a:latin typeface="Arial" panose="020B0604020202020204" pitchFamily="34" charset="0"/>
                <a:cs typeface="Arial" panose="020B0604020202020204" pitchFamily="34" charset="0"/>
              </a:rPr>
              <a:t>Bruner Language Theory</a:t>
            </a:r>
          </a:p>
          <a:p>
            <a:r>
              <a:rPr lang="en-GB" sz="2000" dirty="0">
                <a:latin typeface="Arial" panose="020B0604020202020204" pitchFamily="34" charset="0"/>
                <a:cs typeface="Arial" panose="020B0604020202020204" pitchFamily="34" charset="0"/>
              </a:rPr>
              <a:t>According to </a:t>
            </a:r>
            <a:r>
              <a:rPr lang="en-GB" sz="2000" dirty="0" err="1">
                <a:latin typeface="Arial" panose="020B0604020202020204" pitchFamily="34" charset="0"/>
                <a:cs typeface="Arial" panose="020B0604020202020204" pitchFamily="34" charset="0"/>
              </a:rPr>
              <a:t>Bakhurst</a:t>
            </a:r>
            <a:r>
              <a:rPr lang="en-GB" sz="2000" dirty="0">
                <a:latin typeface="Arial" panose="020B0604020202020204" pitchFamily="34" charset="0"/>
                <a:cs typeface="Arial" panose="020B0604020202020204" pitchFamily="34" charset="0"/>
              </a:rPr>
              <a:t> and Shanker (2001) Bruner believed that adults must use language in sensitive ways predominantly during the child’s early development.</a:t>
            </a:r>
          </a:p>
          <a:p>
            <a:r>
              <a:rPr lang="en-GB" sz="2000" dirty="0">
                <a:latin typeface="Arial" panose="020B0604020202020204" pitchFamily="34" charset="0"/>
                <a:cs typeface="Arial" panose="020B0604020202020204" pitchFamily="34" charset="0"/>
              </a:rPr>
              <a:t>The importance of interaction at home is vital to language however, it is also crucial in education. </a:t>
            </a:r>
          </a:p>
          <a:p>
            <a:r>
              <a:rPr lang="en-GB" sz="2000" dirty="0">
                <a:latin typeface="Arial" panose="020B0604020202020204" pitchFamily="34" charset="0"/>
                <a:cs typeface="Arial" panose="020B0604020202020204" pitchFamily="34" charset="0"/>
              </a:rPr>
              <a:t>Schools waste vital time matching subject material to a child’s cognitive stage of development (McLeod, 2019).</a:t>
            </a:r>
          </a:p>
          <a:p>
            <a:r>
              <a:rPr lang="en-GB" sz="2000" dirty="0">
                <a:latin typeface="Arial" panose="020B0604020202020204" pitchFamily="34" charset="0"/>
                <a:cs typeface="Arial" panose="020B0604020202020204" pitchFamily="34" charset="0"/>
              </a:rPr>
              <a:t> According to McLeod (2019) Bruner believes language development is determined by if the child has received the appropriate education with experience and practice. </a:t>
            </a:r>
          </a:p>
          <a:p>
            <a:pPr marL="0" indent="0">
              <a:buNone/>
            </a:pP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43B05EA-A7D5-46D6-AD16-4C4F9E6B64B8}"/>
              </a:ext>
            </a:extLst>
          </p:cNvPr>
          <p:cNvPicPr>
            <a:picLocks noChangeAspect="1"/>
          </p:cNvPicPr>
          <p:nvPr/>
        </p:nvPicPr>
        <p:blipFill>
          <a:blip r:embed="rId2"/>
          <a:stretch>
            <a:fillRect/>
          </a:stretch>
        </p:blipFill>
        <p:spPr>
          <a:xfrm>
            <a:off x="3460474" y="4675601"/>
            <a:ext cx="3600959" cy="2182399"/>
          </a:xfrm>
          <a:prstGeom prst="rect">
            <a:avLst/>
          </a:prstGeom>
        </p:spPr>
      </p:pic>
    </p:spTree>
    <p:extLst>
      <p:ext uri="{BB962C8B-B14F-4D97-AF65-F5344CB8AC3E}">
        <p14:creationId xmlns:p14="http://schemas.microsoft.com/office/powerpoint/2010/main" val="1269443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891C-1121-4A33-AF21-15B9646F9DF4}"/>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Pedagogy</a:t>
            </a:r>
          </a:p>
        </p:txBody>
      </p:sp>
      <p:pic>
        <p:nvPicPr>
          <p:cNvPr id="4" name="Picture 3">
            <a:extLst>
              <a:ext uri="{FF2B5EF4-FFF2-40B4-BE49-F238E27FC236}">
                <a16:creationId xmlns:a16="http://schemas.microsoft.com/office/drawing/2014/main" id="{1465ECA0-3DE1-42FC-8D1D-76B5F9EC8738}"/>
              </a:ext>
            </a:extLst>
          </p:cNvPr>
          <p:cNvPicPr>
            <a:picLocks noChangeAspect="1"/>
          </p:cNvPicPr>
          <p:nvPr/>
        </p:nvPicPr>
        <p:blipFill>
          <a:blip r:embed="rId2"/>
          <a:stretch>
            <a:fillRect/>
          </a:stretch>
        </p:blipFill>
        <p:spPr>
          <a:xfrm>
            <a:off x="1437861" y="1467678"/>
            <a:ext cx="9316278" cy="5240406"/>
          </a:xfrm>
          <a:prstGeom prst="rect">
            <a:avLst/>
          </a:prstGeom>
        </p:spPr>
      </p:pic>
    </p:spTree>
    <p:extLst>
      <p:ext uri="{BB962C8B-B14F-4D97-AF65-F5344CB8AC3E}">
        <p14:creationId xmlns:p14="http://schemas.microsoft.com/office/powerpoint/2010/main" val="3923685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FC004-3E65-4EA3-9878-F3B13CF3B2DC}"/>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CC5A622F-646E-40F6-86C4-8F106C0BF51D}"/>
              </a:ext>
            </a:extLst>
          </p:cNvPr>
          <p:cNvSpPr>
            <a:spLocks noGrp="1"/>
          </p:cNvSpPr>
          <p:nvPr>
            <p:ph idx="1"/>
          </p:nvPr>
        </p:nvSpPr>
        <p:spPr>
          <a:xfrm>
            <a:off x="0" y="1825625"/>
            <a:ext cx="10515600" cy="4351338"/>
          </a:xfrm>
        </p:spPr>
        <p:txBody>
          <a:bodyPr>
            <a:normAutofit fontScale="55000" lnSpcReduction="20000"/>
          </a:bodyPr>
          <a:lstStyle/>
          <a:p>
            <a:r>
              <a:rPr lang="en-GB" sz="2200" dirty="0" err="1">
                <a:latin typeface="Arial" panose="020B0604020202020204" pitchFamily="34" charset="0"/>
                <a:cs typeface="Arial" panose="020B0604020202020204" pitchFamily="34" charset="0"/>
              </a:rPr>
              <a:t>Bakhurst</a:t>
            </a:r>
            <a:r>
              <a:rPr lang="en-GB" sz="2200" dirty="0">
                <a:latin typeface="Arial" panose="020B0604020202020204" pitchFamily="34" charset="0"/>
                <a:cs typeface="Arial" panose="020B0604020202020204" pitchFamily="34" charset="0"/>
              </a:rPr>
              <a:t>, D., Shanker, S.G. (2001) ‘Jerome Bruner: Language, Culture and Self’, SAGE Publications Ltd, E-Book, Available at: </a:t>
            </a:r>
            <a:r>
              <a:rPr lang="en-GB" sz="2200" dirty="0">
                <a:latin typeface="Arial" panose="020B0604020202020204" pitchFamily="34" charset="0"/>
                <a:cs typeface="Arial" panose="020B0604020202020204" pitchFamily="34" charset="0"/>
                <a:hlinkClick r:id="rId2"/>
              </a:rPr>
              <a:t>https://books.google.co.uk/books?hl=en&amp;lr=&amp;id=22BQiFmGNEsC&amp;oi=fnd&amp;pg=PA31&amp;dq=Bruner+language+acquisition&amp;ots=Vh3OmN4Jr7&amp;sig=qQoc0LadfU9-lDkf0HTom_8UJ6Q#v=onepage&amp;q&amp;f=false</a:t>
            </a:r>
            <a:r>
              <a:rPr lang="en-GB" sz="2200" dirty="0">
                <a:latin typeface="Arial" panose="020B0604020202020204" pitchFamily="34" charset="0"/>
                <a:cs typeface="Arial" panose="020B0604020202020204" pitchFamily="34" charset="0"/>
              </a:rPr>
              <a:t>  (Accessed: 14 May 2021). </a:t>
            </a:r>
          </a:p>
          <a:p>
            <a:r>
              <a:rPr lang="en-GB" sz="2200" dirty="0">
                <a:latin typeface="Arial" panose="020B0604020202020204" pitchFamily="34" charset="0"/>
                <a:cs typeface="Arial" panose="020B0604020202020204" pitchFamily="34" charset="0"/>
              </a:rPr>
              <a:t>Books Library (2021) ‘Animation Book Cartoon Illustration Cartoon Books </a:t>
            </a:r>
            <a:r>
              <a:rPr lang="en-GB" sz="2200" dirty="0" err="1">
                <a:latin typeface="Arial" panose="020B0604020202020204" pitchFamily="34" charset="0"/>
                <a:cs typeface="Arial" panose="020B0604020202020204" pitchFamily="34" charset="0"/>
              </a:rPr>
              <a:t>Png</a:t>
            </a:r>
            <a:r>
              <a:rPr lang="en-GB" sz="2200" dirty="0">
                <a:latin typeface="Arial" panose="020B0604020202020204" pitchFamily="34" charset="0"/>
                <a:cs typeface="Arial" panose="020B0604020202020204" pitchFamily="34" charset="0"/>
              </a:rPr>
              <a:t> Download’, Electronic Image, Available at: </a:t>
            </a:r>
            <a:r>
              <a:rPr lang="en-GB" sz="2200" dirty="0">
                <a:latin typeface="Arial" panose="020B0604020202020204" pitchFamily="34" charset="0"/>
                <a:cs typeface="Arial" panose="020B0604020202020204" pitchFamily="34" charset="0"/>
                <a:hlinkClick r:id="rId3"/>
              </a:rPr>
              <a:t>https://ebookslibrarydownloads.blogspot.com/1998/05/books-animated-clipart.html</a:t>
            </a:r>
            <a:r>
              <a:rPr lang="en-GB" sz="2200" dirty="0">
                <a:latin typeface="Arial" panose="020B0604020202020204" pitchFamily="34" charset="0"/>
                <a:cs typeface="Arial" panose="020B0604020202020204" pitchFamily="34" charset="0"/>
              </a:rPr>
              <a:t>  (Accessed: 12 May 2021). </a:t>
            </a:r>
          </a:p>
          <a:p>
            <a:r>
              <a:rPr lang="en-GB" sz="2200" dirty="0">
                <a:latin typeface="Arial" panose="020B0604020202020204" pitchFamily="34" charset="0"/>
                <a:cs typeface="Arial" panose="020B0604020202020204" pitchFamily="34" charset="0"/>
              </a:rPr>
              <a:t>Clipart Library (2019) ‘Classroom Cartoon Clipart #1497138’, Electronic Image, Available at: </a:t>
            </a:r>
            <a:r>
              <a:rPr lang="en-GB" sz="2200" dirty="0">
                <a:latin typeface="Arial" panose="020B0604020202020204" pitchFamily="34" charset="0"/>
                <a:cs typeface="Arial" panose="020B0604020202020204" pitchFamily="34" charset="0"/>
                <a:hlinkClick r:id="rId4"/>
              </a:rPr>
              <a:t>http://clipart-library.com/clipart/Lcdoj7b6i.htm</a:t>
            </a:r>
            <a:r>
              <a:rPr lang="en-GB" sz="2200" dirty="0">
                <a:latin typeface="Arial" panose="020B0604020202020204" pitchFamily="34" charset="0"/>
                <a:cs typeface="Arial" panose="020B0604020202020204" pitchFamily="34" charset="0"/>
              </a:rPr>
              <a:t>  (Accessed: 12 May 2021). </a:t>
            </a:r>
          </a:p>
          <a:p>
            <a:r>
              <a:rPr lang="en-GB" sz="2200" dirty="0">
                <a:latin typeface="Arial" panose="020B0604020202020204" pitchFamily="34" charset="0"/>
                <a:cs typeface="Arial" panose="020B0604020202020204" pitchFamily="34" charset="0"/>
              </a:rPr>
              <a:t>Estyn (2021) ‘Welsh language acquisition’ Available at: </a:t>
            </a:r>
            <a:r>
              <a:rPr lang="en-GB" sz="2200" dirty="0">
                <a:latin typeface="Arial" panose="020B0604020202020204" pitchFamily="34" charset="0"/>
                <a:cs typeface="Arial" panose="020B0604020202020204" pitchFamily="34" charset="0"/>
                <a:hlinkClick r:id="rId5"/>
              </a:rPr>
              <a:t>https://www.estyn.gov.wales/system/files/2021-03/Estyn%20Welsh%20language%20acquisition%20E%2810%29.pdf</a:t>
            </a:r>
            <a:r>
              <a:rPr lang="en-GB" sz="2200" dirty="0">
                <a:latin typeface="Arial" panose="020B0604020202020204" pitchFamily="34" charset="0"/>
                <a:cs typeface="Arial" panose="020B0604020202020204" pitchFamily="34" charset="0"/>
              </a:rPr>
              <a:t>  (Accessed: 13 May 2021). </a:t>
            </a:r>
          </a:p>
          <a:p>
            <a:r>
              <a:rPr lang="en-GB" sz="2200" dirty="0" err="1">
                <a:latin typeface="Arial" panose="020B0604020202020204" pitchFamily="34" charset="0"/>
                <a:cs typeface="Arial" panose="020B0604020202020204" pitchFamily="34" charset="0"/>
              </a:rPr>
              <a:t>FirstDiscoverers</a:t>
            </a:r>
            <a:r>
              <a:rPr lang="en-GB" sz="2200" dirty="0">
                <a:latin typeface="Arial" panose="020B0604020202020204" pitchFamily="34" charset="0"/>
                <a:cs typeface="Arial" panose="020B0604020202020204" pitchFamily="34" charset="0"/>
              </a:rPr>
              <a:t> (2020) ‘Child Development Theories: Jerome Bruner’, Electronic Image, Available at: </a:t>
            </a:r>
            <a:r>
              <a:rPr lang="en-GB" sz="2200" dirty="0">
                <a:latin typeface="Arial" panose="020B0604020202020204" pitchFamily="34" charset="0"/>
                <a:cs typeface="Arial" panose="020B0604020202020204" pitchFamily="34" charset="0"/>
                <a:hlinkClick r:id="rId6"/>
              </a:rPr>
              <a:t>https://www.firstdiscoverers.co.uk/jerome-bruner-child-development-theories/</a:t>
            </a:r>
            <a:r>
              <a:rPr lang="en-GB" sz="2200" dirty="0">
                <a:latin typeface="Arial" panose="020B0604020202020204" pitchFamily="34" charset="0"/>
                <a:cs typeface="Arial" panose="020B0604020202020204" pitchFamily="34" charset="0"/>
              </a:rPr>
              <a:t>  (Accessed: 14 May 2021). </a:t>
            </a:r>
          </a:p>
          <a:p>
            <a:r>
              <a:rPr lang="en-GB" sz="2200" dirty="0">
                <a:latin typeface="Arial" panose="020B0604020202020204" pitchFamily="34" charset="0"/>
                <a:cs typeface="Arial" panose="020B0604020202020204" pitchFamily="34" charset="0"/>
              </a:rPr>
              <a:t>McLeod, S. (2019) ‘Bruner – Learning Theory in Education’ Available at: </a:t>
            </a:r>
            <a:r>
              <a:rPr lang="en-GB" sz="2200" dirty="0">
                <a:latin typeface="Arial" panose="020B0604020202020204" pitchFamily="34" charset="0"/>
                <a:cs typeface="Arial" panose="020B0604020202020204" pitchFamily="34" charset="0"/>
                <a:hlinkClick r:id="rId7"/>
              </a:rPr>
              <a:t>https://www.simplypsychology.org/bruner.html#:~:text=Bruner%20argues%20that%20language%20can,%E2%80%9Chere%20%26%20now%E2%80%9D%20concept</a:t>
            </a:r>
            <a:r>
              <a:rPr lang="en-GB" sz="2200" dirty="0">
                <a:latin typeface="Arial" panose="020B0604020202020204" pitchFamily="34" charset="0"/>
                <a:cs typeface="Arial" panose="020B0604020202020204" pitchFamily="34" charset="0"/>
              </a:rPr>
              <a:t>.  (Accessed: 14 May 2021). </a:t>
            </a:r>
          </a:p>
          <a:p>
            <a:r>
              <a:rPr lang="en-GB" sz="2200" dirty="0">
                <a:latin typeface="Arial" panose="020B0604020202020204" pitchFamily="34" charset="0"/>
                <a:cs typeface="Arial" panose="020B0604020202020204" pitchFamily="34" charset="0"/>
              </a:rPr>
              <a:t>Nation Cymru (2021) ‘</a:t>
            </a:r>
            <a:r>
              <a:rPr lang="en-GB" sz="2200" dirty="0" err="1">
                <a:latin typeface="Arial" panose="020B0604020202020204" pitchFamily="34" charset="0"/>
                <a:cs typeface="Arial" panose="020B0604020202020204" pitchFamily="34" charset="0"/>
              </a:rPr>
              <a:t>Gwersyll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yr</a:t>
            </a:r>
            <a:r>
              <a:rPr lang="en-GB" sz="2200" dirty="0">
                <a:latin typeface="Arial" panose="020B0604020202020204" pitchFamily="34" charset="0"/>
                <a:cs typeface="Arial" panose="020B0604020202020204" pitchFamily="34" charset="0"/>
              </a:rPr>
              <a:t> Urdd </a:t>
            </a:r>
            <a:r>
              <a:rPr lang="en-GB" sz="2200" dirty="0" err="1">
                <a:latin typeface="Arial" panose="020B0604020202020204" pitchFamily="34" charset="0"/>
                <a:cs typeface="Arial" panose="020B0604020202020204" pitchFamily="34" charset="0"/>
              </a:rPr>
              <a:t>Llangrannog</a:t>
            </a:r>
            <a:r>
              <a:rPr lang="en-GB" sz="2200" dirty="0">
                <a:latin typeface="Arial" panose="020B0604020202020204" pitchFamily="34" charset="0"/>
                <a:cs typeface="Arial" panose="020B0604020202020204" pitchFamily="34" charset="0"/>
              </a:rPr>
              <a:t>’, Electronic Image, Available at: </a:t>
            </a:r>
            <a:r>
              <a:rPr lang="en-GB" sz="2200" dirty="0">
                <a:latin typeface="Arial" panose="020B0604020202020204" pitchFamily="34" charset="0"/>
                <a:cs typeface="Arial" panose="020B0604020202020204" pitchFamily="34" charset="0"/>
                <a:hlinkClick r:id="rId8"/>
              </a:rPr>
              <a:t>https://nation.cymru/news/urdd-announces-llangrannog-as-venue-for-virtual-eisteddfod-t-festival/</a:t>
            </a:r>
            <a:r>
              <a:rPr lang="en-GB" sz="2200" dirty="0">
                <a:latin typeface="Arial" panose="020B0604020202020204" pitchFamily="34" charset="0"/>
                <a:cs typeface="Arial" panose="020B0604020202020204" pitchFamily="34" charset="0"/>
              </a:rPr>
              <a:t>  (Accessed: 14 May 2021). </a:t>
            </a:r>
          </a:p>
          <a:p>
            <a:r>
              <a:rPr lang="en-GB" sz="2200" dirty="0">
                <a:latin typeface="Arial" panose="020B0604020202020204" pitchFamily="34" charset="0"/>
                <a:cs typeface="Arial" panose="020B0604020202020204" pitchFamily="34" charset="0"/>
              </a:rPr>
              <a:t>Visit Mid Wales (2021) ‘</a:t>
            </a:r>
            <a:r>
              <a:rPr lang="en-GB" sz="2200" dirty="0" err="1">
                <a:latin typeface="Arial" panose="020B0604020202020204" pitchFamily="34" charset="0"/>
                <a:cs typeface="Arial" panose="020B0604020202020204" pitchFamily="34" charset="0"/>
              </a:rPr>
              <a:t>Gwersyll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yr</a:t>
            </a:r>
            <a:r>
              <a:rPr lang="en-GB" sz="2200" dirty="0">
                <a:latin typeface="Arial" panose="020B0604020202020204" pitchFamily="34" charset="0"/>
                <a:cs typeface="Arial" panose="020B0604020202020204" pitchFamily="34" charset="0"/>
              </a:rPr>
              <a:t> Urdd </a:t>
            </a:r>
            <a:r>
              <a:rPr lang="en-GB" sz="2200" dirty="0" err="1">
                <a:latin typeface="Arial" panose="020B0604020202020204" pitchFamily="34" charset="0"/>
                <a:cs typeface="Arial" panose="020B0604020202020204" pitchFamily="34" charset="0"/>
              </a:rPr>
              <a:t>Llangrannog</a:t>
            </a:r>
            <a:r>
              <a:rPr lang="en-GB" sz="2200" dirty="0">
                <a:latin typeface="Arial" panose="020B0604020202020204" pitchFamily="34" charset="0"/>
                <a:cs typeface="Arial" panose="020B0604020202020204" pitchFamily="34" charset="0"/>
              </a:rPr>
              <a:t>’ Available at: </a:t>
            </a:r>
            <a:r>
              <a:rPr lang="en-GB" sz="2200" dirty="0">
                <a:latin typeface="Arial" panose="020B0604020202020204" pitchFamily="34" charset="0"/>
                <a:cs typeface="Arial" panose="020B0604020202020204" pitchFamily="34" charset="0"/>
                <a:hlinkClick r:id="rId9"/>
              </a:rPr>
              <a:t>https://www.visitmidwales.co.uk/New-Quay-Gwersyll-yr-Urdd-Llangrannog/details/?dms=3&amp;venue=1010174#:~:text=Outdoor%20Pursuits%20CentreGwersyll%20yr,and%20rooms%20with%20disabled%20facilities</a:t>
            </a:r>
            <a:r>
              <a:rPr lang="en-GB" sz="2200" dirty="0">
                <a:latin typeface="Arial" panose="020B0604020202020204" pitchFamily="34" charset="0"/>
                <a:cs typeface="Arial" panose="020B0604020202020204" pitchFamily="34" charset="0"/>
              </a:rPr>
              <a:t>. (Accessed: 14 May 2021). </a:t>
            </a:r>
          </a:p>
          <a:p>
            <a:r>
              <a:rPr lang="en-GB" sz="2200" dirty="0">
                <a:latin typeface="Arial" panose="020B0604020202020204" pitchFamily="34" charset="0"/>
                <a:cs typeface="Arial" panose="020B0604020202020204" pitchFamily="34" charset="0"/>
              </a:rPr>
              <a:t>Welsh Government (2017) ‘Education Wales’ ‘Welsh In Education’ ‘Action Plan 2017-21’ Available at: </a:t>
            </a:r>
            <a:r>
              <a:rPr lang="en-GB" sz="2200" dirty="0">
                <a:latin typeface="Arial" panose="020B0604020202020204" pitchFamily="34" charset="0"/>
                <a:cs typeface="Arial" panose="020B0604020202020204" pitchFamily="34" charset="0"/>
                <a:hlinkClick r:id="rId10"/>
              </a:rPr>
              <a:t>https://gov.wales/sites/default/files/publications/2018-02/welsh-in-education-action-plan-2017%E2%80%9321.pdf</a:t>
            </a:r>
            <a:r>
              <a:rPr lang="en-GB" sz="2200" dirty="0">
                <a:latin typeface="Arial" panose="020B0604020202020204" pitchFamily="34" charset="0"/>
                <a:cs typeface="Arial" panose="020B0604020202020204" pitchFamily="34" charset="0"/>
              </a:rPr>
              <a:t>  (Accessed: 13 May 2021). </a:t>
            </a:r>
          </a:p>
          <a:p>
            <a:pPr marL="0" indent="0">
              <a:buNone/>
            </a:pP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58975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888E-BD83-4DFA-A633-586990D171AD}"/>
              </a:ext>
            </a:extLst>
          </p:cNvPr>
          <p:cNvSpPr>
            <a:spLocks noGrp="1"/>
          </p:cNvSpPr>
          <p:nvPr>
            <p:ph type="ctrTitle"/>
          </p:nvPr>
        </p:nvSpPr>
        <p:spPr>
          <a:xfrm>
            <a:off x="1524000" y="2235200"/>
            <a:ext cx="9144000" cy="2387600"/>
          </a:xfrm>
        </p:spPr>
        <p:txBody>
          <a:bodyPr>
            <a:normAutofit fontScale="90000"/>
          </a:bodyPr>
          <a:lstStyle/>
          <a:p>
            <a:r>
              <a:rPr lang="en-GB" u="sng" dirty="0">
                <a:latin typeface="Arial" panose="020B0604020202020204" pitchFamily="34" charset="0"/>
                <a:cs typeface="Arial" panose="020B0604020202020204" pitchFamily="34" charset="0"/>
              </a:rPr>
              <a:t>(ECES5010) </a:t>
            </a:r>
            <a:r>
              <a:rPr lang="en-GB" u="sng" dirty="0" err="1">
                <a:latin typeface="Arial" panose="020B0604020202020204" pitchFamily="34" charset="0"/>
                <a:cs typeface="Arial" panose="020B0604020202020204" pitchFamily="34" charset="0"/>
              </a:rPr>
              <a:t>Blwyddyn</a:t>
            </a:r>
            <a:r>
              <a:rPr lang="en-GB" u="sng" dirty="0">
                <a:latin typeface="Arial" panose="020B0604020202020204" pitchFamily="34" charset="0"/>
                <a:cs typeface="Arial" panose="020B0604020202020204" pitchFamily="34" charset="0"/>
              </a:rPr>
              <a:t> 1(</a:t>
            </a:r>
            <a:r>
              <a:rPr lang="en-GB" u="sng" dirty="0" err="1">
                <a:latin typeface="Arial" panose="020B0604020202020204" pitchFamily="34" charset="0"/>
                <a:cs typeface="Arial" panose="020B0604020202020204" pitchFamily="34" charset="0"/>
              </a:rPr>
              <a:t>Oed</a:t>
            </a:r>
            <a:r>
              <a:rPr lang="en-GB" u="sng" dirty="0">
                <a:latin typeface="Arial" panose="020B0604020202020204" pitchFamily="34" charset="0"/>
                <a:cs typeface="Arial" panose="020B0604020202020204" pitchFamily="34" charset="0"/>
              </a:rPr>
              <a:t> 5 </a:t>
            </a:r>
            <a:r>
              <a:rPr lang="en-GB" u="sng" dirty="0" err="1">
                <a:latin typeface="Arial" panose="020B0604020202020204" pitchFamily="34" charset="0"/>
                <a:cs typeface="Arial" panose="020B0604020202020204" pitchFamily="34" charset="0"/>
              </a:rPr>
              <a:t>i</a:t>
            </a:r>
            <a:r>
              <a:rPr lang="en-GB" u="sng" dirty="0">
                <a:latin typeface="Arial" panose="020B0604020202020204" pitchFamily="34" charset="0"/>
                <a:cs typeface="Arial" panose="020B0604020202020204" pitchFamily="34" charset="0"/>
              </a:rPr>
              <a:t> 6) </a:t>
            </a:r>
            <a:r>
              <a:rPr lang="en-GB" u="sng" dirty="0" err="1">
                <a:latin typeface="Arial" panose="020B0604020202020204" pitchFamily="34" charset="0"/>
                <a:cs typeface="Arial" panose="020B0604020202020204" pitchFamily="34" charset="0"/>
              </a:rPr>
              <a:t>Meicro</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Wers</a:t>
            </a:r>
            <a:r>
              <a:rPr lang="en-GB" u="sng" dirty="0">
                <a:latin typeface="Arial" panose="020B0604020202020204" pitchFamily="34" charset="0"/>
                <a:cs typeface="Arial" panose="020B0604020202020204" pitchFamily="34" charset="0"/>
              </a:rPr>
              <a:t> – </a:t>
            </a:r>
            <a:r>
              <a:rPr lang="en-GB" u="sng" dirty="0" err="1">
                <a:latin typeface="Arial" panose="020B0604020202020204" pitchFamily="34" charset="0"/>
                <a:cs typeface="Arial" panose="020B0604020202020204" pitchFamily="34" charset="0"/>
              </a:rPr>
              <a:t>Tywydd</a:t>
            </a:r>
            <a:r>
              <a:rPr lang="en-GB" u="sng" dirty="0">
                <a:latin typeface="Arial" panose="020B0604020202020204" pitchFamily="34" charset="0"/>
                <a:cs typeface="Arial" panose="020B0604020202020204" pitchFamily="34" charset="0"/>
              </a:rPr>
              <a:t> (Weather)</a:t>
            </a:r>
          </a:p>
        </p:txBody>
      </p:sp>
      <p:sp>
        <p:nvSpPr>
          <p:cNvPr id="3" name="Subtitle 2">
            <a:extLst>
              <a:ext uri="{FF2B5EF4-FFF2-40B4-BE49-F238E27FC236}">
                <a16:creationId xmlns:a16="http://schemas.microsoft.com/office/drawing/2014/main" id="{1660C2FE-B4AE-4163-9625-EE62B5F1E0FB}"/>
              </a:ext>
            </a:extLst>
          </p:cNvPr>
          <p:cNvSpPr>
            <a:spLocks noGrp="1"/>
          </p:cNvSpPr>
          <p:nvPr>
            <p:ph type="subTitle" idx="1"/>
          </p:nvPr>
        </p:nvSpPr>
        <p:spPr>
          <a:xfrm>
            <a:off x="2590800" y="6159707"/>
            <a:ext cx="7010400" cy="532640"/>
          </a:xfrm>
        </p:spPr>
        <p:txBody>
          <a:bodyPr/>
          <a:lstStyle/>
          <a:p>
            <a:r>
              <a:rPr lang="en-GB" u="sng" dirty="0">
                <a:latin typeface="Arial" panose="020B0604020202020204" pitchFamily="34" charset="0"/>
                <a:cs typeface="Arial" panose="020B0604020202020204" pitchFamily="34" charset="0"/>
              </a:rPr>
              <a:t>Gan Lauren Jones (19014560. </a:t>
            </a:r>
          </a:p>
        </p:txBody>
      </p:sp>
      <p:pic>
        <p:nvPicPr>
          <p:cNvPr id="4" name="Picture 3">
            <a:extLst>
              <a:ext uri="{FF2B5EF4-FFF2-40B4-BE49-F238E27FC236}">
                <a16:creationId xmlns:a16="http://schemas.microsoft.com/office/drawing/2014/main" id="{E7536624-EDE8-4A36-A47B-95ADB3790CFF}"/>
              </a:ext>
            </a:extLst>
          </p:cNvPr>
          <p:cNvPicPr>
            <a:picLocks noChangeAspect="1"/>
          </p:cNvPicPr>
          <p:nvPr/>
        </p:nvPicPr>
        <p:blipFill>
          <a:blip r:embed="rId2"/>
          <a:stretch>
            <a:fillRect/>
          </a:stretch>
        </p:blipFill>
        <p:spPr>
          <a:xfrm>
            <a:off x="0" y="-24122"/>
            <a:ext cx="2358887" cy="2252518"/>
          </a:xfrm>
          <a:prstGeom prst="rect">
            <a:avLst/>
          </a:prstGeom>
        </p:spPr>
      </p:pic>
      <p:pic>
        <p:nvPicPr>
          <p:cNvPr id="5" name="Picture 4">
            <a:extLst>
              <a:ext uri="{FF2B5EF4-FFF2-40B4-BE49-F238E27FC236}">
                <a16:creationId xmlns:a16="http://schemas.microsoft.com/office/drawing/2014/main" id="{448D6BD7-57A7-48BA-A5D3-AE9ACAA4DDF5}"/>
              </a:ext>
            </a:extLst>
          </p:cNvPr>
          <p:cNvPicPr>
            <a:picLocks noChangeAspect="1"/>
          </p:cNvPicPr>
          <p:nvPr/>
        </p:nvPicPr>
        <p:blipFill>
          <a:blip r:embed="rId3"/>
          <a:stretch>
            <a:fillRect/>
          </a:stretch>
        </p:blipFill>
        <p:spPr>
          <a:xfrm>
            <a:off x="9832644" y="4602284"/>
            <a:ext cx="2359356" cy="2255716"/>
          </a:xfrm>
          <a:prstGeom prst="rect">
            <a:avLst/>
          </a:prstGeom>
        </p:spPr>
      </p:pic>
      <p:pic>
        <p:nvPicPr>
          <p:cNvPr id="6" name="Picture 5">
            <a:extLst>
              <a:ext uri="{FF2B5EF4-FFF2-40B4-BE49-F238E27FC236}">
                <a16:creationId xmlns:a16="http://schemas.microsoft.com/office/drawing/2014/main" id="{A83A3143-4766-4A6C-AED4-97EC8640DA2C}"/>
              </a:ext>
            </a:extLst>
          </p:cNvPr>
          <p:cNvPicPr>
            <a:picLocks noChangeAspect="1"/>
          </p:cNvPicPr>
          <p:nvPr/>
        </p:nvPicPr>
        <p:blipFill>
          <a:blip r:embed="rId4"/>
          <a:stretch>
            <a:fillRect/>
          </a:stretch>
        </p:blipFill>
        <p:spPr>
          <a:xfrm>
            <a:off x="9832644" y="0"/>
            <a:ext cx="2359356" cy="2343574"/>
          </a:xfrm>
          <a:prstGeom prst="rect">
            <a:avLst/>
          </a:prstGeom>
        </p:spPr>
      </p:pic>
      <p:pic>
        <p:nvPicPr>
          <p:cNvPr id="7" name="Picture 6">
            <a:extLst>
              <a:ext uri="{FF2B5EF4-FFF2-40B4-BE49-F238E27FC236}">
                <a16:creationId xmlns:a16="http://schemas.microsoft.com/office/drawing/2014/main" id="{787CFE47-628A-465B-B6A7-6EFE87517A5A}"/>
              </a:ext>
            </a:extLst>
          </p:cNvPr>
          <p:cNvPicPr>
            <a:picLocks noChangeAspect="1"/>
          </p:cNvPicPr>
          <p:nvPr/>
        </p:nvPicPr>
        <p:blipFill>
          <a:blip r:embed="rId4"/>
          <a:stretch>
            <a:fillRect/>
          </a:stretch>
        </p:blipFill>
        <p:spPr>
          <a:xfrm>
            <a:off x="0" y="4514891"/>
            <a:ext cx="2358887" cy="2343109"/>
          </a:xfrm>
          <a:prstGeom prst="rect">
            <a:avLst/>
          </a:prstGeom>
        </p:spPr>
      </p:pic>
    </p:spTree>
    <p:extLst>
      <p:ext uri="{BB962C8B-B14F-4D97-AF65-F5344CB8AC3E}">
        <p14:creationId xmlns:p14="http://schemas.microsoft.com/office/powerpoint/2010/main" val="337488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FA707-3FE4-4BE5-B78B-6E674E1D7D8D}"/>
              </a:ext>
            </a:extLst>
          </p:cNvPr>
          <p:cNvSpPr>
            <a:spLocks noGrp="1"/>
          </p:cNvSpPr>
          <p:nvPr>
            <p:ph type="title"/>
          </p:nvPr>
        </p:nvSpPr>
        <p:spPr/>
        <p:txBody>
          <a:bodyPr/>
          <a:lstStyle/>
          <a:p>
            <a:pPr algn="ctr"/>
            <a:r>
              <a:rPr lang="en-GB" u="sng" dirty="0" err="1">
                <a:latin typeface="Arial" panose="020B0604020202020204" pitchFamily="34" charset="0"/>
                <a:cs typeface="Arial" panose="020B0604020202020204" pitchFamily="34" charset="0"/>
              </a:rPr>
              <a:t>Glaw</a:t>
            </a:r>
            <a:r>
              <a:rPr lang="en-GB" u="sng" dirty="0">
                <a:latin typeface="Arial" panose="020B0604020202020204" pitchFamily="34" charset="0"/>
                <a:cs typeface="Arial" panose="020B0604020202020204" pitchFamily="34" charset="0"/>
              </a:rPr>
              <a:t> (Rain) </a:t>
            </a:r>
          </a:p>
        </p:txBody>
      </p:sp>
      <p:pic>
        <p:nvPicPr>
          <p:cNvPr id="4" name="Picture 3">
            <a:extLst>
              <a:ext uri="{FF2B5EF4-FFF2-40B4-BE49-F238E27FC236}">
                <a16:creationId xmlns:a16="http://schemas.microsoft.com/office/drawing/2014/main" id="{2BC764B4-76FA-42E9-AE59-48446472A9F9}"/>
              </a:ext>
            </a:extLst>
          </p:cNvPr>
          <p:cNvPicPr>
            <a:picLocks noChangeAspect="1"/>
          </p:cNvPicPr>
          <p:nvPr/>
        </p:nvPicPr>
        <p:blipFill>
          <a:blip r:embed="rId2"/>
          <a:stretch>
            <a:fillRect/>
          </a:stretch>
        </p:blipFill>
        <p:spPr>
          <a:xfrm>
            <a:off x="1135533" y="1690688"/>
            <a:ext cx="9525000" cy="4867275"/>
          </a:xfrm>
          <a:prstGeom prst="rect">
            <a:avLst/>
          </a:prstGeom>
        </p:spPr>
      </p:pic>
    </p:spTree>
    <p:extLst>
      <p:ext uri="{BB962C8B-B14F-4D97-AF65-F5344CB8AC3E}">
        <p14:creationId xmlns:p14="http://schemas.microsoft.com/office/powerpoint/2010/main" val="2475427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6F76C-CEE7-43F5-AAA4-BD636B2A7B2C}"/>
              </a:ext>
            </a:extLst>
          </p:cNvPr>
          <p:cNvSpPr>
            <a:spLocks noGrp="1"/>
          </p:cNvSpPr>
          <p:nvPr>
            <p:ph type="title"/>
          </p:nvPr>
        </p:nvSpPr>
        <p:spPr/>
        <p:txBody>
          <a:bodyPr/>
          <a:lstStyle/>
          <a:p>
            <a:pPr algn="ctr"/>
            <a:r>
              <a:rPr lang="en-GB" u="sng" dirty="0">
                <a:latin typeface="Arial" panose="020B0604020202020204" pitchFamily="34" charset="0"/>
                <a:cs typeface="Arial" panose="020B0604020202020204" pitchFamily="34" charset="0"/>
              </a:rPr>
              <a:t>Eira (Snow)</a:t>
            </a:r>
          </a:p>
        </p:txBody>
      </p:sp>
      <p:pic>
        <p:nvPicPr>
          <p:cNvPr id="4" name="Picture 3">
            <a:extLst>
              <a:ext uri="{FF2B5EF4-FFF2-40B4-BE49-F238E27FC236}">
                <a16:creationId xmlns:a16="http://schemas.microsoft.com/office/drawing/2014/main" id="{0B431C1A-5A3F-4AC5-99D8-D91907992BF8}"/>
              </a:ext>
            </a:extLst>
          </p:cNvPr>
          <p:cNvPicPr>
            <a:picLocks noChangeAspect="1"/>
          </p:cNvPicPr>
          <p:nvPr/>
        </p:nvPicPr>
        <p:blipFill>
          <a:blip r:embed="rId2"/>
          <a:stretch>
            <a:fillRect/>
          </a:stretch>
        </p:blipFill>
        <p:spPr>
          <a:xfrm>
            <a:off x="2402785" y="1690688"/>
            <a:ext cx="7386430" cy="4904590"/>
          </a:xfrm>
          <a:prstGeom prst="rect">
            <a:avLst/>
          </a:prstGeom>
        </p:spPr>
      </p:pic>
    </p:spTree>
    <p:extLst>
      <p:ext uri="{BB962C8B-B14F-4D97-AF65-F5344CB8AC3E}">
        <p14:creationId xmlns:p14="http://schemas.microsoft.com/office/powerpoint/2010/main" val="25702656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D9414-2B2D-496C-9049-09B7510CDC6E}"/>
              </a:ext>
            </a:extLst>
          </p:cNvPr>
          <p:cNvSpPr>
            <a:spLocks noGrp="1"/>
          </p:cNvSpPr>
          <p:nvPr>
            <p:ph type="title"/>
          </p:nvPr>
        </p:nvSpPr>
        <p:spPr/>
        <p:txBody>
          <a:bodyPr/>
          <a:lstStyle/>
          <a:p>
            <a:pPr algn="ctr"/>
            <a:r>
              <a:rPr lang="en-GB" u="sng" dirty="0" err="1">
                <a:latin typeface="Arial" panose="020B0604020202020204" pitchFamily="34" charset="0"/>
                <a:cs typeface="Arial" panose="020B0604020202020204" pitchFamily="34" charset="0"/>
              </a:rPr>
              <a:t>Gwynt</a:t>
            </a:r>
            <a:r>
              <a:rPr lang="en-GB" u="sng" dirty="0">
                <a:latin typeface="Arial" panose="020B0604020202020204" pitchFamily="34" charset="0"/>
                <a:cs typeface="Arial" panose="020B0604020202020204" pitchFamily="34" charset="0"/>
              </a:rPr>
              <a:t> (Wind)</a:t>
            </a:r>
          </a:p>
        </p:txBody>
      </p:sp>
      <p:pic>
        <p:nvPicPr>
          <p:cNvPr id="4" name="Picture 3">
            <a:extLst>
              <a:ext uri="{FF2B5EF4-FFF2-40B4-BE49-F238E27FC236}">
                <a16:creationId xmlns:a16="http://schemas.microsoft.com/office/drawing/2014/main" id="{344E179D-CEBB-4C16-B9B7-99CE920B4CDF}"/>
              </a:ext>
            </a:extLst>
          </p:cNvPr>
          <p:cNvPicPr>
            <a:picLocks noChangeAspect="1"/>
          </p:cNvPicPr>
          <p:nvPr/>
        </p:nvPicPr>
        <p:blipFill>
          <a:blip r:embed="rId2"/>
          <a:stretch>
            <a:fillRect/>
          </a:stretch>
        </p:blipFill>
        <p:spPr>
          <a:xfrm>
            <a:off x="3114675" y="2120900"/>
            <a:ext cx="5962650" cy="4371975"/>
          </a:xfrm>
          <a:prstGeom prst="rect">
            <a:avLst/>
          </a:prstGeom>
        </p:spPr>
      </p:pic>
    </p:spTree>
    <p:extLst>
      <p:ext uri="{BB962C8B-B14F-4D97-AF65-F5344CB8AC3E}">
        <p14:creationId xmlns:p14="http://schemas.microsoft.com/office/powerpoint/2010/main" val="2216901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FF3D-BB20-48FB-B83A-4CDA812D1E76}"/>
              </a:ext>
            </a:extLst>
          </p:cNvPr>
          <p:cNvSpPr>
            <a:spLocks noGrp="1"/>
          </p:cNvSpPr>
          <p:nvPr>
            <p:ph type="title"/>
          </p:nvPr>
        </p:nvSpPr>
        <p:spPr/>
        <p:txBody>
          <a:bodyPr/>
          <a:lstStyle/>
          <a:p>
            <a:pPr algn="ctr"/>
            <a:r>
              <a:rPr lang="en-GB" u="sng" dirty="0" err="1">
                <a:latin typeface="Arial" panose="020B0604020202020204" pitchFamily="34" charset="0"/>
                <a:cs typeface="Arial" panose="020B0604020202020204" pitchFamily="34" charset="0"/>
              </a:rPr>
              <a:t>Rhew</a:t>
            </a:r>
            <a:r>
              <a:rPr lang="en-GB" u="sng" dirty="0">
                <a:latin typeface="Arial" panose="020B0604020202020204" pitchFamily="34" charset="0"/>
                <a:cs typeface="Arial" panose="020B0604020202020204" pitchFamily="34" charset="0"/>
              </a:rPr>
              <a:t> (Frost)</a:t>
            </a:r>
          </a:p>
        </p:txBody>
      </p:sp>
      <p:pic>
        <p:nvPicPr>
          <p:cNvPr id="4" name="Picture 3">
            <a:extLst>
              <a:ext uri="{FF2B5EF4-FFF2-40B4-BE49-F238E27FC236}">
                <a16:creationId xmlns:a16="http://schemas.microsoft.com/office/drawing/2014/main" id="{1DCD0D00-8E90-4290-BB1B-348BA8072FA0}"/>
              </a:ext>
            </a:extLst>
          </p:cNvPr>
          <p:cNvPicPr>
            <a:picLocks noChangeAspect="1"/>
          </p:cNvPicPr>
          <p:nvPr/>
        </p:nvPicPr>
        <p:blipFill>
          <a:blip r:embed="rId2"/>
          <a:stretch>
            <a:fillRect/>
          </a:stretch>
        </p:blipFill>
        <p:spPr>
          <a:xfrm>
            <a:off x="2730670" y="1690688"/>
            <a:ext cx="6730659" cy="5051393"/>
          </a:xfrm>
          <a:prstGeom prst="rect">
            <a:avLst/>
          </a:prstGeom>
        </p:spPr>
      </p:pic>
    </p:spTree>
    <p:extLst>
      <p:ext uri="{BB962C8B-B14F-4D97-AF65-F5344CB8AC3E}">
        <p14:creationId xmlns:p14="http://schemas.microsoft.com/office/powerpoint/2010/main" val="399057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6B957-B6E6-4C15-88CC-E1D01E83921D}"/>
              </a:ext>
            </a:extLst>
          </p:cNvPr>
          <p:cNvSpPr>
            <a:spLocks noGrp="1"/>
          </p:cNvSpPr>
          <p:nvPr>
            <p:ph type="title"/>
          </p:nvPr>
        </p:nvSpPr>
        <p:spPr/>
        <p:txBody>
          <a:bodyPr/>
          <a:lstStyle/>
          <a:p>
            <a:pPr algn="ctr"/>
            <a:r>
              <a:rPr lang="en-GB" u="sng" dirty="0" err="1">
                <a:latin typeface="Arial" panose="020B0604020202020204" pitchFamily="34" charset="0"/>
                <a:cs typeface="Arial" panose="020B0604020202020204" pitchFamily="34" charset="0"/>
              </a:rPr>
              <a:t>Niwl</a:t>
            </a:r>
            <a:r>
              <a:rPr lang="en-GB" u="sng" dirty="0">
                <a:latin typeface="Arial" panose="020B0604020202020204" pitchFamily="34" charset="0"/>
                <a:cs typeface="Arial" panose="020B0604020202020204" pitchFamily="34" charset="0"/>
              </a:rPr>
              <a:t> (Fog)</a:t>
            </a:r>
          </a:p>
        </p:txBody>
      </p:sp>
      <p:pic>
        <p:nvPicPr>
          <p:cNvPr id="4" name="Picture 3">
            <a:extLst>
              <a:ext uri="{FF2B5EF4-FFF2-40B4-BE49-F238E27FC236}">
                <a16:creationId xmlns:a16="http://schemas.microsoft.com/office/drawing/2014/main" id="{639B19E4-BC01-4062-B962-3F01D88D8DBA}"/>
              </a:ext>
            </a:extLst>
          </p:cNvPr>
          <p:cNvPicPr>
            <a:picLocks noChangeAspect="1"/>
          </p:cNvPicPr>
          <p:nvPr/>
        </p:nvPicPr>
        <p:blipFill>
          <a:blip r:embed="rId2"/>
          <a:stretch>
            <a:fillRect/>
          </a:stretch>
        </p:blipFill>
        <p:spPr>
          <a:xfrm>
            <a:off x="1685778" y="2047997"/>
            <a:ext cx="8820443" cy="4634157"/>
          </a:xfrm>
          <a:prstGeom prst="rect">
            <a:avLst/>
          </a:prstGeom>
        </p:spPr>
      </p:pic>
    </p:spTree>
    <p:extLst>
      <p:ext uri="{BB962C8B-B14F-4D97-AF65-F5344CB8AC3E}">
        <p14:creationId xmlns:p14="http://schemas.microsoft.com/office/powerpoint/2010/main" val="4046996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9ED4F-EE8F-4CCD-A9A3-7D3A870337B8}"/>
              </a:ext>
            </a:extLst>
          </p:cNvPr>
          <p:cNvSpPr>
            <a:spLocks noGrp="1"/>
          </p:cNvSpPr>
          <p:nvPr>
            <p:ph type="title"/>
          </p:nvPr>
        </p:nvSpPr>
        <p:spPr/>
        <p:txBody>
          <a:bodyPr/>
          <a:lstStyle/>
          <a:p>
            <a:pPr algn="ctr"/>
            <a:r>
              <a:rPr lang="en-GB" u="sng" dirty="0">
                <a:latin typeface="Arial" panose="020B0604020202020204" pitchFamily="34" charset="0"/>
                <a:cs typeface="Arial" panose="020B0604020202020204" pitchFamily="34" charset="0"/>
              </a:rPr>
              <a:t>Haul (Sun)</a:t>
            </a:r>
          </a:p>
        </p:txBody>
      </p:sp>
      <p:pic>
        <p:nvPicPr>
          <p:cNvPr id="4" name="Picture 3">
            <a:extLst>
              <a:ext uri="{FF2B5EF4-FFF2-40B4-BE49-F238E27FC236}">
                <a16:creationId xmlns:a16="http://schemas.microsoft.com/office/drawing/2014/main" id="{D35E3CB2-464B-4B64-9E4C-79990FCCDD34}"/>
              </a:ext>
            </a:extLst>
          </p:cNvPr>
          <p:cNvPicPr>
            <a:picLocks noChangeAspect="1"/>
          </p:cNvPicPr>
          <p:nvPr/>
        </p:nvPicPr>
        <p:blipFill>
          <a:blip r:embed="rId2"/>
          <a:stretch>
            <a:fillRect/>
          </a:stretch>
        </p:blipFill>
        <p:spPr>
          <a:xfrm>
            <a:off x="2363545" y="1947936"/>
            <a:ext cx="7464909" cy="4777542"/>
          </a:xfrm>
          <a:prstGeom prst="rect">
            <a:avLst/>
          </a:prstGeom>
        </p:spPr>
      </p:pic>
    </p:spTree>
    <p:extLst>
      <p:ext uri="{BB962C8B-B14F-4D97-AF65-F5344CB8AC3E}">
        <p14:creationId xmlns:p14="http://schemas.microsoft.com/office/powerpoint/2010/main" val="466084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0B95F-AC2A-494F-BFA0-09A4DEB91816}"/>
              </a:ext>
            </a:extLst>
          </p:cNvPr>
          <p:cNvSpPr>
            <a:spLocks noGrp="1"/>
          </p:cNvSpPr>
          <p:nvPr>
            <p:ph type="title"/>
          </p:nvPr>
        </p:nvSpPr>
        <p:spPr/>
        <p:txBody>
          <a:bodyPr/>
          <a:lstStyle/>
          <a:p>
            <a:r>
              <a:rPr lang="en-GB" u="sng" dirty="0" err="1">
                <a:latin typeface="Arial" panose="020B0604020202020204" pitchFamily="34" charset="0"/>
                <a:cs typeface="Arial" panose="020B0604020202020204" pitchFamily="34" charset="0"/>
              </a:rPr>
              <a:t>Brawddegau</a:t>
            </a:r>
            <a:endParaRPr lang="en-GB"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1FB9D3-FA87-4C4B-888A-27A19FABBD40}"/>
              </a:ext>
            </a:extLst>
          </p:cNvPr>
          <p:cNvSpPr>
            <a:spLocks noGrp="1"/>
          </p:cNvSpPr>
          <p:nvPr>
            <p:ph idx="1"/>
          </p:nvPr>
        </p:nvSpPr>
        <p:spPr>
          <a:xfrm>
            <a:off x="0" y="2678664"/>
            <a:ext cx="6675783" cy="1500671"/>
          </a:xfrm>
        </p:spPr>
        <p:txBody>
          <a:bodyPr>
            <a:normAutofit/>
          </a:bodyPr>
          <a:lstStyle/>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Mae’n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bwrw</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glaw</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heddiw</a:t>
            </a:r>
            <a:r>
              <a:rPr lang="en-GB" sz="2000" dirty="0">
                <a:latin typeface="Arial" panose="020B0604020202020204" pitchFamily="34" charset="0"/>
                <a:cs typeface="Arial" panose="020B0604020202020204" pitchFamily="34" charset="0"/>
              </a:rPr>
              <a:t> – It is raining today.</a:t>
            </a: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Mae’n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bwrw</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eira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heddiw</a:t>
            </a:r>
            <a:r>
              <a:rPr lang="en-GB" sz="2000" dirty="0">
                <a:latin typeface="Arial" panose="020B0604020202020204" pitchFamily="34" charset="0"/>
                <a:cs typeface="Arial" panose="020B0604020202020204" pitchFamily="34" charset="0"/>
              </a:rPr>
              <a:t> – It is snowing today.</a:t>
            </a: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Mae’n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gwyntog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heddiw</a:t>
            </a:r>
            <a:r>
              <a:rPr lang="en-GB" sz="2000" dirty="0">
                <a:latin typeface="Arial" panose="020B0604020202020204" pitchFamily="34" charset="0"/>
                <a:cs typeface="Arial" panose="020B0604020202020204" pitchFamily="34" charset="0"/>
              </a:rPr>
              <a:t> – It is windy today.</a:t>
            </a:r>
          </a:p>
          <a:p>
            <a:pPr marL="0" indent="0">
              <a:buNone/>
            </a:pP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223D9E7-E94C-41FA-A8D0-269E36D16D7C}"/>
              </a:ext>
            </a:extLst>
          </p:cNvPr>
          <p:cNvPicPr>
            <a:picLocks noChangeAspect="1"/>
          </p:cNvPicPr>
          <p:nvPr/>
        </p:nvPicPr>
        <p:blipFill>
          <a:blip r:embed="rId2"/>
          <a:stretch>
            <a:fillRect/>
          </a:stretch>
        </p:blipFill>
        <p:spPr>
          <a:xfrm>
            <a:off x="0" y="4704046"/>
            <a:ext cx="4213555" cy="2153954"/>
          </a:xfrm>
          <a:prstGeom prst="rect">
            <a:avLst/>
          </a:prstGeom>
        </p:spPr>
      </p:pic>
      <p:pic>
        <p:nvPicPr>
          <p:cNvPr id="5" name="Picture 4">
            <a:extLst>
              <a:ext uri="{FF2B5EF4-FFF2-40B4-BE49-F238E27FC236}">
                <a16:creationId xmlns:a16="http://schemas.microsoft.com/office/drawing/2014/main" id="{83FFAB67-FCD1-467B-90C6-0D66AA5AD4F9}"/>
              </a:ext>
            </a:extLst>
          </p:cNvPr>
          <p:cNvPicPr>
            <a:picLocks noChangeAspect="1"/>
          </p:cNvPicPr>
          <p:nvPr/>
        </p:nvPicPr>
        <p:blipFill>
          <a:blip r:embed="rId3"/>
          <a:stretch>
            <a:fillRect/>
          </a:stretch>
        </p:blipFill>
        <p:spPr>
          <a:xfrm>
            <a:off x="4213555" y="4704046"/>
            <a:ext cx="3764892" cy="2153954"/>
          </a:xfrm>
          <a:prstGeom prst="rect">
            <a:avLst/>
          </a:prstGeom>
        </p:spPr>
      </p:pic>
      <p:pic>
        <p:nvPicPr>
          <p:cNvPr id="6" name="Picture 5">
            <a:extLst>
              <a:ext uri="{FF2B5EF4-FFF2-40B4-BE49-F238E27FC236}">
                <a16:creationId xmlns:a16="http://schemas.microsoft.com/office/drawing/2014/main" id="{9C72D40C-A1FA-4C94-96F0-165EB924AD81}"/>
              </a:ext>
            </a:extLst>
          </p:cNvPr>
          <p:cNvPicPr>
            <a:picLocks noChangeAspect="1"/>
          </p:cNvPicPr>
          <p:nvPr/>
        </p:nvPicPr>
        <p:blipFill>
          <a:blip r:embed="rId4"/>
          <a:stretch>
            <a:fillRect/>
          </a:stretch>
        </p:blipFill>
        <p:spPr>
          <a:xfrm>
            <a:off x="8309649" y="4704046"/>
            <a:ext cx="3882351" cy="2153954"/>
          </a:xfrm>
          <a:prstGeom prst="rect">
            <a:avLst/>
          </a:prstGeom>
        </p:spPr>
      </p:pic>
    </p:spTree>
    <p:extLst>
      <p:ext uri="{BB962C8B-B14F-4D97-AF65-F5344CB8AC3E}">
        <p14:creationId xmlns:p14="http://schemas.microsoft.com/office/powerpoint/2010/main" val="2306261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EF558-F8FC-4665-888D-0B156959EAB6}"/>
              </a:ext>
            </a:extLst>
          </p:cNvPr>
          <p:cNvSpPr>
            <a:spLocks noGrp="1"/>
          </p:cNvSpPr>
          <p:nvPr>
            <p:ph type="title"/>
          </p:nvPr>
        </p:nvSpPr>
        <p:spPr/>
        <p:txBody>
          <a:bodyPr/>
          <a:lstStyle/>
          <a:p>
            <a:r>
              <a:rPr lang="en-GB" u="sng" dirty="0" err="1">
                <a:latin typeface="Arial" panose="020B0604020202020204" pitchFamily="34" charset="0"/>
                <a:cs typeface="Arial" panose="020B0604020202020204" pitchFamily="34" charset="0"/>
              </a:rPr>
              <a:t>Brawddegau</a:t>
            </a:r>
            <a:endParaRPr lang="en-GB"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E253FC-57E2-4055-B875-4DF20D36C3D4}"/>
              </a:ext>
            </a:extLst>
          </p:cNvPr>
          <p:cNvSpPr>
            <a:spLocks noGrp="1"/>
          </p:cNvSpPr>
          <p:nvPr>
            <p:ph idx="1"/>
          </p:nvPr>
        </p:nvSpPr>
        <p:spPr>
          <a:xfrm>
            <a:off x="0" y="2501486"/>
            <a:ext cx="10515600" cy="1603375"/>
          </a:xfrm>
        </p:spPr>
        <p:txBody>
          <a:bodyPr/>
          <a:lstStyle/>
          <a:p>
            <a:r>
              <a:rPr lang="en-GB" dirty="0"/>
              <a:t> </a:t>
            </a:r>
            <a:r>
              <a:rPr lang="en-GB" sz="2000" dirty="0" err="1">
                <a:latin typeface="Arial" panose="020B0604020202020204" pitchFamily="34" charset="0"/>
                <a:cs typeface="Arial" panose="020B0604020202020204" pitchFamily="34" charset="0"/>
              </a:rPr>
              <a:t>Mae’n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rhewllyd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heddiw</a:t>
            </a:r>
            <a:r>
              <a:rPr lang="en-GB" sz="2000" dirty="0">
                <a:latin typeface="Arial" panose="020B0604020202020204" pitchFamily="34" charset="0"/>
                <a:cs typeface="Arial" panose="020B0604020202020204" pitchFamily="34" charset="0"/>
              </a:rPr>
              <a:t> – It is frosty today.</a:t>
            </a: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Mae’n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niwlog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heddiw</a:t>
            </a:r>
            <a:r>
              <a:rPr lang="en-GB" sz="2000" dirty="0">
                <a:latin typeface="Arial" panose="020B0604020202020204" pitchFamily="34" charset="0"/>
                <a:cs typeface="Arial" panose="020B0604020202020204" pitchFamily="34" charset="0"/>
              </a:rPr>
              <a:t> – It is foggy today.</a:t>
            </a:r>
          </a:p>
          <a:p>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Mae’n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heulog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heddiw</a:t>
            </a:r>
            <a:r>
              <a:rPr lang="en-GB" sz="2000" dirty="0">
                <a:latin typeface="Arial" panose="020B0604020202020204" pitchFamily="34" charset="0"/>
                <a:cs typeface="Arial" panose="020B0604020202020204" pitchFamily="34" charset="0"/>
              </a:rPr>
              <a:t> – It is sunny today.</a:t>
            </a:r>
          </a:p>
          <a:p>
            <a:pPr marL="0" indent="0">
              <a:buNone/>
            </a:pPr>
            <a:endParaRPr lang="en-GB" dirty="0"/>
          </a:p>
        </p:txBody>
      </p:sp>
      <p:pic>
        <p:nvPicPr>
          <p:cNvPr id="4" name="Picture 3">
            <a:extLst>
              <a:ext uri="{FF2B5EF4-FFF2-40B4-BE49-F238E27FC236}">
                <a16:creationId xmlns:a16="http://schemas.microsoft.com/office/drawing/2014/main" id="{B3EAB3FA-CC13-4C25-8D4F-F325A8569F1B}"/>
              </a:ext>
            </a:extLst>
          </p:cNvPr>
          <p:cNvPicPr>
            <a:picLocks noChangeAspect="1"/>
          </p:cNvPicPr>
          <p:nvPr/>
        </p:nvPicPr>
        <p:blipFill>
          <a:blip r:embed="rId2"/>
          <a:stretch>
            <a:fillRect/>
          </a:stretch>
        </p:blipFill>
        <p:spPr>
          <a:xfrm>
            <a:off x="0" y="4915659"/>
            <a:ext cx="3458049" cy="1952280"/>
          </a:xfrm>
          <a:prstGeom prst="rect">
            <a:avLst/>
          </a:prstGeom>
        </p:spPr>
      </p:pic>
      <p:pic>
        <p:nvPicPr>
          <p:cNvPr id="5" name="Picture 4">
            <a:extLst>
              <a:ext uri="{FF2B5EF4-FFF2-40B4-BE49-F238E27FC236}">
                <a16:creationId xmlns:a16="http://schemas.microsoft.com/office/drawing/2014/main" id="{C588794E-4BE4-4961-A805-E5049E9C006D}"/>
              </a:ext>
            </a:extLst>
          </p:cNvPr>
          <p:cNvPicPr>
            <a:picLocks noChangeAspect="1"/>
          </p:cNvPicPr>
          <p:nvPr/>
        </p:nvPicPr>
        <p:blipFill>
          <a:blip r:embed="rId3"/>
          <a:stretch>
            <a:fillRect/>
          </a:stretch>
        </p:blipFill>
        <p:spPr>
          <a:xfrm>
            <a:off x="3458049" y="4915659"/>
            <a:ext cx="4652281" cy="1942341"/>
          </a:xfrm>
          <a:prstGeom prst="rect">
            <a:avLst/>
          </a:prstGeom>
        </p:spPr>
      </p:pic>
      <p:pic>
        <p:nvPicPr>
          <p:cNvPr id="6" name="Picture 5">
            <a:extLst>
              <a:ext uri="{FF2B5EF4-FFF2-40B4-BE49-F238E27FC236}">
                <a16:creationId xmlns:a16="http://schemas.microsoft.com/office/drawing/2014/main" id="{FC395E62-7166-433E-8559-54D136317DB4}"/>
              </a:ext>
            </a:extLst>
          </p:cNvPr>
          <p:cNvPicPr>
            <a:picLocks noChangeAspect="1"/>
          </p:cNvPicPr>
          <p:nvPr/>
        </p:nvPicPr>
        <p:blipFill>
          <a:blip r:embed="rId4"/>
          <a:stretch>
            <a:fillRect/>
          </a:stretch>
        </p:blipFill>
        <p:spPr>
          <a:xfrm>
            <a:off x="7992596" y="4915659"/>
            <a:ext cx="4199404" cy="1952281"/>
          </a:xfrm>
          <a:prstGeom prst="rect">
            <a:avLst/>
          </a:prstGeom>
        </p:spPr>
      </p:pic>
    </p:spTree>
    <p:extLst>
      <p:ext uri="{BB962C8B-B14F-4D97-AF65-F5344CB8AC3E}">
        <p14:creationId xmlns:p14="http://schemas.microsoft.com/office/powerpoint/2010/main" val="736302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72741-E76A-4C1A-8EA3-1D856B12AC05}"/>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Beth </a:t>
            </a:r>
            <a:r>
              <a:rPr lang="en-GB" u="sng" dirty="0" err="1">
                <a:latin typeface="Arial" panose="020B0604020202020204" pitchFamily="34" charset="0"/>
                <a:cs typeface="Arial" panose="020B0604020202020204" pitchFamily="34" charset="0"/>
              </a:rPr>
              <a:t>yw’r</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Tywydd</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fel</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ble</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chi’n</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byw</a:t>
            </a:r>
            <a:r>
              <a:rPr lang="en-GB" u="sng" dirty="0">
                <a:latin typeface="Arial" panose="020B0604020202020204" pitchFamily="34" charset="0"/>
                <a:cs typeface="Arial" panose="020B0604020202020204" pitchFamily="34" charset="0"/>
              </a:rPr>
              <a:t>?</a:t>
            </a:r>
          </a:p>
        </p:txBody>
      </p:sp>
      <p:pic>
        <p:nvPicPr>
          <p:cNvPr id="1026" name="Picture 2" descr="via Adobe Images">
            <a:extLst>
              <a:ext uri="{FF2B5EF4-FFF2-40B4-BE49-F238E27FC236}">
                <a16:creationId xmlns:a16="http://schemas.microsoft.com/office/drawing/2014/main" id="{6E75C44C-1A7A-40F4-9FDB-B28CB51D97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0591" y="1690688"/>
            <a:ext cx="8030817" cy="5019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1903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618B4-E249-4A2C-B483-306436344173}"/>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Beth </a:t>
            </a:r>
            <a:r>
              <a:rPr lang="en-GB" u="sng" dirty="0" err="1">
                <a:latin typeface="Arial" panose="020B0604020202020204" pitchFamily="34" charset="0"/>
                <a:cs typeface="Arial" panose="020B0604020202020204" pitchFamily="34" charset="0"/>
              </a:rPr>
              <a:t>yw</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eich</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hoff</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Dywydd</a:t>
            </a:r>
            <a:r>
              <a:rPr lang="en-GB" u="sng" dirty="0">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227454AB-E249-43E7-AFE1-E07876A8D42B}"/>
              </a:ext>
            </a:extLst>
          </p:cNvPr>
          <p:cNvPicPr>
            <a:picLocks noChangeAspect="1"/>
          </p:cNvPicPr>
          <p:nvPr/>
        </p:nvPicPr>
        <p:blipFill>
          <a:blip r:embed="rId2"/>
          <a:stretch>
            <a:fillRect/>
          </a:stretch>
        </p:blipFill>
        <p:spPr>
          <a:xfrm>
            <a:off x="2078388" y="1690688"/>
            <a:ext cx="8035224" cy="5023539"/>
          </a:xfrm>
          <a:prstGeom prst="rect">
            <a:avLst/>
          </a:prstGeom>
        </p:spPr>
      </p:pic>
    </p:spTree>
    <p:extLst>
      <p:ext uri="{BB962C8B-B14F-4D97-AF65-F5344CB8AC3E}">
        <p14:creationId xmlns:p14="http://schemas.microsoft.com/office/powerpoint/2010/main" val="70744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F96B148-D959-41A2-8A30-670695200028}"/>
              </a:ext>
            </a:extLst>
          </p:cNvPr>
          <p:cNvPicPr>
            <a:picLocks noChangeAspect="1"/>
          </p:cNvPicPr>
          <p:nvPr/>
        </p:nvPicPr>
        <p:blipFill>
          <a:blip r:embed="rId2"/>
          <a:stretch>
            <a:fillRect/>
          </a:stretch>
        </p:blipFill>
        <p:spPr>
          <a:xfrm>
            <a:off x="1561582" y="1164794"/>
            <a:ext cx="9068836" cy="4528412"/>
          </a:xfrm>
          <a:prstGeom prst="rect">
            <a:avLst/>
          </a:prstGeom>
        </p:spPr>
      </p:pic>
    </p:spTree>
    <p:extLst>
      <p:ext uri="{BB962C8B-B14F-4D97-AF65-F5344CB8AC3E}">
        <p14:creationId xmlns:p14="http://schemas.microsoft.com/office/powerpoint/2010/main" val="10381477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44B5A-934B-4214-82F1-28AE8BEE6A6F}"/>
              </a:ext>
            </a:extLst>
          </p:cNvPr>
          <p:cNvSpPr>
            <a:spLocks noGrp="1"/>
          </p:cNvSpPr>
          <p:nvPr>
            <p:ph type="title"/>
          </p:nvPr>
        </p:nvSpPr>
        <p:spPr/>
        <p:txBody>
          <a:bodyPr/>
          <a:lstStyle/>
          <a:p>
            <a:r>
              <a:rPr lang="en-GB" u="sng" dirty="0" err="1">
                <a:latin typeface="Arial" panose="020B0604020202020204" pitchFamily="34" charset="0"/>
                <a:cs typeface="Arial" panose="020B0604020202020204" pitchFamily="34" charset="0"/>
              </a:rPr>
              <a:t>Rhestr</a:t>
            </a:r>
            <a:r>
              <a:rPr lang="en-GB" u="sng" dirty="0">
                <a:latin typeface="Arial" panose="020B0604020202020204" pitchFamily="34" charset="0"/>
                <a:cs typeface="Arial" panose="020B0604020202020204" pitchFamily="34" charset="0"/>
              </a:rPr>
              <a:t> o </a:t>
            </a:r>
            <a:r>
              <a:rPr lang="en-GB" u="sng" dirty="0" err="1">
                <a:latin typeface="Arial" panose="020B0604020202020204" pitchFamily="34" charset="0"/>
                <a:cs typeface="Arial" panose="020B0604020202020204" pitchFamily="34" charset="0"/>
              </a:rPr>
              <a:t>Adnoddau</a:t>
            </a:r>
            <a:endParaRPr lang="en-GB"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8169D6-6E6C-4687-A32B-7F9427B23CE3}"/>
              </a:ext>
            </a:extLst>
          </p:cNvPr>
          <p:cNvSpPr>
            <a:spLocks noGrp="1"/>
          </p:cNvSpPr>
          <p:nvPr>
            <p:ph idx="1"/>
          </p:nvPr>
        </p:nvSpPr>
        <p:spPr/>
        <p:txBody>
          <a:bodyPr>
            <a:normAutofit fontScale="92500" lnSpcReduction="10000"/>
          </a:bodyPr>
          <a:lstStyle/>
          <a:p>
            <a:r>
              <a:rPr lang="en-GB" sz="1200" dirty="0">
                <a:latin typeface="Arial" panose="020B0604020202020204" pitchFamily="34" charset="0"/>
                <a:cs typeface="Arial" panose="020B0604020202020204" pitchFamily="34" charset="0"/>
              </a:rPr>
              <a:t>Adobe Images (2020) ‘</a:t>
            </a:r>
            <a:r>
              <a:rPr lang="en-GB" sz="1200" dirty="0" err="1">
                <a:latin typeface="Arial" panose="020B0604020202020204" pitchFamily="34" charset="0"/>
                <a:cs typeface="Arial" panose="020B0604020202020204" pitchFamily="34" charset="0"/>
              </a:rPr>
              <a:t>Wordwatch</a:t>
            </a:r>
            <a:r>
              <a:rPr lang="en-GB" sz="1200" dirty="0">
                <a:latin typeface="Arial" panose="020B0604020202020204" pitchFamily="34" charset="0"/>
                <a:cs typeface="Arial" panose="020B0604020202020204" pitchFamily="34" charset="0"/>
              </a:rPr>
              <a:t>: questions and question marks’, Electronic Image, Available at: </a:t>
            </a:r>
            <a:r>
              <a:rPr lang="en-GB" sz="1200" dirty="0">
                <a:latin typeface="Arial" panose="020B0604020202020204" pitchFamily="34" charset="0"/>
                <a:cs typeface="Arial" panose="020B0604020202020204" pitchFamily="34" charset="0"/>
                <a:hlinkClick r:id="rId2"/>
              </a:rPr>
              <a:t>https://reaction.life/wordwatch-questions-and-question-marks/</a:t>
            </a:r>
            <a:r>
              <a:rPr lang="en-GB" sz="1200" dirty="0">
                <a:latin typeface="Arial" panose="020B0604020202020204" pitchFamily="34" charset="0"/>
                <a:cs typeface="Arial" panose="020B0604020202020204" pitchFamily="34" charset="0"/>
              </a:rPr>
              <a:t>  (Accessed: 16 May 2021). </a:t>
            </a:r>
          </a:p>
          <a:p>
            <a:r>
              <a:rPr lang="en-GB" sz="1200" dirty="0">
                <a:latin typeface="Arial" panose="020B0604020202020204" pitchFamily="34" charset="0"/>
                <a:cs typeface="Arial" panose="020B0604020202020204" pitchFamily="34" charset="0"/>
              </a:rPr>
              <a:t>Climate Central (2020) ‘Report: The Case of the Shifting Snow’, Electronic Image, Available at: </a:t>
            </a:r>
            <a:r>
              <a:rPr lang="en-GB" sz="1200" dirty="0">
                <a:latin typeface="Arial" panose="020B0604020202020204" pitchFamily="34" charset="0"/>
                <a:cs typeface="Arial" panose="020B0604020202020204" pitchFamily="34" charset="0"/>
                <a:hlinkClick r:id="rId3"/>
              </a:rPr>
              <a:t>https://www.climatecentral.org/news/report-the-case-of-the-shifting-snow</a:t>
            </a:r>
            <a:r>
              <a:rPr lang="en-GB" sz="1200" dirty="0">
                <a:latin typeface="Arial" panose="020B0604020202020204" pitchFamily="34" charset="0"/>
                <a:cs typeface="Arial" panose="020B0604020202020204" pitchFamily="34" charset="0"/>
              </a:rPr>
              <a:t>  (Accessed: 16 May 2021). </a:t>
            </a:r>
          </a:p>
          <a:p>
            <a:r>
              <a:rPr lang="en-GB" sz="1200" dirty="0">
                <a:latin typeface="Arial" panose="020B0604020202020204" pitchFamily="34" charset="0"/>
                <a:cs typeface="Arial" panose="020B0604020202020204" pitchFamily="34" charset="0"/>
              </a:rPr>
              <a:t>Craig Whitehead (2020) ‘Saving For Rainy Days Before They Happen’, Electronic Image, Available at: </a:t>
            </a:r>
            <a:r>
              <a:rPr lang="en-GB" sz="1200" dirty="0">
                <a:latin typeface="Arial" panose="020B0604020202020204" pitchFamily="34" charset="0"/>
                <a:cs typeface="Arial" panose="020B0604020202020204" pitchFamily="34" charset="0"/>
                <a:hlinkClick r:id="rId4"/>
              </a:rPr>
              <a:t>https://www.igrad.com/articles/saving-for-rainy-days-before-they-happen</a:t>
            </a:r>
            <a:r>
              <a:rPr lang="en-GB" sz="1200" dirty="0">
                <a:latin typeface="Arial" panose="020B0604020202020204" pitchFamily="34" charset="0"/>
                <a:cs typeface="Arial" panose="020B0604020202020204" pitchFamily="34" charset="0"/>
              </a:rPr>
              <a:t> (Accessed: 16 May 2021). </a:t>
            </a:r>
          </a:p>
          <a:p>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Cymraeg – Learn Welsh (2021) ‘Hwyl </a:t>
            </a:r>
            <a:r>
              <a:rPr lang="en-GB" sz="1200" dirty="0" err="1">
                <a:latin typeface="Arial" panose="020B0604020202020204" pitchFamily="34" charset="0"/>
                <a:cs typeface="Arial" panose="020B0604020202020204" pitchFamily="34" charset="0"/>
              </a:rPr>
              <a:t>Fawr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Ffrindiau_Llangrannog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Dros</a:t>
            </a:r>
            <a:r>
              <a:rPr lang="en-GB" sz="1200" dirty="0">
                <a:latin typeface="Arial" panose="020B0604020202020204" pitchFamily="34" charset="0"/>
                <a:cs typeface="Arial" panose="020B0604020202020204" pitchFamily="34" charset="0"/>
              </a:rPr>
              <a:t> Nos’, Available at: </a:t>
            </a:r>
            <a:r>
              <a:rPr lang="en-GB" sz="1200" dirty="0">
                <a:latin typeface="Arial" panose="020B0604020202020204" pitchFamily="34" charset="0"/>
                <a:cs typeface="Arial" panose="020B0604020202020204" pitchFamily="34" charset="0"/>
                <a:hlinkClick r:id="rId5"/>
              </a:rPr>
              <a:t>https://www.youtube.com/watch?v=O-EfeTtuJsQ</a:t>
            </a:r>
            <a:r>
              <a:rPr lang="en-GB" sz="1200" dirty="0">
                <a:latin typeface="Arial" panose="020B0604020202020204" pitchFamily="34" charset="0"/>
                <a:cs typeface="Arial" panose="020B0604020202020204" pitchFamily="34" charset="0"/>
              </a:rPr>
              <a:t>  (Accessed: 16 May 2021). </a:t>
            </a:r>
          </a:p>
          <a:p>
            <a:r>
              <a:rPr lang="en-GB" sz="1200" dirty="0">
                <a:latin typeface="Arial" panose="020B0604020202020204" pitchFamily="34" charset="0"/>
                <a:cs typeface="Arial" panose="020B0604020202020204" pitchFamily="34" charset="0"/>
              </a:rPr>
              <a:t>Giuliana </a:t>
            </a:r>
            <a:r>
              <a:rPr lang="en-GB" sz="1200" dirty="0" err="1">
                <a:latin typeface="Arial" panose="020B0604020202020204" pitchFamily="34" charset="0"/>
                <a:cs typeface="Arial" panose="020B0604020202020204" pitchFamily="34" charset="0"/>
              </a:rPr>
              <a:t>Turi</a:t>
            </a:r>
            <a:r>
              <a:rPr lang="en-GB" sz="1200" dirty="0">
                <a:latin typeface="Arial" panose="020B0604020202020204" pitchFamily="34" charset="0"/>
                <a:cs typeface="Arial" panose="020B0604020202020204" pitchFamily="34" charset="0"/>
              </a:rPr>
              <a:t> (2021) ‘Frost’, Electronic Image, Available at: </a:t>
            </a:r>
            <a:r>
              <a:rPr lang="en-GB" sz="1200" dirty="0">
                <a:latin typeface="Arial" panose="020B0604020202020204" pitchFamily="34" charset="0"/>
                <a:cs typeface="Arial" panose="020B0604020202020204" pitchFamily="34" charset="0"/>
                <a:hlinkClick r:id="rId6"/>
              </a:rPr>
              <a:t>https://www.nationalgeographic.org/encyclopedia/frost/</a:t>
            </a:r>
            <a:r>
              <a:rPr lang="en-GB" sz="1200" dirty="0">
                <a:latin typeface="Arial" panose="020B0604020202020204" pitchFamily="34" charset="0"/>
                <a:cs typeface="Arial" panose="020B0604020202020204" pitchFamily="34" charset="0"/>
              </a:rPr>
              <a:t>  (Accessed: 16 May 2021). </a:t>
            </a:r>
          </a:p>
          <a:p>
            <a:r>
              <a:rPr lang="en-GB" sz="1200" dirty="0">
                <a:latin typeface="Arial" panose="020B0604020202020204" pitchFamily="34" charset="0"/>
                <a:cs typeface="Arial" panose="020B0604020202020204" pitchFamily="34" charset="0"/>
              </a:rPr>
              <a:t>Met Office (2021) ‘What Are The Different Types Of Fog?’, Electronic Image, Available at: </a:t>
            </a:r>
            <a:r>
              <a:rPr lang="en-GB" sz="1200" dirty="0">
                <a:latin typeface="Arial" panose="020B0604020202020204" pitchFamily="34" charset="0"/>
                <a:cs typeface="Arial" panose="020B0604020202020204" pitchFamily="34" charset="0"/>
                <a:hlinkClick r:id="rId7"/>
              </a:rPr>
              <a:t>https://www.metoffice.gov.uk/weather/learn-about/weather/types-of-weather/fog/types-of-fog</a:t>
            </a:r>
            <a:r>
              <a:rPr lang="en-GB" sz="1200" dirty="0">
                <a:latin typeface="Arial" panose="020B0604020202020204" pitchFamily="34" charset="0"/>
                <a:cs typeface="Arial" panose="020B0604020202020204" pitchFamily="34" charset="0"/>
              </a:rPr>
              <a:t>  (Accessed: 16 May 2021). </a:t>
            </a:r>
          </a:p>
          <a:p>
            <a:r>
              <a:rPr lang="en-GB" sz="1200" dirty="0" err="1">
                <a:latin typeface="Arial" panose="020B0604020202020204" pitchFamily="34" charset="0"/>
                <a:cs typeface="Arial" panose="020B0604020202020204" pitchFamily="34" charset="0"/>
              </a:rPr>
              <a:t>Ntl</a:t>
            </a:r>
            <a:r>
              <a:rPr lang="en-GB" sz="1200" dirty="0">
                <a:latin typeface="Arial" panose="020B0604020202020204" pitchFamily="34" charset="0"/>
                <a:cs typeface="Arial" panose="020B0604020202020204" pitchFamily="34" charset="0"/>
              </a:rPr>
              <a:t>-Studio (2020) ‘Woman in green raincoat </a:t>
            </a:r>
            <a:r>
              <a:rPr lang="en-GB" sz="1200" dirty="0" err="1">
                <a:latin typeface="Arial" panose="020B0604020202020204" pitchFamily="34" charset="0"/>
                <a:cs typeface="Arial" panose="020B0604020202020204" pitchFamily="34" charset="0"/>
              </a:rPr>
              <a:t>color</a:t>
            </a:r>
            <a:r>
              <a:rPr lang="en-GB" sz="1200" dirty="0">
                <a:latin typeface="Arial" panose="020B0604020202020204" pitchFamily="34" charset="0"/>
                <a:cs typeface="Arial" panose="020B0604020202020204" pitchFamily="34" charset="0"/>
              </a:rPr>
              <a:t> faceless character. autumn nature. windy weather. female with umbrella. walking </a:t>
            </a:r>
            <a:r>
              <a:rPr lang="en-GB" sz="1200" dirty="0" err="1">
                <a:latin typeface="Arial" panose="020B0604020202020204" pitchFamily="34" charset="0"/>
                <a:cs typeface="Arial" panose="020B0604020202020204" pitchFamily="34" charset="0"/>
              </a:rPr>
              <a:t>caucasian</a:t>
            </a:r>
            <a:r>
              <a:rPr lang="en-GB" sz="1200" dirty="0">
                <a:latin typeface="Arial" panose="020B0604020202020204" pitchFamily="34" charset="0"/>
                <a:cs typeface="Arial" panose="020B0604020202020204" pitchFamily="34" charset="0"/>
              </a:rPr>
              <a:t> lady in scarf isolated cartoon illustration on white background Premium Vector’, Electronic Image, Available at: </a:t>
            </a:r>
            <a:r>
              <a:rPr lang="en-GB" sz="1200" dirty="0">
                <a:latin typeface="Arial" panose="020B0604020202020204" pitchFamily="34" charset="0"/>
                <a:cs typeface="Arial" panose="020B0604020202020204" pitchFamily="34" charset="0"/>
                <a:hlinkClick r:id="rId8"/>
              </a:rPr>
              <a:t>https://www.freepik.com/premium-vector/woman-green-raincoat-color-faceless-character-autumn-nature-windy-weather-female-with-umbrella-walking-caucasian-lady-scarf-isolated-cartoon-illustration-white-background_8389666.htm</a:t>
            </a:r>
            <a:r>
              <a:rPr lang="en-GB" sz="1200" dirty="0">
                <a:latin typeface="Arial" panose="020B0604020202020204" pitchFamily="34" charset="0"/>
                <a:cs typeface="Arial" panose="020B0604020202020204" pitchFamily="34" charset="0"/>
              </a:rPr>
              <a:t>  (Accessed: 16 May 2021). </a:t>
            </a:r>
          </a:p>
          <a:p>
            <a:r>
              <a:rPr lang="en-GB" sz="1200" dirty="0">
                <a:latin typeface="Arial" panose="020B0604020202020204" pitchFamily="34" charset="0"/>
                <a:cs typeface="Arial" panose="020B0604020202020204" pitchFamily="34" charset="0"/>
              </a:rPr>
              <a:t>OCAL (2012) ‘Rain Cloud Clip Art’, Electronic Image, Available at: </a:t>
            </a:r>
            <a:r>
              <a:rPr lang="en-GB" sz="1200" dirty="0">
                <a:latin typeface="Arial" panose="020B0604020202020204" pitchFamily="34" charset="0"/>
                <a:cs typeface="Arial" panose="020B0604020202020204" pitchFamily="34" charset="0"/>
                <a:hlinkClick r:id="rId9"/>
              </a:rPr>
              <a:t>http://www.clker.com/clipart-rain-cloud-1.html</a:t>
            </a:r>
            <a:r>
              <a:rPr lang="en-GB" sz="1200" dirty="0">
                <a:latin typeface="Arial" panose="020B0604020202020204" pitchFamily="34" charset="0"/>
                <a:cs typeface="Arial" panose="020B0604020202020204" pitchFamily="34" charset="0"/>
              </a:rPr>
              <a:t>  (Accessed: 16 May 2021). </a:t>
            </a:r>
          </a:p>
          <a:p>
            <a:r>
              <a:rPr lang="en-GB" sz="1200" dirty="0" err="1">
                <a:latin typeface="Arial" panose="020B0604020202020204" pitchFamily="34" charset="0"/>
                <a:cs typeface="Arial" panose="020B0604020202020204" pitchFamily="34" charset="0"/>
              </a:rPr>
              <a:t>Pixabay</a:t>
            </a:r>
            <a:r>
              <a:rPr lang="en-GB" sz="1200" dirty="0">
                <a:latin typeface="Arial" panose="020B0604020202020204" pitchFamily="34" charset="0"/>
                <a:cs typeface="Arial" panose="020B0604020202020204" pitchFamily="34" charset="0"/>
              </a:rPr>
              <a:t> (2020) ‘Sun Cartoon Character’, Electronic Image, Available at: </a:t>
            </a:r>
            <a:r>
              <a:rPr lang="en-GB" sz="1200" dirty="0">
                <a:latin typeface="Arial" panose="020B0604020202020204" pitchFamily="34" charset="0"/>
                <a:cs typeface="Arial" panose="020B0604020202020204" pitchFamily="34" charset="0"/>
                <a:hlinkClick r:id="rId10"/>
              </a:rPr>
              <a:t>https://pixabay.com/illustrations/sun-cartoon-character-graphic-5277486/</a:t>
            </a:r>
            <a:r>
              <a:rPr lang="en-GB" sz="1200" dirty="0">
                <a:latin typeface="Arial" panose="020B0604020202020204" pitchFamily="34" charset="0"/>
                <a:cs typeface="Arial" panose="020B0604020202020204" pitchFamily="34" charset="0"/>
              </a:rPr>
              <a:t> (Accessed: 16 May 2021). </a:t>
            </a:r>
          </a:p>
          <a:p>
            <a:r>
              <a:rPr lang="en-GB" sz="1200" dirty="0">
                <a:latin typeface="Arial" panose="020B0604020202020204" pitchFamily="34" charset="0"/>
                <a:cs typeface="Arial" panose="020B0604020202020204" pitchFamily="34" charset="0"/>
              </a:rPr>
              <a:t>Shutterstock (2021) ‘Work week weather: Sunny but chilly week, with no more rain’, Electronic Image, Available at: </a:t>
            </a:r>
            <a:r>
              <a:rPr lang="en-GB" sz="1200" dirty="0">
                <a:latin typeface="Arial" panose="020B0604020202020204" pitchFamily="34" charset="0"/>
                <a:cs typeface="Arial" panose="020B0604020202020204" pitchFamily="34" charset="0"/>
                <a:hlinkClick r:id="rId11"/>
              </a:rPr>
              <a:t>https://clarksvillenow.com/local/work-week-weather-next-chance-of-rain-coming-tuesday-1/</a:t>
            </a:r>
            <a:r>
              <a:rPr lang="en-GB" sz="1200" dirty="0">
                <a:latin typeface="Arial" panose="020B0604020202020204" pitchFamily="34" charset="0"/>
                <a:cs typeface="Arial" panose="020B0604020202020204" pitchFamily="34" charset="0"/>
              </a:rPr>
              <a:t>  (Accessed: 16 May 2021).</a:t>
            </a:r>
          </a:p>
          <a:p>
            <a:r>
              <a:rPr lang="en-GB" sz="1200" dirty="0">
                <a:latin typeface="Arial" panose="020B0604020202020204" pitchFamily="34" charset="0"/>
                <a:cs typeface="Arial" panose="020B0604020202020204" pitchFamily="34" charset="0"/>
              </a:rPr>
              <a:t>Well Done (2019) ‘DA IAWN’, Electronic Image, Available at: </a:t>
            </a:r>
            <a:r>
              <a:rPr lang="en-GB" sz="1200" dirty="0">
                <a:latin typeface="Arial" panose="020B0604020202020204" pitchFamily="34" charset="0"/>
                <a:cs typeface="Arial" panose="020B0604020202020204" pitchFamily="34" charset="0"/>
                <a:hlinkClick r:id="rId12"/>
              </a:rPr>
              <a:t>http://www.welldonescheme.co.uk/</a:t>
            </a:r>
            <a:r>
              <a:rPr lang="en-GB" sz="1200">
                <a:latin typeface="Arial" panose="020B0604020202020204" pitchFamily="34" charset="0"/>
                <a:cs typeface="Arial" panose="020B0604020202020204" pitchFamily="34" charset="0"/>
                <a:hlinkClick r:id="rId12"/>
              </a:rPr>
              <a:t>welsh/</a:t>
            </a:r>
            <a:r>
              <a:rPr lang="en-GB" sz="120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16 May 2021). </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0157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795</TotalTime>
  <Words>2207</Words>
  <Application>Microsoft Office PowerPoint</Application>
  <PresentationFormat>Widescreen</PresentationFormat>
  <Paragraphs>105</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(ECES5010) Seminar Academaidd</vt:lpstr>
      <vt:lpstr>Hanes yr iaith Cymraeg</vt:lpstr>
      <vt:lpstr>Hanes yr iaith Cymraeg</vt:lpstr>
      <vt:lpstr>Manteision ac Anfanteision of fod yn Ddwyieithog</vt:lpstr>
      <vt:lpstr>Cymraeg 2050</vt:lpstr>
      <vt:lpstr>Rhestr o Adnoddau </vt:lpstr>
      <vt:lpstr>(ECES5010) Theory and Pedagogy Seminar</vt:lpstr>
      <vt:lpstr>Best Practice</vt:lpstr>
      <vt:lpstr>Best Practice</vt:lpstr>
      <vt:lpstr>Theory</vt:lpstr>
      <vt:lpstr>Pedagogy</vt:lpstr>
      <vt:lpstr>Reference List</vt:lpstr>
      <vt:lpstr>(ECES5010) Blwyddyn 1(Oed 5 i 6) Meicro Wers – Tywydd (Weather)</vt:lpstr>
      <vt:lpstr>Glaw (Rain) </vt:lpstr>
      <vt:lpstr>Eira (Snow)</vt:lpstr>
      <vt:lpstr>Gwynt (Wind)</vt:lpstr>
      <vt:lpstr>Rhew (Frost)</vt:lpstr>
      <vt:lpstr>Niwl (Fog)</vt:lpstr>
      <vt:lpstr>Haul (Sun)</vt:lpstr>
      <vt:lpstr>Brawddegau</vt:lpstr>
      <vt:lpstr>Brawddegau</vt:lpstr>
      <vt:lpstr>Beth yw’r Tywydd fel ble chi’n byw?</vt:lpstr>
      <vt:lpstr>Beth yw eich hoff Dywydd?</vt:lpstr>
      <vt:lpstr>PowerPoint Presentation</vt:lpstr>
      <vt:lpstr>Rhestr o Adnoddau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(ECES5010) Seminar academaidd</dc:title>
  <dc:creator>lauren jones</dc:creator>
  <cp:lastModifiedBy>lauren jones</cp:lastModifiedBy>
  <cp:revision>48</cp:revision>
  <dcterms:created xsi:type="dcterms:W3CDTF">2021-05-06T12:54:54Z</dcterms:created>
  <dcterms:modified xsi:type="dcterms:W3CDTF">2021-05-17T09:09:51Z</dcterms:modified>
</cp:coreProperties>
</file>