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1" r:id="rId6"/>
    <p:sldId id="263" r:id="rId7"/>
    <p:sldId id="260"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314"/>
    <p:restoredTop sz="94558"/>
  </p:normalViewPr>
  <p:slideViewPr>
    <p:cSldViewPr snapToGrid="0" snapToObjects="1">
      <p:cViewPr varScale="1">
        <p:scale>
          <a:sx n="100" d="100"/>
          <a:sy n="100" d="100"/>
        </p:scale>
        <p:origin x="160"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9E645-4815-3046-AA13-9059941513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E144A9C-081C-7D4B-AF29-F55276A8E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D293B6-8E2C-A347-9B37-F426FDA6EAFF}"/>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3C763272-E37C-1345-B1F0-2F66730D9D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A7D8659-D301-DC49-BC99-86216F2A9FE2}"/>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818604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7D8E-43DF-E14D-A247-E6BAE3618E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2D99C4A-5AEC-F144-9976-D82B6ABA26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200E56-2EBC-7349-985A-A8277EFBD93E}"/>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EA651D45-8C99-8649-916C-F084F184D8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5EFF4E-6C1F-014B-B65C-B10ABD23704C}"/>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930980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A242-94B9-2B42-8165-C35EDC0657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0735358-9EDD-0B4B-9176-ACFFA8037E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736946-96DF-EE49-A5B8-3A0712FAF97C}"/>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433FD09C-4AF3-EF45-93BE-8168B4988B9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55AE4E0-7507-F84F-991B-C8DFAA92A200}"/>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3971653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381BC-6348-AA47-B254-3441267A04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CFA484-09C5-7648-817A-8099215272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5A0CC0F-0789-884D-ACEF-A597080691A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F2C2E4-B862-F442-96DA-035C31F0CC3B}"/>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6" name="Footer Placeholder 5">
            <a:extLst>
              <a:ext uri="{FF2B5EF4-FFF2-40B4-BE49-F238E27FC236}">
                <a16:creationId xmlns:a16="http://schemas.microsoft.com/office/drawing/2014/main" id="{4672397D-A2B3-6342-8CE5-8CF4C217F5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1C9FB82-E99B-5D45-B28B-8EA16CE48FD4}"/>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894376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A51CD-CC38-DA47-A490-4C888644AB0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368247-B7E8-B248-80C0-B7884ACD92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85ECD2-D41C-A942-908F-8DFB58C7F2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3C4511-81D1-4D46-9AFD-79627E85D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8166EC-BC1F-CD46-9098-A1E1B6751A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44C5FA2-0836-6840-89C2-187BAE00A06D}"/>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8" name="Footer Placeholder 7">
            <a:extLst>
              <a:ext uri="{FF2B5EF4-FFF2-40B4-BE49-F238E27FC236}">
                <a16:creationId xmlns:a16="http://schemas.microsoft.com/office/drawing/2014/main" id="{27229CDD-DD95-224F-9E69-FFD5CFECED7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4A936D9-25CB-8C4E-A164-FEA85CCD9E61}"/>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72669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A1EDD-A23A-3342-AE8A-38FCA0C89E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6C50E83-EC0A-0F48-A022-130C922FB673}"/>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4" name="Footer Placeholder 3">
            <a:extLst>
              <a:ext uri="{FF2B5EF4-FFF2-40B4-BE49-F238E27FC236}">
                <a16:creationId xmlns:a16="http://schemas.microsoft.com/office/drawing/2014/main" id="{7555D58B-5A2C-924E-B9EA-86AE4B88CA6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0BD9249-79FE-A145-BFBB-298749796808}"/>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415094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8BCED6-0A8B-BD40-B5F7-1F5CB6FB1185}"/>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3" name="Footer Placeholder 2">
            <a:extLst>
              <a:ext uri="{FF2B5EF4-FFF2-40B4-BE49-F238E27FC236}">
                <a16:creationId xmlns:a16="http://schemas.microsoft.com/office/drawing/2014/main" id="{7F7E812C-D0B0-5744-90A2-0DB8D585A43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81CEBA-FB96-AA4E-8158-077437EFFBD6}"/>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441915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B64D-C087-214B-990D-1D4610701E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DAE7F1-A9A5-7740-A0B4-EE2442ABDD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854DC0-CA29-BE4B-B862-952AD9F0FC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F50669-075A-7748-B847-BD21B5D0B2E5}"/>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6" name="Footer Placeholder 5">
            <a:extLst>
              <a:ext uri="{FF2B5EF4-FFF2-40B4-BE49-F238E27FC236}">
                <a16:creationId xmlns:a16="http://schemas.microsoft.com/office/drawing/2014/main" id="{A98F4CAC-2E12-CE40-BFA4-30540B9262B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1AB5997-0EE3-9741-B000-BE557F6FEBC7}"/>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313447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4A4F-A181-C247-B2F3-4B92108513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5677888-D26B-B840-9B33-7252960135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8F8F5673-1D91-2046-908C-0AB089E4C8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3AE1D0-681A-9940-90C3-F323AE9D1CC7}"/>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6" name="Footer Placeholder 5">
            <a:extLst>
              <a:ext uri="{FF2B5EF4-FFF2-40B4-BE49-F238E27FC236}">
                <a16:creationId xmlns:a16="http://schemas.microsoft.com/office/drawing/2014/main" id="{0B5F30E3-9AC8-8B4E-945C-035CA0A78E9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72276C-6AD0-9D48-B741-B92CB0DE0CEE}"/>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3687259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DCFC-0322-D144-88D3-FB0BF19F692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C7E580-52FC-DB49-AA3F-F01E12490E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32CD86-1082-3E47-B3C4-188588C4E80E}"/>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0879D636-A8E4-B248-B756-13ACD807052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677A09-5188-8648-9F5A-D9C100744EC9}"/>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2991026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D58E6E-AFCE-4B4C-A029-9E36C6EA5E6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26D398-A2FF-BF46-B5D0-0CBA073648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F83730-69C1-0441-8666-6C3E24DC7E04}"/>
              </a:ext>
            </a:extLst>
          </p:cNvPr>
          <p:cNvSpPr>
            <a:spLocks noGrp="1"/>
          </p:cNvSpPr>
          <p:nvPr>
            <p:ph type="dt" sz="half" idx="10"/>
          </p:nvPr>
        </p:nvSpPr>
        <p:spPr/>
        <p:txBody>
          <a:body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82605BA7-A19B-F942-8840-79B68444E8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CE8EF3-A32B-6840-953A-0F3B81D44F44}"/>
              </a:ext>
            </a:extLst>
          </p:cNvPr>
          <p:cNvSpPr>
            <a:spLocks noGrp="1"/>
          </p:cNvSpPr>
          <p:nvPr>
            <p:ph type="sldNum" sz="quarter" idx="12"/>
          </p:nvPr>
        </p:nvSpPr>
        <p:spPr/>
        <p:txBody>
          <a:bodyPr/>
          <a:lstStyle/>
          <a:p>
            <a:fld id="{C63E200B-C61D-AE45-A73E-350124D513D1}" type="slidenum">
              <a:rPr lang="en-US" smtClean="0"/>
              <a:t>‹#›</a:t>
            </a:fld>
            <a:endParaRPr lang="en-US" dirty="0"/>
          </a:p>
        </p:txBody>
      </p:sp>
    </p:spTree>
    <p:extLst>
      <p:ext uri="{BB962C8B-B14F-4D97-AF65-F5344CB8AC3E}">
        <p14:creationId xmlns:p14="http://schemas.microsoft.com/office/powerpoint/2010/main" val="3001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5487A-7AB3-034B-A296-AAEFCC0E24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DAF104-B3C4-C44C-9E59-941FB86A82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B02C23-1092-3245-AD22-E238F5DD15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B44DA5-152C-3244-A46E-305023C6A246}" type="datetimeFigureOut">
              <a:rPr lang="en-US" smtClean="0"/>
              <a:t>8/18/19</a:t>
            </a:fld>
            <a:endParaRPr lang="en-US" dirty="0"/>
          </a:p>
        </p:txBody>
      </p:sp>
      <p:sp>
        <p:nvSpPr>
          <p:cNvPr id="5" name="Footer Placeholder 4">
            <a:extLst>
              <a:ext uri="{FF2B5EF4-FFF2-40B4-BE49-F238E27FC236}">
                <a16:creationId xmlns:a16="http://schemas.microsoft.com/office/drawing/2014/main" id="{45E08793-33D1-8E44-9CF2-02ED9B8F99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995D93D-7CA3-FA48-B796-CD465BB40C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3E200B-C61D-AE45-A73E-350124D513D1}" type="slidenum">
              <a:rPr lang="en-US" smtClean="0"/>
              <a:t>‹#›</a:t>
            </a:fld>
            <a:endParaRPr lang="en-US" dirty="0"/>
          </a:p>
        </p:txBody>
      </p:sp>
    </p:spTree>
    <p:extLst>
      <p:ext uri="{BB962C8B-B14F-4D97-AF65-F5344CB8AC3E}">
        <p14:creationId xmlns:p14="http://schemas.microsoft.com/office/powerpoint/2010/main" val="3968986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hs.uk/conditions/dementia/behaviour/" TargetMode="External"/><Relationship Id="rId2" Type="http://schemas.openxmlformats.org/officeDocument/2006/relationships/hyperlink" Target="https://doi.org/10.1093/bmb/ldp0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C783-71BC-094F-A28F-AD4C1F985CFD}"/>
              </a:ext>
            </a:extLst>
          </p:cNvPr>
          <p:cNvSpPr>
            <a:spLocks noGrp="1"/>
          </p:cNvSpPr>
          <p:nvPr>
            <p:ph type="ctrTitle"/>
          </p:nvPr>
        </p:nvSpPr>
        <p:spPr>
          <a:xfrm>
            <a:off x="1524000" y="1122363"/>
            <a:ext cx="9144000" cy="3578225"/>
          </a:xfrm>
        </p:spPr>
        <p:txBody>
          <a:bodyPr>
            <a:normAutofit fontScale="90000"/>
          </a:bodyPr>
          <a:lstStyle/>
          <a:p>
            <a:br>
              <a:rPr lang="en-US" sz="9600" dirty="0"/>
            </a:br>
            <a:br>
              <a:rPr lang="en-US" sz="9600" dirty="0"/>
            </a:br>
            <a:br>
              <a:rPr lang="en-US" sz="9600" dirty="0"/>
            </a:br>
            <a:br>
              <a:rPr lang="en-US" sz="9600" dirty="0"/>
            </a:br>
            <a:br>
              <a:rPr lang="en-US" sz="9600" dirty="0"/>
            </a:br>
            <a:br>
              <a:rPr lang="en-US" sz="9600" dirty="0"/>
            </a:br>
            <a:r>
              <a:rPr lang="en-US" sz="9600" dirty="0"/>
              <a:t>Psychology for Health and Social Care </a:t>
            </a:r>
          </a:p>
        </p:txBody>
      </p:sp>
      <p:sp>
        <p:nvSpPr>
          <p:cNvPr id="3" name="Subtitle 2">
            <a:extLst>
              <a:ext uri="{FF2B5EF4-FFF2-40B4-BE49-F238E27FC236}">
                <a16:creationId xmlns:a16="http://schemas.microsoft.com/office/drawing/2014/main" id="{08CA7F23-6891-F341-847A-AA5D0A3E24D7}"/>
              </a:ext>
            </a:extLst>
          </p:cNvPr>
          <p:cNvSpPr>
            <a:spLocks noGrp="1"/>
          </p:cNvSpPr>
          <p:nvPr>
            <p:ph type="subTitle" idx="1"/>
          </p:nvPr>
        </p:nvSpPr>
        <p:spPr>
          <a:xfrm>
            <a:off x="1524000" y="5100637"/>
            <a:ext cx="9144000" cy="1385507"/>
          </a:xfrm>
        </p:spPr>
        <p:txBody>
          <a:bodyPr>
            <a:normAutofit/>
          </a:bodyPr>
          <a:lstStyle/>
          <a:p>
            <a:r>
              <a:rPr lang="en-US" dirty="0"/>
              <a:t>Student name: Kolpana begum</a:t>
            </a:r>
          </a:p>
          <a:p>
            <a:r>
              <a:rPr lang="en-US" dirty="0"/>
              <a:t>Student number: 1808707 </a:t>
            </a:r>
          </a:p>
          <a:p>
            <a:r>
              <a:rPr lang="en-US" dirty="0"/>
              <a:t>Module code: BMHP4003</a:t>
            </a:r>
          </a:p>
          <a:p>
            <a:endParaRPr lang="en-US" dirty="0"/>
          </a:p>
          <a:p>
            <a:endParaRPr lang="en-US" dirty="0"/>
          </a:p>
        </p:txBody>
      </p:sp>
    </p:spTree>
    <p:extLst>
      <p:ext uri="{BB962C8B-B14F-4D97-AF65-F5344CB8AC3E}">
        <p14:creationId xmlns:p14="http://schemas.microsoft.com/office/powerpoint/2010/main" val="1990753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2CE79-1855-7040-83AA-DB5ABA79DD07}"/>
              </a:ext>
            </a:extLst>
          </p:cNvPr>
          <p:cNvSpPr>
            <a:spLocks noGrp="1"/>
          </p:cNvSpPr>
          <p:nvPr>
            <p:ph type="title"/>
          </p:nvPr>
        </p:nvSpPr>
        <p:spPr>
          <a:xfrm>
            <a:off x="984504" y="365125"/>
            <a:ext cx="10515600" cy="1325563"/>
          </a:xfrm>
        </p:spPr>
        <p:txBody>
          <a:bodyPr>
            <a:normAutofit/>
          </a:bodyPr>
          <a:lstStyle/>
          <a:p>
            <a:r>
              <a:rPr lang="en-US" sz="6000" dirty="0"/>
              <a:t>Introduction </a:t>
            </a:r>
          </a:p>
        </p:txBody>
      </p:sp>
      <p:sp>
        <p:nvSpPr>
          <p:cNvPr id="3" name="Content Placeholder 2">
            <a:extLst>
              <a:ext uri="{FF2B5EF4-FFF2-40B4-BE49-F238E27FC236}">
                <a16:creationId xmlns:a16="http://schemas.microsoft.com/office/drawing/2014/main" id="{903A5D51-B7A0-6142-BD7E-4094FA8DA07C}"/>
              </a:ext>
            </a:extLst>
          </p:cNvPr>
          <p:cNvSpPr>
            <a:spLocks noGrp="1"/>
          </p:cNvSpPr>
          <p:nvPr>
            <p:ph idx="1"/>
          </p:nvPr>
        </p:nvSpPr>
        <p:spPr/>
        <p:txBody>
          <a:bodyPr>
            <a:normAutofit/>
          </a:bodyPr>
          <a:lstStyle/>
          <a:p>
            <a:r>
              <a:rPr lang="en-US" dirty="0"/>
              <a:t>I have chosen to talk about old age lifespan</a:t>
            </a:r>
          </a:p>
          <a:p>
            <a:endParaRPr lang="en-US" dirty="0"/>
          </a:p>
          <a:p>
            <a:r>
              <a:rPr lang="en-US" dirty="0"/>
              <a:t>Chronic disease and disability in old age</a:t>
            </a:r>
          </a:p>
          <a:p>
            <a:endParaRPr lang="en-US" dirty="0"/>
          </a:p>
          <a:p>
            <a:r>
              <a:rPr lang="en-US" dirty="0"/>
              <a:t>Lifespan is the duration of existence of an person the amount of times that person lives</a:t>
            </a:r>
          </a:p>
        </p:txBody>
      </p:sp>
    </p:spTree>
    <p:extLst>
      <p:ext uri="{BB962C8B-B14F-4D97-AF65-F5344CB8AC3E}">
        <p14:creationId xmlns:p14="http://schemas.microsoft.com/office/powerpoint/2010/main" val="1995279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F279-3CDC-5D4A-9B0F-6E58A04D1DF0}"/>
              </a:ext>
            </a:extLst>
          </p:cNvPr>
          <p:cNvSpPr>
            <a:spLocks noGrp="1"/>
          </p:cNvSpPr>
          <p:nvPr>
            <p:ph type="title"/>
          </p:nvPr>
        </p:nvSpPr>
        <p:spPr>
          <a:xfrm>
            <a:off x="552450" y="-1544639"/>
            <a:ext cx="10515600" cy="1325563"/>
          </a:xfrm>
        </p:spPr>
        <p:txBody>
          <a:bodyPr/>
          <a:lstStyle/>
          <a:p>
            <a:endParaRPr lang="en-US" dirty="0"/>
          </a:p>
        </p:txBody>
      </p:sp>
      <p:sp>
        <p:nvSpPr>
          <p:cNvPr id="3" name="Content Placeholder 2">
            <a:extLst>
              <a:ext uri="{FF2B5EF4-FFF2-40B4-BE49-F238E27FC236}">
                <a16:creationId xmlns:a16="http://schemas.microsoft.com/office/drawing/2014/main" id="{5778997D-2920-D44A-8FCD-72A4BB8BD2D2}"/>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The  psychologist  Erik  Erikson  outlined  8 psychosocial ranges  of  human  development.  For  older human beings</a:t>
            </a:r>
          </a:p>
          <a:p>
            <a:pPr marL="0" indent="0">
              <a:buNone/>
            </a:pPr>
            <a:r>
              <a:rPr lang="en-US" dirty="0">
                <a:latin typeface="Arial" panose="020B0604020202020204" pitchFamily="34" charset="0"/>
                <a:cs typeface="Arial" panose="020B0604020202020204" pitchFamily="34" charset="0"/>
              </a:rPr>
              <a:t>Erikson kept up that character develops in a foreordained request through eight phases of psychosocial improvement, from earliest stages to adulthood. During each stage, the individual encounters a psychosocial experience which could have a constructive or adverse result for character development .</a:t>
            </a:r>
          </a:p>
        </p:txBody>
      </p:sp>
      <p:sp>
        <p:nvSpPr>
          <p:cNvPr id="4" name="TextBox 3">
            <a:extLst>
              <a:ext uri="{FF2B5EF4-FFF2-40B4-BE49-F238E27FC236}">
                <a16:creationId xmlns:a16="http://schemas.microsoft.com/office/drawing/2014/main" id="{F999D3F9-E34E-3442-9A75-9E095FEF4C82}"/>
              </a:ext>
            </a:extLst>
          </p:cNvPr>
          <p:cNvSpPr txBox="1"/>
          <p:nvPr/>
        </p:nvSpPr>
        <p:spPr>
          <a:xfrm>
            <a:off x="1011936" y="681036"/>
            <a:ext cx="10056114" cy="523220"/>
          </a:xfrm>
          <a:prstGeom prst="rect">
            <a:avLst/>
          </a:prstGeom>
          <a:noFill/>
        </p:spPr>
        <p:txBody>
          <a:bodyPr wrap="square" rtlCol="0">
            <a:spAutoFit/>
          </a:bodyPr>
          <a:lstStyle/>
          <a:p>
            <a:r>
              <a:rPr lang="en-US" sz="2800" dirty="0"/>
              <a:t>Erikson's theory </a:t>
            </a:r>
          </a:p>
        </p:txBody>
      </p:sp>
    </p:spTree>
    <p:extLst>
      <p:ext uri="{BB962C8B-B14F-4D97-AF65-F5344CB8AC3E}">
        <p14:creationId xmlns:p14="http://schemas.microsoft.com/office/powerpoint/2010/main" val="2077185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BD421-2C9A-DD4B-B091-107C4902BF8C}"/>
              </a:ext>
            </a:extLst>
          </p:cNvPr>
          <p:cNvSpPr>
            <a:spLocks noGrp="1"/>
          </p:cNvSpPr>
          <p:nvPr>
            <p:ph type="title"/>
          </p:nvPr>
        </p:nvSpPr>
        <p:spPr/>
        <p:txBody>
          <a:bodyPr/>
          <a:lstStyle/>
          <a:p>
            <a:r>
              <a:rPr lang="en-US" dirty="0"/>
              <a:t>Related theories</a:t>
            </a:r>
          </a:p>
        </p:txBody>
      </p:sp>
      <p:sp>
        <p:nvSpPr>
          <p:cNvPr id="3" name="Content Placeholder 2">
            <a:extLst>
              <a:ext uri="{FF2B5EF4-FFF2-40B4-BE49-F238E27FC236}">
                <a16:creationId xmlns:a16="http://schemas.microsoft.com/office/drawing/2014/main" id="{B7F0746D-238F-5248-96C2-8A895307C532}"/>
              </a:ext>
            </a:extLst>
          </p:cNvPr>
          <p:cNvSpPr>
            <a:spLocks noGrp="1"/>
          </p:cNvSpPr>
          <p:nvPr>
            <p:ph idx="1"/>
          </p:nvPr>
        </p:nvSpPr>
        <p:spPr/>
        <p:txBody>
          <a:bodyPr/>
          <a:lstStyle/>
          <a:p>
            <a:pPr marL="0" indent="0">
              <a:buNone/>
            </a:pPr>
            <a:r>
              <a:rPr lang="en-US" dirty="0"/>
              <a:t>Two imperative speculations explain the psychosocial parts of developing in increasingly settled adults. Partition theory points of view developing as a system of regular withdrawal where increasingly settled adults purposefully postponed some place around leaving, exactly as expected by society. Backers of detachment speculation hold that mutual social withdrawal benefits the two individuals and society</a:t>
            </a:r>
          </a:p>
        </p:txBody>
      </p:sp>
    </p:spTree>
    <p:extLst>
      <p:ext uri="{BB962C8B-B14F-4D97-AF65-F5344CB8AC3E}">
        <p14:creationId xmlns:p14="http://schemas.microsoft.com/office/powerpoint/2010/main" val="414488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4A1BE10-C2FA-1C4F-B232-BC1EAE7CF67E}"/>
              </a:ext>
            </a:extLst>
          </p:cNvPr>
          <p:cNvSpPr>
            <a:spLocks noGrp="1"/>
          </p:cNvSpPr>
          <p:nvPr>
            <p:ph idx="1"/>
          </p:nvPr>
        </p:nvSpPr>
        <p:spPr/>
        <p:txBody>
          <a:bodyPr>
            <a:normAutofit/>
          </a:bodyPr>
          <a:lstStyle/>
          <a:p>
            <a:pPr marL="0" indent="0">
              <a:buNone/>
            </a:pPr>
            <a:r>
              <a:rPr lang="en-US" dirty="0"/>
              <a:t>Changes in emotions with age are unpredictable. More established adulthood isn't just a period of enthusiastic prosperity and serenity. Forceful feelings exist and responses to significant life occasions may increase with age, as opposed to diminish</a:t>
            </a:r>
          </a:p>
        </p:txBody>
      </p:sp>
      <p:sp>
        <p:nvSpPr>
          <p:cNvPr id="5" name="TextBox 4">
            <a:extLst>
              <a:ext uri="{FF2B5EF4-FFF2-40B4-BE49-F238E27FC236}">
                <a16:creationId xmlns:a16="http://schemas.microsoft.com/office/drawing/2014/main" id="{103F7C1D-EB1F-6344-B721-21FBBD3893A6}"/>
              </a:ext>
            </a:extLst>
          </p:cNvPr>
          <p:cNvSpPr txBox="1"/>
          <p:nvPr/>
        </p:nvSpPr>
        <p:spPr>
          <a:xfrm flipH="1">
            <a:off x="3566940" y="808479"/>
            <a:ext cx="5125956" cy="707886"/>
          </a:xfrm>
          <a:prstGeom prst="rect">
            <a:avLst/>
          </a:prstGeom>
          <a:noFill/>
        </p:spPr>
        <p:txBody>
          <a:bodyPr wrap="square" rtlCol="0">
            <a:spAutoFit/>
          </a:bodyPr>
          <a:lstStyle/>
          <a:p>
            <a:r>
              <a:rPr lang="en-US" sz="4000" dirty="0"/>
              <a:t>Emotions</a:t>
            </a:r>
          </a:p>
        </p:txBody>
      </p:sp>
    </p:spTree>
    <p:extLst>
      <p:ext uri="{BB962C8B-B14F-4D97-AF65-F5344CB8AC3E}">
        <p14:creationId xmlns:p14="http://schemas.microsoft.com/office/powerpoint/2010/main" val="2100617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9B1B-FD56-FA4B-A396-704A1ADD53A1}"/>
              </a:ext>
            </a:extLst>
          </p:cNvPr>
          <p:cNvSpPr>
            <a:spLocks noGrp="1"/>
          </p:cNvSpPr>
          <p:nvPr>
            <p:ph type="title"/>
          </p:nvPr>
        </p:nvSpPr>
        <p:spPr/>
        <p:txBody>
          <a:bodyPr/>
          <a:lstStyle/>
          <a:p>
            <a:r>
              <a:rPr lang="en-GB" dirty="0"/>
              <a:t>Behaviour </a:t>
            </a:r>
          </a:p>
        </p:txBody>
      </p:sp>
      <p:sp>
        <p:nvSpPr>
          <p:cNvPr id="3" name="Content Placeholder 2">
            <a:extLst>
              <a:ext uri="{FF2B5EF4-FFF2-40B4-BE49-F238E27FC236}">
                <a16:creationId xmlns:a16="http://schemas.microsoft.com/office/drawing/2014/main" id="{70165BBA-AC37-1743-83FD-D5BBEC38F28F}"/>
              </a:ext>
            </a:extLst>
          </p:cNvPr>
          <p:cNvSpPr>
            <a:spLocks noGrp="1"/>
          </p:cNvSpPr>
          <p:nvPr>
            <p:ph idx="1"/>
          </p:nvPr>
        </p:nvSpPr>
        <p:spPr>
          <a:xfrm>
            <a:off x="638175" y="1811338"/>
            <a:ext cx="10515600" cy="4351338"/>
          </a:xfrm>
        </p:spPr>
        <p:txBody>
          <a:bodyPr>
            <a:normAutofit fontScale="77500" lnSpcReduction="20000"/>
          </a:bodyPr>
          <a:lstStyle/>
          <a:p>
            <a:r>
              <a:rPr lang="en-GB" dirty="0"/>
              <a:t>Some normal changes in conduct include: </a:t>
            </a:r>
          </a:p>
          <a:p>
            <a:endParaRPr lang="en-GB" dirty="0"/>
          </a:p>
          <a:p>
            <a:r>
              <a:rPr lang="en-GB" dirty="0"/>
              <a:t>rehashing a similar inquiry or movement again and again </a:t>
            </a:r>
          </a:p>
          <a:p>
            <a:endParaRPr lang="en-GB" dirty="0"/>
          </a:p>
          <a:p>
            <a:r>
              <a:rPr lang="en-GB" dirty="0"/>
              <a:t>anxiety – pacing all over, meandering, squirming </a:t>
            </a:r>
          </a:p>
          <a:p>
            <a:endParaRPr lang="en-GB" dirty="0"/>
          </a:p>
          <a:p>
            <a:r>
              <a:rPr lang="en-GB" dirty="0"/>
              <a:t>evening time waking and rest aggravation </a:t>
            </a:r>
          </a:p>
          <a:p>
            <a:endParaRPr lang="en-GB" dirty="0"/>
          </a:p>
          <a:p>
            <a:r>
              <a:rPr lang="en-GB" dirty="0"/>
              <a:t>following an accomplice or companion around all over the place </a:t>
            </a:r>
          </a:p>
          <a:p>
            <a:endParaRPr lang="en-GB" dirty="0"/>
          </a:p>
          <a:p>
            <a:r>
              <a:rPr lang="en-GB" dirty="0"/>
              <a:t>loss of fearlessness – this may appear as aloofness or lack of engagement in their standard exercises</a:t>
            </a:r>
          </a:p>
        </p:txBody>
      </p:sp>
    </p:spTree>
    <p:extLst>
      <p:ext uri="{BB962C8B-B14F-4D97-AF65-F5344CB8AC3E}">
        <p14:creationId xmlns:p14="http://schemas.microsoft.com/office/powerpoint/2010/main" val="1090379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32A2A-1F01-644B-B838-C9C651F0BC78}"/>
              </a:ext>
            </a:extLst>
          </p:cNvPr>
          <p:cNvSpPr>
            <a:spLocks noGrp="1"/>
          </p:cNvSpPr>
          <p:nvPr>
            <p:ph type="title"/>
          </p:nvPr>
        </p:nvSpPr>
        <p:spPr/>
        <p:txBody>
          <a:bodyPr/>
          <a:lstStyle/>
          <a:p>
            <a:r>
              <a:rPr lang="en-US" dirty="0"/>
              <a:t>Human Cognition</a:t>
            </a:r>
          </a:p>
        </p:txBody>
      </p:sp>
      <p:sp>
        <p:nvSpPr>
          <p:cNvPr id="3" name="Content Placeholder 2">
            <a:extLst>
              <a:ext uri="{FF2B5EF4-FFF2-40B4-BE49-F238E27FC236}">
                <a16:creationId xmlns:a16="http://schemas.microsoft.com/office/drawing/2014/main" id="{16F08EEC-2C49-4946-81F9-560E22B21168}"/>
              </a:ext>
            </a:extLst>
          </p:cNvPr>
          <p:cNvSpPr>
            <a:spLocks noGrp="1"/>
          </p:cNvSpPr>
          <p:nvPr>
            <p:ph idx="1"/>
          </p:nvPr>
        </p:nvSpPr>
        <p:spPr/>
        <p:txBody>
          <a:bodyPr>
            <a:normAutofit/>
          </a:bodyPr>
          <a:lstStyle/>
          <a:p>
            <a:r>
              <a:rPr lang="en-US" dirty="0"/>
              <a:t>Because of the fact that age is the significant hazard factor for t sicknesses, for example, Alzheimer's malady, there is a case for considering these as speaking to an outrageous part of the arrangement of age-related psychological decay. Nonetheless, the dementias are not just quantitatively extraordinary in the level of subjective decay, yet additionally they are frequently subjectively unique in the example of decrease over the different intellectual capacities</a:t>
            </a:r>
          </a:p>
          <a:p>
            <a:endParaRPr lang="en-US" dirty="0"/>
          </a:p>
        </p:txBody>
      </p:sp>
    </p:spTree>
    <p:extLst>
      <p:ext uri="{BB962C8B-B14F-4D97-AF65-F5344CB8AC3E}">
        <p14:creationId xmlns:p14="http://schemas.microsoft.com/office/powerpoint/2010/main" val="3899179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96620-073D-E149-BF15-C353BBCD946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7F4C298-F8C5-EE43-8EEA-BDEC15576EB8}"/>
              </a:ext>
            </a:extLst>
          </p:cNvPr>
          <p:cNvSpPr>
            <a:spLocks noGrp="1"/>
          </p:cNvSpPr>
          <p:nvPr>
            <p:ph idx="1"/>
          </p:nvPr>
        </p:nvSpPr>
        <p:spPr/>
        <p:txBody>
          <a:bodyPr/>
          <a:lstStyle/>
          <a:p>
            <a:pPr marL="0" indent="0">
              <a:buNone/>
            </a:pPr>
            <a:endParaRPr lang="en-GB" dirty="0"/>
          </a:p>
          <a:p>
            <a:endParaRPr lang="en-GB" dirty="0"/>
          </a:p>
          <a:p>
            <a:r>
              <a:rPr lang="en-GB" dirty="0"/>
              <a:t>Ian J. Deary, Janie Corley, Alan J. Gow, Sarah E. Harris, Lorna M. Houlihan, Riccardo E. Marioni, Lars Penke, Snorri B. Rafnsson, John M. Starr, Age-associated cognitive decline, British Medical Bulletin, Volume 92, Issue 1, December 2009, Pages 135–152, </a:t>
            </a:r>
            <a:r>
              <a:rPr lang="en-GB" dirty="0">
                <a:hlinkClick r:id="rId2"/>
              </a:rPr>
              <a:t>https://doi.org/10.1093/bmb/ldp033</a:t>
            </a:r>
            <a:r>
              <a:rPr lang="en-GB" dirty="0"/>
              <a:t> </a:t>
            </a:r>
          </a:p>
          <a:p>
            <a:endParaRPr lang="en-GB" dirty="0"/>
          </a:p>
          <a:p>
            <a:r>
              <a:rPr lang="en-GB" dirty="0">
                <a:hlinkClick r:id="rId3"/>
              </a:rPr>
              <a:t>https://www.nhs.uk</a:t>
            </a:r>
            <a:r>
              <a:rPr lang="en-GB">
                <a:hlinkClick r:id="rId3"/>
              </a:rPr>
              <a:t>/conditions/dementia/behaviour/</a:t>
            </a:r>
            <a:r>
              <a:rPr lang="en-GB"/>
              <a:t> </a:t>
            </a:r>
            <a:endParaRPr lang="en-GB" dirty="0"/>
          </a:p>
        </p:txBody>
      </p:sp>
    </p:spTree>
    <p:extLst>
      <p:ext uri="{BB962C8B-B14F-4D97-AF65-F5344CB8AC3E}">
        <p14:creationId xmlns:p14="http://schemas.microsoft.com/office/powerpoint/2010/main" val="2089533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10503</TotalTime>
  <Words>432</Words>
  <Application>Microsoft Macintosh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Psychology for Health and Social Care </vt:lpstr>
      <vt:lpstr>Introduction </vt:lpstr>
      <vt:lpstr>PowerPoint Presentation</vt:lpstr>
      <vt:lpstr>Related theories</vt:lpstr>
      <vt:lpstr>PowerPoint Presentation</vt:lpstr>
      <vt:lpstr>Behaviour </vt:lpstr>
      <vt:lpstr>Human Cognition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dc:title>
  <dc:creator>Kolpana Begum (1808707)</dc:creator>
  <cp:lastModifiedBy>Kolpana Begum (1808707)</cp:lastModifiedBy>
  <cp:revision>38</cp:revision>
  <dcterms:created xsi:type="dcterms:W3CDTF">2019-08-07T17:27:59Z</dcterms:created>
  <dcterms:modified xsi:type="dcterms:W3CDTF">2019-08-18T14:14:43Z</dcterms:modified>
</cp:coreProperties>
</file>