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7" r:id="rId2"/>
    <p:sldId id="258" r:id="rId3"/>
    <p:sldId id="259" r:id="rId4"/>
    <p:sldId id="260" r:id="rId5"/>
    <p:sldId id="261" r:id="rId6"/>
    <p:sldId id="262" r:id="rId7"/>
    <p:sldId id="269" r:id="rId8"/>
    <p:sldId id="263" r:id="rId9"/>
    <p:sldId id="264" r:id="rId10"/>
    <p:sldId id="270" r:id="rId11"/>
    <p:sldId id="271" r:id="rId12"/>
    <p:sldId id="272" r:id="rId13"/>
    <p:sldId id="273" r:id="rId14"/>
    <p:sldId id="265" r:id="rId15"/>
    <p:sldId id="274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11/7/2017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XidyEn6zXAhUKIsAKHXjhCfkQjRwIBw&amp;url=http%3A%2F%2Fcivilconstructiontips.blogspot.com%2F2011%2F06%2Fdamp-proof-membrane-below-site-concrete.html&amp;psig=AOvVaw1yoemWuRRCi0fN2K0B9hsb&amp;ust=1510136433986709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Sq-y3pKzXAhWmLsAKHZ5GDA8QjRwIBw&amp;url=http%3A%2F%2Fwww.stovefittersmanual.co.uk%2Farticles%2Fhearth-regulations%2F&amp;psig=AOvVaw3jSZJm2AngRw4XDE_Z3Uxq&amp;ust=1510137853878229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404XVpazXAhVqBcAKHUHVAAAQjRwIBw&amp;url=https%3A%2F%2Ffet.uwe.ac.uk%2Fconweb%2Fhouse_ages%2Felements%2Fsection3.htm&amp;psig=AOvVaw3zgSFDix0LS3m9FARucPSr&amp;ust=1510138122382861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404XVpazXAhVqBcAKHUHVAAAQjRwIBw&amp;url=https%3A%2F%2Ffet.uwe.ac.uk%2Fconweb%2Fhouse_ages%2Felements%2Fsection3.htm&amp;psig=AOvVaw3zgSFDix0LS3m9FARucPSr&amp;ust=1510138122382861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7qqvap6zXAhVECMAKHXh0ANYQjRwIBw&amp;url=http%3A%2F%2Fwww.jablite.co.uk%2Ftechnical-resource%2Fbeam-infill-suspended-floors%2F&amp;psig=AOvVaw3zgSFDix0LS3m9FARucPSr&amp;ust=1510138122382861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s://www.google.co.uk/url?sa=i&amp;rct=j&amp;q=&amp;esrc=s&amp;source=images&amp;cd=&amp;cad=rja&amp;uact=8&amp;ved=0ahUKEwiS4OmdqKzXAhXsCcAKHUwvCBYQjRwIBw&amp;url=http%3A%2F%2Fwww.farleygroundworks.com%2Ffoundations-for-a-house-near-reading-part-4%2F&amp;psig=AOvVaw15vzeRnF2jNTfqbEkAk_fs&amp;ust=1510138965771372" TargetMode="Externa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u-KexqazXAhWJHsAKHSG8BvEQjRwIBw&amp;url=http%3A%2F%2Fclients.junction-18.com%2Fbeep%2FFloors%2F&amp;psig=AOvVaw25Yn6IQHv4LBVPoQfXIJYK&amp;ust=1510139064135096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ymIuCq6zXAhWIAcAKHWuMDdIQjRwIBw&amp;url=https%3A%2F%2Fwww.slideshare.net%2FLukeDArcy2%2Fsolid-ground-floors&amp;psig=AOvVaw2H0OwQkpN4qJB-B-ERIkea&amp;ust=1510139723538340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Tg_udrKzXAhWPF8AKHWU4DewQjRwIBw&amp;url=http%3A%2F%2Fwww.diynetwork.com%2Fhow-to%2Frooms-and-spaces%2Ffloors%2Fall-about-joist-and-concrete-floor-structures&amp;psig=AOvVaw2H0OwQkpN4qJB-B-ERIkea&amp;ust=1510139723538340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dvY_rsqzXAhWMLMAKHUrxDW4QjRwIBw&amp;url=http%3A%2F%2Fwww.helixwest.com%2Ffinishing.php&amp;psig=AOvVaw3k049-MxrlQ5QAUN84Txd0&amp;ust=151014179943558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Floors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Floors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714620"/>
            <a:ext cx="257176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Suspended floors:</a:t>
            </a:r>
          </a:p>
          <a:p>
            <a:r>
              <a:rPr lang="en-GB" sz="2800" dirty="0" smtClean="0"/>
              <a:t>All require an </a:t>
            </a:r>
            <a:r>
              <a:rPr lang="en-GB" sz="2800" dirty="0" err="1" smtClean="0"/>
              <a:t>Oversite</a:t>
            </a:r>
            <a:r>
              <a:rPr lang="en-GB" sz="2800" dirty="0" smtClean="0"/>
              <a:t> concrete and resistance to moisture</a:t>
            </a:r>
            <a:endParaRPr lang="en-GB" sz="2800" dirty="0"/>
          </a:p>
        </p:txBody>
      </p:sp>
      <p:pic>
        <p:nvPicPr>
          <p:cNvPr id="2150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643305" y="2143116"/>
            <a:ext cx="4730135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3200" dirty="0" smtClean="0"/>
              <a:t>Suspended timber floor</a:t>
            </a:r>
            <a:endParaRPr lang="en-GB" sz="32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9458" name="Picture 2" descr="https://fet.uwe.ac.uk/conweb/house_ages/rtf11_l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28662" y="2571744"/>
            <a:ext cx="7618027" cy="40005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142984"/>
            <a:ext cx="650085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3600" dirty="0" smtClean="0"/>
              <a:t>Suspended </a:t>
            </a:r>
            <a:r>
              <a:rPr lang="en-GB" sz="3600" dirty="0" smtClean="0"/>
              <a:t>timber </a:t>
            </a:r>
            <a:r>
              <a:rPr lang="en-GB" sz="3600" dirty="0" smtClean="0"/>
              <a:t>floor</a:t>
            </a:r>
            <a:endParaRPr lang="en-GB" sz="36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1857364"/>
            <a:ext cx="70723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17410" name="Picture 2" descr="Suspended Floor Detail"/>
          <p:cNvPicPr>
            <a:picLocks noChangeAspect="1" noChangeArrowheads="1"/>
          </p:cNvPicPr>
          <p:nvPr/>
        </p:nvPicPr>
        <p:blipFill>
          <a:blip r:embed="rId3"/>
          <a:srcRect t="7006" r="-1667" b="13385"/>
          <a:stretch>
            <a:fillRect/>
          </a:stretch>
        </p:blipFill>
        <p:spPr bwMode="auto">
          <a:xfrm>
            <a:off x="3643306" y="2428868"/>
            <a:ext cx="4500594" cy="35719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85786" y="250030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Insulation??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71604" y="1000108"/>
            <a:ext cx="65722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smtClean="0"/>
              <a:t>Floors</a:t>
            </a:r>
          </a:p>
          <a:p>
            <a:pPr algn="ctr"/>
            <a:r>
              <a:rPr lang="en-GB" sz="3600" dirty="0" smtClean="0"/>
              <a:t>Suspended timber </a:t>
            </a:r>
            <a:r>
              <a:rPr lang="en-GB" sz="3600" dirty="0" smtClean="0"/>
              <a:t>floor</a:t>
            </a:r>
            <a:endParaRPr lang="en-GB" sz="36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5362" name="Picture 2" descr="Image result for Timber floors around fireplaces regul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0169"/>
          <a:stretch>
            <a:fillRect/>
          </a:stretch>
        </p:blipFill>
        <p:spPr bwMode="auto">
          <a:xfrm>
            <a:off x="1857356" y="2428868"/>
            <a:ext cx="6000792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Floors</a:t>
            </a:r>
          </a:p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Block and Beam</a:t>
            </a:r>
            <a:endParaRPr lang="en-GB" sz="3600" dirty="0" smtClean="0">
              <a:solidFill>
                <a:prstClr val="black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3314" name="Picture 2" descr="Image result for concrete suspended fl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51785" b="1098"/>
          <a:stretch>
            <a:fillRect/>
          </a:stretch>
        </p:blipFill>
        <p:spPr bwMode="auto">
          <a:xfrm>
            <a:off x="678629" y="2228842"/>
            <a:ext cx="4893503" cy="3914802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929322" y="3000372"/>
            <a:ext cx="2605393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/>
              <a:t>Fast construction</a:t>
            </a:r>
          </a:p>
          <a:p>
            <a:r>
              <a:rPr lang="en-GB" sz="2400" dirty="0" smtClean="0"/>
              <a:t>Standard materials </a:t>
            </a:r>
          </a:p>
          <a:p>
            <a:r>
              <a:rPr lang="en-GB" sz="2400" dirty="0" smtClean="0"/>
              <a:t>Quality assured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Floors</a:t>
            </a:r>
          </a:p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Block and Beam</a:t>
            </a:r>
            <a:endParaRPr lang="en-GB" sz="3600" dirty="0" smtClean="0">
              <a:solidFill>
                <a:prstClr val="black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3314" name="Picture 2" descr="Image result for concrete suspended fl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48215" r="1579" b="14286"/>
          <a:stretch>
            <a:fillRect/>
          </a:stretch>
        </p:blipFill>
        <p:spPr bwMode="auto">
          <a:xfrm>
            <a:off x="3708183" y="2285992"/>
            <a:ext cx="5150097" cy="392909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857224" y="3000372"/>
            <a:ext cx="285752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Must be ventilated</a:t>
            </a:r>
          </a:p>
          <a:p>
            <a:r>
              <a:rPr lang="en-GB" sz="2400" dirty="0" smtClean="0"/>
              <a:t>DPM  </a:t>
            </a:r>
          </a:p>
          <a:p>
            <a:r>
              <a:rPr lang="en-GB" sz="2400" dirty="0" smtClean="0"/>
              <a:t>Screed can incorporate </a:t>
            </a:r>
            <a:r>
              <a:rPr lang="en-GB" sz="2400" dirty="0" err="1" smtClean="0"/>
              <a:t>underfloor</a:t>
            </a:r>
            <a:r>
              <a:rPr lang="en-GB" sz="2400" dirty="0" smtClean="0"/>
              <a:t> heating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500166" y="121442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Floors</a:t>
            </a:r>
          </a:p>
          <a:p>
            <a:pPr lvl="0" algn="ctr"/>
            <a:r>
              <a:rPr lang="en-GB" sz="3600" dirty="0" smtClean="0">
                <a:solidFill>
                  <a:prstClr val="black"/>
                </a:solidFill>
              </a:rPr>
              <a:t>Block and Beam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1126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7686" y="3000372"/>
            <a:ext cx="4229095" cy="3171821"/>
          </a:xfrm>
          <a:prstGeom prst="rect">
            <a:avLst/>
          </a:prstGeom>
          <a:noFill/>
        </p:spPr>
      </p:pic>
      <p:pic>
        <p:nvPicPr>
          <p:cNvPr id="11268" name="Picture 4" descr="Image result for concrete suspended floor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357430"/>
            <a:ext cx="4133844" cy="31003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4000" dirty="0" smtClean="0"/>
              <a:t>Solid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pic>
        <p:nvPicPr>
          <p:cNvPr id="9220" name="Picture 4" descr="Image result for solid ground fl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6304" r="-1"/>
          <a:stretch>
            <a:fillRect/>
          </a:stretch>
        </p:blipFill>
        <p:spPr bwMode="auto">
          <a:xfrm>
            <a:off x="3071802" y="2071678"/>
            <a:ext cx="5500726" cy="4024319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4857752" y="1357298"/>
            <a:ext cx="1730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 smtClean="0"/>
              <a:t>Traditional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4000" dirty="0" smtClean="0"/>
              <a:t>Solid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787" y="3000372"/>
            <a:ext cx="21431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Modern with over slab insulation</a:t>
            </a:r>
            <a:endParaRPr lang="en-GB" dirty="0"/>
          </a:p>
        </p:txBody>
      </p:sp>
      <p:pic>
        <p:nvPicPr>
          <p:cNvPr id="40962" name="Picture 2" descr="Image result for solid ground fl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15775" t="24809" r="8221" b="15212"/>
          <a:stretch>
            <a:fillRect/>
          </a:stretch>
        </p:blipFill>
        <p:spPr bwMode="auto">
          <a:xfrm>
            <a:off x="3214678" y="2000240"/>
            <a:ext cx="5300700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4000" dirty="0" smtClean="0"/>
              <a:t>Solid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787" y="3000372"/>
            <a:ext cx="21431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Modern with below slab insulation</a:t>
            </a:r>
            <a:endParaRPr lang="en-GB" dirty="0"/>
          </a:p>
        </p:txBody>
      </p:sp>
      <p:pic>
        <p:nvPicPr>
          <p:cNvPr id="43010" name="Picture 2" descr="https://image.slidesharecdn.com/tutorsolidgroundfloorsppt6-170217095729/95/solid-ground-floors-8-638.jpg?cb=1487325504"/>
          <p:cNvPicPr>
            <a:picLocks noChangeAspect="1" noChangeArrowheads="1"/>
          </p:cNvPicPr>
          <p:nvPr/>
        </p:nvPicPr>
        <p:blipFill>
          <a:blip r:embed="rId3"/>
          <a:srcRect l="35345" t="46973" r="3526" b="-209"/>
          <a:stretch>
            <a:fillRect/>
          </a:stretch>
        </p:blipFill>
        <p:spPr bwMode="auto">
          <a:xfrm>
            <a:off x="3428992" y="1643050"/>
            <a:ext cx="5353648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4000" dirty="0" smtClean="0"/>
              <a:t>Solid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787" y="3000372"/>
            <a:ext cx="214313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Modern with below slab insulation</a:t>
            </a:r>
          </a:p>
          <a:p>
            <a:r>
              <a:rPr lang="en-GB" sz="2800" dirty="0" smtClean="0"/>
              <a:t>Including perimeter insulation</a:t>
            </a:r>
            <a:endParaRPr lang="en-GB" dirty="0"/>
          </a:p>
        </p:txBody>
      </p:sp>
      <p:pic>
        <p:nvPicPr>
          <p:cNvPr id="45058" name="Picture 2" descr="Image result for solid ground floo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8349" r="-1250"/>
          <a:stretch>
            <a:fillRect/>
          </a:stretch>
        </p:blipFill>
        <p:spPr bwMode="auto">
          <a:xfrm>
            <a:off x="2928925" y="1785926"/>
            <a:ext cx="5929355" cy="46005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642910" y="1285860"/>
            <a:ext cx="32861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Floors</a:t>
            </a:r>
          </a:p>
          <a:p>
            <a:pPr algn="ctr"/>
            <a:r>
              <a:rPr lang="en-GB" sz="4000" dirty="0" smtClean="0"/>
              <a:t>Solid</a:t>
            </a:r>
            <a:endParaRPr lang="en-GB" sz="40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5787" y="3000372"/>
            <a:ext cx="214313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Screedless</a:t>
            </a:r>
            <a:endParaRPr lang="en-GB" sz="2800" dirty="0" smtClean="0"/>
          </a:p>
          <a:p>
            <a:r>
              <a:rPr lang="en-GB" sz="2800" dirty="0" err="1" smtClean="0"/>
              <a:t>Powerfloat</a:t>
            </a:r>
            <a:endParaRPr lang="en-GB" dirty="0"/>
          </a:p>
        </p:txBody>
      </p:sp>
      <p:pic>
        <p:nvPicPr>
          <p:cNvPr id="49154" name="Picture 2" descr="Image result for concrete floor finishing machin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2428868"/>
            <a:ext cx="510540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Floors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14554"/>
            <a:ext cx="3571900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Membranes:</a:t>
            </a:r>
          </a:p>
          <a:p>
            <a:r>
              <a:rPr lang="en-GB" sz="2800" dirty="0" smtClean="0"/>
              <a:t>Damp Proof Membrane – DPM</a:t>
            </a:r>
          </a:p>
          <a:p>
            <a:r>
              <a:rPr lang="en-GB" sz="2800" dirty="0" smtClean="0"/>
              <a:t>1200 Gauge – 300µm</a:t>
            </a:r>
          </a:p>
          <a:p>
            <a:r>
              <a:rPr lang="en-GB" sz="2800" dirty="0" smtClean="0"/>
              <a:t>Bitumen – natural, synthetic</a:t>
            </a:r>
          </a:p>
          <a:p>
            <a:endParaRPr lang="en-GB" sz="28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4214810" y="2643182"/>
            <a:ext cx="407196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Radon gas membrane</a:t>
            </a:r>
          </a:p>
          <a:p>
            <a:r>
              <a:rPr lang="en-GB" sz="2800" dirty="0" smtClean="0"/>
              <a:t>Areas of risk usually from rock types:</a:t>
            </a:r>
          </a:p>
          <a:p>
            <a:r>
              <a:rPr lang="en-GB" sz="2800" dirty="0" smtClean="0"/>
              <a:t>Granites</a:t>
            </a:r>
            <a:r>
              <a:rPr lang="en-GB" sz="2800" dirty="0" smtClean="0"/>
              <a:t>, dark </a:t>
            </a:r>
            <a:r>
              <a:rPr lang="en-GB" sz="2800" dirty="0" err="1" smtClean="0"/>
              <a:t>shales</a:t>
            </a:r>
            <a:r>
              <a:rPr lang="en-GB" sz="2800" dirty="0" smtClean="0"/>
              <a:t>, sedimentary rocks that contain phosphate, and metamorphic rocks derived from these </a:t>
            </a:r>
            <a:endParaRPr lang="en-GB" sz="2800" dirty="0" smtClean="0"/>
          </a:p>
          <a:p>
            <a:endParaRPr lang="en-GB" sz="28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500166" y="1214422"/>
            <a:ext cx="53285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Floors</a:t>
            </a:r>
            <a:endParaRPr lang="en-GB" sz="4400" dirty="0" smtClean="0"/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4348" y="2214554"/>
            <a:ext cx="4929222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/>
              <a:t>Insulation:</a:t>
            </a:r>
          </a:p>
          <a:p>
            <a:r>
              <a:rPr lang="en-GB" sz="2800" dirty="0" smtClean="0"/>
              <a:t>Fibreglass</a:t>
            </a:r>
          </a:p>
          <a:p>
            <a:r>
              <a:rPr lang="en-GB" sz="2800" dirty="0" smtClean="0"/>
              <a:t>Wool</a:t>
            </a:r>
          </a:p>
          <a:p>
            <a:r>
              <a:rPr lang="en-GB" sz="2800" dirty="0" smtClean="0"/>
              <a:t>Polystyrene</a:t>
            </a:r>
          </a:p>
          <a:p>
            <a:r>
              <a:rPr lang="en-GB" sz="2800" dirty="0" smtClean="0"/>
              <a:t>PIR – </a:t>
            </a:r>
            <a:r>
              <a:rPr lang="en-GB" sz="2800" dirty="0" err="1" smtClean="0"/>
              <a:t>Polyisocyanurate</a:t>
            </a:r>
            <a:endParaRPr lang="en-GB" sz="2800" dirty="0" smtClean="0"/>
          </a:p>
          <a:p>
            <a:r>
              <a:rPr lang="en-GB" sz="2800" dirty="0" smtClean="0"/>
              <a:t>Hemp</a:t>
            </a:r>
          </a:p>
          <a:p>
            <a:r>
              <a:rPr lang="en-GB" sz="2800" dirty="0" smtClean="0"/>
              <a:t>Cork</a:t>
            </a:r>
          </a:p>
          <a:p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203</Words>
  <Application>Microsoft Office PowerPoint</Application>
  <PresentationFormat>On-screen Show (4:3)</PresentationFormat>
  <Paragraphs>87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8</cp:revision>
  <dcterms:created xsi:type="dcterms:W3CDTF">2017-10-09T19:23:18Z</dcterms:created>
  <dcterms:modified xsi:type="dcterms:W3CDTF">2017-11-07T11:58:22Z</dcterms:modified>
</cp:coreProperties>
</file>