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12" r:id="rId1"/>
  </p:sldMasterIdLst>
  <p:notesMasterIdLst>
    <p:notesMasterId r:id="rId19"/>
  </p:notesMasterIdLst>
  <p:sldIdLst>
    <p:sldId id="256" r:id="rId2"/>
    <p:sldId id="280" r:id="rId3"/>
    <p:sldId id="257" r:id="rId4"/>
    <p:sldId id="258" r:id="rId5"/>
    <p:sldId id="259" r:id="rId6"/>
    <p:sldId id="273" r:id="rId7"/>
    <p:sldId id="274" r:id="rId8"/>
    <p:sldId id="275" r:id="rId9"/>
    <p:sldId id="276" r:id="rId10"/>
    <p:sldId id="260" r:id="rId11"/>
    <p:sldId id="270" r:id="rId12"/>
    <p:sldId id="277" r:id="rId13"/>
    <p:sldId id="278" r:id="rId14"/>
    <p:sldId id="266" r:id="rId15"/>
    <p:sldId id="267" r:id="rId16"/>
    <p:sldId id="268" r:id="rId17"/>
    <p:sldId id="279" r:id="rId1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inimized">
    <p:restoredLeft sz="34578" autoAdjust="0"/>
    <p:restoredTop sz="82090" autoAdjust="0"/>
  </p:normalViewPr>
  <p:slideViewPr>
    <p:cSldViewPr>
      <p:cViewPr varScale="1">
        <p:scale>
          <a:sx n="88" d="100"/>
          <a:sy n="88" d="100"/>
        </p:scale>
        <p:origin x="1068" y="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264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529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03A7659-ED0A-42A5-8877-9AD71BF06166}" type="datetimeFigureOut">
              <a:rPr lang="en-GB" smtClean="0"/>
              <a:t>30/10/2019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5075B18-E01E-4A14-992C-9C76306D97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11990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5075B18-E01E-4A14-992C-9C76306D9783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147478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5075B18-E01E-4A14-992C-9C76306D9783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202802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14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1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1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14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14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638E4FBC-63D9-4206-8392-8C84C2853AAF}" type="slidenum">
              <a:rPr lang="en-GB" sz="1200" smtClean="0"/>
              <a:pPr eaLnBrk="1" hangingPunct="1"/>
              <a:t>3</a:t>
            </a:fld>
            <a:endParaRPr lang="en-GB" sz="1200" smtClean="0"/>
          </a:p>
        </p:txBody>
      </p:sp>
      <p:sp>
        <p:nvSpPr>
          <p:cNvPr id="184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6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spcBef>
                <a:spcPct val="0"/>
              </a:spcBef>
            </a:pPr>
            <a:endParaRPr lang="en-US" sz="800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14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1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1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14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14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5A2B3626-DFF1-487B-9269-478DC8BD3AB6}" type="slidenum">
              <a:rPr lang="en-GB" sz="1200" smtClean="0"/>
              <a:pPr eaLnBrk="1" hangingPunct="1"/>
              <a:t>10</a:t>
            </a:fld>
            <a:endParaRPr lang="en-GB" sz="1200" smtClean="0"/>
          </a:p>
        </p:txBody>
      </p:sp>
      <p:sp>
        <p:nvSpPr>
          <p:cNvPr id="194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460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spcBef>
                <a:spcPct val="0"/>
              </a:spcBef>
            </a:pPr>
            <a:endParaRPr lang="en-US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14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1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1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14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14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27892C06-809B-4E0F-89E1-DB93C6894FA4}" type="slidenum">
              <a:rPr lang="en-GB" sz="1200" smtClean="0"/>
              <a:pPr eaLnBrk="1" hangingPunct="1"/>
              <a:t>14</a:t>
            </a:fld>
            <a:endParaRPr lang="en-GB" sz="1200" smtClean="0"/>
          </a:p>
        </p:txBody>
      </p:sp>
      <p:sp>
        <p:nvSpPr>
          <p:cNvPr id="204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4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spcBef>
                <a:spcPct val="0"/>
              </a:spcBef>
            </a:pPr>
            <a:endParaRPr lang="en-US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14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1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1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14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14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0BFDFA40-3143-4E56-89C9-B09D6634C259}" type="slidenum">
              <a:rPr lang="en-GB" sz="1200" smtClean="0"/>
              <a:pPr eaLnBrk="1" hangingPunct="1"/>
              <a:t>15</a:t>
            </a:fld>
            <a:endParaRPr lang="en-GB" sz="1200" smtClean="0"/>
          </a:p>
        </p:txBody>
      </p:sp>
      <p:sp>
        <p:nvSpPr>
          <p:cNvPr id="215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508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spcBef>
                <a:spcPct val="0"/>
              </a:spcBef>
            </a:pPr>
            <a:endParaRPr lang="en-US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2E91275D-F663-4405-8FA8-D037D09A52F7}" type="datetimeFigureOut">
              <a:rPr lang="en-GB" smtClean="0"/>
              <a:t>30/10/2019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446447BB-DA06-4C0E-BD31-12DF404CEBD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1275D-F663-4405-8FA8-D037D09A52F7}" type="datetimeFigureOut">
              <a:rPr lang="en-GB" smtClean="0"/>
              <a:t>30/10/2019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447BB-DA06-4C0E-BD31-12DF404CEBD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1275D-F663-4405-8FA8-D037D09A52F7}" type="datetimeFigureOut">
              <a:rPr lang="en-GB" smtClean="0"/>
              <a:t>30/10/2019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447BB-DA06-4C0E-BD31-12DF404CEBD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1275D-F663-4405-8FA8-D037D09A52F7}" type="datetimeFigureOut">
              <a:rPr lang="en-GB" smtClean="0"/>
              <a:t>30/10/2019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447BB-DA06-4C0E-BD31-12DF404CEBD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6" name="Date Placeholder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2E91275D-F663-4405-8FA8-D037D09A52F7}" type="datetimeFigureOut">
              <a:rPr lang="en-GB" smtClean="0"/>
              <a:t>30/10/2019</a:t>
            </a:fld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46447BB-DA06-4C0E-BD31-12DF404CEBDD}" type="slidenum">
              <a:rPr lang="en-GB" smtClean="0"/>
              <a:t>‹#›</a:t>
            </a:fld>
            <a:endParaRPr lang="en-GB"/>
          </a:p>
        </p:txBody>
      </p:sp>
      <p:sp>
        <p:nvSpPr>
          <p:cNvPr id="28" name="Footer Placeholder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2E91275D-F663-4405-8FA8-D037D09A52F7}" type="datetimeFigureOut">
              <a:rPr lang="en-GB" smtClean="0"/>
              <a:t>30/10/2019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446447BB-DA06-4C0E-BD31-12DF404CEBD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1275D-F663-4405-8FA8-D037D09A52F7}" type="datetimeFigureOut">
              <a:rPr lang="en-GB" smtClean="0"/>
              <a:t>30/10/2019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447BB-DA06-4C0E-BD31-12DF404CEBD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1275D-F663-4405-8FA8-D037D09A52F7}" type="datetimeFigureOut">
              <a:rPr lang="en-GB" smtClean="0"/>
              <a:t>30/10/2019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447BB-DA06-4C0E-BD31-12DF404CEBD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1275D-F663-4405-8FA8-D037D09A52F7}" type="datetimeFigureOut">
              <a:rPr lang="en-GB" smtClean="0"/>
              <a:t>30/10/2019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447BB-DA06-4C0E-BD31-12DF404CEBD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1275D-F663-4405-8FA8-D037D09A52F7}" type="datetimeFigureOut">
              <a:rPr lang="en-GB" smtClean="0"/>
              <a:t>30/10/2019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447BB-DA06-4C0E-BD31-12DF404CEBD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1275D-F663-4405-8FA8-D037D09A52F7}" type="datetimeFigureOut">
              <a:rPr lang="en-GB" smtClean="0"/>
              <a:t>30/10/2019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447BB-DA06-4C0E-BD31-12DF404CEBD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2E91275D-F663-4405-8FA8-D037D09A52F7}" type="datetimeFigureOut">
              <a:rPr lang="en-GB" smtClean="0"/>
              <a:t>30/10/2019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446447BB-DA06-4C0E-BD31-12DF404CEBDD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13" r:id="rId1"/>
    <p:sldLayoutId id="2147483914" r:id="rId2"/>
    <p:sldLayoutId id="2147483915" r:id="rId3"/>
    <p:sldLayoutId id="2147483916" r:id="rId4"/>
    <p:sldLayoutId id="2147483917" r:id="rId5"/>
    <p:sldLayoutId id="2147483918" r:id="rId6"/>
    <p:sldLayoutId id="2147483919" r:id="rId7"/>
    <p:sldLayoutId id="2147483920" r:id="rId8"/>
    <p:sldLayoutId id="2147483921" r:id="rId9"/>
    <p:sldLayoutId id="2147483922" r:id="rId10"/>
    <p:sldLayoutId id="2147483923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ecotourism.org/news/ties-announces-ecotourism-principles-revision/" TargetMode="External"/><Relationship Id="rId2" Type="http://schemas.openxmlformats.org/officeDocument/2006/relationships/hyperlink" Target="http://www.un-documents.net/our-common-future.pd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1916833"/>
            <a:ext cx="8458200" cy="1955080"/>
          </a:xfrm>
        </p:spPr>
        <p:txBody>
          <a:bodyPr>
            <a:normAutofit fontScale="90000"/>
          </a:bodyPr>
          <a:lstStyle/>
          <a:p>
            <a:r>
              <a:rPr lang="en-GB" dirty="0"/>
              <a:t>SHSS6082</a:t>
            </a:r>
            <a:br>
              <a:rPr lang="en-GB" dirty="0"/>
            </a:br>
            <a:r>
              <a:rPr lang="en-GB" dirty="0" smtClean="0"/>
              <a:t>Landscape and Sustainable Recreation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sz="3200" dirty="0" smtClean="0"/>
              <a:t>Sustainable Tourism and Recreation</a:t>
            </a:r>
            <a:endParaRPr lang="en-GB" sz="3200" dirty="0"/>
          </a:p>
        </p:txBody>
      </p:sp>
      <p:pic>
        <p:nvPicPr>
          <p:cNvPr id="4" name="Picture 5" descr="TSD_logo2010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2125" y="4572000"/>
            <a:ext cx="2889250" cy="1184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74977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3752" y="493466"/>
            <a:ext cx="8229600" cy="1445096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Ecotourism – tourism and recreation underpinned by sustainable thinking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024" y="2515948"/>
            <a:ext cx="2466975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752" y="4390086"/>
            <a:ext cx="5960753" cy="23843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5503" y="2489660"/>
            <a:ext cx="3735532" cy="27980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2515948"/>
            <a:ext cx="2937874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0" name="Picture 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1348" y="4886625"/>
            <a:ext cx="2583404" cy="20059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179512" y="1723548"/>
            <a:ext cx="18218024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“Sustainability principles refer to the environmental, economic and socio-cultural aspects of tourism </a:t>
            </a:r>
            <a:endParaRPr lang="en-GB" sz="1400" dirty="0" smtClean="0"/>
          </a:p>
          <a:p>
            <a:r>
              <a:rPr lang="en-GB" sz="1400" dirty="0" smtClean="0"/>
              <a:t>development</a:t>
            </a:r>
            <a:r>
              <a:rPr lang="en-GB" sz="1400" dirty="0"/>
              <a:t>. </a:t>
            </a:r>
            <a:r>
              <a:rPr lang="en-GB" sz="1400" dirty="0" smtClean="0"/>
              <a:t>A </a:t>
            </a:r>
            <a:r>
              <a:rPr lang="en-GB" sz="1400" dirty="0"/>
              <a:t>suitable balance must be established between these three dimensions to guarantee its long </a:t>
            </a:r>
            <a:r>
              <a:rPr lang="en-GB" sz="1400" dirty="0" smtClean="0"/>
              <a:t>term</a:t>
            </a:r>
          </a:p>
          <a:p>
            <a:r>
              <a:rPr lang="en-GB" sz="1400" dirty="0" smtClean="0"/>
              <a:t> </a:t>
            </a:r>
            <a:r>
              <a:rPr lang="en-GB" sz="1400" dirty="0"/>
              <a:t>sustainability” </a:t>
            </a:r>
          </a:p>
        </p:txBody>
      </p:sp>
    </p:spTree>
    <p:extLst>
      <p:ext uri="{BB962C8B-B14F-4D97-AF65-F5344CB8AC3E}">
        <p14:creationId xmlns:p14="http://schemas.microsoft.com/office/powerpoint/2010/main" val="9637853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395536" y="692696"/>
            <a:ext cx="8229600" cy="1066800"/>
          </a:xfrm>
        </p:spPr>
        <p:txBody>
          <a:bodyPr>
            <a:normAutofit fontScale="90000"/>
          </a:bodyPr>
          <a:lstStyle/>
          <a:p>
            <a:pPr algn="ctr" eaLnBrk="1" hangingPunct="1"/>
            <a:r>
              <a:rPr lang="en-GB" dirty="0" smtClean="0"/>
              <a:t>Origins of the Sustainable Development Concept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916832"/>
            <a:ext cx="5338936" cy="4657704"/>
          </a:xfrm>
        </p:spPr>
        <p:txBody>
          <a:bodyPr>
            <a:normAutofit fontScale="85000" lnSpcReduction="10000"/>
          </a:bodyPr>
          <a:lstStyle/>
          <a:p>
            <a:pPr eaLnBrk="1" hangingPunct="1"/>
            <a:r>
              <a:rPr lang="en-GB" sz="2800" dirty="0" smtClean="0">
                <a:solidFill>
                  <a:srgbClr val="C00000"/>
                </a:solidFill>
              </a:rPr>
              <a:t>World Conservation Strategy 1980</a:t>
            </a:r>
          </a:p>
          <a:p>
            <a:pPr marL="109728" indent="0" eaLnBrk="1" hangingPunct="1">
              <a:buNone/>
            </a:pPr>
            <a:endParaRPr lang="en-GB" sz="2800" dirty="0" smtClean="0"/>
          </a:p>
          <a:p>
            <a:pPr eaLnBrk="1" hangingPunct="1"/>
            <a:r>
              <a:rPr lang="en-GB" sz="2800" dirty="0" smtClean="0">
                <a:solidFill>
                  <a:srgbClr val="0070C0"/>
                </a:solidFill>
              </a:rPr>
              <a:t>World Commission on Environment and Development (WCED) created 1983 </a:t>
            </a:r>
          </a:p>
          <a:p>
            <a:pPr eaLnBrk="1" hangingPunct="1"/>
            <a:endParaRPr lang="en-GB" sz="2800" dirty="0" smtClean="0"/>
          </a:p>
          <a:p>
            <a:pPr eaLnBrk="1" hangingPunct="1"/>
            <a:r>
              <a:rPr lang="en-GB" sz="2800" dirty="0" smtClean="0">
                <a:solidFill>
                  <a:srgbClr val="FFC000"/>
                </a:solidFill>
              </a:rPr>
              <a:t>WCED publish ‘Our Common Future’ </a:t>
            </a:r>
            <a:r>
              <a:rPr lang="en-GB" sz="2800" dirty="0" smtClean="0">
                <a:solidFill>
                  <a:srgbClr val="FFC000"/>
                </a:solidFill>
              </a:rPr>
              <a:t>1987 – </a:t>
            </a:r>
            <a:r>
              <a:rPr lang="en-GB" sz="2800" dirty="0" err="1" smtClean="0">
                <a:solidFill>
                  <a:srgbClr val="FFC000"/>
                </a:solidFill>
              </a:rPr>
              <a:t>Brandtland</a:t>
            </a:r>
            <a:r>
              <a:rPr lang="en-GB" sz="2800" dirty="0" smtClean="0">
                <a:solidFill>
                  <a:srgbClr val="FFC000"/>
                </a:solidFill>
              </a:rPr>
              <a:t> report</a:t>
            </a:r>
            <a:endParaRPr lang="en-GB" sz="2800" dirty="0" smtClean="0">
              <a:solidFill>
                <a:srgbClr val="FFC000"/>
              </a:solidFill>
            </a:endParaRPr>
          </a:p>
          <a:p>
            <a:pPr eaLnBrk="1" hangingPunct="1"/>
            <a:endParaRPr lang="en-GB" sz="2800" dirty="0" smtClean="0"/>
          </a:p>
          <a:p>
            <a:pPr eaLnBrk="1" hangingPunct="1"/>
            <a:r>
              <a:rPr lang="en-GB" sz="2800" dirty="0" smtClean="0">
                <a:solidFill>
                  <a:srgbClr val="7030A0"/>
                </a:solidFill>
              </a:rPr>
              <a:t>UN Conference on Environment and Development in Rio de Janeiro 1992</a:t>
            </a: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1988840"/>
            <a:ext cx="1524000" cy="2095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3645024"/>
            <a:ext cx="1762125" cy="2600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00140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dirty="0" smtClean="0"/>
              <a:t>Definition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sz="2800" dirty="0" smtClean="0"/>
              <a:t>WCED (1987, p43):</a:t>
            </a:r>
          </a:p>
          <a:p>
            <a:pPr eaLnBrk="1" hangingPunct="1">
              <a:buFont typeface="Wingdings" pitchFamily="2" charset="2"/>
              <a:buNone/>
            </a:pPr>
            <a:endParaRPr lang="en-GB" sz="2800" dirty="0" smtClean="0"/>
          </a:p>
          <a:p>
            <a:pPr lvl="1" eaLnBrk="1" hangingPunct="1">
              <a:buFont typeface="Wingdings" pitchFamily="2" charset="2"/>
              <a:buNone/>
            </a:pPr>
            <a:r>
              <a:rPr lang="en-GB" dirty="0" smtClean="0">
                <a:solidFill>
                  <a:schemeClr val="tx1"/>
                </a:solidFill>
              </a:rPr>
              <a:t>Sustainable Development is development that </a:t>
            </a:r>
            <a:r>
              <a:rPr lang="en-GB" dirty="0" smtClean="0">
                <a:solidFill>
                  <a:srgbClr val="C00000"/>
                </a:solidFill>
              </a:rPr>
              <a:t>‘meets the needs of the present without compromising the ability of future generations to meet their own needs.’</a:t>
            </a:r>
          </a:p>
        </p:txBody>
      </p:sp>
    </p:spTree>
    <p:extLst>
      <p:ext uri="{BB962C8B-B14F-4D97-AF65-F5344CB8AC3E}">
        <p14:creationId xmlns:p14="http://schemas.microsoft.com/office/powerpoint/2010/main" val="42487020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548680"/>
            <a:ext cx="8229600" cy="1066800"/>
          </a:xfrm>
        </p:spPr>
        <p:txBody>
          <a:bodyPr/>
          <a:lstStyle/>
          <a:p>
            <a:pPr eaLnBrk="1" hangingPunct="1"/>
            <a:r>
              <a:rPr lang="en-GB" dirty="0" smtClean="0"/>
              <a:t>Why?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412777"/>
            <a:ext cx="8229600" cy="5111848"/>
          </a:xfrm>
        </p:spPr>
        <p:txBody>
          <a:bodyPr>
            <a:normAutofit/>
          </a:bodyPr>
          <a:lstStyle/>
          <a:p>
            <a:pPr marL="109728" indent="0" eaLnBrk="1" hangingPunct="1">
              <a:lnSpc>
                <a:spcPct val="80000"/>
              </a:lnSpc>
              <a:buNone/>
            </a:pPr>
            <a:r>
              <a:rPr lang="en-GB" sz="3200" dirty="0" smtClean="0"/>
              <a:t>World’s population increased from 1600 million in 1900 to just over 5000 million </a:t>
            </a:r>
            <a:r>
              <a:rPr lang="en-GB" sz="3200" dirty="0" smtClean="0"/>
              <a:t>1987 – </a:t>
            </a:r>
            <a:r>
              <a:rPr lang="en-GB" sz="2000" dirty="0" smtClean="0"/>
              <a:t>World pollution now 7 billion – forecast 9 billion 2043</a:t>
            </a:r>
            <a:endParaRPr lang="en-GB" sz="2000" dirty="0" smtClean="0"/>
          </a:p>
          <a:p>
            <a:pPr marL="109728" indent="0" eaLnBrk="1" hangingPunct="1">
              <a:lnSpc>
                <a:spcPct val="80000"/>
              </a:lnSpc>
              <a:buNone/>
            </a:pPr>
            <a:endParaRPr lang="en-GB" sz="2800" dirty="0" smtClean="0"/>
          </a:p>
          <a:p>
            <a:pPr marL="109728" indent="0" eaLnBrk="1" hangingPunct="1">
              <a:lnSpc>
                <a:spcPct val="80000"/>
              </a:lnSpc>
              <a:buNone/>
            </a:pPr>
            <a:endParaRPr lang="en-GB" sz="2800" dirty="0" smtClean="0"/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sz="2800" dirty="0" smtClean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052" y="2780928"/>
            <a:ext cx="5174998" cy="38762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766706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809832"/>
          </a:xfrm>
        </p:spPr>
        <p:txBody>
          <a:bodyPr/>
          <a:lstStyle/>
          <a:p>
            <a:pPr marL="109728" indent="0">
              <a:buNone/>
            </a:pPr>
            <a:r>
              <a:rPr lang="en-GB" sz="3200" dirty="0"/>
              <a:t>50% of world’s rainforests destroyed post </a:t>
            </a:r>
            <a:r>
              <a:rPr lang="en-GB" sz="3200" dirty="0" smtClean="0"/>
              <a:t>1950</a:t>
            </a:r>
            <a:endParaRPr lang="en-GB" sz="3200" dirty="0"/>
          </a:p>
          <a:p>
            <a:pPr marL="109728" indent="0">
              <a:buNone/>
            </a:pPr>
            <a:endParaRPr lang="en-GB" dirty="0"/>
          </a:p>
        </p:txBody>
      </p:sp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2204864"/>
            <a:ext cx="6421685" cy="38530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008961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620688"/>
            <a:ext cx="8229600" cy="5521800"/>
          </a:xfrm>
        </p:spPr>
        <p:txBody>
          <a:bodyPr/>
          <a:lstStyle/>
          <a:p>
            <a:pPr marL="109728" indent="0">
              <a:buNone/>
            </a:pPr>
            <a:r>
              <a:rPr lang="en-GB" sz="3200" dirty="0"/>
              <a:t>Use of CFCs rose from 100 tons in 1931 to 650,000 tons by </a:t>
            </a:r>
            <a:r>
              <a:rPr lang="en-GB" sz="3200" dirty="0"/>
              <a:t>1980s </a:t>
            </a:r>
            <a:r>
              <a:rPr lang="en-GB" sz="3200" dirty="0" smtClean="0"/>
              <a:t>- </a:t>
            </a:r>
            <a:r>
              <a:rPr lang="en-GB" sz="2400" dirty="0" smtClean="0"/>
              <a:t>1987 </a:t>
            </a:r>
            <a:r>
              <a:rPr lang="en-GB" sz="2400" dirty="0"/>
              <a:t>Montreal agreement 27 countries signed now 148 have signed</a:t>
            </a:r>
          </a:p>
          <a:p>
            <a:pPr marL="109728" indent="0">
              <a:buNone/>
            </a:pPr>
            <a:endParaRPr lang="en-GB" sz="3200" dirty="0"/>
          </a:p>
          <a:p>
            <a:pPr marL="109728" indent="0">
              <a:buNone/>
            </a:pPr>
            <a:endParaRPr lang="en-GB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420888"/>
            <a:ext cx="6792663" cy="39875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670535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593808"/>
          </a:xfrm>
        </p:spPr>
        <p:txBody>
          <a:bodyPr/>
          <a:lstStyle/>
          <a:p>
            <a:pPr marL="109728" indent="0">
              <a:buNone/>
            </a:pPr>
            <a:r>
              <a:rPr lang="en-GB" sz="3200" dirty="0"/>
              <a:t>Over 50% of total increase in CO2 between 1750 and 1990 occurred after </a:t>
            </a:r>
            <a:r>
              <a:rPr lang="en-GB" sz="3200" dirty="0" smtClean="0"/>
              <a:t>1950</a:t>
            </a:r>
            <a:r>
              <a:rPr lang="en-GB" sz="2000" dirty="0"/>
              <a:t>- 1988 is the year in which the scientific evidence for and risks of human-caused climate change became widely known</a:t>
            </a:r>
          </a:p>
          <a:p>
            <a:pPr marL="109728" indent="0">
              <a:buNone/>
            </a:pPr>
            <a:endParaRPr lang="en-GB" sz="3200" dirty="0"/>
          </a:p>
          <a:p>
            <a:pPr marL="109728" indent="0">
              <a:buNone/>
            </a:pPr>
            <a:endParaRPr lang="en-GB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636912"/>
            <a:ext cx="7343694" cy="41124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57244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91880" y="980728"/>
            <a:ext cx="5194920" cy="5593808"/>
          </a:xfrm>
        </p:spPr>
        <p:txBody>
          <a:bodyPr/>
          <a:lstStyle/>
          <a:p>
            <a:pPr marL="109728" indent="0">
              <a:buNone/>
            </a:pPr>
            <a:r>
              <a:rPr lang="en-GB" sz="3200" dirty="0"/>
              <a:t>Proportion of people suffering with chronic malnutrition remains over 1 billion – same as when records began 1930s</a:t>
            </a:r>
          </a:p>
          <a:p>
            <a:pPr marL="109728" indent="0">
              <a:buNone/>
            </a:pPr>
            <a:endParaRPr lang="en-GB" dirty="0"/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412776"/>
            <a:ext cx="2875083" cy="43204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866575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51520" y="476672"/>
            <a:ext cx="8229600" cy="1066800"/>
          </a:xfrm>
        </p:spPr>
        <p:txBody>
          <a:bodyPr/>
          <a:lstStyle/>
          <a:p>
            <a:pPr eaLnBrk="1" hangingPunct="1"/>
            <a:r>
              <a:rPr lang="en-GB" dirty="0" smtClean="0"/>
              <a:t>A New Concept?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556792"/>
            <a:ext cx="3538736" cy="5017744"/>
          </a:xfrm>
        </p:spPr>
        <p:txBody>
          <a:bodyPr>
            <a:normAutofit/>
          </a:bodyPr>
          <a:lstStyle/>
          <a:p>
            <a:r>
              <a:rPr lang="en-GB" dirty="0"/>
              <a:t>Thomas Malthus ‘An Essay on the Principle of </a:t>
            </a:r>
            <a:r>
              <a:rPr lang="en-GB" dirty="0" smtClean="0"/>
              <a:t>Population’ 1798</a:t>
            </a:r>
          </a:p>
          <a:p>
            <a:pPr marL="109728" indent="0" eaLnBrk="1" hangingPunct="1">
              <a:buNone/>
            </a:pPr>
            <a:endParaRPr lang="en-GB" dirty="0"/>
          </a:p>
          <a:p>
            <a:pPr eaLnBrk="1" hangingPunct="1"/>
            <a:r>
              <a:rPr lang="en-GB" dirty="0" smtClean="0"/>
              <a:t>George Perkins Marsh ‘Man and Nature’ 1864</a:t>
            </a:r>
          </a:p>
          <a:p>
            <a:pPr marL="109728" indent="0" eaLnBrk="1" hangingPunct="1">
              <a:buNone/>
            </a:pPr>
            <a:endParaRPr lang="en-GB" dirty="0" smtClean="0"/>
          </a:p>
          <a:p>
            <a:pPr eaLnBrk="1" hangingPunct="1"/>
            <a:r>
              <a:rPr lang="en-GB" dirty="0" smtClean="0"/>
              <a:t>Rachel Carson ‘Silent Spring’1962</a:t>
            </a:r>
          </a:p>
        </p:txBody>
      </p:sp>
      <p:pic>
        <p:nvPicPr>
          <p:cNvPr id="1433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5232" y="1268760"/>
            <a:ext cx="1323975" cy="1771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2708920"/>
            <a:ext cx="1376669" cy="20162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340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4293096"/>
            <a:ext cx="1476671" cy="18722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9370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449792"/>
          </a:xfrm>
        </p:spPr>
        <p:txBody>
          <a:bodyPr/>
          <a:lstStyle/>
          <a:p>
            <a:pPr marL="109728" indent="0">
              <a:buNone/>
            </a:pPr>
            <a:r>
              <a:rPr lang="en-GB" dirty="0" smtClean="0"/>
              <a:t>The International Ecotourism Society defines Ecotourism as:</a:t>
            </a:r>
          </a:p>
          <a:p>
            <a:pPr marL="109728" indent="0">
              <a:buNone/>
            </a:pPr>
            <a:endParaRPr lang="en-GB" dirty="0" smtClean="0"/>
          </a:p>
          <a:p>
            <a:pPr marL="109728" indent="0">
              <a:buNone/>
            </a:pPr>
            <a:r>
              <a:rPr lang="en-GB" dirty="0">
                <a:solidFill>
                  <a:srgbClr val="C00000"/>
                </a:solidFill>
              </a:rPr>
              <a:t>"responsible travel to natural areas that conserves the environment, sustains the well-being of the local people, and involves interpretation and education" (TIES, 2015). </a:t>
            </a:r>
            <a:endParaRPr lang="en-GB" dirty="0" smtClean="0">
              <a:solidFill>
                <a:srgbClr val="C00000"/>
              </a:solidFill>
            </a:endParaRPr>
          </a:p>
          <a:p>
            <a:pPr marL="109728" indent="0">
              <a:buNone/>
            </a:pPr>
            <a:endParaRPr lang="en-GB" dirty="0">
              <a:solidFill>
                <a:srgbClr val="C00000"/>
              </a:solidFill>
            </a:endParaRPr>
          </a:p>
          <a:p>
            <a:pPr marL="109728" indent="0">
              <a:buNone/>
            </a:pPr>
            <a:r>
              <a:rPr lang="en-GB" dirty="0">
                <a:solidFill>
                  <a:srgbClr val="C00000"/>
                </a:solidFill>
              </a:rPr>
              <a:t>The International Ecotourism Society (TIES) </a:t>
            </a:r>
            <a:endParaRPr lang="en-GB" dirty="0">
              <a:solidFill>
                <a:srgbClr val="C00000"/>
              </a:solidFill>
            </a:endParaRPr>
          </a:p>
          <a:p>
            <a:pPr marL="109728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5112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548680"/>
            <a:ext cx="8229600" cy="648072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solidFill>
                  <a:srgbClr val="0070C0"/>
                </a:solidFill>
              </a:rPr>
              <a:t>Principles of Ecotourism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377784"/>
          </a:xfrm>
        </p:spPr>
        <p:txBody>
          <a:bodyPr>
            <a:normAutofit fontScale="92500" lnSpcReduction="10000"/>
          </a:bodyPr>
          <a:lstStyle/>
          <a:p>
            <a:pPr marL="109728" indent="0">
              <a:buNone/>
            </a:pPr>
            <a:r>
              <a:rPr lang="en-GB" dirty="0" smtClean="0"/>
              <a:t>Ecotourism </a:t>
            </a:r>
            <a:r>
              <a:rPr lang="en-GB" dirty="0"/>
              <a:t>is about uniting conservation, communities, and sustainable travel. This means that those who implement, participate in and market ecotourism activities should adopt the following ecotourism principles</a:t>
            </a:r>
            <a:r>
              <a:rPr lang="en-GB" dirty="0" smtClean="0"/>
              <a:t>:</a:t>
            </a:r>
          </a:p>
          <a:p>
            <a:pPr marL="109728" indent="0">
              <a:buNone/>
            </a:pPr>
            <a:endParaRPr lang="en-GB" dirty="0" smtClean="0"/>
          </a:p>
          <a:p>
            <a:r>
              <a:rPr lang="en-GB" dirty="0" smtClean="0">
                <a:solidFill>
                  <a:srgbClr val="C00000"/>
                </a:solidFill>
              </a:rPr>
              <a:t>Minimize </a:t>
            </a:r>
            <a:r>
              <a:rPr lang="en-GB" dirty="0">
                <a:solidFill>
                  <a:srgbClr val="C00000"/>
                </a:solidFill>
              </a:rPr>
              <a:t>physical, social, </a:t>
            </a:r>
            <a:r>
              <a:rPr lang="en-GB" dirty="0" smtClean="0">
                <a:solidFill>
                  <a:srgbClr val="C00000"/>
                </a:solidFill>
              </a:rPr>
              <a:t>behavioural</a:t>
            </a:r>
            <a:r>
              <a:rPr lang="en-GB" dirty="0">
                <a:solidFill>
                  <a:srgbClr val="C00000"/>
                </a:solidFill>
              </a:rPr>
              <a:t>, and psychological </a:t>
            </a:r>
            <a:r>
              <a:rPr lang="en-GB" dirty="0" smtClean="0">
                <a:solidFill>
                  <a:srgbClr val="C00000"/>
                </a:solidFill>
              </a:rPr>
              <a:t>impacts.</a:t>
            </a:r>
          </a:p>
          <a:p>
            <a:r>
              <a:rPr lang="en-GB" dirty="0" smtClean="0">
                <a:solidFill>
                  <a:srgbClr val="00B050"/>
                </a:solidFill>
              </a:rPr>
              <a:t>Build </a:t>
            </a:r>
            <a:r>
              <a:rPr lang="en-GB" dirty="0">
                <a:solidFill>
                  <a:srgbClr val="00B050"/>
                </a:solidFill>
              </a:rPr>
              <a:t>environmental and cultural awareness and </a:t>
            </a:r>
            <a:r>
              <a:rPr lang="en-GB" dirty="0" smtClean="0">
                <a:solidFill>
                  <a:srgbClr val="00B050"/>
                </a:solidFill>
              </a:rPr>
              <a:t>respect.</a:t>
            </a:r>
          </a:p>
          <a:p>
            <a:r>
              <a:rPr lang="en-GB" dirty="0" smtClean="0">
                <a:solidFill>
                  <a:srgbClr val="0070C0"/>
                </a:solidFill>
              </a:rPr>
              <a:t>Provide </a:t>
            </a:r>
            <a:r>
              <a:rPr lang="en-GB" dirty="0">
                <a:solidFill>
                  <a:srgbClr val="0070C0"/>
                </a:solidFill>
              </a:rPr>
              <a:t>positive experiences for both visitors and hosts.</a:t>
            </a:r>
          </a:p>
          <a:p>
            <a:r>
              <a:rPr lang="en-GB" dirty="0" smtClean="0">
                <a:solidFill>
                  <a:srgbClr val="FF0000"/>
                </a:solidFill>
              </a:rPr>
              <a:t>Provide </a:t>
            </a:r>
            <a:r>
              <a:rPr lang="en-GB" dirty="0">
                <a:solidFill>
                  <a:srgbClr val="FF0000"/>
                </a:solidFill>
              </a:rPr>
              <a:t>direct financial benefits for conservation.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1736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521800"/>
          </a:xfrm>
        </p:spPr>
        <p:txBody>
          <a:bodyPr/>
          <a:lstStyle/>
          <a:p>
            <a:r>
              <a:rPr lang="en-GB" dirty="0">
                <a:solidFill>
                  <a:srgbClr val="C00000"/>
                </a:solidFill>
              </a:rPr>
              <a:t>Generate financial benefits for both local people and private industry.</a:t>
            </a:r>
          </a:p>
          <a:p>
            <a:r>
              <a:rPr lang="en-GB" dirty="0">
                <a:solidFill>
                  <a:srgbClr val="0070C0"/>
                </a:solidFill>
              </a:rPr>
              <a:t>Deliver memorable interpretative experiences to visitors that help raise sensitivity to host countries' political, environmental, and social climates.</a:t>
            </a:r>
          </a:p>
          <a:p>
            <a:r>
              <a:rPr lang="en-GB" dirty="0">
                <a:solidFill>
                  <a:srgbClr val="00B050"/>
                </a:solidFill>
              </a:rPr>
              <a:t>Design, construct and operate low-impact facilities.</a:t>
            </a:r>
          </a:p>
          <a:p>
            <a:r>
              <a:rPr lang="en-GB" dirty="0">
                <a:solidFill>
                  <a:srgbClr val="FFC000"/>
                </a:solidFill>
              </a:rPr>
              <a:t>Recognize the rights and spiritual beliefs of the Indigenous People in your community and work in partnership with them to create empowerment.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7334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36912"/>
            <a:ext cx="4326047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836712"/>
            <a:ext cx="8229600" cy="1066800"/>
          </a:xfrm>
        </p:spPr>
        <p:txBody>
          <a:bodyPr/>
          <a:lstStyle/>
          <a:p>
            <a:pPr eaLnBrk="1" hangingPunct="1"/>
            <a:r>
              <a:rPr lang="en-GB" dirty="0" smtClean="0"/>
              <a:t>A Contested Concept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987824" y="2249424"/>
            <a:ext cx="5698976" cy="4325112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lnSpc>
                <a:spcPct val="90000"/>
              </a:lnSpc>
            </a:pPr>
            <a:r>
              <a:rPr lang="en-GB" dirty="0" smtClean="0"/>
              <a:t>The application of the concept is in dispute</a:t>
            </a:r>
          </a:p>
          <a:p>
            <a:pPr eaLnBrk="1" hangingPunct="1">
              <a:lnSpc>
                <a:spcPct val="90000"/>
              </a:lnSpc>
            </a:pPr>
            <a:endParaRPr lang="en-GB" dirty="0" smtClean="0"/>
          </a:p>
          <a:p>
            <a:pPr eaLnBrk="1" hangingPunct="1">
              <a:lnSpc>
                <a:spcPct val="90000"/>
              </a:lnSpc>
            </a:pPr>
            <a:r>
              <a:rPr lang="en-GB" dirty="0" smtClean="0"/>
              <a:t>Often refers to a ‘balance’- subjective concept reliant on values and ideologies of stakeholders</a:t>
            </a:r>
          </a:p>
          <a:p>
            <a:pPr eaLnBrk="1" hangingPunct="1">
              <a:lnSpc>
                <a:spcPct val="90000"/>
              </a:lnSpc>
            </a:pPr>
            <a:endParaRPr lang="en-GB" dirty="0" smtClean="0"/>
          </a:p>
          <a:p>
            <a:pPr eaLnBrk="1" hangingPunct="1">
              <a:lnSpc>
                <a:spcPct val="90000"/>
              </a:lnSpc>
            </a:pPr>
            <a:r>
              <a:rPr lang="en-GB" dirty="0" smtClean="0"/>
              <a:t>A concept aimed at reconciling different value positions and the perception of an environmental crisis requiring solution</a:t>
            </a:r>
          </a:p>
        </p:txBody>
      </p:sp>
    </p:spTree>
    <p:extLst>
      <p:ext uri="{BB962C8B-B14F-4D97-AF65-F5344CB8AC3E}">
        <p14:creationId xmlns:p14="http://schemas.microsoft.com/office/powerpoint/2010/main" val="738813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476250"/>
            <a:ext cx="8229600" cy="5654675"/>
          </a:xfrm>
        </p:spPr>
        <p:txBody>
          <a:bodyPr/>
          <a:lstStyle/>
          <a:p>
            <a:pPr eaLnBrk="1" hangingPunct="1"/>
            <a:endParaRPr lang="en-GB" sz="2800" dirty="0" smtClean="0"/>
          </a:p>
          <a:p>
            <a:pPr eaLnBrk="1" hangingPunct="1"/>
            <a:r>
              <a:rPr lang="en-GB" sz="2800" dirty="0" smtClean="0"/>
              <a:t>Butler (1999, p26) believes:</a:t>
            </a:r>
          </a:p>
          <a:p>
            <a:pPr lvl="1" eaLnBrk="1" hangingPunct="1">
              <a:buFont typeface="Wingdings" pitchFamily="2" charset="2"/>
              <a:buNone/>
            </a:pPr>
            <a:r>
              <a:rPr lang="en-GB" dirty="0" smtClean="0">
                <a:solidFill>
                  <a:srgbClr val="C00000"/>
                </a:solidFill>
              </a:rPr>
              <a:t>‘overall sympathy for the goals of the concept does not necessarily translate into acceptance of costs and sacrifices that actual application may entail.’</a:t>
            </a:r>
          </a:p>
          <a:p>
            <a:pPr lvl="1" eaLnBrk="1" hangingPunct="1">
              <a:buFont typeface="Wingdings" pitchFamily="2" charset="2"/>
              <a:buNone/>
            </a:pPr>
            <a:endParaRPr lang="en-GB" dirty="0" smtClean="0"/>
          </a:p>
          <a:p>
            <a:pPr lvl="1" eaLnBrk="1" hangingPunct="1"/>
            <a:r>
              <a:rPr lang="en-GB" dirty="0" smtClean="0"/>
              <a:t>Believes that where the term has been adopted it has been for 3 reasons:</a:t>
            </a:r>
          </a:p>
          <a:p>
            <a:pPr lvl="2" eaLnBrk="1" hangingPunct="1"/>
            <a:r>
              <a:rPr lang="en-GB" sz="3200" dirty="0" smtClean="0">
                <a:solidFill>
                  <a:srgbClr val="C00000"/>
                </a:solidFill>
              </a:rPr>
              <a:t>Economics</a:t>
            </a:r>
          </a:p>
          <a:p>
            <a:pPr lvl="2" eaLnBrk="1" hangingPunct="1"/>
            <a:r>
              <a:rPr lang="en-GB" sz="3200" dirty="0" smtClean="0">
                <a:solidFill>
                  <a:srgbClr val="C00000"/>
                </a:solidFill>
              </a:rPr>
              <a:t>Public relations</a:t>
            </a:r>
          </a:p>
          <a:p>
            <a:pPr lvl="2" eaLnBrk="1" hangingPunct="1"/>
            <a:r>
              <a:rPr lang="en-GB" sz="3200" dirty="0" smtClean="0">
                <a:solidFill>
                  <a:srgbClr val="C00000"/>
                </a:solidFill>
              </a:rPr>
              <a:t>Marketing </a:t>
            </a:r>
          </a:p>
        </p:txBody>
      </p:sp>
    </p:spTree>
    <p:extLst>
      <p:ext uri="{BB962C8B-B14F-4D97-AF65-F5344CB8AC3E}">
        <p14:creationId xmlns:p14="http://schemas.microsoft.com/office/powerpoint/2010/main" val="7956711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620713"/>
            <a:ext cx="8229600" cy="5510212"/>
          </a:xfrm>
        </p:spPr>
        <p:txBody>
          <a:bodyPr/>
          <a:lstStyle/>
          <a:p>
            <a:pPr eaLnBrk="1" hangingPunct="1"/>
            <a:r>
              <a:rPr lang="en-GB" sz="2800" dirty="0" smtClean="0"/>
              <a:t>Wheeler (1993) – ‘Ego-tourism’</a:t>
            </a:r>
          </a:p>
          <a:p>
            <a:pPr eaLnBrk="1" hangingPunct="1"/>
            <a:endParaRPr lang="en-GB" sz="2800" dirty="0" smtClean="0"/>
          </a:p>
          <a:p>
            <a:pPr eaLnBrk="1" hangingPunct="1"/>
            <a:r>
              <a:rPr lang="en-GB" sz="2800" dirty="0" smtClean="0"/>
              <a:t>Tourism </a:t>
            </a:r>
            <a:r>
              <a:rPr lang="en-GB" sz="2800" smtClean="0"/>
              <a:t>and recreation gains </a:t>
            </a:r>
            <a:r>
              <a:rPr lang="en-GB" sz="2800" dirty="0" smtClean="0"/>
              <a:t>in acceptability by being labelled as sustainable – ‘</a:t>
            </a:r>
            <a:r>
              <a:rPr lang="en-GB" sz="2800" dirty="0" err="1" smtClean="0"/>
              <a:t>greenwashing</a:t>
            </a:r>
            <a:r>
              <a:rPr lang="en-GB" sz="2800" dirty="0" smtClean="0"/>
              <a:t>’</a:t>
            </a:r>
          </a:p>
          <a:p>
            <a:pPr marL="109728" indent="0" eaLnBrk="1" hangingPunct="1">
              <a:buNone/>
            </a:pPr>
            <a:endParaRPr lang="en-GB" dirty="0" smtClean="0"/>
          </a:p>
          <a:p>
            <a:pPr marL="109728" indent="0">
              <a:buNone/>
            </a:pPr>
            <a:endParaRPr lang="en-GB" sz="2800" dirty="0" smtClean="0"/>
          </a:p>
        </p:txBody>
      </p:sp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492896"/>
            <a:ext cx="3240360" cy="34335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503439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800" dirty="0" err="1" smtClean="0"/>
              <a:t>Brundtland</a:t>
            </a:r>
            <a:r>
              <a:rPr lang="en-GB" sz="1800" dirty="0" smtClean="0"/>
              <a:t> Report </a:t>
            </a:r>
            <a:r>
              <a:rPr lang="en-GB" sz="1800" dirty="0"/>
              <a:t>1987 Our Common Future. (1987). Retrieved 4 September 2019, from </a:t>
            </a:r>
            <a:r>
              <a:rPr lang="en-GB" sz="1800" dirty="0">
                <a:hlinkClick r:id="rId2"/>
              </a:rPr>
              <a:t>http://</a:t>
            </a:r>
            <a:r>
              <a:rPr lang="en-GB" sz="1800" dirty="0" smtClean="0">
                <a:hlinkClick r:id="rId2"/>
              </a:rPr>
              <a:t>www.un-documents.net/our-common-future.pdf</a:t>
            </a:r>
            <a:endParaRPr lang="en-GB" sz="1800" dirty="0" smtClean="0"/>
          </a:p>
          <a:p>
            <a:r>
              <a:rPr lang="en-GB" sz="1800" dirty="0" smtClean="0"/>
              <a:t>Malthus, T (1798) An </a:t>
            </a:r>
            <a:r>
              <a:rPr lang="en-GB" sz="1800" dirty="0"/>
              <a:t>Essay on the Principle of </a:t>
            </a:r>
            <a:r>
              <a:rPr lang="en-GB" sz="1800" dirty="0" smtClean="0"/>
              <a:t>Population</a:t>
            </a:r>
          </a:p>
          <a:p>
            <a:r>
              <a:rPr lang="en-GB" sz="1800" dirty="0" smtClean="0"/>
              <a:t>Perkins. G (1864) Man </a:t>
            </a:r>
            <a:r>
              <a:rPr lang="en-GB" sz="1800" dirty="0"/>
              <a:t>and Nature: Or, Physical Geography as Modified by Human </a:t>
            </a:r>
            <a:r>
              <a:rPr lang="en-GB" sz="1800" dirty="0" smtClean="0"/>
              <a:t>Action</a:t>
            </a:r>
          </a:p>
          <a:p>
            <a:r>
              <a:rPr lang="en-GB" sz="1800" dirty="0" smtClean="0"/>
              <a:t>Carson, R (1962) Silent Spring</a:t>
            </a:r>
            <a:r>
              <a:rPr lang="en-GB" sz="1800" dirty="0"/>
              <a:t>, Houghton Mifflin </a:t>
            </a:r>
            <a:r>
              <a:rPr lang="en-GB" sz="1800" dirty="0" smtClean="0"/>
              <a:t>Company</a:t>
            </a:r>
          </a:p>
          <a:p>
            <a:r>
              <a:rPr lang="en-GB" sz="1800" dirty="0"/>
              <a:t>The International Ecotourism Society. (2019). Retrieved 4 September 2019, from </a:t>
            </a:r>
            <a:r>
              <a:rPr lang="en-GB" sz="1800" dirty="0">
                <a:hlinkClick r:id="rId3"/>
              </a:rPr>
              <a:t>https://ecotourism.org/news/ties-announces-ecotourism-principles-revision</a:t>
            </a:r>
            <a:r>
              <a:rPr lang="en-GB" sz="1800" dirty="0" smtClean="0">
                <a:hlinkClick r:id="rId3"/>
              </a:rPr>
              <a:t>/</a:t>
            </a:r>
            <a:endParaRPr lang="en-GB" sz="1800" dirty="0" smtClean="0"/>
          </a:p>
          <a:p>
            <a:r>
              <a:rPr lang="en-GB" sz="1800" dirty="0"/>
              <a:t>Richard W. Butler (1999) Sustainable tourism: A state‐of‐the‐art review, Tourism </a:t>
            </a:r>
            <a:r>
              <a:rPr lang="en-GB" sz="1800" dirty="0" smtClean="0"/>
              <a:t>Geographies</a:t>
            </a:r>
          </a:p>
          <a:p>
            <a:r>
              <a:rPr lang="en-GB" sz="1800" dirty="0"/>
              <a:t>Wheeler</a:t>
            </a:r>
            <a:r>
              <a:rPr lang="en-GB" sz="1800" dirty="0" smtClean="0"/>
              <a:t>, M (1992) Applying </a:t>
            </a:r>
            <a:r>
              <a:rPr lang="en-GB" sz="1800" dirty="0"/>
              <a:t>ethics to the tourism industry</a:t>
            </a:r>
          </a:p>
          <a:p>
            <a:r>
              <a:rPr lang="en-GB" sz="1800" dirty="0"/>
              <a:t>Business Ethics: A European Review, 1 (4) (1992), pp. 227-235</a:t>
            </a:r>
            <a:endParaRPr lang="en-GB" sz="1800" dirty="0" smtClean="0"/>
          </a:p>
          <a:p>
            <a:endParaRPr lang="en-GB" sz="1800" dirty="0"/>
          </a:p>
          <a:p>
            <a:endParaRPr lang="en-GB" sz="1800" dirty="0" smtClean="0"/>
          </a:p>
          <a:p>
            <a:endParaRPr lang="en-GB" sz="1800" dirty="0" smtClean="0"/>
          </a:p>
          <a:p>
            <a:endParaRPr lang="en-GB" sz="1800" dirty="0" smtClean="0"/>
          </a:p>
          <a:p>
            <a:endParaRPr lang="en-GB" sz="1800" dirty="0" smtClean="0"/>
          </a:p>
          <a:p>
            <a:endParaRPr lang="en-GB" sz="18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445871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1506</TotalTime>
  <Words>655</Words>
  <Application>Microsoft Office PowerPoint</Application>
  <PresentationFormat>On-screen Show (4:3)</PresentationFormat>
  <Paragraphs>84</Paragraphs>
  <Slides>17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4" baseType="lpstr">
      <vt:lpstr>Arial</vt:lpstr>
      <vt:lpstr>Calibri</vt:lpstr>
      <vt:lpstr>Georgia</vt:lpstr>
      <vt:lpstr>Trebuchet MS</vt:lpstr>
      <vt:lpstr>Wingdings</vt:lpstr>
      <vt:lpstr>Wingdings 2</vt:lpstr>
      <vt:lpstr>Urban</vt:lpstr>
      <vt:lpstr>SHSS6082 Landscape and Sustainable Recreation </vt:lpstr>
      <vt:lpstr>Ecotourism – tourism and recreation underpinned by sustainable thinking</vt:lpstr>
      <vt:lpstr>Origins of the Sustainable Development Concept</vt:lpstr>
      <vt:lpstr>Definition</vt:lpstr>
      <vt:lpstr>Why?</vt:lpstr>
      <vt:lpstr>PowerPoint Presentation</vt:lpstr>
      <vt:lpstr>PowerPoint Presentation</vt:lpstr>
      <vt:lpstr>PowerPoint Presentation</vt:lpstr>
      <vt:lpstr>PowerPoint Presentation</vt:lpstr>
      <vt:lpstr>A New Concept?</vt:lpstr>
      <vt:lpstr>PowerPoint Presentation</vt:lpstr>
      <vt:lpstr>Principles of Ecotourism</vt:lpstr>
      <vt:lpstr>PowerPoint Presentation</vt:lpstr>
      <vt:lpstr>A Contested Concept</vt:lpstr>
      <vt:lpstr>PowerPoint Presentation</vt:lpstr>
      <vt:lpstr>PowerPoint Presentation</vt:lpstr>
      <vt:lpstr>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M3X9082 Developing Niche Markets</dc:title>
  <dc:creator>Louise Emanuel</dc:creator>
  <cp:lastModifiedBy>Anthony Burns</cp:lastModifiedBy>
  <cp:revision>63</cp:revision>
  <dcterms:created xsi:type="dcterms:W3CDTF">2014-12-18T11:36:24Z</dcterms:created>
  <dcterms:modified xsi:type="dcterms:W3CDTF">2019-10-30T12:10:08Z</dcterms:modified>
</cp:coreProperties>
</file>