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 id="2147483789" r:id="rId3"/>
  </p:sldMasterIdLst>
  <p:notesMasterIdLst>
    <p:notesMasterId r:id="rId55"/>
  </p:notesMasterIdLst>
  <p:sldIdLst>
    <p:sldId id="256" r:id="rId4"/>
    <p:sldId id="293" r:id="rId5"/>
    <p:sldId id="258" r:id="rId6"/>
    <p:sldId id="260" r:id="rId7"/>
    <p:sldId id="318" r:id="rId8"/>
    <p:sldId id="327" r:id="rId9"/>
    <p:sldId id="297" r:id="rId10"/>
    <p:sldId id="326" r:id="rId11"/>
    <p:sldId id="261" r:id="rId12"/>
    <p:sldId id="295" r:id="rId13"/>
    <p:sldId id="263" r:id="rId14"/>
    <p:sldId id="298" r:id="rId15"/>
    <p:sldId id="264" r:id="rId16"/>
    <p:sldId id="299" r:id="rId17"/>
    <p:sldId id="265" r:id="rId18"/>
    <p:sldId id="300" r:id="rId19"/>
    <p:sldId id="266" r:id="rId20"/>
    <p:sldId id="319" r:id="rId21"/>
    <p:sldId id="301" r:id="rId22"/>
    <p:sldId id="267" r:id="rId23"/>
    <p:sldId id="302" r:id="rId24"/>
    <p:sldId id="281" r:id="rId25"/>
    <p:sldId id="316" r:id="rId26"/>
    <p:sldId id="269" r:id="rId27"/>
    <p:sldId id="330" r:id="rId28"/>
    <p:sldId id="273" r:id="rId29"/>
    <p:sldId id="303" r:id="rId30"/>
    <p:sldId id="322" r:id="rId31"/>
    <p:sldId id="324" r:id="rId32"/>
    <p:sldId id="323" r:id="rId33"/>
    <p:sldId id="328" r:id="rId34"/>
    <p:sldId id="282" r:id="rId35"/>
    <p:sldId id="304" r:id="rId36"/>
    <p:sldId id="290" r:id="rId37"/>
    <p:sldId id="306" r:id="rId38"/>
    <p:sldId id="321" r:id="rId39"/>
    <p:sldId id="329" r:id="rId40"/>
    <p:sldId id="274" r:id="rId41"/>
    <p:sldId id="307" r:id="rId42"/>
    <p:sldId id="275" r:id="rId43"/>
    <p:sldId id="308" r:id="rId44"/>
    <p:sldId id="259" r:id="rId45"/>
    <p:sldId id="296" r:id="rId46"/>
    <p:sldId id="270" r:id="rId47"/>
    <p:sldId id="309" r:id="rId48"/>
    <p:sldId id="271" r:id="rId49"/>
    <p:sldId id="310" r:id="rId50"/>
    <p:sldId id="313" r:id="rId51"/>
    <p:sldId id="280" r:id="rId52"/>
    <p:sldId id="292" r:id="rId53"/>
    <p:sldId id="291" r:id="rId5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76" autoAdjust="0"/>
    <p:restoredTop sz="86467" autoAdjust="0"/>
  </p:normalViewPr>
  <p:slideViewPr>
    <p:cSldViewPr snapToGrid="0" snapToObjects="1">
      <p:cViewPr varScale="1">
        <p:scale>
          <a:sx n="79" d="100"/>
          <a:sy n="79" d="100"/>
        </p:scale>
        <p:origin x="261" y="36"/>
      </p:cViewPr>
      <p:guideLst/>
    </p:cSldViewPr>
  </p:slideViewPr>
  <p:outlineViewPr>
    <p:cViewPr>
      <p:scale>
        <a:sx n="33" d="100"/>
        <a:sy n="33" d="100"/>
      </p:scale>
      <p:origin x="0" y="-14166"/>
    </p:cViewPr>
  </p:outlineViewPr>
  <p:notesTextViewPr>
    <p:cViewPr>
      <p:scale>
        <a:sx n="1" d="1"/>
        <a:sy n="1" d="1"/>
      </p:scale>
      <p:origin x="0" y="0"/>
    </p:cViewPr>
  </p:notesTextViewPr>
  <p:sorterViewPr>
    <p:cViewPr>
      <p:scale>
        <a:sx n="100" d="100"/>
        <a:sy n="100" d="100"/>
      </p:scale>
      <p:origin x="0" y="-19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notesMaster" Target="notesMasters/notesMaster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theme" Target="theme/theme1.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viewProps" Target="view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EE114F-4A19-4EBE-990F-6D973DD6A9C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3BB1E20-5744-4CDA-9A0D-7296F19745D9}">
      <dgm:prSet/>
      <dgm:spPr/>
      <dgm:t>
        <a:bodyPr/>
        <a:lstStyle/>
        <a:p>
          <a:r>
            <a:rPr lang="cy-GB" noProof="0" dirty="0"/>
            <a:t>Mae llesiant yn faes ffocws cyfoes ar gyfer ymchwil ac ymarfer, ac rydym yn cydnabod bod y ffordd mae'n cael ei ddiffinio yn aml wedi’i benderfynu'n gymdeithasol</a:t>
          </a:r>
          <a:r>
            <a:rPr lang="en-GB" dirty="0"/>
            <a:t>. </a:t>
          </a:r>
          <a:endParaRPr lang="en-US" dirty="0"/>
        </a:p>
      </dgm:t>
    </dgm:pt>
    <dgm:pt modelId="{3D4B5FAC-165E-4CDA-86C4-EBA91E7C03E1}" type="parTrans" cxnId="{5FF1F0D0-4778-4B37-A465-731ABC3649EC}">
      <dgm:prSet/>
      <dgm:spPr/>
      <dgm:t>
        <a:bodyPr/>
        <a:lstStyle/>
        <a:p>
          <a:endParaRPr lang="en-US"/>
        </a:p>
      </dgm:t>
    </dgm:pt>
    <dgm:pt modelId="{6825BABC-6E98-4F81-92B1-FDE9DA92B1A3}" type="sibTrans" cxnId="{5FF1F0D0-4778-4B37-A465-731ABC3649EC}">
      <dgm:prSet/>
      <dgm:spPr/>
      <dgm:t>
        <a:bodyPr/>
        <a:lstStyle/>
        <a:p>
          <a:endParaRPr lang="en-US"/>
        </a:p>
      </dgm:t>
    </dgm:pt>
    <dgm:pt modelId="{0754D418-AC29-4A4F-BD4E-58396046E750}">
      <dgm:prSet/>
      <dgm:spPr/>
      <dgm:t>
        <a:bodyPr/>
        <a:lstStyle/>
        <a:p>
          <a:r>
            <a:rPr lang="cy-GB" noProof="0" dirty="0"/>
            <a:t>Byddai </a:t>
          </a:r>
          <a:r>
            <a:rPr lang="cy-GB" noProof="0" dirty="0" err="1"/>
            <a:t>rhai'n</a:t>
          </a:r>
          <a:r>
            <a:rPr lang="cy-GB" noProof="0" dirty="0"/>
            <a:t> dadlau bod llesiant yn anniriaethol, yn anodd ei ddiffinio ac yn anoddach fyth ei fesur </a:t>
          </a:r>
          <a:r>
            <a:rPr lang="en-GB" dirty="0"/>
            <a:t>(Statham, Chase, 2010).</a:t>
          </a:r>
          <a:endParaRPr lang="en-US" dirty="0"/>
        </a:p>
      </dgm:t>
    </dgm:pt>
    <dgm:pt modelId="{3991C438-BDD9-4ED1-ADA1-3240AC038B38}" type="parTrans" cxnId="{59676875-EB1A-4DCD-8FE1-0552E4D319F2}">
      <dgm:prSet/>
      <dgm:spPr/>
      <dgm:t>
        <a:bodyPr/>
        <a:lstStyle/>
        <a:p>
          <a:endParaRPr lang="en-US"/>
        </a:p>
      </dgm:t>
    </dgm:pt>
    <dgm:pt modelId="{996E9A36-1A48-44FF-A8FD-A37544CE7A63}" type="sibTrans" cxnId="{59676875-EB1A-4DCD-8FE1-0552E4D319F2}">
      <dgm:prSet/>
      <dgm:spPr/>
      <dgm:t>
        <a:bodyPr/>
        <a:lstStyle/>
        <a:p>
          <a:endParaRPr lang="en-US"/>
        </a:p>
      </dgm:t>
    </dgm:pt>
    <dgm:pt modelId="{D8710732-13E1-49E6-AFCF-A04440C01BA3}" type="pres">
      <dgm:prSet presAssocID="{E4EE114F-4A19-4EBE-990F-6D973DD6A9C6}" presName="root" presStyleCnt="0">
        <dgm:presLayoutVars>
          <dgm:dir/>
          <dgm:resizeHandles val="exact"/>
        </dgm:presLayoutVars>
      </dgm:prSet>
      <dgm:spPr/>
    </dgm:pt>
    <dgm:pt modelId="{7EFF7F8A-1410-448B-8046-8203B72BFA6F}" type="pres">
      <dgm:prSet presAssocID="{13BB1E20-5744-4CDA-9A0D-7296F19745D9}" presName="compNode" presStyleCnt="0"/>
      <dgm:spPr/>
    </dgm:pt>
    <dgm:pt modelId="{5C8D9CA8-A2E3-4700-B5DE-BD8DCFC241E4}" type="pres">
      <dgm:prSet presAssocID="{13BB1E20-5744-4CDA-9A0D-7296F19745D9}" presName="bgRect" presStyleLbl="bgShp" presStyleIdx="0" presStyleCnt="2"/>
      <dgm:spPr/>
    </dgm:pt>
    <dgm:pt modelId="{17C91D8E-2B85-40EB-BFF3-02C023B52A1A}" type="pres">
      <dgm:prSet presAssocID="{13BB1E20-5744-4CDA-9A0D-7296F19745D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118CFF6-E34D-47D6-B037-7F4FF1C0F42A}" type="pres">
      <dgm:prSet presAssocID="{13BB1E20-5744-4CDA-9A0D-7296F19745D9}" presName="spaceRect" presStyleCnt="0"/>
      <dgm:spPr/>
    </dgm:pt>
    <dgm:pt modelId="{A0A71C80-0C3D-40A2-A825-8FE6F348A426}" type="pres">
      <dgm:prSet presAssocID="{13BB1E20-5744-4CDA-9A0D-7296F19745D9}" presName="parTx" presStyleLbl="revTx" presStyleIdx="0" presStyleCnt="2">
        <dgm:presLayoutVars>
          <dgm:chMax val="0"/>
          <dgm:chPref val="0"/>
        </dgm:presLayoutVars>
      </dgm:prSet>
      <dgm:spPr/>
    </dgm:pt>
    <dgm:pt modelId="{EE46C0F8-2A8B-4C5D-9B1A-3129DD2C32DB}" type="pres">
      <dgm:prSet presAssocID="{6825BABC-6E98-4F81-92B1-FDE9DA92B1A3}" presName="sibTrans" presStyleCnt="0"/>
      <dgm:spPr/>
    </dgm:pt>
    <dgm:pt modelId="{C965708B-042F-47C0-BCF2-E43BC8DA452C}" type="pres">
      <dgm:prSet presAssocID="{0754D418-AC29-4A4F-BD4E-58396046E750}" presName="compNode" presStyleCnt="0"/>
      <dgm:spPr/>
    </dgm:pt>
    <dgm:pt modelId="{EDA38924-D4F4-4E37-8298-7D7A8039994A}" type="pres">
      <dgm:prSet presAssocID="{0754D418-AC29-4A4F-BD4E-58396046E750}" presName="bgRect" presStyleLbl="bgShp" presStyleIdx="1" presStyleCnt="2"/>
      <dgm:spPr/>
    </dgm:pt>
    <dgm:pt modelId="{E0B8E42A-4181-49FE-A91A-C9653846C9CD}" type="pres">
      <dgm:prSet presAssocID="{0754D418-AC29-4A4F-BD4E-58396046E75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A14C7130-E294-4B0E-8596-ECBDA84EF749}" type="pres">
      <dgm:prSet presAssocID="{0754D418-AC29-4A4F-BD4E-58396046E750}" presName="spaceRect" presStyleCnt="0"/>
      <dgm:spPr/>
    </dgm:pt>
    <dgm:pt modelId="{6C94EDC0-8429-4B99-8FF6-9F4A966B4D1A}" type="pres">
      <dgm:prSet presAssocID="{0754D418-AC29-4A4F-BD4E-58396046E750}" presName="parTx" presStyleLbl="revTx" presStyleIdx="1" presStyleCnt="2">
        <dgm:presLayoutVars>
          <dgm:chMax val="0"/>
          <dgm:chPref val="0"/>
        </dgm:presLayoutVars>
      </dgm:prSet>
      <dgm:spPr/>
    </dgm:pt>
  </dgm:ptLst>
  <dgm:cxnLst>
    <dgm:cxn modelId="{B29E5B4D-B363-4E0B-8A16-8E509F0F13CA}" type="presOf" srcId="{13BB1E20-5744-4CDA-9A0D-7296F19745D9}" destId="{A0A71C80-0C3D-40A2-A825-8FE6F348A426}" srcOrd="0" destOrd="0" presId="urn:microsoft.com/office/officeart/2018/2/layout/IconVerticalSolidList"/>
    <dgm:cxn modelId="{5DF43373-393E-47C1-8547-6BBCF2965716}" type="presOf" srcId="{E4EE114F-4A19-4EBE-990F-6D973DD6A9C6}" destId="{D8710732-13E1-49E6-AFCF-A04440C01BA3}" srcOrd="0" destOrd="0" presId="urn:microsoft.com/office/officeart/2018/2/layout/IconVerticalSolidList"/>
    <dgm:cxn modelId="{59676875-EB1A-4DCD-8FE1-0552E4D319F2}" srcId="{E4EE114F-4A19-4EBE-990F-6D973DD6A9C6}" destId="{0754D418-AC29-4A4F-BD4E-58396046E750}" srcOrd="1" destOrd="0" parTransId="{3991C438-BDD9-4ED1-ADA1-3240AC038B38}" sibTransId="{996E9A36-1A48-44FF-A8FD-A37544CE7A63}"/>
    <dgm:cxn modelId="{4E152D59-A367-4F2D-A1EA-2761E45440A3}" type="presOf" srcId="{0754D418-AC29-4A4F-BD4E-58396046E750}" destId="{6C94EDC0-8429-4B99-8FF6-9F4A966B4D1A}" srcOrd="0" destOrd="0" presId="urn:microsoft.com/office/officeart/2018/2/layout/IconVerticalSolidList"/>
    <dgm:cxn modelId="{5FF1F0D0-4778-4B37-A465-731ABC3649EC}" srcId="{E4EE114F-4A19-4EBE-990F-6D973DD6A9C6}" destId="{13BB1E20-5744-4CDA-9A0D-7296F19745D9}" srcOrd="0" destOrd="0" parTransId="{3D4B5FAC-165E-4CDA-86C4-EBA91E7C03E1}" sibTransId="{6825BABC-6E98-4F81-92B1-FDE9DA92B1A3}"/>
    <dgm:cxn modelId="{3B2E92D7-CC7A-4BFC-968B-B8B57FFA34C1}" type="presParOf" srcId="{D8710732-13E1-49E6-AFCF-A04440C01BA3}" destId="{7EFF7F8A-1410-448B-8046-8203B72BFA6F}" srcOrd="0" destOrd="0" presId="urn:microsoft.com/office/officeart/2018/2/layout/IconVerticalSolidList"/>
    <dgm:cxn modelId="{4A7F5296-1D7B-4152-98AC-8ABA5A6CC274}" type="presParOf" srcId="{7EFF7F8A-1410-448B-8046-8203B72BFA6F}" destId="{5C8D9CA8-A2E3-4700-B5DE-BD8DCFC241E4}" srcOrd="0" destOrd="0" presId="urn:microsoft.com/office/officeart/2018/2/layout/IconVerticalSolidList"/>
    <dgm:cxn modelId="{20027D6D-F0F6-418E-8963-4B403F8EE397}" type="presParOf" srcId="{7EFF7F8A-1410-448B-8046-8203B72BFA6F}" destId="{17C91D8E-2B85-40EB-BFF3-02C023B52A1A}" srcOrd="1" destOrd="0" presId="urn:microsoft.com/office/officeart/2018/2/layout/IconVerticalSolidList"/>
    <dgm:cxn modelId="{F7F552D1-E650-4BA4-A816-4C7ADBDF4207}" type="presParOf" srcId="{7EFF7F8A-1410-448B-8046-8203B72BFA6F}" destId="{9118CFF6-E34D-47D6-B037-7F4FF1C0F42A}" srcOrd="2" destOrd="0" presId="urn:microsoft.com/office/officeart/2018/2/layout/IconVerticalSolidList"/>
    <dgm:cxn modelId="{C4EC2A56-2E8D-4C71-9940-C24C05F1FEB7}" type="presParOf" srcId="{7EFF7F8A-1410-448B-8046-8203B72BFA6F}" destId="{A0A71C80-0C3D-40A2-A825-8FE6F348A426}" srcOrd="3" destOrd="0" presId="urn:microsoft.com/office/officeart/2018/2/layout/IconVerticalSolidList"/>
    <dgm:cxn modelId="{AC670D25-79C0-40DB-847B-D986DD154F42}" type="presParOf" srcId="{D8710732-13E1-49E6-AFCF-A04440C01BA3}" destId="{EE46C0F8-2A8B-4C5D-9B1A-3129DD2C32DB}" srcOrd="1" destOrd="0" presId="urn:microsoft.com/office/officeart/2018/2/layout/IconVerticalSolidList"/>
    <dgm:cxn modelId="{6F0A669F-A61A-4A38-9975-7E64A7060C93}" type="presParOf" srcId="{D8710732-13E1-49E6-AFCF-A04440C01BA3}" destId="{C965708B-042F-47C0-BCF2-E43BC8DA452C}" srcOrd="2" destOrd="0" presId="urn:microsoft.com/office/officeart/2018/2/layout/IconVerticalSolidList"/>
    <dgm:cxn modelId="{0F147BC0-C819-4BF5-9A0F-BCF7BCE127D1}" type="presParOf" srcId="{C965708B-042F-47C0-BCF2-E43BC8DA452C}" destId="{EDA38924-D4F4-4E37-8298-7D7A8039994A}" srcOrd="0" destOrd="0" presId="urn:microsoft.com/office/officeart/2018/2/layout/IconVerticalSolidList"/>
    <dgm:cxn modelId="{8572A75A-621D-4213-B4E0-1C14FBA4D4BD}" type="presParOf" srcId="{C965708B-042F-47C0-BCF2-E43BC8DA452C}" destId="{E0B8E42A-4181-49FE-A91A-C9653846C9CD}" srcOrd="1" destOrd="0" presId="urn:microsoft.com/office/officeart/2018/2/layout/IconVerticalSolidList"/>
    <dgm:cxn modelId="{3C75322D-CEAF-45BA-A03E-ECECEF7CABD4}" type="presParOf" srcId="{C965708B-042F-47C0-BCF2-E43BC8DA452C}" destId="{A14C7130-E294-4B0E-8596-ECBDA84EF749}" srcOrd="2" destOrd="0" presId="urn:microsoft.com/office/officeart/2018/2/layout/IconVerticalSolidList"/>
    <dgm:cxn modelId="{BEE7CA46-C033-4B03-B47D-4B8CFF17F5DE}" type="presParOf" srcId="{C965708B-042F-47C0-BCF2-E43BC8DA452C}" destId="{6C94EDC0-8429-4B99-8FF6-9F4A966B4D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EE114F-4A19-4EBE-990F-6D973DD6A9C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3BB1E20-5744-4CDA-9A0D-7296F19745D9}">
      <dgm:prSet/>
      <dgm:spPr/>
      <dgm:t>
        <a:bodyPr/>
        <a:lstStyle/>
        <a:p>
          <a:r>
            <a:rPr lang="en-GB" dirty="0"/>
            <a:t>Well-being is a contemporary area of focus for research and practice, we acknowledge that how it is defined is often socially situated. </a:t>
          </a:r>
          <a:endParaRPr lang="en-US" dirty="0"/>
        </a:p>
      </dgm:t>
    </dgm:pt>
    <dgm:pt modelId="{3D4B5FAC-165E-4CDA-86C4-EBA91E7C03E1}" type="parTrans" cxnId="{5FF1F0D0-4778-4B37-A465-731ABC3649EC}">
      <dgm:prSet/>
      <dgm:spPr/>
      <dgm:t>
        <a:bodyPr/>
        <a:lstStyle/>
        <a:p>
          <a:endParaRPr lang="en-US"/>
        </a:p>
      </dgm:t>
    </dgm:pt>
    <dgm:pt modelId="{6825BABC-6E98-4F81-92B1-FDE9DA92B1A3}" type="sibTrans" cxnId="{5FF1F0D0-4778-4B37-A465-731ABC3649EC}">
      <dgm:prSet/>
      <dgm:spPr/>
      <dgm:t>
        <a:bodyPr/>
        <a:lstStyle/>
        <a:p>
          <a:endParaRPr lang="en-US"/>
        </a:p>
      </dgm:t>
    </dgm:pt>
    <dgm:pt modelId="{0754D418-AC29-4A4F-BD4E-58396046E750}">
      <dgm:prSet/>
      <dgm:spPr/>
      <dgm:t>
        <a:bodyPr/>
        <a:lstStyle/>
        <a:p>
          <a:r>
            <a:rPr lang="en-GB" dirty="0"/>
            <a:t>Some would argue that wellbeing is‚ intangible, difficult to define and even harder to measure (Statham, Chase, 2010).</a:t>
          </a:r>
          <a:endParaRPr lang="en-US" dirty="0"/>
        </a:p>
      </dgm:t>
    </dgm:pt>
    <dgm:pt modelId="{3991C438-BDD9-4ED1-ADA1-3240AC038B38}" type="parTrans" cxnId="{59676875-EB1A-4DCD-8FE1-0552E4D319F2}">
      <dgm:prSet/>
      <dgm:spPr/>
      <dgm:t>
        <a:bodyPr/>
        <a:lstStyle/>
        <a:p>
          <a:endParaRPr lang="en-US"/>
        </a:p>
      </dgm:t>
    </dgm:pt>
    <dgm:pt modelId="{996E9A36-1A48-44FF-A8FD-A37544CE7A63}" type="sibTrans" cxnId="{59676875-EB1A-4DCD-8FE1-0552E4D319F2}">
      <dgm:prSet/>
      <dgm:spPr/>
      <dgm:t>
        <a:bodyPr/>
        <a:lstStyle/>
        <a:p>
          <a:endParaRPr lang="en-US"/>
        </a:p>
      </dgm:t>
    </dgm:pt>
    <dgm:pt modelId="{D8710732-13E1-49E6-AFCF-A04440C01BA3}" type="pres">
      <dgm:prSet presAssocID="{E4EE114F-4A19-4EBE-990F-6D973DD6A9C6}" presName="root" presStyleCnt="0">
        <dgm:presLayoutVars>
          <dgm:dir/>
          <dgm:resizeHandles val="exact"/>
        </dgm:presLayoutVars>
      </dgm:prSet>
      <dgm:spPr/>
    </dgm:pt>
    <dgm:pt modelId="{7EFF7F8A-1410-448B-8046-8203B72BFA6F}" type="pres">
      <dgm:prSet presAssocID="{13BB1E20-5744-4CDA-9A0D-7296F19745D9}" presName="compNode" presStyleCnt="0"/>
      <dgm:spPr/>
    </dgm:pt>
    <dgm:pt modelId="{5C8D9CA8-A2E3-4700-B5DE-BD8DCFC241E4}" type="pres">
      <dgm:prSet presAssocID="{13BB1E20-5744-4CDA-9A0D-7296F19745D9}" presName="bgRect" presStyleLbl="bgShp" presStyleIdx="0" presStyleCnt="2"/>
      <dgm:spPr/>
    </dgm:pt>
    <dgm:pt modelId="{17C91D8E-2B85-40EB-BFF3-02C023B52A1A}" type="pres">
      <dgm:prSet presAssocID="{13BB1E20-5744-4CDA-9A0D-7296F19745D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118CFF6-E34D-47D6-B037-7F4FF1C0F42A}" type="pres">
      <dgm:prSet presAssocID="{13BB1E20-5744-4CDA-9A0D-7296F19745D9}" presName="spaceRect" presStyleCnt="0"/>
      <dgm:spPr/>
    </dgm:pt>
    <dgm:pt modelId="{A0A71C80-0C3D-40A2-A825-8FE6F348A426}" type="pres">
      <dgm:prSet presAssocID="{13BB1E20-5744-4CDA-9A0D-7296F19745D9}" presName="parTx" presStyleLbl="revTx" presStyleIdx="0" presStyleCnt="2">
        <dgm:presLayoutVars>
          <dgm:chMax val="0"/>
          <dgm:chPref val="0"/>
        </dgm:presLayoutVars>
      </dgm:prSet>
      <dgm:spPr/>
    </dgm:pt>
    <dgm:pt modelId="{EE46C0F8-2A8B-4C5D-9B1A-3129DD2C32DB}" type="pres">
      <dgm:prSet presAssocID="{6825BABC-6E98-4F81-92B1-FDE9DA92B1A3}" presName="sibTrans" presStyleCnt="0"/>
      <dgm:spPr/>
    </dgm:pt>
    <dgm:pt modelId="{C965708B-042F-47C0-BCF2-E43BC8DA452C}" type="pres">
      <dgm:prSet presAssocID="{0754D418-AC29-4A4F-BD4E-58396046E750}" presName="compNode" presStyleCnt="0"/>
      <dgm:spPr/>
    </dgm:pt>
    <dgm:pt modelId="{EDA38924-D4F4-4E37-8298-7D7A8039994A}" type="pres">
      <dgm:prSet presAssocID="{0754D418-AC29-4A4F-BD4E-58396046E750}" presName="bgRect" presStyleLbl="bgShp" presStyleIdx="1" presStyleCnt="2"/>
      <dgm:spPr/>
    </dgm:pt>
    <dgm:pt modelId="{E0B8E42A-4181-49FE-A91A-C9653846C9CD}" type="pres">
      <dgm:prSet presAssocID="{0754D418-AC29-4A4F-BD4E-58396046E75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A14C7130-E294-4B0E-8596-ECBDA84EF749}" type="pres">
      <dgm:prSet presAssocID="{0754D418-AC29-4A4F-BD4E-58396046E750}" presName="spaceRect" presStyleCnt="0"/>
      <dgm:spPr/>
    </dgm:pt>
    <dgm:pt modelId="{6C94EDC0-8429-4B99-8FF6-9F4A966B4D1A}" type="pres">
      <dgm:prSet presAssocID="{0754D418-AC29-4A4F-BD4E-58396046E750}" presName="parTx" presStyleLbl="revTx" presStyleIdx="1" presStyleCnt="2">
        <dgm:presLayoutVars>
          <dgm:chMax val="0"/>
          <dgm:chPref val="0"/>
        </dgm:presLayoutVars>
      </dgm:prSet>
      <dgm:spPr/>
    </dgm:pt>
  </dgm:ptLst>
  <dgm:cxnLst>
    <dgm:cxn modelId="{B29E5B4D-B363-4E0B-8A16-8E509F0F13CA}" type="presOf" srcId="{13BB1E20-5744-4CDA-9A0D-7296F19745D9}" destId="{A0A71C80-0C3D-40A2-A825-8FE6F348A426}" srcOrd="0" destOrd="0" presId="urn:microsoft.com/office/officeart/2018/2/layout/IconVerticalSolidList"/>
    <dgm:cxn modelId="{5DF43373-393E-47C1-8547-6BBCF2965716}" type="presOf" srcId="{E4EE114F-4A19-4EBE-990F-6D973DD6A9C6}" destId="{D8710732-13E1-49E6-AFCF-A04440C01BA3}" srcOrd="0" destOrd="0" presId="urn:microsoft.com/office/officeart/2018/2/layout/IconVerticalSolidList"/>
    <dgm:cxn modelId="{59676875-EB1A-4DCD-8FE1-0552E4D319F2}" srcId="{E4EE114F-4A19-4EBE-990F-6D973DD6A9C6}" destId="{0754D418-AC29-4A4F-BD4E-58396046E750}" srcOrd="1" destOrd="0" parTransId="{3991C438-BDD9-4ED1-ADA1-3240AC038B38}" sibTransId="{996E9A36-1A48-44FF-A8FD-A37544CE7A63}"/>
    <dgm:cxn modelId="{4E152D59-A367-4F2D-A1EA-2761E45440A3}" type="presOf" srcId="{0754D418-AC29-4A4F-BD4E-58396046E750}" destId="{6C94EDC0-8429-4B99-8FF6-9F4A966B4D1A}" srcOrd="0" destOrd="0" presId="urn:microsoft.com/office/officeart/2018/2/layout/IconVerticalSolidList"/>
    <dgm:cxn modelId="{5FF1F0D0-4778-4B37-A465-731ABC3649EC}" srcId="{E4EE114F-4A19-4EBE-990F-6D973DD6A9C6}" destId="{13BB1E20-5744-4CDA-9A0D-7296F19745D9}" srcOrd="0" destOrd="0" parTransId="{3D4B5FAC-165E-4CDA-86C4-EBA91E7C03E1}" sibTransId="{6825BABC-6E98-4F81-92B1-FDE9DA92B1A3}"/>
    <dgm:cxn modelId="{3B2E92D7-CC7A-4BFC-968B-B8B57FFA34C1}" type="presParOf" srcId="{D8710732-13E1-49E6-AFCF-A04440C01BA3}" destId="{7EFF7F8A-1410-448B-8046-8203B72BFA6F}" srcOrd="0" destOrd="0" presId="urn:microsoft.com/office/officeart/2018/2/layout/IconVerticalSolidList"/>
    <dgm:cxn modelId="{4A7F5296-1D7B-4152-98AC-8ABA5A6CC274}" type="presParOf" srcId="{7EFF7F8A-1410-448B-8046-8203B72BFA6F}" destId="{5C8D9CA8-A2E3-4700-B5DE-BD8DCFC241E4}" srcOrd="0" destOrd="0" presId="urn:microsoft.com/office/officeart/2018/2/layout/IconVerticalSolidList"/>
    <dgm:cxn modelId="{20027D6D-F0F6-418E-8963-4B403F8EE397}" type="presParOf" srcId="{7EFF7F8A-1410-448B-8046-8203B72BFA6F}" destId="{17C91D8E-2B85-40EB-BFF3-02C023B52A1A}" srcOrd="1" destOrd="0" presId="urn:microsoft.com/office/officeart/2018/2/layout/IconVerticalSolidList"/>
    <dgm:cxn modelId="{F7F552D1-E650-4BA4-A816-4C7ADBDF4207}" type="presParOf" srcId="{7EFF7F8A-1410-448B-8046-8203B72BFA6F}" destId="{9118CFF6-E34D-47D6-B037-7F4FF1C0F42A}" srcOrd="2" destOrd="0" presId="urn:microsoft.com/office/officeart/2018/2/layout/IconVerticalSolidList"/>
    <dgm:cxn modelId="{C4EC2A56-2E8D-4C71-9940-C24C05F1FEB7}" type="presParOf" srcId="{7EFF7F8A-1410-448B-8046-8203B72BFA6F}" destId="{A0A71C80-0C3D-40A2-A825-8FE6F348A426}" srcOrd="3" destOrd="0" presId="urn:microsoft.com/office/officeart/2018/2/layout/IconVerticalSolidList"/>
    <dgm:cxn modelId="{AC670D25-79C0-40DB-847B-D986DD154F42}" type="presParOf" srcId="{D8710732-13E1-49E6-AFCF-A04440C01BA3}" destId="{EE46C0F8-2A8B-4C5D-9B1A-3129DD2C32DB}" srcOrd="1" destOrd="0" presId="urn:microsoft.com/office/officeart/2018/2/layout/IconVerticalSolidList"/>
    <dgm:cxn modelId="{6F0A669F-A61A-4A38-9975-7E64A7060C93}" type="presParOf" srcId="{D8710732-13E1-49E6-AFCF-A04440C01BA3}" destId="{C965708B-042F-47C0-BCF2-E43BC8DA452C}" srcOrd="2" destOrd="0" presId="urn:microsoft.com/office/officeart/2018/2/layout/IconVerticalSolidList"/>
    <dgm:cxn modelId="{0F147BC0-C819-4BF5-9A0F-BCF7BCE127D1}" type="presParOf" srcId="{C965708B-042F-47C0-BCF2-E43BC8DA452C}" destId="{EDA38924-D4F4-4E37-8298-7D7A8039994A}" srcOrd="0" destOrd="0" presId="urn:microsoft.com/office/officeart/2018/2/layout/IconVerticalSolidList"/>
    <dgm:cxn modelId="{8572A75A-621D-4213-B4E0-1C14FBA4D4BD}" type="presParOf" srcId="{C965708B-042F-47C0-BCF2-E43BC8DA452C}" destId="{E0B8E42A-4181-49FE-A91A-C9653846C9CD}" srcOrd="1" destOrd="0" presId="urn:microsoft.com/office/officeart/2018/2/layout/IconVerticalSolidList"/>
    <dgm:cxn modelId="{3C75322D-CEAF-45BA-A03E-ECECEF7CABD4}" type="presParOf" srcId="{C965708B-042F-47C0-BCF2-E43BC8DA452C}" destId="{A14C7130-E294-4B0E-8596-ECBDA84EF749}" srcOrd="2" destOrd="0" presId="urn:microsoft.com/office/officeart/2018/2/layout/IconVerticalSolidList"/>
    <dgm:cxn modelId="{BEE7CA46-C033-4B03-B47D-4B8CFF17F5DE}" type="presParOf" srcId="{C965708B-042F-47C0-BCF2-E43BC8DA452C}" destId="{6C94EDC0-8429-4B99-8FF6-9F4A966B4D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884ED7-AC52-4D60-905B-D9825A43AFA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88C7A54-F9B9-4AE9-9F2B-3F9FB750F9EA}">
      <dgm:prSet/>
      <dgm:spPr/>
      <dgm:t>
        <a:bodyPr/>
        <a:lstStyle/>
        <a:p>
          <a:r>
            <a:rPr lang="cy-GB" noProof="0" dirty="0"/>
            <a:t>Mae meddylfryd presennol yn nodi pwysigrwydd rhyngweithiad </a:t>
          </a:r>
          <a:r>
            <a:rPr lang="cy-GB" b="1" noProof="0" dirty="0"/>
            <a:t>natur a magwraeth</a:t>
          </a:r>
        </a:p>
      </dgm:t>
    </dgm:pt>
    <dgm:pt modelId="{AE0087C5-8A06-4401-922A-6A28DF6E843B}" type="parTrans" cxnId="{1D013D8B-9EEC-4DD9-BC16-89D7F6143B56}">
      <dgm:prSet/>
      <dgm:spPr/>
      <dgm:t>
        <a:bodyPr/>
        <a:lstStyle/>
        <a:p>
          <a:endParaRPr lang="en-US"/>
        </a:p>
      </dgm:t>
    </dgm:pt>
    <dgm:pt modelId="{C0B3E0AE-3BF7-4EDD-8AE3-44545316BC01}" type="sibTrans" cxnId="{1D013D8B-9EEC-4DD9-BC16-89D7F6143B56}">
      <dgm:prSet/>
      <dgm:spPr/>
      <dgm:t>
        <a:bodyPr/>
        <a:lstStyle/>
        <a:p>
          <a:endParaRPr lang="en-US"/>
        </a:p>
      </dgm:t>
    </dgm:pt>
    <dgm:pt modelId="{2EDA3303-CCA5-43F2-87CE-55162E4795CE}">
      <dgm:prSet/>
      <dgm:spPr/>
      <dgm:t>
        <a:bodyPr/>
        <a:lstStyle/>
        <a:p>
          <a:r>
            <a:rPr lang="cy-GB" noProof="0" dirty="0"/>
            <a:t>Mae hyn yn golygu y gall rhagdueddiad genetig i fath o ymddygiad gael ei ysgogi gan rai ffactorau amgylcheddol ‘andwyol’ yn unig</a:t>
          </a:r>
        </a:p>
        <a:p>
          <a:endParaRPr lang="en-US" dirty="0"/>
        </a:p>
      </dgm:t>
    </dgm:pt>
    <dgm:pt modelId="{5F542ED6-2F13-48A4-9C27-A25C118469F3}" type="parTrans" cxnId="{FA0EF852-3E8F-45B1-826E-031DD193EEA7}">
      <dgm:prSet/>
      <dgm:spPr/>
      <dgm:t>
        <a:bodyPr/>
        <a:lstStyle/>
        <a:p>
          <a:endParaRPr lang="en-US"/>
        </a:p>
      </dgm:t>
    </dgm:pt>
    <dgm:pt modelId="{F7EAE658-2A55-4919-84F5-253E32336B75}" type="sibTrans" cxnId="{FA0EF852-3E8F-45B1-826E-031DD193EEA7}">
      <dgm:prSet/>
      <dgm:spPr/>
      <dgm:t>
        <a:bodyPr/>
        <a:lstStyle/>
        <a:p>
          <a:endParaRPr lang="en-US"/>
        </a:p>
      </dgm:t>
    </dgm:pt>
    <dgm:pt modelId="{138A33B1-0FE1-4CB2-B0B8-B7AF8953F4BF}" type="pres">
      <dgm:prSet presAssocID="{38884ED7-AC52-4D60-905B-D9825A43AFA1}" presName="root" presStyleCnt="0">
        <dgm:presLayoutVars>
          <dgm:dir/>
          <dgm:resizeHandles val="exact"/>
        </dgm:presLayoutVars>
      </dgm:prSet>
      <dgm:spPr/>
    </dgm:pt>
    <dgm:pt modelId="{71D9BA26-7AA4-4757-9D0C-C76A92172F39}" type="pres">
      <dgm:prSet presAssocID="{488C7A54-F9B9-4AE9-9F2B-3F9FB750F9EA}" presName="compNode" presStyleCnt="0"/>
      <dgm:spPr/>
    </dgm:pt>
    <dgm:pt modelId="{5E6B613C-57EA-4D13-94C2-3ADC127EF603}" type="pres">
      <dgm:prSet presAssocID="{488C7A54-F9B9-4AE9-9F2B-3F9FB750F9EA}" presName="bgRect" presStyleLbl="bgShp" presStyleIdx="0" presStyleCnt="2"/>
      <dgm:spPr/>
    </dgm:pt>
    <dgm:pt modelId="{24435409-36A0-4E38-A8E8-83EA2FD5F603}" type="pres">
      <dgm:prSet presAssocID="{488C7A54-F9B9-4AE9-9F2B-3F9FB750F9E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nt"/>
        </a:ext>
      </dgm:extLst>
    </dgm:pt>
    <dgm:pt modelId="{3DB6AA9B-183F-4408-9A05-8D33113C88D2}" type="pres">
      <dgm:prSet presAssocID="{488C7A54-F9B9-4AE9-9F2B-3F9FB750F9EA}" presName="spaceRect" presStyleCnt="0"/>
      <dgm:spPr/>
    </dgm:pt>
    <dgm:pt modelId="{D8BFD9D1-8A0E-4603-B6C0-62AD5850E7F6}" type="pres">
      <dgm:prSet presAssocID="{488C7A54-F9B9-4AE9-9F2B-3F9FB750F9EA}" presName="parTx" presStyleLbl="revTx" presStyleIdx="0" presStyleCnt="2">
        <dgm:presLayoutVars>
          <dgm:chMax val="0"/>
          <dgm:chPref val="0"/>
        </dgm:presLayoutVars>
      </dgm:prSet>
      <dgm:spPr/>
    </dgm:pt>
    <dgm:pt modelId="{DD378ED2-CF76-4227-9DE8-137CD14B0BAB}" type="pres">
      <dgm:prSet presAssocID="{C0B3E0AE-3BF7-4EDD-8AE3-44545316BC01}" presName="sibTrans" presStyleCnt="0"/>
      <dgm:spPr/>
    </dgm:pt>
    <dgm:pt modelId="{6BF663F3-F82F-40CB-A4C8-9E757F012ECD}" type="pres">
      <dgm:prSet presAssocID="{2EDA3303-CCA5-43F2-87CE-55162E4795CE}" presName="compNode" presStyleCnt="0"/>
      <dgm:spPr/>
    </dgm:pt>
    <dgm:pt modelId="{8FFB5584-6BC2-4362-9D6C-3D412D19BF69}" type="pres">
      <dgm:prSet presAssocID="{2EDA3303-CCA5-43F2-87CE-55162E4795CE}" presName="bgRect" presStyleLbl="bgShp" presStyleIdx="1" presStyleCnt="2"/>
      <dgm:spPr/>
    </dgm:pt>
    <dgm:pt modelId="{BE24DA74-1009-4A39-9952-3E3863EC3952}" type="pres">
      <dgm:prSet presAssocID="{2EDA3303-CCA5-43F2-87CE-55162E4795C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FCD41078-DECC-4255-8C0A-7173DCD449E1}" type="pres">
      <dgm:prSet presAssocID="{2EDA3303-CCA5-43F2-87CE-55162E4795CE}" presName="spaceRect" presStyleCnt="0"/>
      <dgm:spPr/>
    </dgm:pt>
    <dgm:pt modelId="{1FC7312F-C33E-4500-B99F-5919F62BA5D4}" type="pres">
      <dgm:prSet presAssocID="{2EDA3303-CCA5-43F2-87CE-55162E4795CE}" presName="parTx" presStyleLbl="revTx" presStyleIdx="1" presStyleCnt="2">
        <dgm:presLayoutVars>
          <dgm:chMax val="0"/>
          <dgm:chPref val="0"/>
        </dgm:presLayoutVars>
      </dgm:prSet>
      <dgm:spPr/>
    </dgm:pt>
  </dgm:ptLst>
  <dgm:cxnLst>
    <dgm:cxn modelId="{CC806831-2307-476D-9121-19A48E0AB91C}" type="presOf" srcId="{2EDA3303-CCA5-43F2-87CE-55162E4795CE}" destId="{1FC7312F-C33E-4500-B99F-5919F62BA5D4}" srcOrd="0" destOrd="0" presId="urn:microsoft.com/office/officeart/2018/2/layout/IconVerticalSolidList"/>
    <dgm:cxn modelId="{25D4EF48-CBBC-4755-83B8-E1B5FB7AC26A}" type="presOf" srcId="{38884ED7-AC52-4D60-905B-D9825A43AFA1}" destId="{138A33B1-0FE1-4CB2-B0B8-B7AF8953F4BF}" srcOrd="0" destOrd="0" presId="urn:microsoft.com/office/officeart/2018/2/layout/IconVerticalSolidList"/>
    <dgm:cxn modelId="{FA0EF852-3E8F-45B1-826E-031DD193EEA7}" srcId="{38884ED7-AC52-4D60-905B-D9825A43AFA1}" destId="{2EDA3303-CCA5-43F2-87CE-55162E4795CE}" srcOrd="1" destOrd="0" parTransId="{5F542ED6-2F13-48A4-9C27-A25C118469F3}" sibTransId="{F7EAE658-2A55-4919-84F5-253E32336B75}"/>
    <dgm:cxn modelId="{1D013D8B-9EEC-4DD9-BC16-89D7F6143B56}" srcId="{38884ED7-AC52-4D60-905B-D9825A43AFA1}" destId="{488C7A54-F9B9-4AE9-9F2B-3F9FB750F9EA}" srcOrd="0" destOrd="0" parTransId="{AE0087C5-8A06-4401-922A-6A28DF6E843B}" sibTransId="{C0B3E0AE-3BF7-4EDD-8AE3-44545316BC01}"/>
    <dgm:cxn modelId="{471E4DD5-394D-48E4-AB51-F496D861D2F6}" type="presOf" srcId="{488C7A54-F9B9-4AE9-9F2B-3F9FB750F9EA}" destId="{D8BFD9D1-8A0E-4603-B6C0-62AD5850E7F6}" srcOrd="0" destOrd="0" presId="urn:microsoft.com/office/officeart/2018/2/layout/IconVerticalSolidList"/>
    <dgm:cxn modelId="{0216BABF-8687-4181-AB45-ADA75DC8DD8A}" type="presParOf" srcId="{138A33B1-0FE1-4CB2-B0B8-B7AF8953F4BF}" destId="{71D9BA26-7AA4-4757-9D0C-C76A92172F39}" srcOrd="0" destOrd="0" presId="urn:microsoft.com/office/officeart/2018/2/layout/IconVerticalSolidList"/>
    <dgm:cxn modelId="{CB0107B8-06E9-48F4-ADFF-781971AF7F06}" type="presParOf" srcId="{71D9BA26-7AA4-4757-9D0C-C76A92172F39}" destId="{5E6B613C-57EA-4D13-94C2-3ADC127EF603}" srcOrd="0" destOrd="0" presId="urn:microsoft.com/office/officeart/2018/2/layout/IconVerticalSolidList"/>
    <dgm:cxn modelId="{27A2479A-D57C-471A-9DC1-FC45DE8F81E8}" type="presParOf" srcId="{71D9BA26-7AA4-4757-9D0C-C76A92172F39}" destId="{24435409-36A0-4E38-A8E8-83EA2FD5F603}" srcOrd="1" destOrd="0" presId="urn:microsoft.com/office/officeart/2018/2/layout/IconVerticalSolidList"/>
    <dgm:cxn modelId="{4DD6F6EB-1215-4C67-BF23-E7996C30926E}" type="presParOf" srcId="{71D9BA26-7AA4-4757-9D0C-C76A92172F39}" destId="{3DB6AA9B-183F-4408-9A05-8D33113C88D2}" srcOrd="2" destOrd="0" presId="urn:microsoft.com/office/officeart/2018/2/layout/IconVerticalSolidList"/>
    <dgm:cxn modelId="{0DA27415-772A-430E-AF9C-8643486261A5}" type="presParOf" srcId="{71D9BA26-7AA4-4757-9D0C-C76A92172F39}" destId="{D8BFD9D1-8A0E-4603-B6C0-62AD5850E7F6}" srcOrd="3" destOrd="0" presId="urn:microsoft.com/office/officeart/2018/2/layout/IconVerticalSolidList"/>
    <dgm:cxn modelId="{0D363C29-0FE9-474D-8B15-0C93027D820E}" type="presParOf" srcId="{138A33B1-0FE1-4CB2-B0B8-B7AF8953F4BF}" destId="{DD378ED2-CF76-4227-9DE8-137CD14B0BAB}" srcOrd="1" destOrd="0" presId="urn:microsoft.com/office/officeart/2018/2/layout/IconVerticalSolidList"/>
    <dgm:cxn modelId="{F9EABE14-C389-45E1-AB1D-124A0B401224}" type="presParOf" srcId="{138A33B1-0FE1-4CB2-B0B8-B7AF8953F4BF}" destId="{6BF663F3-F82F-40CB-A4C8-9E757F012ECD}" srcOrd="2" destOrd="0" presId="urn:microsoft.com/office/officeart/2018/2/layout/IconVerticalSolidList"/>
    <dgm:cxn modelId="{E1283AE3-5CCA-4B54-961D-9E9EDB26C6CE}" type="presParOf" srcId="{6BF663F3-F82F-40CB-A4C8-9E757F012ECD}" destId="{8FFB5584-6BC2-4362-9D6C-3D412D19BF69}" srcOrd="0" destOrd="0" presId="urn:microsoft.com/office/officeart/2018/2/layout/IconVerticalSolidList"/>
    <dgm:cxn modelId="{86D759A4-80F3-4D9B-904A-DB7F15C1C8D5}" type="presParOf" srcId="{6BF663F3-F82F-40CB-A4C8-9E757F012ECD}" destId="{BE24DA74-1009-4A39-9952-3E3863EC3952}" srcOrd="1" destOrd="0" presId="urn:microsoft.com/office/officeart/2018/2/layout/IconVerticalSolidList"/>
    <dgm:cxn modelId="{378C0E5F-A2F7-449F-B29C-FA80A04551F3}" type="presParOf" srcId="{6BF663F3-F82F-40CB-A4C8-9E757F012ECD}" destId="{FCD41078-DECC-4255-8C0A-7173DCD449E1}" srcOrd="2" destOrd="0" presId="urn:microsoft.com/office/officeart/2018/2/layout/IconVerticalSolidList"/>
    <dgm:cxn modelId="{DE906340-3F5A-4157-A312-C98B230E97D6}" type="presParOf" srcId="{6BF663F3-F82F-40CB-A4C8-9E757F012ECD}" destId="{1FC7312F-C33E-4500-B99F-5919F62BA5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884ED7-AC52-4D60-905B-D9825A43AFA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88C7A54-F9B9-4AE9-9F2B-3F9FB750F9EA}">
      <dgm:prSet/>
      <dgm:spPr/>
      <dgm:t>
        <a:bodyPr/>
        <a:lstStyle/>
        <a:p>
          <a:r>
            <a:rPr lang="en-GB" dirty="0"/>
            <a:t>Current thinking indicates the importance of the interaction of </a:t>
          </a:r>
          <a:r>
            <a:rPr lang="en-GB" b="1" dirty="0"/>
            <a:t>nature &amp; nurture </a:t>
          </a:r>
          <a:endParaRPr lang="en-US" dirty="0"/>
        </a:p>
      </dgm:t>
    </dgm:pt>
    <dgm:pt modelId="{AE0087C5-8A06-4401-922A-6A28DF6E843B}" type="parTrans" cxnId="{1D013D8B-9EEC-4DD9-BC16-89D7F6143B56}">
      <dgm:prSet/>
      <dgm:spPr/>
      <dgm:t>
        <a:bodyPr/>
        <a:lstStyle/>
        <a:p>
          <a:endParaRPr lang="en-US"/>
        </a:p>
      </dgm:t>
    </dgm:pt>
    <dgm:pt modelId="{C0B3E0AE-3BF7-4EDD-8AE3-44545316BC01}" type="sibTrans" cxnId="{1D013D8B-9EEC-4DD9-BC16-89D7F6143B56}">
      <dgm:prSet/>
      <dgm:spPr/>
      <dgm:t>
        <a:bodyPr/>
        <a:lstStyle/>
        <a:p>
          <a:endParaRPr lang="en-US"/>
        </a:p>
      </dgm:t>
    </dgm:pt>
    <dgm:pt modelId="{2EDA3303-CCA5-43F2-87CE-55162E4795CE}">
      <dgm:prSet/>
      <dgm:spPr/>
      <dgm:t>
        <a:bodyPr/>
        <a:lstStyle/>
        <a:p>
          <a:r>
            <a:rPr lang="en-GB" dirty="0"/>
            <a:t>This means that a genetic predisposition to a type of behaviour may only be triggered by certain ‘adverse’ environmental factors</a:t>
          </a:r>
          <a:endParaRPr lang="en-US" dirty="0"/>
        </a:p>
      </dgm:t>
    </dgm:pt>
    <dgm:pt modelId="{5F542ED6-2F13-48A4-9C27-A25C118469F3}" type="parTrans" cxnId="{FA0EF852-3E8F-45B1-826E-031DD193EEA7}">
      <dgm:prSet/>
      <dgm:spPr/>
      <dgm:t>
        <a:bodyPr/>
        <a:lstStyle/>
        <a:p>
          <a:endParaRPr lang="en-US"/>
        </a:p>
      </dgm:t>
    </dgm:pt>
    <dgm:pt modelId="{F7EAE658-2A55-4919-84F5-253E32336B75}" type="sibTrans" cxnId="{FA0EF852-3E8F-45B1-826E-031DD193EEA7}">
      <dgm:prSet/>
      <dgm:spPr/>
      <dgm:t>
        <a:bodyPr/>
        <a:lstStyle/>
        <a:p>
          <a:endParaRPr lang="en-US"/>
        </a:p>
      </dgm:t>
    </dgm:pt>
    <dgm:pt modelId="{138A33B1-0FE1-4CB2-B0B8-B7AF8953F4BF}" type="pres">
      <dgm:prSet presAssocID="{38884ED7-AC52-4D60-905B-D9825A43AFA1}" presName="root" presStyleCnt="0">
        <dgm:presLayoutVars>
          <dgm:dir/>
          <dgm:resizeHandles val="exact"/>
        </dgm:presLayoutVars>
      </dgm:prSet>
      <dgm:spPr/>
    </dgm:pt>
    <dgm:pt modelId="{71D9BA26-7AA4-4757-9D0C-C76A92172F39}" type="pres">
      <dgm:prSet presAssocID="{488C7A54-F9B9-4AE9-9F2B-3F9FB750F9EA}" presName="compNode" presStyleCnt="0"/>
      <dgm:spPr/>
    </dgm:pt>
    <dgm:pt modelId="{5E6B613C-57EA-4D13-94C2-3ADC127EF603}" type="pres">
      <dgm:prSet presAssocID="{488C7A54-F9B9-4AE9-9F2B-3F9FB750F9EA}" presName="bgRect" presStyleLbl="bgShp" presStyleIdx="0" presStyleCnt="2"/>
      <dgm:spPr/>
    </dgm:pt>
    <dgm:pt modelId="{24435409-36A0-4E38-A8E8-83EA2FD5F603}" type="pres">
      <dgm:prSet presAssocID="{488C7A54-F9B9-4AE9-9F2B-3F9FB750F9E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nt"/>
        </a:ext>
      </dgm:extLst>
    </dgm:pt>
    <dgm:pt modelId="{3DB6AA9B-183F-4408-9A05-8D33113C88D2}" type="pres">
      <dgm:prSet presAssocID="{488C7A54-F9B9-4AE9-9F2B-3F9FB750F9EA}" presName="spaceRect" presStyleCnt="0"/>
      <dgm:spPr/>
    </dgm:pt>
    <dgm:pt modelId="{D8BFD9D1-8A0E-4603-B6C0-62AD5850E7F6}" type="pres">
      <dgm:prSet presAssocID="{488C7A54-F9B9-4AE9-9F2B-3F9FB750F9EA}" presName="parTx" presStyleLbl="revTx" presStyleIdx="0" presStyleCnt="2">
        <dgm:presLayoutVars>
          <dgm:chMax val="0"/>
          <dgm:chPref val="0"/>
        </dgm:presLayoutVars>
      </dgm:prSet>
      <dgm:spPr/>
    </dgm:pt>
    <dgm:pt modelId="{DD378ED2-CF76-4227-9DE8-137CD14B0BAB}" type="pres">
      <dgm:prSet presAssocID="{C0B3E0AE-3BF7-4EDD-8AE3-44545316BC01}" presName="sibTrans" presStyleCnt="0"/>
      <dgm:spPr/>
    </dgm:pt>
    <dgm:pt modelId="{6BF663F3-F82F-40CB-A4C8-9E757F012ECD}" type="pres">
      <dgm:prSet presAssocID="{2EDA3303-CCA5-43F2-87CE-55162E4795CE}" presName="compNode" presStyleCnt="0"/>
      <dgm:spPr/>
    </dgm:pt>
    <dgm:pt modelId="{8FFB5584-6BC2-4362-9D6C-3D412D19BF69}" type="pres">
      <dgm:prSet presAssocID="{2EDA3303-CCA5-43F2-87CE-55162E4795CE}" presName="bgRect" presStyleLbl="bgShp" presStyleIdx="1" presStyleCnt="2"/>
      <dgm:spPr/>
    </dgm:pt>
    <dgm:pt modelId="{BE24DA74-1009-4A39-9952-3E3863EC3952}" type="pres">
      <dgm:prSet presAssocID="{2EDA3303-CCA5-43F2-87CE-55162E4795C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FCD41078-DECC-4255-8C0A-7173DCD449E1}" type="pres">
      <dgm:prSet presAssocID="{2EDA3303-CCA5-43F2-87CE-55162E4795CE}" presName="spaceRect" presStyleCnt="0"/>
      <dgm:spPr/>
    </dgm:pt>
    <dgm:pt modelId="{1FC7312F-C33E-4500-B99F-5919F62BA5D4}" type="pres">
      <dgm:prSet presAssocID="{2EDA3303-CCA5-43F2-87CE-55162E4795CE}" presName="parTx" presStyleLbl="revTx" presStyleIdx="1" presStyleCnt="2">
        <dgm:presLayoutVars>
          <dgm:chMax val="0"/>
          <dgm:chPref val="0"/>
        </dgm:presLayoutVars>
      </dgm:prSet>
      <dgm:spPr/>
    </dgm:pt>
  </dgm:ptLst>
  <dgm:cxnLst>
    <dgm:cxn modelId="{CC806831-2307-476D-9121-19A48E0AB91C}" type="presOf" srcId="{2EDA3303-CCA5-43F2-87CE-55162E4795CE}" destId="{1FC7312F-C33E-4500-B99F-5919F62BA5D4}" srcOrd="0" destOrd="0" presId="urn:microsoft.com/office/officeart/2018/2/layout/IconVerticalSolidList"/>
    <dgm:cxn modelId="{25D4EF48-CBBC-4755-83B8-E1B5FB7AC26A}" type="presOf" srcId="{38884ED7-AC52-4D60-905B-D9825A43AFA1}" destId="{138A33B1-0FE1-4CB2-B0B8-B7AF8953F4BF}" srcOrd="0" destOrd="0" presId="urn:microsoft.com/office/officeart/2018/2/layout/IconVerticalSolidList"/>
    <dgm:cxn modelId="{FA0EF852-3E8F-45B1-826E-031DD193EEA7}" srcId="{38884ED7-AC52-4D60-905B-D9825A43AFA1}" destId="{2EDA3303-CCA5-43F2-87CE-55162E4795CE}" srcOrd="1" destOrd="0" parTransId="{5F542ED6-2F13-48A4-9C27-A25C118469F3}" sibTransId="{F7EAE658-2A55-4919-84F5-253E32336B75}"/>
    <dgm:cxn modelId="{1D013D8B-9EEC-4DD9-BC16-89D7F6143B56}" srcId="{38884ED7-AC52-4D60-905B-D9825A43AFA1}" destId="{488C7A54-F9B9-4AE9-9F2B-3F9FB750F9EA}" srcOrd="0" destOrd="0" parTransId="{AE0087C5-8A06-4401-922A-6A28DF6E843B}" sibTransId="{C0B3E0AE-3BF7-4EDD-8AE3-44545316BC01}"/>
    <dgm:cxn modelId="{471E4DD5-394D-48E4-AB51-F496D861D2F6}" type="presOf" srcId="{488C7A54-F9B9-4AE9-9F2B-3F9FB750F9EA}" destId="{D8BFD9D1-8A0E-4603-B6C0-62AD5850E7F6}" srcOrd="0" destOrd="0" presId="urn:microsoft.com/office/officeart/2018/2/layout/IconVerticalSolidList"/>
    <dgm:cxn modelId="{0216BABF-8687-4181-AB45-ADA75DC8DD8A}" type="presParOf" srcId="{138A33B1-0FE1-4CB2-B0B8-B7AF8953F4BF}" destId="{71D9BA26-7AA4-4757-9D0C-C76A92172F39}" srcOrd="0" destOrd="0" presId="urn:microsoft.com/office/officeart/2018/2/layout/IconVerticalSolidList"/>
    <dgm:cxn modelId="{CB0107B8-06E9-48F4-ADFF-781971AF7F06}" type="presParOf" srcId="{71D9BA26-7AA4-4757-9D0C-C76A92172F39}" destId="{5E6B613C-57EA-4D13-94C2-3ADC127EF603}" srcOrd="0" destOrd="0" presId="urn:microsoft.com/office/officeart/2018/2/layout/IconVerticalSolidList"/>
    <dgm:cxn modelId="{27A2479A-D57C-471A-9DC1-FC45DE8F81E8}" type="presParOf" srcId="{71D9BA26-7AA4-4757-9D0C-C76A92172F39}" destId="{24435409-36A0-4E38-A8E8-83EA2FD5F603}" srcOrd="1" destOrd="0" presId="urn:microsoft.com/office/officeart/2018/2/layout/IconVerticalSolidList"/>
    <dgm:cxn modelId="{4DD6F6EB-1215-4C67-BF23-E7996C30926E}" type="presParOf" srcId="{71D9BA26-7AA4-4757-9D0C-C76A92172F39}" destId="{3DB6AA9B-183F-4408-9A05-8D33113C88D2}" srcOrd="2" destOrd="0" presId="urn:microsoft.com/office/officeart/2018/2/layout/IconVerticalSolidList"/>
    <dgm:cxn modelId="{0DA27415-772A-430E-AF9C-8643486261A5}" type="presParOf" srcId="{71D9BA26-7AA4-4757-9D0C-C76A92172F39}" destId="{D8BFD9D1-8A0E-4603-B6C0-62AD5850E7F6}" srcOrd="3" destOrd="0" presId="urn:microsoft.com/office/officeart/2018/2/layout/IconVerticalSolidList"/>
    <dgm:cxn modelId="{0D363C29-0FE9-474D-8B15-0C93027D820E}" type="presParOf" srcId="{138A33B1-0FE1-4CB2-B0B8-B7AF8953F4BF}" destId="{DD378ED2-CF76-4227-9DE8-137CD14B0BAB}" srcOrd="1" destOrd="0" presId="urn:microsoft.com/office/officeart/2018/2/layout/IconVerticalSolidList"/>
    <dgm:cxn modelId="{F9EABE14-C389-45E1-AB1D-124A0B401224}" type="presParOf" srcId="{138A33B1-0FE1-4CB2-B0B8-B7AF8953F4BF}" destId="{6BF663F3-F82F-40CB-A4C8-9E757F012ECD}" srcOrd="2" destOrd="0" presId="urn:microsoft.com/office/officeart/2018/2/layout/IconVerticalSolidList"/>
    <dgm:cxn modelId="{E1283AE3-5CCA-4B54-961D-9E9EDB26C6CE}" type="presParOf" srcId="{6BF663F3-F82F-40CB-A4C8-9E757F012ECD}" destId="{8FFB5584-6BC2-4362-9D6C-3D412D19BF69}" srcOrd="0" destOrd="0" presId="urn:microsoft.com/office/officeart/2018/2/layout/IconVerticalSolidList"/>
    <dgm:cxn modelId="{86D759A4-80F3-4D9B-904A-DB7F15C1C8D5}" type="presParOf" srcId="{6BF663F3-F82F-40CB-A4C8-9E757F012ECD}" destId="{BE24DA74-1009-4A39-9952-3E3863EC3952}" srcOrd="1" destOrd="0" presId="urn:microsoft.com/office/officeart/2018/2/layout/IconVerticalSolidList"/>
    <dgm:cxn modelId="{378C0E5F-A2F7-449F-B29C-FA80A04551F3}" type="presParOf" srcId="{6BF663F3-F82F-40CB-A4C8-9E757F012ECD}" destId="{FCD41078-DECC-4255-8C0A-7173DCD449E1}" srcOrd="2" destOrd="0" presId="urn:microsoft.com/office/officeart/2018/2/layout/IconVerticalSolidList"/>
    <dgm:cxn modelId="{DE906340-3F5A-4157-A312-C98B230E97D6}" type="presParOf" srcId="{6BF663F3-F82F-40CB-A4C8-9E757F012ECD}" destId="{1FC7312F-C33E-4500-B99F-5919F62BA5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03F806-2ED0-432A-99EE-317A15671E4E}"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7E0B06BF-7614-4A6D-9940-6E6AF2033F64}">
      <dgm:prSet/>
      <dgm:spPr/>
      <dgm:t>
        <a:bodyPr/>
        <a:lstStyle/>
        <a:p>
          <a:r>
            <a:rPr lang="cy-GB" dirty="0"/>
            <a:t>Mae profiadau’n dylanwadu’n fawr ar ddatblygiad plant ifanc.</a:t>
          </a:r>
          <a:endParaRPr lang="en-US" dirty="0"/>
        </a:p>
      </dgm:t>
    </dgm:pt>
    <dgm:pt modelId="{CC4956FD-35A7-491C-ABC5-1C981FDA4A4D}" type="parTrans" cxnId="{12C88501-6AA5-4BA8-9E3E-8D7EAA48E013}">
      <dgm:prSet/>
      <dgm:spPr/>
      <dgm:t>
        <a:bodyPr/>
        <a:lstStyle/>
        <a:p>
          <a:endParaRPr lang="en-US"/>
        </a:p>
      </dgm:t>
    </dgm:pt>
    <dgm:pt modelId="{09258787-7749-417B-8BC3-A6C1A2AEB004}" type="sibTrans" cxnId="{12C88501-6AA5-4BA8-9E3E-8D7EAA48E013}">
      <dgm:prSet/>
      <dgm:spPr/>
      <dgm:t>
        <a:bodyPr/>
        <a:lstStyle/>
        <a:p>
          <a:endParaRPr lang="en-US"/>
        </a:p>
      </dgm:t>
    </dgm:pt>
    <dgm:pt modelId="{C1B1EE58-2D3C-4A31-AD05-E116DC0E751B}">
      <dgm:prSet/>
      <dgm:spPr/>
      <dgm:t>
        <a:bodyPr/>
        <a:lstStyle/>
        <a:p>
          <a:r>
            <a:rPr lang="cy-GB" dirty="0"/>
            <a:t>Mae Profiadau Niweidiol yn ystod Plentyndod (</a:t>
          </a:r>
          <a:r>
            <a:rPr lang="cy-GB" dirty="0" err="1"/>
            <a:t>ACEs</a:t>
          </a:r>
          <a:r>
            <a:rPr lang="cy-GB" dirty="0"/>
            <a:t>) yn ffurfio trefniadaeth yr ymennydd, sydd, yn ei dro, yn dylanwadu ar y gweithgareddau emosiynol, cymdeithasol, gwybyddol, a ffisiolegol </a:t>
          </a:r>
          <a:r>
            <a:rPr lang="en-US" dirty="0"/>
            <a:t>(MCF, 2018)</a:t>
          </a:r>
        </a:p>
      </dgm:t>
    </dgm:pt>
    <dgm:pt modelId="{7D4D498B-5AB9-43A5-8E40-5717D65B78D5}" type="parTrans" cxnId="{B3F7EFC0-3482-4BF5-8D4D-FEBF14D5B0CB}">
      <dgm:prSet/>
      <dgm:spPr/>
      <dgm:t>
        <a:bodyPr/>
        <a:lstStyle/>
        <a:p>
          <a:endParaRPr lang="en-US"/>
        </a:p>
      </dgm:t>
    </dgm:pt>
    <dgm:pt modelId="{B6BA7E43-2E07-45E5-A3B8-0DDDC5AF368E}" type="sibTrans" cxnId="{B3F7EFC0-3482-4BF5-8D4D-FEBF14D5B0CB}">
      <dgm:prSet/>
      <dgm:spPr/>
      <dgm:t>
        <a:bodyPr/>
        <a:lstStyle/>
        <a:p>
          <a:endParaRPr lang="en-US"/>
        </a:p>
      </dgm:t>
    </dgm:pt>
    <dgm:pt modelId="{55143043-EAA9-4B0D-AF28-385F6A53BFE2}" type="pres">
      <dgm:prSet presAssocID="{9A03F806-2ED0-432A-99EE-317A15671E4E}" presName="Name0" presStyleCnt="0">
        <dgm:presLayoutVars>
          <dgm:dir/>
          <dgm:animLvl val="lvl"/>
          <dgm:resizeHandles val="exact"/>
        </dgm:presLayoutVars>
      </dgm:prSet>
      <dgm:spPr/>
    </dgm:pt>
    <dgm:pt modelId="{4A75379C-EA08-446A-84CB-AA716B7C0FA5}" type="pres">
      <dgm:prSet presAssocID="{C1B1EE58-2D3C-4A31-AD05-E116DC0E751B}" presName="boxAndChildren" presStyleCnt="0"/>
      <dgm:spPr/>
    </dgm:pt>
    <dgm:pt modelId="{4DA43114-DF54-454C-9E1C-D834CED9C866}" type="pres">
      <dgm:prSet presAssocID="{C1B1EE58-2D3C-4A31-AD05-E116DC0E751B}" presName="parentTextBox" presStyleLbl="node1" presStyleIdx="0" presStyleCnt="2"/>
      <dgm:spPr/>
    </dgm:pt>
    <dgm:pt modelId="{06AB6072-A4A7-4F6D-B471-08A7AEFD096C}" type="pres">
      <dgm:prSet presAssocID="{09258787-7749-417B-8BC3-A6C1A2AEB004}" presName="sp" presStyleCnt="0"/>
      <dgm:spPr/>
    </dgm:pt>
    <dgm:pt modelId="{99D9A267-D244-4438-9662-ACC8213ACEDE}" type="pres">
      <dgm:prSet presAssocID="{7E0B06BF-7614-4A6D-9940-6E6AF2033F64}" presName="arrowAndChildren" presStyleCnt="0"/>
      <dgm:spPr/>
    </dgm:pt>
    <dgm:pt modelId="{B46203CA-C4D7-497E-B2F1-939D04346677}" type="pres">
      <dgm:prSet presAssocID="{7E0B06BF-7614-4A6D-9940-6E6AF2033F64}" presName="parentTextArrow" presStyleLbl="node1" presStyleIdx="1" presStyleCnt="2"/>
      <dgm:spPr/>
    </dgm:pt>
  </dgm:ptLst>
  <dgm:cxnLst>
    <dgm:cxn modelId="{12C88501-6AA5-4BA8-9E3E-8D7EAA48E013}" srcId="{9A03F806-2ED0-432A-99EE-317A15671E4E}" destId="{7E0B06BF-7614-4A6D-9940-6E6AF2033F64}" srcOrd="0" destOrd="0" parTransId="{CC4956FD-35A7-491C-ABC5-1C981FDA4A4D}" sibTransId="{09258787-7749-417B-8BC3-A6C1A2AEB004}"/>
    <dgm:cxn modelId="{AD8ED129-C011-4A3E-AD67-EAA34F416ACF}" type="presOf" srcId="{9A03F806-2ED0-432A-99EE-317A15671E4E}" destId="{55143043-EAA9-4B0D-AF28-385F6A53BFE2}" srcOrd="0" destOrd="0" presId="urn:microsoft.com/office/officeart/2005/8/layout/process4"/>
    <dgm:cxn modelId="{CBCDE17C-6DEF-48E4-AD95-D89E825479ED}" type="presOf" srcId="{7E0B06BF-7614-4A6D-9940-6E6AF2033F64}" destId="{B46203CA-C4D7-497E-B2F1-939D04346677}" srcOrd="0" destOrd="0" presId="urn:microsoft.com/office/officeart/2005/8/layout/process4"/>
    <dgm:cxn modelId="{30C9618C-F653-4645-84BC-E4AC1B065FE5}" type="presOf" srcId="{C1B1EE58-2D3C-4A31-AD05-E116DC0E751B}" destId="{4DA43114-DF54-454C-9E1C-D834CED9C866}" srcOrd="0" destOrd="0" presId="urn:microsoft.com/office/officeart/2005/8/layout/process4"/>
    <dgm:cxn modelId="{B3F7EFC0-3482-4BF5-8D4D-FEBF14D5B0CB}" srcId="{9A03F806-2ED0-432A-99EE-317A15671E4E}" destId="{C1B1EE58-2D3C-4A31-AD05-E116DC0E751B}" srcOrd="1" destOrd="0" parTransId="{7D4D498B-5AB9-43A5-8E40-5717D65B78D5}" sibTransId="{B6BA7E43-2E07-45E5-A3B8-0DDDC5AF368E}"/>
    <dgm:cxn modelId="{8BA96052-4E11-4ADE-9691-000B8B3804E2}" type="presParOf" srcId="{55143043-EAA9-4B0D-AF28-385F6A53BFE2}" destId="{4A75379C-EA08-446A-84CB-AA716B7C0FA5}" srcOrd="0" destOrd="0" presId="urn:microsoft.com/office/officeart/2005/8/layout/process4"/>
    <dgm:cxn modelId="{E079627E-4B7E-458F-B595-CD8F09832937}" type="presParOf" srcId="{4A75379C-EA08-446A-84CB-AA716B7C0FA5}" destId="{4DA43114-DF54-454C-9E1C-D834CED9C866}" srcOrd="0" destOrd="0" presId="urn:microsoft.com/office/officeart/2005/8/layout/process4"/>
    <dgm:cxn modelId="{287F0246-455C-4F0C-A277-9C6530910EF5}" type="presParOf" srcId="{55143043-EAA9-4B0D-AF28-385F6A53BFE2}" destId="{06AB6072-A4A7-4F6D-B471-08A7AEFD096C}" srcOrd="1" destOrd="0" presId="urn:microsoft.com/office/officeart/2005/8/layout/process4"/>
    <dgm:cxn modelId="{48E347C7-0109-43E8-A892-8CA17EA9FD04}" type="presParOf" srcId="{55143043-EAA9-4B0D-AF28-385F6A53BFE2}" destId="{99D9A267-D244-4438-9662-ACC8213ACEDE}" srcOrd="2" destOrd="0" presId="urn:microsoft.com/office/officeart/2005/8/layout/process4"/>
    <dgm:cxn modelId="{69F8202E-9B5E-4648-B55C-8C6A2CCD0D37}" type="presParOf" srcId="{99D9A267-D244-4438-9662-ACC8213ACEDE}" destId="{B46203CA-C4D7-497E-B2F1-939D0434667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C45D45A-D46B-4277-BBB2-4511F3D83EDD}"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5B495F04-EDBE-48A1-9D05-F3E3688D3F62}">
      <dgm:prSet/>
      <dgm:spPr/>
      <dgm:t>
        <a:bodyPr/>
        <a:lstStyle/>
        <a:p>
          <a:r>
            <a:rPr lang="en-US"/>
            <a:t>Experiences profoundly influence the development of young children.</a:t>
          </a:r>
        </a:p>
      </dgm:t>
    </dgm:pt>
    <dgm:pt modelId="{69E5D1D1-2BC3-4091-8C14-2BD15B73811A}" type="parTrans" cxnId="{74407F48-8669-4FC1-B1D3-8F42126C4914}">
      <dgm:prSet/>
      <dgm:spPr/>
      <dgm:t>
        <a:bodyPr/>
        <a:lstStyle/>
        <a:p>
          <a:endParaRPr lang="en-US"/>
        </a:p>
      </dgm:t>
    </dgm:pt>
    <dgm:pt modelId="{088F38C3-D12F-4F96-8A48-84CA804AAAD2}" type="sibTrans" cxnId="{74407F48-8669-4FC1-B1D3-8F42126C4914}">
      <dgm:prSet/>
      <dgm:spPr/>
      <dgm:t>
        <a:bodyPr/>
        <a:lstStyle/>
        <a:p>
          <a:endParaRPr lang="en-US"/>
        </a:p>
      </dgm:t>
    </dgm:pt>
    <dgm:pt modelId="{F4FFABD2-0E35-4891-A91F-97F14A3D3BCA}">
      <dgm:prSet/>
      <dgm:spPr/>
      <dgm:t>
        <a:bodyPr/>
        <a:lstStyle/>
        <a:p>
          <a:r>
            <a:rPr lang="en-US"/>
            <a:t>Adverse Childhood Experiences (ACEs) shape the brain’s organization, which, in turn, influences the emotional, social, cognitive, and physiological activities (MCF, 2018)</a:t>
          </a:r>
        </a:p>
      </dgm:t>
    </dgm:pt>
    <dgm:pt modelId="{E17B7AF5-7A0A-4CD3-989E-AA84D0F4A596}" type="parTrans" cxnId="{0C34C32F-8438-48C5-997E-20977E2DDC7F}">
      <dgm:prSet/>
      <dgm:spPr/>
      <dgm:t>
        <a:bodyPr/>
        <a:lstStyle/>
        <a:p>
          <a:endParaRPr lang="en-US"/>
        </a:p>
      </dgm:t>
    </dgm:pt>
    <dgm:pt modelId="{13DFDDE0-6A5E-4B23-BD54-A9B7FED58241}" type="sibTrans" cxnId="{0C34C32F-8438-48C5-997E-20977E2DDC7F}">
      <dgm:prSet/>
      <dgm:spPr/>
      <dgm:t>
        <a:bodyPr/>
        <a:lstStyle/>
        <a:p>
          <a:endParaRPr lang="en-US"/>
        </a:p>
      </dgm:t>
    </dgm:pt>
    <dgm:pt modelId="{30424E8B-B103-4ECB-8789-E3A8698A895A}" type="pres">
      <dgm:prSet presAssocID="{DC45D45A-D46B-4277-BBB2-4511F3D83EDD}" presName="Name0" presStyleCnt="0">
        <dgm:presLayoutVars>
          <dgm:dir/>
          <dgm:animLvl val="lvl"/>
          <dgm:resizeHandles val="exact"/>
        </dgm:presLayoutVars>
      </dgm:prSet>
      <dgm:spPr/>
    </dgm:pt>
    <dgm:pt modelId="{7FB9FAD3-966F-41DC-AE91-311655C5E188}" type="pres">
      <dgm:prSet presAssocID="{F4FFABD2-0E35-4891-A91F-97F14A3D3BCA}" presName="boxAndChildren" presStyleCnt="0"/>
      <dgm:spPr/>
    </dgm:pt>
    <dgm:pt modelId="{A27ED244-A8F6-47E8-8B21-BAF3004CB150}" type="pres">
      <dgm:prSet presAssocID="{F4FFABD2-0E35-4891-A91F-97F14A3D3BCA}" presName="parentTextBox" presStyleLbl="node1" presStyleIdx="0" presStyleCnt="2"/>
      <dgm:spPr/>
    </dgm:pt>
    <dgm:pt modelId="{EE419D2E-F887-4C8E-8D94-44C1968DFBC6}" type="pres">
      <dgm:prSet presAssocID="{088F38C3-D12F-4F96-8A48-84CA804AAAD2}" presName="sp" presStyleCnt="0"/>
      <dgm:spPr/>
    </dgm:pt>
    <dgm:pt modelId="{6620DE43-91A8-4040-BE1F-075B1AA23E93}" type="pres">
      <dgm:prSet presAssocID="{5B495F04-EDBE-48A1-9D05-F3E3688D3F62}" presName="arrowAndChildren" presStyleCnt="0"/>
      <dgm:spPr/>
    </dgm:pt>
    <dgm:pt modelId="{0C477E8A-CCC3-4EFF-BFD6-7444D879AA31}" type="pres">
      <dgm:prSet presAssocID="{5B495F04-EDBE-48A1-9D05-F3E3688D3F62}" presName="parentTextArrow" presStyleLbl="node1" presStyleIdx="1" presStyleCnt="2"/>
      <dgm:spPr/>
    </dgm:pt>
  </dgm:ptLst>
  <dgm:cxnLst>
    <dgm:cxn modelId="{0C34C32F-8438-48C5-997E-20977E2DDC7F}" srcId="{DC45D45A-D46B-4277-BBB2-4511F3D83EDD}" destId="{F4FFABD2-0E35-4891-A91F-97F14A3D3BCA}" srcOrd="1" destOrd="0" parTransId="{E17B7AF5-7A0A-4CD3-989E-AA84D0F4A596}" sibTransId="{13DFDDE0-6A5E-4B23-BD54-A9B7FED58241}"/>
    <dgm:cxn modelId="{74407F48-8669-4FC1-B1D3-8F42126C4914}" srcId="{DC45D45A-D46B-4277-BBB2-4511F3D83EDD}" destId="{5B495F04-EDBE-48A1-9D05-F3E3688D3F62}" srcOrd="0" destOrd="0" parTransId="{69E5D1D1-2BC3-4091-8C14-2BD15B73811A}" sibTransId="{088F38C3-D12F-4F96-8A48-84CA804AAAD2}"/>
    <dgm:cxn modelId="{4B759D72-826B-4270-A212-AEBF787F61B5}" type="presOf" srcId="{5B495F04-EDBE-48A1-9D05-F3E3688D3F62}" destId="{0C477E8A-CCC3-4EFF-BFD6-7444D879AA31}" srcOrd="0" destOrd="0" presId="urn:microsoft.com/office/officeart/2005/8/layout/process4"/>
    <dgm:cxn modelId="{3BB3B782-0955-4545-8895-2F92C0681306}" type="presOf" srcId="{DC45D45A-D46B-4277-BBB2-4511F3D83EDD}" destId="{30424E8B-B103-4ECB-8789-E3A8698A895A}" srcOrd="0" destOrd="0" presId="urn:microsoft.com/office/officeart/2005/8/layout/process4"/>
    <dgm:cxn modelId="{509F7FFB-7B63-48E8-9FC6-F33E966B17AF}" type="presOf" srcId="{F4FFABD2-0E35-4891-A91F-97F14A3D3BCA}" destId="{A27ED244-A8F6-47E8-8B21-BAF3004CB150}" srcOrd="0" destOrd="0" presId="urn:microsoft.com/office/officeart/2005/8/layout/process4"/>
    <dgm:cxn modelId="{9E903E20-9574-488B-9F59-FFBF429875E7}" type="presParOf" srcId="{30424E8B-B103-4ECB-8789-E3A8698A895A}" destId="{7FB9FAD3-966F-41DC-AE91-311655C5E188}" srcOrd="0" destOrd="0" presId="urn:microsoft.com/office/officeart/2005/8/layout/process4"/>
    <dgm:cxn modelId="{78E90ACE-4C31-48AE-BF41-3C2588039F3E}" type="presParOf" srcId="{7FB9FAD3-966F-41DC-AE91-311655C5E188}" destId="{A27ED244-A8F6-47E8-8B21-BAF3004CB150}" srcOrd="0" destOrd="0" presId="urn:microsoft.com/office/officeart/2005/8/layout/process4"/>
    <dgm:cxn modelId="{5699B57C-B3E3-4EE1-8B94-0416804FFCF4}" type="presParOf" srcId="{30424E8B-B103-4ECB-8789-E3A8698A895A}" destId="{EE419D2E-F887-4C8E-8D94-44C1968DFBC6}" srcOrd="1" destOrd="0" presId="urn:microsoft.com/office/officeart/2005/8/layout/process4"/>
    <dgm:cxn modelId="{8D00C16D-FFF4-4DB8-A0D6-CF98CA5E0175}" type="presParOf" srcId="{30424E8B-B103-4ECB-8789-E3A8698A895A}" destId="{6620DE43-91A8-4040-BE1F-075B1AA23E93}" srcOrd="2" destOrd="0" presId="urn:microsoft.com/office/officeart/2005/8/layout/process4"/>
    <dgm:cxn modelId="{80BC1F83-8615-48A1-8001-1057A671F790}" type="presParOf" srcId="{6620DE43-91A8-4040-BE1F-075B1AA23E93}" destId="{0C477E8A-CCC3-4EFF-BFD6-7444D879AA3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6EE47B-F997-4852-B984-9F552004299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95371C9-5F35-4964-938D-998370374BAB}">
      <dgm:prSet/>
      <dgm:spPr/>
      <dgm:t>
        <a:bodyPr/>
        <a:lstStyle/>
        <a:p>
          <a:r>
            <a:rPr lang="cy-GB" noProof="0" dirty="0"/>
            <a:t>Gallu unigolyn i osgoi newidiadau ymddygiadol a ffisiolegol niweidiol mewn ymateb i straen cronig</a:t>
          </a:r>
          <a:r>
            <a:rPr lang="en-GB" dirty="0"/>
            <a:t>
</a:t>
          </a:r>
          <a:endParaRPr lang="en-US" dirty="0"/>
        </a:p>
      </dgm:t>
    </dgm:pt>
    <dgm:pt modelId="{39309DE7-8180-402C-BD8B-D5F56566A3FF}" type="parTrans" cxnId="{221F327D-0413-4A15-8204-EA1357B0B3F4}">
      <dgm:prSet/>
      <dgm:spPr/>
      <dgm:t>
        <a:bodyPr/>
        <a:lstStyle/>
        <a:p>
          <a:endParaRPr lang="en-US"/>
        </a:p>
      </dgm:t>
    </dgm:pt>
    <dgm:pt modelId="{48A2B7AA-4C75-4E57-AAF8-786F288E49EF}" type="sibTrans" cxnId="{221F327D-0413-4A15-8204-EA1357B0B3F4}">
      <dgm:prSet/>
      <dgm:spPr/>
      <dgm:t>
        <a:bodyPr/>
        <a:lstStyle/>
        <a:p>
          <a:endParaRPr lang="en-US"/>
        </a:p>
      </dgm:t>
    </dgm:pt>
    <dgm:pt modelId="{872CDBD0-E1AB-4FF2-8905-85CCF2940CD0}">
      <dgm:prSet/>
      <dgm:spPr/>
      <dgm:t>
        <a:bodyPr/>
        <a:lstStyle/>
        <a:p>
          <a:r>
            <a:rPr lang="cy-GB" noProof="0" dirty="0"/>
            <a:t>Sgiliau a chymorth i addasu'n llwyddiannus i straen, trawma a mathau eraill o adfyd</a:t>
          </a:r>
          <a:r>
            <a:rPr lang="en-GB" dirty="0"/>
            <a:t>
</a:t>
          </a:r>
          <a:endParaRPr lang="en-US" dirty="0"/>
        </a:p>
      </dgm:t>
    </dgm:pt>
    <dgm:pt modelId="{44C44B0F-BF63-4994-9A0B-C36100E24828}" type="parTrans" cxnId="{9154D04D-1990-4F60-BCB6-061DC9798FDE}">
      <dgm:prSet/>
      <dgm:spPr/>
      <dgm:t>
        <a:bodyPr/>
        <a:lstStyle/>
        <a:p>
          <a:endParaRPr lang="en-US"/>
        </a:p>
      </dgm:t>
    </dgm:pt>
    <dgm:pt modelId="{F30FBD38-1E0A-4F3B-B0AD-C2F0BF5C7BDA}" type="sibTrans" cxnId="{9154D04D-1990-4F60-BCB6-061DC9798FDE}">
      <dgm:prSet/>
      <dgm:spPr/>
      <dgm:t>
        <a:bodyPr/>
        <a:lstStyle/>
        <a:p>
          <a:endParaRPr lang="en-US"/>
        </a:p>
      </dgm:t>
    </dgm:pt>
    <dgm:pt modelId="{97A9D9B5-C273-408D-AC9F-17012417DB07}">
      <dgm:prSet/>
      <dgm:spPr/>
      <dgm:t>
        <a:bodyPr/>
        <a:lstStyle/>
        <a:p>
          <a:r>
            <a:rPr lang="cy-GB" noProof="0" dirty="0"/>
            <a:t>Mae cael rhiant/rhoddwr gofal cariadus yn helpu i leihau effaith acíwt a hirdymor profiadau niweidiol yn ystod plentyndod (ACE</a:t>
          </a:r>
          <a:r>
            <a:rPr lang="en-GB" dirty="0"/>
            <a:t>s)</a:t>
          </a:r>
          <a:endParaRPr lang="en-US" dirty="0"/>
        </a:p>
      </dgm:t>
    </dgm:pt>
    <dgm:pt modelId="{86AFB4A8-117B-42EC-90BA-33E3DD0F4860}" type="parTrans" cxnId="{FDA8C818-68B1-40CD-B4FD-87784CFD10FA}">
      <dgm:prSet/>
      <dgm:spPr/>
      <dgm:t>
        <a:bodyPr/>
        <a:lstStyle/>
        <a:p>
          <a:endParaRPr lang="en-US"/>
        </a:p>
      </dgm:t>
    </dgm:pt>
    <dgm:pt modelId="{5FC667CE-026F-4B7B-B6EC-7FA37EEC1AFC}" type="sibTrans" cxnId="{FDA8C818-68B1-40CD-B4FD-87784CFD10FA}">
      <dgm:prSet/>
      <dgm:spPr/>
      <dgm:t>
        <a:bodyPr/>
        <a:lstStyle/>
        <a:p>
          <a:endParaRPr lang="en-US"/>
        </a:p>
      </dgm:t>
    </dgm:pt>
    <dgm:pt modelId="{0ECA251D-9075-48C6-A3AD-D451EE4DA5C3}" type="pres">
      <dgm:prSet presAssocID="{DF6EE47B-F997-4852-B984-9F552004299A}" presName="root" presStyleCnt="0">
        <dgm:presLayoutVars>
          <dgm:dir/>
          <dgm:resizeHandles val="exact"/>
        </dgm:presLayoutVars>
      </dgm:prSet>
      <dgm:spPr/>
    </dgm:pt>
    <dgm:pt modelId="{9AE8BC68-8921-4674-9B69-F12FC3F898CF}" type="pres">
      <dgm:prSet presAssocID="{395371C9-5F35-4964-938D-998370374BAB}" presName="compNode" presStyleCnt="0"/>
      <dgm:spPr/>
    </dgm:pt>
    <dgm:pt modelId="{4C7CBCB2-1C74-4E4C-A5D2-40DC46B3C7EF}" type="pres">
      <dgm:prSet presAssocID="{395371C9-5F35-4964-938D-998370374BAB}" presName="bgRect" presStyleLbl="bgShp" presStyleIdx="0" presStyleCnt="3"/>
      <dgm:spPr/>
    </dgm:pt>
    <dgm:pt modelId="{E9CC02EA-B7BB-41D7-A8B9-480A70F9D0ED}" type="pres">
      <dgm:prSet presAssocID="{395371C9-5F35-4964-938D-998370374B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D9450AA-2983-47E0-9864-594D9D7F6255}" type="pres">
      <dgm:prSet presAssocID="{395371C9-5F35-4964-938D-998370374BAB}" presName="spaceRect" presStyleCnt="0"/>
      <dgm:spPr/>
    </dgm:pt>
    <dgm:pt modelId="{DEC79797-7968-410D-B623-315265BE2809}" type="pres">
      <dgm:prSet presAssocID="{395371C9-5F35-4964-938D-998370374BAB}" presName="parTx" presStyleLbl="revTx" presStyleIdx="0" presStyleCnt="3">
        <dgm:presLayoutVars>
          <dgm:chMax val="0"/>
          <dgm:chPref val="0"/>
        </dgm:presLayoutVars>
      </dgm:prSet>
      <dgm:spPr/>
    </dgm:pt>
    <dgm:pt modelId="{853B1E65-9275-4F81-8A34-39D2AC22EDA5}" type="pres">
      <dgm:prSet presAssocID="{48A2B7AA-4C75-4E57-AAF8-786F288E49EF}" presName="sibTrans" presStyleCnt="0"/>
      <dgm:spPr/>
    </dgm:pt>
    <dgm:pt modelId="{77AAC4DE-36C6-4236-A2C3-0A5274779584}" type="pres">
      <dgm:prSet presAssocID="{872CDBD0-E1AB-4FF2-8905-85CCF2940CD0}" presName="compNode" presStyleCnt="0"/>
      <dgm:spPr/>
    </dgm:pt>
    <dgm:pt modelId="{6D3A7A08-202B-4202-8F1B-820FF4E2BE12}" type="pres">
      <dgm:prSet presAssocID="{872CDBD0-E1AB-4FF2-8905-85CCF2940CD0}" presName="bgRect" presStyleLbl="bgShp" presStyleIdx="1" presStyleCnt="3"/>
      <dgm:spPr/>
    </dgm:pt>
    <dgm:pt modelId="{E2EF4081-C99C-4247-85D7-B973361F5A47}" type="pres">
      <dgm:prSet presAssocID="{872CDBD0-E1AB-4FF2-8905-85CCF2940C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A1A0766C-E8EE-47A2-BF44-A701DC7FC342}" type="pres">
      <dgm:prSet presAssocID="{872CDBD0-E1AB-4FF2-8905-85CCF2940CD0}" presName="spaceRect" presStyleCnt="0"/>
      <dgm:spPr/>
    </dgm:pt>
    <dgm:pt modelId="{76400492-CFAA-433A-9849-7A38D3CFF15F}" type="pres">
      <dgm:prSet presAssocID="{872CDBD0-E1AB-4FF2-8905-85CCF2940CD0}" presName="parTx" presStyleLbl="revTx" presStyleIdx="1" presStyleCnt="3">
        <dgm:presLayoutVars>
          <dgm:chMax val="0"/>
          <dgm:chPref val="0"/>
        </dgm:presLayoutVars>
      </dgm:prSet>
      <dgm:spPr/>
    </dgm:pt>
    <dgm:pt modelId="{E340909C-3DAF-4C6E-97B0-2DE245DB064D}" type="pres">
      <dgm:prSet presAssocID="{F30FBD38-1E0A-4F3B-B0AD-C2F0BF5C7BDA}" presName="sibTrans" presStyleCnt="0"/>
      <dgm:spPr/>
    </dgm:pt>
    <dgm:pt modelId="{5BD88241-7A00-425E-8547-8DD5861F587D}" type="pres">
      <dgm:prSet presAssocID="{97A9D9B5-C273-408D-AC9F-17012417DB07}" presName="compNode" presStyleCnt="0"/>
      <dgm:spPr/>
    </dgm:pt>
    <dgm:pt modelId="{943D7CF3-9A71-4897-B2B2-01C0E90390D4}" type="pres">
      <dgm:prSet presAssocID="{97A9D9B5-C273-408D-AC9F-17012417DB07}" presName="bgRect" presStyleLbl="bgShp" presStyleIdx="2" presStyleCnt="3"/>
      <dgm:spPr/>
    </dgm:pt>
    <dgm:pt modelId="{9B686BB3-5208-45F3-B6FA-713E58822544}" type="pres">
      <dgm:prSet presAssocID="{97A9D9B5-C273-408D-AC9F-17012417DB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ve Letter"/>
        </a:ext>
      </dgm:extLst>
    </dgm:pt>
    <dgm:pt modelId="{133767DB-B3CD-478E-B478-98C16D0BCFC4}" type="pres">
      <dgm:prSet presAssocID="{97A9D9B5-C273-408D-AC9F-17012417DB07}" presName="spaceRect" presStyleCnt="0"/>
      <dgm:spPr/>
    </dgm:pt>
    <dgm:pt modelId="{216C9C62-B433-4A5F-BB84-68FDAA437553}" type="pres">
      <dgm:prSet presAssocID="{97A9D9B5-C273-408D-AC9F-17012417DB07}" presName="parTx" presStyleLbl="revTx" presStyleIdx="2" presStyleCnt="3">
        <dgm:presLayoutVars>
          <dgm:chMax val="0"/>
          <dgm:chPref val="0"/>
        </dgm:presLayoutVars>
      </dgm:prSet>
      <dgm:spPr/>
    </dgm:pt>
  </dgm:ptLst>
  <dgm:cxnLst>
    <dgm:cxn modelId="{FDA8C818-68B1-40CD-B4FD-87784CFD10FA}" srcId="{DF6EE47B-F997-4852-B984-9F552004299A}" destId="{97A9D9B5-C273-408D-AC9F-17012417DB07}" srcOrd="2" destOrd="0" parTransId="{86AFB4A8-117B-42EC-90BA-33E3DD0F4860}" sibTransId="{5FC667CE-026F-4B7B-B6EC-7FA37EEC1AFC}"/>
    <dgm:cxn modelId="{0526DA24-33BC-4E44-9B21-450C5B06C8EE}" type="presOf" srcId="{97A9D9B5-C273-408D-AC9F-17012417DB07}" destId="{216C9C62-B433-4A5F-BB84-68FDAA437553}" srcOrd="0" destOrd="0" presId="urn:microsoft.com/office/officeart/2018/2/layout/IconVerticalSolidList"/>
    <dgm:cxn modelId="{E6333A3D-83F9-4B80-9EA0-586AD77BF386}" type="presOf" srcId="{872CDBD0-E1AB-4FF2-8905-85CCF2940CD0}" destId="{76400492-CFAA-433A-9849-7A38D3CFF15F}" srcOrd="0" destOrd="0" presId="urn:microsoft.com/office/officeart/2018/2/layout/IconVerticalSolidList"/>
    <dgm:cxn modelId="{9154D04D-1990-4F60-BCB6-061DC9798FDE}" srcId="{DF6EE47B-F997-4852-B984-9F552004299A}" destId="{872CDBD0-E1AB-4FF2-8905-85CCF2940CD0}" srcOrd="1" destOrd="0" parTransId="{44C44B0F-BF63-4994-9A0B-C36100E24828}" sibTransId="{F30FBD38-1E0A-4F3B-B0AD-C2F0BF5C7BDA}"/>
    <dgm:cxn modelId="{AB3D4D53-01D9-4CF7-8856-347BB91F764D}" type="presOf" srcId="{395371C9-5F35-4964-938D-998370374BAB}" destId="{DEC79797-7968-410D-B623-315265BE2809}" srcOrd="0" destOrd="0" presId="urn:microsoft.com/office/officeart/2018/2/layout/IconVerticalSolidList"/>
    <dgm:cxn modelId="{221F327D-0413-4A15-8204-EA1357B0B3F4}" srcId="{DF6EE47B-F997-4852-B984-9F552004299A}" destId="{395371C9-5F35-4964-938D-998370374BAB}" srcOrd="0" destOrd="0" parTransId="{39309DE7-8180-402C-BD8B-D5F56566A3FF}" sibTransId="{48A2B7AA-4C75-4E57-AAF8-786F288E49EF}"/>
    <dgm:cxn modelId="{8E1DC7B5-31F3-4159-8F95-102804641E7F}" type="presOf" srcId="{DF6EE47B-F997-4852-B984-9F552004299A}" destId="{0ECA251D-9075-48C6-A3AD-D451EE4DA5C3}" srcOrd="0" destOrd="0" presId="urn:microsoft.com/office/officeart/2018/2/layout/IconVerticalSolidList"/>
    <dgm:cxn modelId="{21C1126D-1F50-4CE2-A42E-E7B51858DC8B}" type="presParOf" srcId="{0ECA251D-9075-48C6-A3AD-D451EE4DA5C3}" destId="{9AE8BC68-8921-4674-9B69-F12FC3F898CF}" srcOrd="0" destOrd="0" presId="urn:microsoft.com/office/officeart/2018/2/layout/IconVerticalSolidList"/>
    <dgm:cxn modelId="{F29E0BEC-34EC-40B7-A0CC-F169B404EFAD}" type="presParOf" srcId="{9AE8BC68-8921-4674-9B69-F12FC3F898CF}" destId="{4C7CBCB2-1C74-4E4C-A5D2-40DC46B3C7EF}" srcOrd="0" destOrd="0" presId="urn:microsoft.com/office/officeart/2018/2/layout/IconVerticalSolidList"/>
    <dgm:cxn modelId="{18B70A9C-C20D-4A27-B554-1FC2F9791D56}" type="presParOf" srcId="{9AE8BC68-8921-4674-9B69-F12FC3F898CF}" destId="{E9CC02EA-B7BB-41D7-A8B9-480A70F9D0ED}" srcOrd="1" destOrd="0" presId="urn:microsoft.com/office/officeart/2018/2/layout/IconVerticalSolidList"/>
    <dgm:cxn modelId="{1B5EE7F1-46B2-4DFF-9A60-92FDE99733C0}" type="presParOf" srcId="{9AE8BC68-8921-4674-9B69-F12FC3F898CF}" destId="{ED9450AA-2983-47E0-9864-594D9D7F6255}" srcOrd="2" destOrd="0" presId="urn:microsoft.com/office/officeart/2018/2/layout/IconVerticalSolidList"/>
    <dgm:cxn modelId="{4028127A-9A67-4E96-8518-EC0A6F19EABC}" type="presParOf" srcId="{9AE8BC68-8921-4674-9B69-F12FC3F898CF}" destId="{DEC79797-7968-410D-B623-315265BE2809}" srcOrd="3" destOrd="0" presId="urn:microsoft.com/office/officeart/2018/2/layout/IconVerticalSolidList"/>
    <dgm:cxn modelId="{C14142C9-E96D-4B07-A11A-C36DD39545C3}" type="presParOf" srcId="{0ECA251D-9075-48C6-A3AD-D451EE4DA5C3}" destId="{853B1E65-9275-4F81-8A34-39D2AC22EDA5}" srcOrd="1" destOrd="0" presId="urn:microsoft.com/office/officeart/2018/2/layout/IconVerticalSolidList"/>
    <dgm:cxn modelId="{8F0F2DB5-19F4-4FBD-AC91-A40572EEF911}" type="presParOf" srcId="{0ECA251D-9075-48C6-A3AD-D451EE4DA5C3}" destId="{77AAC4DE-36C6-4236-A2C3-0A5274779584}" srcOrd="2" destOrd="0" presId="urn:microsoft.com/office/officeart/2018/2/layout/IconVerticalSolidList"/>
    <dgm:cxn modelId="{A163CC44-14FC-428F-87E0-8CA627F732E3}" type="presParOf" srcId="{77AAC4DE-36C6-4236-A2C3-0A5274779584}" destId="{6D3A7A08-202B-4202-8F1B-820FF4E2BE12}" srcOrd="0" destOrd="0" presId="urn:microsoft.com/office/officeart/2018/2/layout/IconVerticalSolidList"/>
    <dgm:cxn modelId="{81CECDE2-BBBA-40A4-9D1D-B6D5751F049F}" type="presParOf" srcId="{77AAC4DE-36C6-4236-A2C3-0A5274779584}" destId="{E2EF4081-C99C-4247-85D7-B973361F5A47}" srcOrd="1" destOrd="0" presId="urn:microsoft.com/office/officeart/2018/2/layout/IconVerticalSolidList"/>
    <dgm:cxn modelId="{C10362DF-827B-49E1-B353-09CD75C333ED}" type="presParOf" srcId="{77AAC4DE-36C6-4236-A2C3-0A5274779584}" destId="{A1A0766C-E8EE-47A2-BF44-A701DC7FC342}" srcOrd="2" destOrd="0" presId="urn:microsoft.com/office/officeart/2018/2/layout/IconVerticalSolidList"/>
    <dgm:cxn modelId="{F4B0A0FB-3462-4DC5-969C-27AB53570C79}" type="presParOf" srcId="{77AAC4DE-36C6-4236-A2C3-0A5274779584}" destId="{76400492-CFAA-433A-9849-7A38D3CFF15F}" srcOrd="3" destOrd="0" presId="urn:microsoft.com/office/officeart/2018/2/layout/IconVerticalSolidList"/>
    <dgm:cxn modelId="{F3AB1C8C-1C34-4981-BE0D-222850F77C38}" type="presParOf" srcId="{0ECA251D-9075-48C6-A3AD-D451EE4DA5C3}" destId="{E340909C-3DAF-4C6E-97B0-2DE245DB064D}" srcOrd="3" destOrd="0" presId="urn:microsoft.com/office/officeart/2018/2/layout/IconVerticalSolidList"/>
    <dgm:cxn modelId="{9791FF75-E4B5-4CC1-AD64-2B84438489B3}" type="presParOf" srcId="{0ECA251D-9075-48C6-A3AD-D451EE4DA5C3}" destId="{5BD88241-7A00-425E-8547-8DD5861F587D}" srcOrd="4" destOrd="0" presId="urn:microsoft.com/office/officeart/2018/2/layout/IconVerticalSolidList"/>
    <dgm:cxn modelId="{6A72B586-FDFA-4F93-8F49-4741F106D152}" type="presParOf" srcId="{5BD88241-7A00-425E-8547-8DD5861F587D}" destId="{943D7CF3-9A71-4897-B2B2-01C0E90390D4}" srcOrd="0" destOrd="0" presId="urn:microsoft.com/office/officeart/2018/2/layout/IconVerticalSolidList"/>
    <dgm:cxn modelId="{8FE8D3F8-49C1-4E7F-920D-1796B788F252}" type="presParOf" srcId="{5BD88241-7A00-425E-8547-8DD5861F587D}" destId="{9B686BB3-5208-45F3-B6FA-713E58822544}" srcOrd="1" destOrd="0" presId="urn:microsoft.com/office/officeart/2018/2/layout/IconVerticalSolidList"/>
    <dgm:cxn modelId="{47FF51DE-9958-48AF-887C-83166B70F90A}" type="presParOf" srcId="{5BD88241-7A00-425E-8547-8DD5861F587D}" destId="{133767DB-B3CD-478E-B478-98C16D0BCFC4}" srcOrd="2" destOrd="0" presId="urn:microsoft.com/office/officeart/2018/2/layout/IconVerticalSolidList"/>
    <dgm:cxn modelId="{423423B2-B181-4CB8-ADEB-DBA601B3D42D}" type="presParOf" srcId="{5BD88241-7A00-425E-8547-8DD5861F587D}" destId="{216C9C62-B433-4A5F-BB84-68FDAA4375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6EE47B-F997-4852-B984-9F552004299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95371C9-5F35-4964-938D-998370374BAB}">
      <dgm:prSet/>
      <dgm:spPr/>
      <dgm:t>
        <a:bodyPr/>
        <a:lstStyle/>
        <a:p>
          <a:r>
            <a:rPr lang="en-GB" dirty="0"/>
            <a:t>An individual’s ability to avoid harmful behavioural and physiological changes in response to chronic stress</a:t>
          </a:r>
          <a:endParaRPr lang="en-US" dirty="0"/>
        </a:p>
      </dgm:t>
    </dgm:pt>
    <dgm:pt modelId="{39309DE7-8180-402C-BD8B-D5F56566A3FF}" type="parTrans" cxnId="{221F327D-0413-4A15-8204-EA1357B0B3F4}">
      <dgm:prSet/>
      <dgm:spPr/>
      <dgm:t>
        <a:bodyPr/>
        <a:lstStyle/>
        <a:p>
          <a:endParaRPr lang="en-US"/>
        </a:p>
      </dgm:t>
    </dgm:pt>
    <dgm:pt modelId="{48A2B7AA-4C75-4E57-AAF8-786F288E49EF}" type="sibTrans" cxnId="{221F327D-0413-4A15-8204-EA1357B0B3F4}">
      <dgm:prSet/>
      <dgm:spPr/>
      <dgm:t>
        <a:bodyPr/>
        <a:lstStyle/>
        <a:p>
          <a:endParaRPr lang="en-US"/>
        </a:p>
      </dgm:t>
    </dgm:pt>
    <dgm:pt modelId="{872CDBD0-E1AB-4FF2-8905-85CCF2940CD0}">
      <dgm:prSet/>
      <dgm:spPr/>
      <dgm:t>
        <a:bodyPr/>
        <a:lstStyle/>
        <a:p>
          <a:r>
            <a:rPr lang="en-GB" dirty="0"/>
            <a:t>Skills and support to adapt successfully to stress, trauma and other forms of adversity</a:t>
          </a:r>
          <a:endParaRPr lang="en-US" dirty="0"/>
        </a:p>
      </dgm:t>
    </dgm:pt>
    <dgm:pt modelId="{44C44B0F-BF63-4994-9A0B-C36100E24828}" type="parTrans" cxnId="{9154D04D-1990-4F60-BCB6-061DC9798FDE}">
      <dgm:prSet/>
      <dgm:spPr/>
      <dgm:t>
        <a:bodyPr/>
        <a:lstStyle/>
        <a:p>
          <a:endParaRPr lang="en-US"/>
        </a:p>
      </dgm:t>
    </dgm:pt>
    <dgm:pt modelId="{F30FBD38-1E0A-4F3B-B0AD-C2F0BF5C7BDA}" type="sibTrans" cxnId="{9154D04D-1990-4F60-BCB6-061DC9798FDE}">
      <dgm:prSet/>
      <dgm:spPr/>
      <dgm:t>
        <a:bodyPr/>
        <a:lstStyle/>
        <a:p>
          <a:endParaRPr lang="en-US"/>
        </a:p>
      </dgm:t>
    </dgm:pt>
    <dgm:pt modelId="{97A9D9B5-C273-408D-AC9F-17012417DB07}">
      <dgm:prSet/>
      <dgm:spPr/>
      <dgm:t>
        <a:bodyPr/>
        <a:lstStyle/>
        <a:p>
          <a:r>
            <a:rPr lang="en-GB"/>
            <a:t>Access to a loving parent/care-giver helps reduce the acute and long-term impact of ACEs</a:t>
          </a:r>
          <a:endParaRPr lang="en-US"/>
        </a:p>
      </dgm:t>
    </dgm:pt>
    <dgm:pt modelId="{86AFB4A8-117B-42EC-90BA-33E3DD0F4860}" type="parTrans" cxnId="{FDA8C818-68B1-40CD-B4FD-87784CFD10FA}">
      <dgm:prSet/>
      <dgm:spPr/>
      <dgm:t>
        <a:bodyPr/>
        <a:lstStyle/>
        <a:p>
          <a:endParaRPr lang="en-US"/>
        </a:p>
      </dgm:t>
    </dgm:pt>
    <dgm:pt modelId="{5FC667CE-026F-4B7B-B6EC-7FA37EEC1AFC}" type="sibTrans" cxnId="{FDA8C818-68B1-40CD-B4FD-87784CFD10FA}">
      <dgm:prSet/>
      <dgm:spPr/>
      <dgm:t>
        <a:bodyPr/>
        <a:lstStyle/>
        <a:p>
          <a:endParaRPr lang="en-US"/>
        </a:p>
      </dgm:t>
    </dgm:pt>
    <dgm:pt modelId="{0ECA251D-9075-48C6-A3AD-D451EE4DA5C3}" type="pres">
      <dgm:prSet presAssocID="{DF6EE47B-F997-4852-B984-9F552004299A}" presName="root" presStyleCnt="0">
        <dgm:presLayoutVars>
          <dgm:dir/>
          <dgm:resizeHandles val="exact"/>
        </dgm:presLayoutVars>
      </dgm:prSet>
      <dgm:spPr/>
    </dgm:pt>
    <dgm:pt modelId="{9AE8BC68-8921-4674-9B69-F12FC3F898CF}" type="pres">
      <dgm:prSet presAssocID="{395371C9-5F35-4964-938D-998370374BAB}" presName="compNode" presStyleCnt="0"/>
      <dgm:spPr/>
    </dgm:pt>
    <dgm:pt modelId="{4C7CBCB2-1C74-4E4C-A5D2-40DC46B3C7EF}" type="pres">
      <dgm:prSet presAssocID="{395371C9-5F35-4964-938D-998370374BAB}" presName="bgRect" presStyleLbl="bgShp" presStyleIdx="0" presStyleCnt="3"/>
      <dgm:spPr/>
    </dgm:pt>
    <dgm:pt modelId="{E9CC02EA-B7BB-41D7-A8B9-480A70F9D0ED}" type="pres">
      <dgm:prSet presAssocID="{395371C9-5F35-4964-938D-998370374B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D9450AA-2983-47E0-9864-594D9D7F6255}" type="pres">
      <dgm:prSet presAssocID="{395371C9-5F35-4964-938D-998370374BAB}" presName="spaceRect" presStyleCnt="0"/>
      <dgm:spPr/>
    </dgm:pt>
    <dgm:pt modelId="{DEC79797-7968-410D-B623-315265BE2809}" type="pres">
      <dgm:prSet presAssocID="{395371C9-5F35-4964-938D-998370374BAB}" presName="parTx" presStyleLbl="revTx" presStyleIdx="0" presStyleCnt="3">
        <dgm:presLayoutVars>
          <dgm:chMax val="0"/>
          <dgm:chPref val="0"/>
        </dgm:presLayoutVars>
      </dgm:prSet>
      <dgm:spPr/>
    </dgm:pt>
    <dgm:pt modelId="{853B1E65-9275-4F81-8A34-39D2AC22EDA5}" type="pres">
      <dgm:prSet presAssocID="{48A2B7AA-4C75-4E57-AAF8-786F288E49EF}" presName="sibTrans" presStyleCnt="0"/>
      <dgm:spPr/>
    </dgm:pt>
    <dgm:pt modelId="{77AAC4DE-36C6-4236-A2C3-0A5274779584}" type="pres">
      <dgm:prSet presAssocID="{872CDBD0-E1AB-4FF2-8905-85CCF2940CD0}" presName="compNode" presStyleCnt="0"/>
      <dgm:spPr/>
    </dgm:pt>
    <dgm:pt modelId="{6D3A7A08-202B-4202-8F1B-820FF4E2BE12}" type="pres">
      <dgm:prSet presAssocID="{872CDBD0-E1AB-4FF2-8905-85CCF2940CD0}" presName="bgRect" presStyleLbl="bgShp" presStyleIdx="1" presStyleCnt="3"/>
      <dgm:spPr/>
    </dgm:pt>
    <dgm:pt modelId="{E2EF4081-C99C-4247-85D7-B973361F5A47}" type="pres">
      <dgm:prSet presAssocID="{872CDBD0-E1AB-4FF2-8905-85CCF2940C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A1A0766C-E8EE-47A2-BF44-A701DC7FC342}" type="pres">
      <dgm:prSet presAssocID="{872CDBD0-E1AB-4FF2-8905-85CCF2940CD0}" presName="spaceRect" presStyleCnt="0"/>
      <dgm:spPr/>
    </dgm:pt>
    <dgm:pt modelId="{76400492-CFAA-433A-9849-7A38D3CFF15F}" type="pres">
      <dgm:prSet presAssocID="{872CDBD0-E1AB-4FF2-8905-85CCF2940CD0}" presName="parTx" presStyleLbl="revTx" presStyleIdx="1" presStyleCnt="3">
        <dgm:presLayoutVars>
          <dgm:chMax val="0"/>
          <dgm:chPref val="0"/>
        </dgm:presLayoutVars>
      </dgm:prSet>
      <dgm:spPr/>
    </dgm:pt>
    <dgm:pt modelId="{E340909C-3DAF-4C6E-97B0-2DE245DB064D}" type="pres">
      <dgm:prSet presAssocID="{F30FBD38-1E0A-4F3B-B0AD-C2F0BF5C7BDA}" presName="sibTrans" presStyleCnt="0"/>
      <dgm:spPr/>
    </dgm:pt>
    <dgm:pt modelId="{5BD88241-7A00-425E-8547-8DD5861F587D}" type="pres">
      <dgm:prSet presAssocID="{97A9D9B5-C273-408D-AC9F-17012417DB07}" presName="compNode" presStyleCnt="0"/>
      <dgm:spPr/>
    </dgm:pt>
    <dgm:pt modelId="{943D7CF3-9A71-4897-B2B2-01C0E90390D4}" type="pres">
      <dgm:prSet presAssocID="{97A9D9B5-C273-408D-AC9F-17012417DB07}" presName="bgRect" presStyleLbl="bgShp" presStyleIdx="2" presStyleCnt="3"/>
      <dgm:spPr/>
    </dgm:pt>
    <dgm:pt modelId="{9B686BB3-5208-45F3-B6FA-713E58822544}" type="pres">
      <dgm:prSet presAssocID="{97A9D9B5-C273-408D-AC9F-17012417DB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ve Letter"/>
        </a:ext>
      </dgm:extLst>
    </dgm:pt>
    <dgm:pt modelId="{133767DB-B3CD-478E-B478-98C16D0BCFC4}" type="pres">
      <dgm:prSet presAssocID="{97A9D9B5-C273-408D-AC9F-17012417DB07}" presName="spaceRect" presStyleCnt="0"/>
      <dgm:spPr/>
    </dgm:pt>
    <dgm:pt modelId="{216C9C62-B433-4A5F-BB84-68FDAA437553}" type="pres">
      <dgm:prSet presAssocID="{97A9D9B5-C273-408D-AC9F-17012417DB07}" presName="parTx" presStyleLbl="revTx" presStyleIdx="2" presStyleCnt="3">
        <dgm:presLayoutVars>
          <dgm:chMax val="0"/>
          <dgm:chPref val="0"/>
        </dgm:presLayoutVars>
      </dgm:prSet>
      <dgm:spPr/>
    </dgm:pt>
  </dgm:ptLst>
  <dgm:cxnLst>
    <dgm:cxn modelId="{FDA8C818-68B1-40CD-B4FD-87784CFD10FA}" srcId="{DF6EE47B-F997-4852-B984-9F552004299A}" destId="{97A9D9B5-C273-408D-AC9F-17012417DB07}" srcOrd="2" destOrd="0" parTransId="{86AFB4A8-117B-42EC-90BA-33E3DD0F4860}" sibTransId="{5FC667CE-026F-4B7B-B6EC-7FA37EEC1AFC}"/>
    <dgm:cxn modelId="{0526DA24-33BC-4E44-9B21-450C5B06C8EE}" type="presOf" srcId="{97A9D9B5-C273-408D-AC9F-17012417DB07}" destId="{216C9C62-B433-4A5F-BB84-68FDAA437553}" srcOrd="0" destOrd="0" presId="urn:microsoft.com/office/officeart/2018/2/layout/IconVerticalSolidList"/>
    <dgm:cxn modelId="{E6333A3D-83F9-4B80-9EA0-586AD77BF386}" type="presOf" srcId="{872CDBD0-E1AB-4FF2-8905-85CCF2940CD0}" destId="{76400492-CFAA-433A-9849-7A38D3CFF15F}" srcOrd="0" destOrd="0" presId="urn:microsoft.com/office/officeart/2018/2/layout/IconVerticalSolidList"/>
    <dgm:cxn modelId="{9154D04D-1990-4F60-BCB6-061DC9798FDE}" srcId="{DF6EE47B-F997-4852-B984-9F552004299A}" destId="{872CDBD0-E1AB-4FF2-8905-85CCF2940CD0}" srcOrd="1" destOrd="0" parTransId="{44C44B0F-BF63-4994-9A0B-C36100E24828}" sibTransId="{F30FBD38-1E0A-4F3B-B0AD-C2F0BF5C7BDA}"/>
    <dgm:cxn modelId="{AB3D4D53-01D9-4CF7-8856-347BB91F764D}" type="presOf" srcId="{395371C9-5F35-4964-938D-998370374BAB}" destId="{DEC79797-7968-410D-B623-315265BE2809}" srcOrd="0" destOrd="0" presId="urn:microsoft.com/office/officeart/2018/2/layout/IconVerticalSolidList"/>
    <dgm:cxn modelId="{221F327D-0413-4A15-8204-EA1357B0B3F4}" srcId="{DF6EE47B-F997-4852-B984-9F552004299A}" destId="{395371C9-5F35-4964-938D-998370374BAB}" srcOrd="0" destOrd="0" parTransId="{39309DE7-8180-402C-BD8B-D5F56566A3FF}" sibTransId="{48A2B7AA-4C75-4E57-AAF8-786F288E49EF}"/>
    <dgm:cxn modelId="{8E1DC7B5-31F3-4159-8F95-102804641E7F}" type="presOf" srcId="{DF6EE47B-F997-4852-B984-9F552004299A}" destId="{0ECA251D-9075-48C6-A3AD-D451EE4DA5C3}" srcOrd="0" destOrd="0" presId="urn:microsoft.com/office/officeart/2018/2/layout/IconVerticalSolidList"/>
    <dgm:cxn modelId="{21C1126D-1F50-4CE2-A42E-E7B51858DC8B}" type="presParOf" srcId="{0ECA251D-9075-48C6-A3AD-D451EE4DA5C3}" destId="{9AE8BC68-8921-4674-9B69-F12FC3F898CF}" srcOrd="0" destOrd="0" presId="urn:microsoft.com/office/officeart/2018/2/layout/IconVerticalSolidList"/>
    <dgm:cxn modelId="{F29E0BEC-34EC-40B7-A0CC-F169B404EFAD}" type="presParOf" srcId="{9AE8BC68-8921-4674-9B69-F12FC3F898CF}" destId="{4C7CBCB2-1C74-4E4C-A5D2-40DC46B3C7EF}" srcOrd="0" destOrd="0" presId="urn:microsoft.com/office/officeart/2018/2/layout/IconVerticalSolidList"/>
    <dgm:cxn modelId="{18B70A9C-C20D-4A27-B554-1FC2F9791D56}" type="presParOf" srcId="{9AE8BC68-8921-4674-9B69-F12FC3F898CF}" destId="{E9CC02EA-B7BB-41D7-A8B9-480A70F9D0ED}" srcOrd="1" destOrd="0" presId="urn:microsoft.com/office/officeart/2018/2/layout/IconVerticalSolidList"/>
    <dgm:cxn modelId="{1B5EE7F1-46B2-4DFF-9A60-92FDE99733C0}" type="presParOf" srcId="{9AE8BC68-8921-4674-9B69-F12FC3F898CF}" destId="{ED9450AA-2983-47E0-9864-594D9D7F6255}" srcOrd="2" destOrd="0" presId="urn:microsoft.com/office/officeart/2018/2/layout/IconVerticalSolidList"/>
    <dgm:cxn modelId="{4028127A-9A67-4E96-8518-EC0A6F19EABC}" type="presParOf" srcId="{9AE8BC68-8921-4674-9B69-F12FC3F898CF}" destId="{DEC79797-7968-410D-B623-315265BE2809}" srcOrd="3" destOrd="0" presId="urn:microsoft.com/office/officeart/2018/2/layout/IconVerticalSolidList"/>
    <dgm:cxn modelId="{C14142C9-E96D-4B07-A11A-C36DD39545C3}" type="presParOf" srcId="{0ECA251D-9075-48C6-A3AD-D451EE4DA5C3}" destId="{853B1E65-9275-4F81-8A34-39D2AC22EDA5}" srcOrd="1" destOrd="0" presId="urn:microsoft.com/office/officeart/2018/2/layout/IconVerticalSolidList"/>
    <dgm:cxn modelId="{8F0F2DB5-19F4-4FBD-AC91-A40572EEF911}" type="presParOf" srcId="{0ECA251D-9075-48C6-A3AD-D451EE4DA5C3}" destId="{77AAC4DE-36C6-4236-A2C3-0A5274779584}" srcOrd="2" destOrd="0" presId="urn:microsoft.com/office/officeart/2018/2/layout/IconVerticalSolidList"/>
    <dgm:cxn modelId="{A163CC44-14FC-428F-87E0-8CA627F732E3}" type="presParOf" srcId="{77AAC4DE-36C6-4236-A2C3-0A5274779584}" destId="{6D3A7A08-202B-4202-8F1B-820FF4E2BE12}" srcOrd="0" destOrd="0" presId="urn:microsoft.com/office/officeart/2018/2/layout/IconVerticalSolidList"/>
    <dgm:cxn modelId="{81CECDE2-BBBA-40A4-9D1D-B6D5751F049F}" type="presParOf" srcId="{77AAC4DE-36C6-4236-A2C3-0A5274779584}" destId="{E2EF4081-C99C-4247-85D7-B973361F5A47}" srcOrd="1" destOrd="0" presId="urn:microsoft.com/office/officeart/2018/2/layout/IconVerticalSolidList"/>
    <dgm:cxn modelId="{C10362DF-827B-49E1-B353-09CD75C333ED}" type="presParOf" srcId="{77AAC4DE-36C6-4236-A2C3-0A5274779584}" destId="{A1A0766C-E8EE-47A2-BF44-A701DC7FC342}" srcOrd="2" destOrd="0" presId="urn:microsoft.com/office/officeart/2018/2/layout/IconVerticalSolidList"/>
    <dgm:cxn modelId="{F4B0A0FB-3462-4DC5-969C-27AB53570C79}" type="presParOf" srcId="{77AAC4DE-36C6-4236-A2C3-0A5274779584}" destId="{76400492-CFAA-433A-9849-7A38D3CFF15F}" srcOrd="3" destOrd="0" presId="urn:microsoft.com/office/officeart/2018/2/layout/IconVerticalSolidList"/>
    <dgm:cxn modelId="{F3AB1C8C-1C34-4981-BE0D-222850F77C38}" type="presParOf" srcId="{0ECA251D-9075-48C6-A3AD-D451EE4DA5C3}" destId="{E340909C-3DAF-4C6E-97B0-2DE245DB064D}" srcOrd="3" destOrd="0" presId="urn:microsoft.com/office/officeart/2018/2/layout/IconVerticalSolidList"/>
    <dgm:cxn modelId="{9791FF75-E4B5-4CC1-AD64-2B84438489B3}" type="presParOf" srcId="{0ECA251D-9075-48C6-A3AD-D451EE4DA5C3}" destId="{5BD88241-7A00-425E-8547-8DD5861F587D}" srcOrd="4" destOrd="0" presId="urn:microsoft.com/office/officeart/2018/2/layout/IconVerticalSolidList"/>
    <dgm:cxn modelId="{6A72B586-FDFA-4F93-8F49-4741F106D152}" type="presParOf" srcId="{5BD88241-7A00-425E-8547-8DD5861F587D}" destId="{943D7CF3-9A71-4897-B2B2-01C0E90390D4}" srcOrd="0" destOrd="0" presId="urn:microsoft.com/office/officeart/2018/2/layout/IconVerticalSolidList"/>
    <dgm:cxn modelId="{8FE8D3F8-49C1-4E7F-920D-1796B788F252}" type="presParOf" srcId="{5BD88241-7A00-425E-8547-8DD5861F587D}" destId="{9B686BB3-5208-45F3-B6FA-713E58822544}" srcOrd="1" destOrd="0" presId="urn:microsoft.com/office/officeart/2018/2/layout/IconVerticalSolidList"/>
    <dgm:cxn modelId="{47FF51DE-9958-48AF-887C-83166B70F90A}" type="presParOf" srcId="{5BD88241-7A00-425E-8547-8DD5861F587D}" destId="{133767DB-B3CD-478E-B478-98C16D0BCFC4}" srcOrd="2" destOrd="0" presId="urn:microsoft.com/office/officeart/2018/2/layout/IconVerticalSolidList"/>
    <dgm:cxn modelId="{423423B2-B181-4CB8-ADEB-DBA601B3D42D}" type="presParOf" srcId="{5BD88241-7A00-425E-8547-8DD5861F587D}" destId="{216C9C62-B433-4A5F-BB84-68FDAA4375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DE2A7A-39DF-48E0-8BEB-C136E3404F3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EF81C3E-1B76-469A-9679-3B21BD25753D}">
      <dgm:prSet/>
      <dgm:spPr/>
      <dgm:t>
        <a:bodyPr/>
        <a:lstStyle/>
        <a:p>
          <a:r>
            <a:rPr lang="cy-GB" noProof="0" dirty="0"/>
            <a:t>Gall pobl fownsio'n ôl yn seicolegol ar ôl cael eu hysgwyd, yn union fel ym myd natur</a:t>
          </a:r>
          <a:r>
            <a:rPr lang="en-US" dirty="0"/>
            <a:t>.</a:t>
          </a:r>
        </a:p>
      </dgm:t>
    </dgm:pt>
    <dgm:pt modelId="{DDE187D5-1088-43A3-9507-4B99C28D051A}" type="parTrans" cxnId="{167D9A46-E013-4F56-9C04-E89C006479B6}">
      <dgm:prSet/>
      <dgm:spPr/>
      <dgm:t>
        <a:bodyPr/>
        <a:lstStyle/>
        <a:p>
          <a:endParaRPr lang="en-US"/>
        </a:p>
      </dgm:t>
    </dgm:pt>
    <dgm:pt modelId="{8743527D-92C4-48D7-9E22-D37A95774F98}" type="sibTrans" cxnId="{167D9A46-E013-4F56-9C04-E89C006479B6}">
      <dgm:prSet/>
      <dgm:spPr/>
      <dgm:t>
        <a:bodyPr/>
        <a:lstStyle/>
        <a:p>
          <a:endParaRPr lang="en-US"/>
        </a:p>
      </dgm:t>
    </dgm:pt>
    <dgm:pt modelId="{F512840D-63AB-493A-A4F5-4ABAEB03A8A0}">
      <dgm:prSet/>
      <dgm:spPr/>
      <dgm:t>
        <a:bodyPr/>
        <a:lstStyle/>
        <a:p>
          <a:r>
            <a:rPr lang="cy-GB" noProof="0" dirty="0"/>
            <a:t>Bownsio'n ôl yw'r gallu i ymdopi ag adfyd neu galedi</a:t>
          </a:r>
          <a:r>
            <a:rPr lang="en-GB" dirty="0"/>
            <a:t>.</a:t>
          </a:r>
          <a:endParaRPr lang="en-US" dirty="0"/>
        </a:p>
      </dgm:t>
    </dgm:pt>
    <dgm:pt modelId="{B8027672-E514-47DB-9087-56BD09BA6785}" type="parTrans" cxnId="{9D111773-F9E9-42C4-8EF8-6C317C93E32B}">
      <dgm:prSet/>
      <dgm:spPr/>
      <dgm:t>
        <a:bodyPr/>
        <a:lstStyle/>
        <a:p>
          <a:endParaRPr lang="en-US"/>
        </a:p>
      </dgm:t>
    </dgm:pt>
    <dgm:pt modelId="{E524029F-B621-4429-8B84-4A8BDB136B2B}" type="sibTrans" cxnId="{9D111773-F9E9-42C4-8EF8-6C317C93E32B}">
      <dgm:prSet/>
      <dgm:spPr/>
      <dgm:t>
        <a:bodyPr/>
        <a:lstStyle/>
        <a:p>
          <a:endParaRPr lang="en-US"/>
        </a:p>
      </dgm:t>
    </dgm:pt>
    <dgm:pt modelId="{B54CE973-ADAF-4421-AECC-DB1BAD42813D}">
      <dgm:prSet/>
      <dgm:spPr/>
      <dgm:t>
        <a:bodyPr/>
        <a:lstStyle/>
        <a:p>
          <a:r>
            <a:rPr lang="cy-GB" noProof="0" dirty="0"/>
            <a:t>Mae bownsio'n ôl yn golygu y gall pobl ddal ati, a hyd yn oed ffynnu, ar ôl wynebu troeon anffodus</a:t>
          </a:r>
          <a:endParaRPr lang="en-US" dirty="0"/>
        </a:p>
      </dgm:t>
    </dgm:pt>
    <dgm:pt modelId="{8F2FE08A-12F0-4496-882E-75B3A0ED3A3D}" type="parTrans" cxnId="{05EB65A3-6414-4B38-8A6B-2C4B30767AC5}">
      <dgm:prSet/>
      <dgm:spPr/>
      <dgm:t>
        <a:bodyPr/>
        <a:lstStyle/>
        <a:p>
          <a:endParaRPr lang="en-US"/>
        </a:p>
      </dgm:t>
    </dgm:pt>
    <dgm:pt modelId="{F88FA023-E00A-418A-A6E3-B1EA9FCE2B4A}" type="sibTrans" cxnId="{05EB65A3-6414-4B38-8A6B-2C4B30767AC5}">
      <dgm:prSet/>
      <dgm:spPr/>
      <dgm:t>
        <a:bodyPr/>
        <a:lstStyle/>
        <a:p>
          <a:endParaRPr lang="en-US"/>
        </a:p>
      </dgm:t>
    </dgm:pt>
    <dgm:pt modelId="{1C698879-5541-4C34-BDBB-4BC5FA3DDDCC}" type="pres">
      <dgm:prSet presAssocID="{5ADE2A7A-39DF-48E0-8BEB-C136E3404F32}" presName="linear" presStyleCnt="0">
        <dgm:presLayoutVars>
          <dgm:animLvl val="lvl"/>
          <dgm:resizeHandles val="exact"/>
        </dgm:presLayoutVars>
      </dgm:prSet>
      <dgm:spPr/>
    </dgm:pt>
    <dgm:pt modelId="{DDC25FD9-0378-4DDB-BB22-95863595BC83}" type="pres">
      <dgm:prSet presAssocID="{4EF81C3E-1B76-469A-9679-3B21BD25753D}" presName="parentText" presStyleLbl="node1" presStyleIdx="0" presStyleCnt="3">
        <dgm:presLayoutVars>
          <dgm:chMax val="0"/>
          <dgm:bulletEnabled val="1"/>
        </dgm:presLayoutVars>
      </dgm:prSet>
      <dgm:spPr/>
    </dgm:pt>
    <dgm:pt modelId="{69F77E76-7692-453A-B368-4F01DEACE2C5}" type="pres">
      <dgm:prSet presAssocID="{8743527D-92C4-48D7-9E22-D37A95774F98}" presName="spacer" presStyleCnt="0"/>
      <dgm:spPr/>
    </dgm:pt>
    <dgm:pt modelId="{7176E23D-20F9-433D-8FC1-05F387F556B7}" type="pres">
      <dgm:prSet presAssocID="{F512840D-63AB-493A-A4F5-4ABAEB03A8A0}" presName="parentText" presStyleLbl="node1" presStyleIdx="1" presStyleCnt="3">
        <dgm:presLayoutVars>
          <dgm:chMax val="0"/>
          <dgm:bulletEnabled val="1"/>
        </dgm:presLayoutVars>
      </dgm:prSet>
      <dgm:spPr/>
    </dgm:pt>
    <dgm:pt modelId="{33183114-D764-47B1-A377-C127BCC11F2A}" type="pres">
      <dgm:prSet presAssocID="{E524029F-B621-4429-8B84-4A8BDB136B2B}" presName="spacer" presStyleCnt="0"/>
      <dgm:spPr/>
    </dgm:pt>
    <dgm:pt modelId="{61A04FF7-A62A-49F5-8AF8-A9C1DFA9320A}" type="pres">
      <dgm:prSet presAssocID="{B54CE973-ADAF-4421-AECC-DB1BAD42813D}" presName="parentText" presStyleLbl="node1" presStyleIdx="2" presStyleCnt="3">
        <dgm:presLayoutVars>
          <dgm:chMax val="0"/>
          <dgm:bulletEnabled val="1"/>
        </dgm:presLayoutVars>
      </dgm:prSet>
      <dgm:spPr/>
    </dgm:pt>
  </dgm:ptLst>
  <dgm:cxnLst>
    <dgm:cxn modelId="{75D6221A-292B-427B-ABBD-73840CB39BCE}" type="presOf" srcId="{F512840D-63AB-493A-A4F5-4ABAEB03A8A0}" destId="{7176E23D-20F9-433D-8FC1-05F387F556B7}" srcOrd="0" destOrd="0" presId="urn:microsoft.com/office/officeart/2005/8/layout/vList2"/>
    <dgm:cxn modelId="{167D9A46-E013-4F56-9C04-E89C006479B6}" srcId="{5ADE2A7A-39DF-48E0-8BEB-C136E3404F32}" destId="{4EF81C3E-1B76-469A-9679-3B21BD25753D}" srcOrd="0" destOrd="0" parTransId="{DDE187D5-1088-43A3-9507-4B99C28D051A}" sibTransId="{8743527D-92C4-48D7-9E22-D37A95774F98}"/>
    <dgm:cxn modelId="{9D111773-F9E9-42C4-8EF8-6C317C93E32B}" srcId="{5ADE2A7A-39DF-48E0-8BEB-C136E3404F32}" destId="{F512840D-63AB-493A-A4F5-4ABAEB03A8A0}" srcOrd="1" destOrd="0" parTransId="{B8027672-E514-47DB-9087-56BD09BA6785}" sibTransId="{E524029F-B621-4429-8B84-4A8BDB136B2B}"/>
    <dgm:cxn modelId="{E63BBA7A-B0FA-4112-B0E8-5DF406166988}" type="presOf" srcId="{5ADE2A7A-39DF-48E0-8BEB-C136E3404F32}" destId="{1C698879-5541-4C34-BDBB-4BC5FA3DDDCC}" srcOrd="0" destOrd="0" presId="urn:microsoft.com/office/officeart/2005/8/layout/vList2"/>
    <dgm:cxn modelId="{2A130B89-2691-4425-93B4-DBCF3B203BD1}" type="presOf" srcId="{4EF81C3E-1B76-469A-9679-3B21BD25753D}" destId="{DDC25FD9-0378-4DDB-BB22-95863595BC83}" srcOrd="0" destOrd="0" presId="urn:microsoft.com/office/officeart/2005/8/layout/vList2"/>
    <dgm:cxn modelId="{05EB65A3-6414-4B38-8A6B-2C4B30767AC5}" srcId="{5ADE2A7A-39DF-48E0-8BEB-C136E3404F32}" destId="{B54CE973-ADAF-4421-AECC-DB1BAD42813D}" srcOrd="2" destOrd="0" parTransId="{8F2FE08A-12F0-4496-882E-75B3A0ED3A3D}" sibTransId="{F88FA023-E00A-418A-A6E3-B1EA9FCE2B4A}"/>
    <dgm:cxn modelId="{68321BE6-43B8-45BA-9B5E-1DD5C4886AF8}" type="presOf" srcId="{B54CE973-ADAF-4421-AECC-DB1BAD42813D}" destId="{61A04FF7-A62A-49F5-8AF8-A9C1DFA9320A}" srcOrd="0" destOrd="0" presId="urn:microsoft.com/office/officeart/2005/8/layout/vList2"/>
    <dgm:cxn modelId="{3ABD9E14-440C-421A-9A96-BC6E37CFCBA6}" type="presParOf" srcId="{1C698879-5541-4C34-BDBB-4BC5FA3DDDCC}" destId="{DDC25FD9-0378-4DDB-BB22-95863595BC83}" srcOrd="0" destOrd="0" presId="urn:microsoft.com/office/officeart/2005/8/layout/vList2"/>
    <dgm:cxn modelId="{728B1755-B095-4FDC-8E77-B875BDD2781C}" type="presParOf" srcId="{1C698879-5541-4C34-BDBB-4BC5FA3DDDCC}" destId="{69F77E76-7692-453A-B368-4F01DEACE2C5}" srcOrd="1" destOrd="0" presId="urn:microsoft.com/office/officeart/2005/8/layout/vList2"/>
    <dgm:cxn modelId="{3A79D655-0583-471C-AAEC-689E0CB9D7E3}" type="presParOf" srcId="{1C698879-5541-4C34-BDBB-4BC5FA3DDDCC}" destId="{7176E23D-20F9-433D-8FC1-05F387F556B7}" srcOrd="2" destOrd="0" presId="urn:microsoft.com/office/officeart/2005/8/layout/vList2"/>
    <dgm:cxn modelId="{0A1AE218-C91E-41BA-8376-E1A59A9199F9}" type="presParOf" srcId="{1C698879-5541-4C34-BDBB-4BC5FA3DDDCC}" destId="{33183114-D764-47B1-A377-C127BCC11F2A}" srcOrd="3" destOrd="0" presId="urn:microsoft.com/office/officeart/2005/8/layout/vList2"/>
    <dgm:cxn modelId="{C8D92398-524C-43AB-89B2-239CFA7C1513}" type="presParOf" srcId="{1C698879-5541-4C34-BDBB-4BC5FA3DDDCC}" destId="{61A04FF7-A62A-49F5-8AF8-A9C1DFA9320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ADE2A7A-39DF-48E0-8BEB-C136E3404F3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EF81C3E-1B76-469A-9679-3B21BD25753D}">
      <dgm:prSet/>
      <dgm:spPr/>
      <dgm:t>
        <a:bodyPr/>
        <a:lstStyle/>
        <a:p>
          <a:r>
            <a:rPr lang="en-US"/>
            <a:t>People can bounce back psychologically after being knocked out of shape, just like in nature.</a:t>
          </a:r>
        </a:p>
      </dgm:t>
    </dgm:pt>
    <dgm:pt modelId="{DDE187D5-1088-43A3-9507-4B99C28D051A}" type="parTrans" cxnId="{167D9A46-E013-4F56-9C04-E89C006479B6}">
      <dgm:prSet/>
      <dgm:spPr/>
      <dgm:t>
        <a:bodyPr/>
        <a:lstStyle/>
        <a:p>
          <a:endParaRPr lang="en-US"/>
        </a:p>
      </dgm:t>
    </dgm:pt>
    <dgm:pt modelId="{8743527D-92C4-48D7-9E22-D37A95774F98}" type="sibTrans" cxnId="{167D9A46-E013-4F56-9C04-E89C006479B6}">
      <dgm:prSet/>
      <dgm:spPr/>
      <dgm:t>
        <a:bodyPr/>
        <a:lstStyle/>
        <a:p>
          <a:endParaRPr lang="en-US"/>
        </a:p>
      </dgm:t>
    </dgm:pt>
    <dgm:pt modelId="{F512840D-63AB-493A-A4F5-4ABAEB03A8A0}">
      <dgm:prSet/>
      <dgm:spPr/>
      <dgm:t>
        <a:bodyPr/>
        <a:lstStyle/>
        <a:p>
          <a:r>
            <a:rPr lang="en-GB"/>
            <a:t>Bouncing back is the ability to cope with adversity or hardship.</a:t>
          </a:r>
          <a:endParaRPr lang="en-US"/>
        </a:p>
      </dgm:t>
    </dgm:pt>
    <dgm:pt modelId="{B8027672-E514-47DB-9087-56BD09BA6785}" type="parTrans" cxnId="{9D111773-F9E9-42C4-8EF8-6C317C93E32B}">
      <dgm:prSet/>
      <dgm:spPr/>
      <dgm:t>
        <a:bodyPr/>
        <a:lstStyle/>
        <a:p>
          <a:endParaRPr lang="en-US"/>
        </a:p>
      </dgm:t>
    </dgm:pt>
    <dgm:pt modelId="{E524029F-B621-4429-8B84-4A8BDB136B2B}" type="sibTrans" cxnId="{9D111773-F9E9-42C4-8EF8-6C317C93E32B}">
      <dgm:prSet/>
      <dgm:spPr/>
      <dgm:t>
        <a:bodyPr/>
        <a:lstStyle/>
        <a:p>
          <a:endParaRPr lang="en-US"/>
        </a:p>
      </dgm:t>
    </dgm:pt>
    <dgm:pt modelId="{B54CE973-ADAF-4421-AECC-DB1BAD42813D}">
      <dgm:prSet/>
      <dgm:spPr/>
      <dgm:t>
        <a:bodyPr/>
        <a:lstStyle/>
        <a:p>
          <a:r>
            <a:rPr lang="en-US"/>
            <a:t>Bouncing back means that people can carry on, and even flourish, after setbacks</a:t>
          </a:r>
        </a:p>
      </dgm:t>
    </dgm:pt>
    <dgm:pt modelId="{8F2FE08A-12F0-4496-882E-75B3A0ED3A3D}" type="parTrans" cxnId="{05EB65A3-6414-4B38-8A6B-2C4B30767AC5}">
      <dgm:prSet/>
      <dgm:spPr/>
      <dgm:t>
        <a:bodyPr/>
        <a:lstStyle/>
        <a:p>
          <a:endParaRPr lang="en-US"/>
        </a:p>
      </dgm:t>
    </dgm:pt>
    <dgm:pt modelId="{F88FA023-E00A-418A-A6E3-B1EA9FCE2B4A}" type="sibTrans" cxnId="{05EB65A3-6414-4B38-8A6B-2C4B30767AC5}">
      <dgm:prSet/>
      <dgm:spPr/>
      <dgm:t>
        <a:bodyPr/>
        <a:lstStyle/>
        <a:p>
          <a:endParaRPr lang="en-US"/>
        </a:p>
      </dgm:t>
    </dgm:pt>
    <dgm:pt modelId="{1C698879-5541-4C34-BDBB-4BC5FA3DDDCC}" type="pres">
      <dgm:prSet presAssocID="{5ADE2A7A-39DF-48E0-8BEB-C136E3404F32}" presName="linear" presStyleCnt="0">
        <dgm:presLayoutVars>
          <dgm:animLvl val="lvl"/>
          <dgm:resizeHandles val="exact"/>
        </dgm:presLayoutVars>
      </dgm:prSet>
      <dgm:spPr/>
    </dgm:pt>
    <dgm:pt modelId="{DDC25FD9-0378-4DDB-BB22-95863595BC83}" type="pres">
      <dgm:prSet presAssocID="{4EF81C3E-1B76-469A-9679-3B21BD25753D}" presName="parentText" presStyleLbl="node1" presStyleIdx="0" presStyleCnt="3">
        <dgm:presLayoutVars>
          <dgm:chMax val="0"/>
          <dgm:bulletEnabled val="1"/>
        </dgm:presLayoutVars>
      </dgm:prSet>
      <dgm:spPr/>
    </dgm:pt>
    <dgm:pt modelId="{69F77E76-7692-453A-B368-4F01DEACE2C5}" type="pres">
      <dgm:prSet presAssocID="{8743527D-92C4-48D7-9E22-D37A95774F98}" presName="spacer" presStyleCnt="0"/>
      <dgm:spPr/>
    </dgm:pt>
    <dgm:pt modelId="{7176E23D-20F9-433D-8FC1-05F387F556B7}" type="pres">
      <dgm:prSet presAssocID="{F512840D-63AB-493A-A4F5-4ABAEB03A8A0}" presName="parentText" presStyleLbl="node1" presStyleIdx="1" presStyleCnt="3">
        <dgm:presLayoutVars>
          <dgm:chMax val="0"/>
          <dgm:bulletEnabled val="1"/>
        </dgm:presLayoutVars>
      </dgm:prSet>
      <dgm:spPr/>
    </dgm:pt>
    <dgm:pt modelId="{33183114-D764-47B1-A377-C127BCC11F2A}" type="pres">
      <dgm:prSet presAssocID="{E524029F-B621-4429-8B84-4A8BDB136B2B}" presName="spacer" presStyleCnt="0"/>
      <dgm:spPr/>
    </dgm:pt>
    <dgm:pt modelId="{61A04FF7-A62A-49F5-8AF8-A9C1DFA9320A}" type="pres">
      <dgm:prSet presAssocID="{B54CE973-ADAF-4421-AECC-DB1BAD42813D}" presName="parentText" presStyleLbl="node1" presStyleIdx="2" presStyleCnt="3">
        <dgm:presLayoutVars>
          <dgm:chMax val="0"/>
          <dgm:bulletEnabled val="1"/>
        </dgm:presLayoutVars>
      </dgm:prSet>
      <dgm:spPr/>
    </dgm:pt>
  </dgm:ptLst>
  <dgm:cxnLst>
    <dgm:cxn modelId="{75D6221A-292B-427B-ABBD-73840CB39BCE}" type="presOf" srcId="{F512840D-63AB-493A-A4F5-4ABAEB03A8A0}" destId="{7176E23D-20F9-433D-8FC1-05F387F556B7}" srcOrd="0" destOrd="0" presId="urn:microsoft.com/office/officeart/2005/8/layout/vList2"/>
    <dgm:cxn modelId="{167D9A46-E013-4F56-9C04-E89C006479B6}" srcId="{5ADE2A7A-39DF-48E0-8BEB-C136E3404F32}" destId="{4EF81C3E-1B76-469A-9679-3B21BD25753D}" srcOrd="0" destOrd="0" parTransId="{DDE187D5-1088-43A3-9507-4B99C28D051A}" sibTransId="{8743527D-92C4-48D7-9E22-D37A95774F98}"/>
    <dgm:cxn modelId="{9D111773-F9E9-42C4-8EF8-6C317C93E32B}" srcId="{5ADE2A7A-39DF-48E0-8BEB-C136E3404F32}" destId="{F512840D-63AB-493A-A4F5-4ABAEB03A8A0}" srcOrd="1" destOrd="0" parTransId="{B8027672-E514-47DB-9087-56BD09BA6785}" sibTransId="{E524029F-B621-4429-8B84-4A8BDB136B2B}"/>
    <dgm:cxn modelId="{E63BBA7A-B0FA-4112-B0E8-5DF406166988}" type="presOf" srcId="{5ADE2A7A-39DF-48E0-8BEB-C136E3404F32}" destId="{1C698879-5541-4C34-BDBB-4BC5FA3DDDCC}" srcOrd="0" destOrd="0" presId="urn:microsoft.com/office/officeart/2005/8/layout/vList2"/>
    <dgm:cxn modelId="{2A130B89-2691-4425-93B4-DBCF3B203BD1}" type="presOf" srcId="{4EF81C3E-1B76-469A-9679-3B21BD25753D}" destId="{DDC25FD9-0378-4DDB-BB22-95863595BC83}" srcOrd="0" destOrd="0" presId="urn:microsoft.com/office/officeart/2005/8/layout/vList2"/>
    <dgm:cxn modelId="{05EB65A3-6414-4B38-8A6B-2C4B30767AC5}" srcId="{5ADE2A7A-39DF-48E0-8BEB-C136E3404F32}" destId="{B54CE973-ADAF-4421-AECC-DB1BAD42813D}" srcOrd="2" destOrd="0" parTransId="{8F2FE08A-12F0-4496-882E-75B3A0ED3A3D}" sibTransId="{F88FA023-E00A-418A-A6E3-B1EA9FCE2B4A}"/>
    <dgm:cxn modelId="{68321BE6-43B8-45BA-9B5E-1DD5C4886AF8}" type="presOf" srcId="{B54CE973-ADAF-4421-AECC-DB1BAD42813D}" destId="{61A04FF7-A62A-49F5-8AF8-A9C1DFA9320A}" srcOrd="0" destOrd="0" presId="urn:microsoft.com/office/officeart/2005/8/layout/vList2"/>
    <dgm:cxn modelId="{3ABD9E14-440C-421A-9A96-BC6E37CFCBA6}" type="presParOf" srcId="{1C698879-5541-4C34-BDBB-4BC5FA3DDDCC}" destId="{DDC25FD9-0378-4DDB-BB22-95863595BC83}" srcOrd="0" destOrd="0" presId="urn:microsoft.com/office/officeart/2005/8/layout/vList2"/>
    <dgm:cxn modelId="{728B1755-B095-4FDC-8E77-B875BDD2781C}" type="presParOf" srcId="{1C698879-5541-4C34-BDBB-4BC5FA3DDDCC}" destId="{69F77E76-7692-453A-B368-4F01DEACE2C5}" srcOrd="1" destOrd="0" presId="urn:microsoft.com/office/officeart/2005/8/layout/vList2"/>
    <dgm:cxn modelId="{3A79D655-0583-471C-AAEC-689E0CB9D7E3}" type="presParOf" srcId="{1C698879-5541-4C34-BDBB-4BC5FA3DDDCC}" destId="{7176E23D-20F9-433D-8FC1-05F387F556B7}" srcOrd="2" destOrd="0" presId="urn:microsoft.com/office/officeart/2005/8/layout/vList2"/>
    <dgm:cxn modelId="{0A1AE218-C91E-41BA-8376-E1A59A9199F9}" type="presParOf" srcId="{1C698879-5541-4C34-BDBB-4BC5FA3DDDCC}" destId="{33183114-D764-47B1-A377-C127BCC11F2A}" srcOrd="3" destOrd="0" presId="urn:microsoft.com/office/officeart/2005/8/layout/vList2"/>
    <dgm:cxn modelId="{C8D92398-524C-43AB-89B2-239CFA7C1513}" type="presParOf" srcId="{1C698879-5541-4C34-BDBB-4BC5FA3DDDCC}" destId="{61A04FF7-A62A-49F5-8AF8-A9C1DFA9320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D9CA8-A2E3-4700-B5DE-BD8DCFC241E4}">
      <dsp:nvSpPr>
        <dsp:cNvPr id="0" name=""/>
        <dsp:cNvSpPr/>
      </dsp:nvSpPr>
      <dsp:spPr>
        <a:xfrm>
          <a:off x="0" y="687864"/>
          <a:ext cx="5757012" cy="12699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91D8E-2B85-40EB-BFF3-02C023B52A1A}">
      <dsp:nvSpPr>
        <dsp:cNvPr id="0" name=""/>
        <dsp:cNvSpPr/>
      </dsp:nvSpPr>
      <dsp:spPr>
        <a:xfrm>
          <a:off x="384145" y="973592"/>
          <a:ext cx="698447" cy="698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A71C80-0C3D-40A2-A825-8FE6F348A426}">
      <dsp:nvSpPr>
        <dsp:cNvPr id="0" name=""/>
        <dsp:cNvSpPr/>
      </dsp:nvSpPr>
      <dsp:spPr>
        <a:xfrm>
          <a:off x="1466739" y="687864"/>
          <a:ext cx="4290272" cy="1269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398" tIns="134398" rIns="134398" bIns="134398" numCol="1" spcCol="1270" anchor="ctr" anchorCtr="0">
          <a:noAutofit/>
        </a:bodyPr>
        <a:lstStyle/>
        <a:p>
          <a:pPr marL="0" lvl="0" indent="0" algn="l" defTabSz="755650">
            <a:lnSpc>
              <a:spcPct val="90000"/>
            </a:lnSpc>
            <a:spcBef>
              <a:spcPct val="0"/>
            </a:spcBef>
            <a:spcAft>
              <a:spcPct val="35000"/>
            </a:spcAft>
            <a:buNone/>
          </a:pPr>
          <a:r>
            <a:rPr lang="cy-GB" sz="1700" kern="1200" noProof="0" dirty="0"/>
            <a:t>Mae llesiant yn faes ffocws cyfoes ar gyfer ymchwil ac ymarfer, ac rydym yn cydnabod bod y ffordd mae'n cael ei ddiffinio yn aml wedi’i benderfynu'n gymdeithasol</a:t>
          </a:r>
          <a:r>
            <a:rPr lang="en-GB" sz="1700" kern="1200" dirty="0"/>
            <a:t>. </a:t>
          </a:r>
          <a:endParaRPr lang="en-US" sz="1700" kern="1200" dirty="0"/>
        </a:p>
      </dsp:txBody>
      <dsp:txXfrm>
        <a:off x="1466739" y="687864"/>
        <a:ext cx="4290272" cy="1269903"/>
      </dsp:txXfrm>
    </dsp:sp>
    <dsp:sp modelId="{EDA38924-D4F4-4E37-8298-7D7A8039994A}">
      <dsp:nvSpPr>
        <dsp:cNvPr id="0" name=""/>
        <dsp:cNvSpPr/>
      </dsp:nvSpPr>
      <dsp:spPr>
        <a:xfrm>
          <a:off x="0" y="2275244"/>
          <a:ext cx="5757012" cy="12699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B8E42A-4181-49FE-A91A-C9653846C9CD}">
      <dsp:nvSpPr>
        <dsp:cNvPr id="0" name=""/>
        <dsp:cNvSpPr/>
      </dsp:nvSpPr>
      <dsp:spPr>
        <a:xfrm>
          <a:off x="384145" y="2560972"/>
          <a:ext cx="698447" cy="698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94EDC0-8429-4B99-8FF6-9F4A966B4D1A}">
      <dsp:nvSpPr>
        <dsp:cNvPr id="0" name=""/>
        <dsp:cNvSpPr/>
      </dsp:nvSpPr>
      <dsp:spPr>
        <a:xfrm>
          <a:off x="1466739" y="2275244"/>
          <a:ext cx="4290272" cy="1269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398" tIns="134398" rIns="134398" bIns="134398" numCol="1" spcCol="1270" anchor="ctr" anchorCtr="0">
          <a:noAutofit/>
        </a:bodyPr>
        <a:lstStyle/>
        <a:p>
          <a:pPr marL="0" lvl="0" indent="0" algn="l" defTabSz="755650">
            <a:lnSpc>
              <a:spcPct val="90000"/>
            </a:lnSpc>
            <a:spcBef>
              <a:spcPct val="0"/>
            </a:spcBef>
            <a:spcAft>
              <a:spcPct val="35000"/>
            </a:spcAft>
            <a:buNone/>
          </a:pPr>
          <a:r>
            <a:rPr lang="cy-GB" sz="1700" kern="1200" noProof="0" dirty="0"/>
            <a:t>Byddai </a:t>
          </a:r>
          <a:r>
            <a:rPr lang="cy-GB" sz="1700" kern="1200" noProof="0" dirty="0" err="1"/>
            <a:t>rhai'n</a:t>
          </a:r>
          <a:r>
            <a:rPr lang="cy-GB" sz="1700" kern="1200" noProof="0" dirty="0"/>
            <a:t> dadlau bod llesiant yn anniriaethol, yn anodd ei ddiffinio ac yn anoddach fyth ei fesur </a:t>
          </a:r>
          <a:r>
            <a:rPr lang="en-GB" sz="1700" kern="1200" dirty="0"/>
            <a:t>(Statham, Chase, 2010).</a:t>
          </a:r>
          <a:endParaRPr lang="en-US" sz="1700" kern="1200" dirty="0"/>
        </a:p>
      </dsp:txBody>
      <dsp:txXfrm>
        <a:off x="1466739" y="2275244"/>
        <a:ext cx="4290272" cy="12699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D9CA8-A2E3-4700-B5DE-BD8DCFC241E4}">
      <dsp:nvSpPr>
        <dsp:cNvPr id="0" name=""/>
        <dsp:cNvSpPr/>
      </dsp:nvSpPr>
      <dsp:spPr>
        <a:xfrm>
          <a:off x="0" y="713514"/>
          <a:ext cx="5314949" cy="131725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91D8E-2B85-40EB-BFF3-02C023B52A1A}">
      <dsp:nvSpPr>
        <dsp:cNvPr id="0" name=""/>
        <dsp:cNvSpPr/>
      </dsp:nvSpPr>
      <dsp:spPr>
        <a:xfrm>
          <a:off x="398470" y="1009896"/>
          <a:ext cx="724491" cy="7244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A71C80-0C3D-40A2-A825-8FE6F348A426}">
      <dsp:nvSpPr>
        <dsp:cNvPr id="0" name=""/>
        <dsp:cNvSpPr/>
      </dsp:nvSpPr>
      <dsp:spPr>
        <a:xfrm>
          <a:off x="1521431" y="713514"/>
          <a:ext cx="3793517" cy="131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410" tIns="139410" rIns="139410" bIns="139410" numCol="1" spcCol="1270" anchor="ctr" anchorCtr="0">
          <a:noAutofit/>
        </a:bodyPr>
        <a:lstStyle/>
        <a:p>
          <a:pPr marL="0" lvl="0" indent="0" algn="l" defTabSz="800100">
            <a:lnSpc>
              <a:spcPct val="90000"/>
            </a:lnSpc>
            <a:spcBef>
              <a:spcPct val="0"/>
            </a:spcBef>
            <a:spcAft>
              <a:spcPct val="35000"/>
            </a:spcAft>
            <a:buNone/>
          </a:pPr>
          <a:r>
            <a:rPr lang="en-GB" sz="1800" kern="1200" dirty="0"/>
            <a:t>Well-being is a contemporary area of focus for research and practice, we acknowledge that how it is defined is often socially situated. </a:t>
          </a:r>
          <a:endParaRPr lang="en-US" sz="1800" kern="1200" dirty="0"/>
        </a:p>
      </dsp:txBody>
      <dsp:txXfrm>
        <a:off x="1521431" y="713514"/>
        <a:ext cx="3793517" cy="1317256"/>
      </dsp:txXfrm>
    </dsp:sp>
    <dsp:sp modelId="{EDA38924-D4F4-4E37-8298-7D7A8039994A}">
      <dsp:nvSpPr>
        <dsp:cNvPr id="0" name=""/>
        <dsp:cNvSpPr/>
      </dsp:nvSpPr>
      <dsp:spPr>
        <a:xfrm>
          <a:off x="0" y="2360085"/>
          <a:ext cx="5314949" cy="131725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B8E42A-4181-49FE-A91A-C9653846C9CD}">
      <dsp:nvSpPr>
        <dsp:cNvPr id="0" name=""/>
        <dsp:cNvSpPr/>
      </dsp:nvSpPr>
      <dsp:spPr>
        <a:xfrm>
          <a:off x="398470" y="2656467"/>
          <a:ext cx="724491" cy="7244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94EDC0-8429-4B99-8FF6-9F4A966B4D1A}">
      <dsp:nvSpPr>
        <dsp:cNvPr id="0" name=""/>
        <dsp:cNvSpPr/>
      </dsp:nvSpPr>
      <dsp:spPr>
        <a:xfrm>
          <a:off x="1521431" y="2360085"/>
          <a:ext cx="3793517" cy="131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410" tIns="139410" rIns="139410" bIns="139410" numCol="1" spcCol="1270" anchor="ctr" anchorCtr="0">
          <a:noAutofit/>
        </a:bodyPr>
        <a:lstStyle/>
        <a:p>
          <a:pPr marL="0" lvl="0" indent="0" algn="l" defTabSz="800100">
            <a:lnSpc>
              <a:spcPct val="90000"/>
            </a:lnSpc>
            <a:spcBef>
              <a:spcPct val="0"/>
            </a:spcBef>
            <a:spcAft>
              <a:spcPct val="35000"/>
            </a:spcAft>
            <a:buNone/>
          </a:pPr>
          <a:r>
            <a:rPr lang="en-GB" sz="1800" kern="1200" dirty="0"/>
            <a:t>Some would argue that wellbeing is‚ intangible, difficult to define and even harder to measure (Statham, Chase, 2010).</a:t>
          </a:r>
          <a:endParaRPr lang="en-US" sz="1800" kern="1200" dirty="0"/>
        </a:p>
      </dsp:txBody>
      <dsp:txXfrm>
        <a:off x="1521431" y="2360085"/>
        <a:ext cx="3793517" cy="13172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B613C-57EA-4D13-94C2-3ADC127EF603}">
      <dsp:nvSpPr>
        <dsp:cNvPr id="0" name=""/>
        <dsp:cNvSpPr/>
      </dsp:nvSpPr>
      <dsp:spPr>
        <a:xfrm>
          <a:off x="0" y="654893"/>
          <a:ext cx="4629150" cy="159915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35409-36A0-4E38-A8E8-83EA2FD5F603}">
      <dsp:nvSpPr>
        <dsp:cNvPr id="0" name=""/>
        <dsp:cNvSpPr/>
      </dsp:nvSpPr>
      <dsp:spPr>
        <a:xfrm>
          <a:off x="483745" y="1014703"/>
          <a:ext cx="879537" cy="8795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FD9D1-8A0E-4603-B6C0-62AD5850E7F6}">
      <dsp:nvSpPr>
        <dsp:cNvPr id="0" name=""/>
        <dsp:cNvSpPr/>
      </dsp:nvSpPr>
      <dsp:spPr>
        <a:xfrm>
          <a:off x="1847027" y="654893"/>
          <a:ext cx="2782122" cy="1599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244" tIns="169244" rIns="169244" bIns="169244" numCol="1" spcCol="1270" anchor="ctr" anchorCtr="0">
          <a:noAutofit/>
        </a:bodyPr>
        <a:lstStyle/>
        <a:p>
          <a:pPr marL="0" lvl="0" indent="0" algn="l" defTabSz="622300">
            <a:lnSpc>
              <a:spcPct val="90000"/>
            </a:lnSpc>
            <a:spcBef>
              <a:spcPct val="0"/>
            </a:spcBef>
            <a:spcAft>
              <a:spcPct val="35000"/>
            </a:spcAft>
            <a:buNone/>
          </a:pPr>
          <a:r>
            <a:rPr lang="cy-GB" sz="1400" kern="1200" noProof="0" dirty="0"/>
            <a:t>Mae meddylfryd presennol yn nodi pwysigrwydd rhyngweithiad </a:t>
          </a:r>
          <a:r>
            <a:rPr lang="cy-GB" sz="1400" b="1" kern="1200" noProof="0" dirty="0"/>
            <a:t>natur a magwraeth</a:t>
          </a:r>
        </a:p>
      </dsp:txBody>
      <dsp:txXfrm>
        <a:off x="1847027" y="654893"/>
        <a:ext cx="2782122" cy="1599158"/>
      </dsp:txXfrm>
    </dsp:sp>
    <dsp:sp modelId="{8FFB5584-6BC2-4362-9D6C-3D412D19BF69}">
      <dsp:nvSpPr>
        <dsp:cNvPr id="0" name=""/>
        <dsp:cNvSpPr/>
      </dsp:nvSpPr>
      <dsp:spPr>
        <a:xfrm>
          <a:off x="0" y="2619573"/>
          <a:ext cx="4629150" cy="159915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24DA74-1009-4A39-9952-3E3863EC3952}">
      <dsp:nvSpPr>
        <dsp:cNvPr id="0" name=""/>
        <dsp:cNvSpPr/>
      </dsp:nvSpPr>
      <dsp:spPr>
        <a:xfrm>
          <a:off x="483745" y="2979384"/>
          <a:ext cx="879537" cy="8795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C7312F-C33E-4500-B99F-5919F62BA5D4}">
      <dsp:nvSpPr>
        <dsp:cNvPr id="0" name=""/>
        <dsp:cNvSpPr/>
      </dsp:nvSpPr>
      <dsp:spPr>
        <a:xfrm>
          <a:off x="1847027" y="2619573"/>
          <a:ext cx="2782122" cy="1599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244" tIns="169244" rIns="169244" bIns="169244" numCol="1" spcCol="1270" anchor="ctr" anchorCtr="0">
          <a:noAutofit/>
        </a:bodyPr>
        <a:lstStyle/>
        <a:p>
          <a:pPr marL="0" lvl="0" indent="0" algn="l" defTabSz="622300">
            <a:lnSpc>
              <a:spcPct val="90000"/>
            </a:lnSpc>
            <a:spcBef>
              <a:spcPct val="0"/>
            </a:spcBef>
            <a:spcAft>
              <a:spcPct val="35000"/>
            </a:spcAft>
            <a:buNone/>
          </a:pPr>
          <a:r>
            <a:rPr lang="cy-GB" sz="1400" kern="1200" noProof="0" dirty="0"/>
            <a:t>Mae hyn yn golygu y gall rhagdueddiad genetig i fath o ymddygiad gael ei ysgogi gan rai ffactorau amgylcheddol ‘andwyol’ yn unig</a:t>
          </a:r>
        </a:p>
        <a:p>
          <a:pPr marL="0" lvl="0" indent="0" algn="l" defTabSz="622300">
            <a:lnSpc>
              <a:spcPct val="90000"/>
            </a:lnSpc>
            <a:spcBef>
              <a:spcPct val="0"/>
            </a:spcBef>
            <a:spcAft>
              <a:spcPct val="35000"/>
            </a:spcAft>
            <a:buNone/>
          </a:pPr>
          <a:endParaRPr lang="en-US" sz="1400" kern="1200" dirty="0"/>
        </a:p>
      </dsp:txBody>
      <dsp:txXfrm>
        <a:off x="1847027" y="2619573"/>
        <a:ext cx="2782122" cy="15991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B613C-57EA-4D13-94C2-3ADC127EF603}">
      <dsp:nvSpPr>
        <dsp:cNvPr id="0" name=""/>
        <dsp:cNvSpPr/>
      </dsp:nvSpPr>
      <dsp:spPr>
        <a:xfrm>
          <a:off x="0" y="791964"/>
          <a:ext cx="4629150" cy="14620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35409-36A0-4E38-A8E8-83EA2FD5F603}">
      <dsp:nvSpPr>
        <dsp:cNvPr id="0" name=""/>
        <dsp:cNvSpPr/>
      </dsp:nvSpPr>
      <dsp:spPr>
        <a:xfrm>
          <a:off x="442281" y="1120933"/>
          <a:ext cx="804148" cy="8041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FD9D1-8A0E-4603-B6C0-62AD5850E7F6}">
      <dsp:nvSpPr>
        <dsp:cNvPr id="0" name=""/>
        <dsp:cNvSpPr/>
      </dsp:nvSpPr>
      <dsp:spPr>
        <a:xfrm>
          <a:off x="1688711" y="791964"/>
          <a:ext cx="2940438" cy="1462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738" tIns="154738" rIns="154738" bIns="154738" numCol="1" spcCol="1270" anchor="ctr" anchorCtr="0">
          <a:noAutofit/>
        </a:bodyPr>
        <a:lstStyle/>
        <a:p>
          <a:pPr marL="0" lvl="0" indent="0" algn="l" defTabSz="711200">
            <a:lnSpc>
              <a:spcPct val="90000"/>
            </a:lnSpc>
            <a:spcBef>
              <a:spcPct val="0"/>
            </a:spcBef>
            <a:spcAft>
              <a:spcPct val="35000"/>
            </a:spcAft>
            <a:buNone/>
          </a:pPr>
          <a:r>
            <a:rPr lang="en-GB" sz="1600" kern="1200" dirty="0"/>
            <a:t>Current thinking indicates the importance of the interaction of </a:t>
          </a:r>
          <a:r>
            <a:rPr lang="en-GB" sz="1600" b="1" kern="1200" dirty="0"/>
            <a:t>nature &amp; nurture </a:t>
          </a:r>
          <a:endParaRPr lang="en-US" sz="1600" kern="1200" dirty="0"/>
        </a:p>
      </dsp:txBody>
      <dsp:txXfrm>
        <a:off x="1688711" y="791964"/>
        <a:ext cx="2940438" cy="1462087"/>
      </dsp:txXfrm>
    </dsp:sp>
    <dsp:sp modelId="{8FFB5584-6BC2-4362-9D6C-3D412D19BF69}">
      <dsp:nvSpPr>
        <dsp:cNvPr id="0" name=""/>
        <dsp:cNvSpPr/>
      </dsp:nvSpPr>
      <dsp:spPr>
        <a:xfrm>
          <a:off x="0" y="2619573"/>
          <a:ext cx="4629150" cy="14620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24DA74-1009-4A39-9952-3E3863EC3952}">
      <dsp:nvSpPr>
        <dsp:cNvPr id="0" name=""/>
        <dsp:cNvSpPr/>
      </dsp:nvSpPr>
      <dsp:spPr>
        <a:xfrm>
          <a:off x="442281" y="2948543"/>
          <a:ext cx="804148" cy="8041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C7312F-C33E-4500-B99F-5919F62BA5D4}">
      <dsp:nvSpPr>
        <dsp:cNvPr id="0" name=""/>
        <dsp:cNvSpPr/>
      </dsp:nvSpPr>
      <dsp:spPr>
        <a:xfrm>
          <a:off x="1688711" y="2619573"/>
          <a:ext cx="2940438" cy="1462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738" tIns="154738" rIns="154738" bIns="154738" numCol="1" spcCol="1270" anchor="ctr" anchorCtr="0">
          <a:noAutofit/>
        </a:bodyPr>
        <a:lstStyle/>
        <a:p>
          <a:pPr marL="0" lvl="0" indent="0" algn="l" defTabSz="711200">
            <a:lnSpc>
              <a:spcPct val="90000"/>
            </a:lnSpc>
            <a:spcBef>
              <a:spcPct val="0"/>
            </a:spcBef>
            <a:spcAft>
              <a:spcPct val="35000"/>
            </a:spcAft>
            <a:buNone/>
          </a:pPr>
          <a:r>
            <a:rPr lang="en-GB" sz="1600" kern="1200" dirty="0"/>
            <a:t>This means that a genetic predisposition to a type of behaviour may only be triggered by certain ‘adverse’ environmental factors</a:t>
          </a:r>
          <a:endParaRPr lang="en-US" sz="1600" kern="1200" dirty="0"/>
        </a:p>
      </dsp:txBody>
      <dsp:txXfrm>
        <a:off x="1688711" y="2619573"/>
        <a:ext cx="2940438" cy="14620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43114-DF54-454C-9E1C-D834CED9C866}">
      <dsp:nvSpPr>
        <dsp:cNvPr id="0" name=""/>
        <dsp:cNvSpPr/>
      </dsp:nvSpPr>
      <dsp:spPr>
        <a:xfrm>
          <a:off x="0" y="3365876"/>
          <a:ext cx="4797363" cy="220837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cy-GB" sz="2100" kern="1200" dirty="0"/>
            <a:t>Mae Profiadau Niweidiol yn ystod Plentyndod (</a:t>
          </a:r>
          <a:r>
            <a:rPr lang="cy-GB" sz="2100" kern="1200" dirty="0" err="1"/>
            <a:t>ACEs</a:t>
          </a:r>
          <a:r>
            <a:rPr lang="cy-GB" sz="2100" kern="1200" dirty="0"/>
            <a:t>) yn ffurfio trefniadaeth yr ymennydd, sydd, yn ei dro, yn dylanwadu ar y gweithgareddau emosiynol, cymdeithasol, gwybyddol, a ffisiolegol </a:t>
          </a:r>
          <a:r>
            <a:rPr lang="en-US" sz="2100" kern="1200" dirty="0"/>
            <a:t>(MCF, 2018)</a:t>
          </a:r>
        </a:p>
      </dsp:txBody>
      <dsp:txXfrm>
        <a:off x="0" y="3365876"/>
        <a:ext cx="4797363" cy="2208379"/>
      </dsp:txXfrm>
    </dsp:sp>
    <dsp:sp modelId="{B46203CA-C4D7-497E-B2F1-939D04346677}">
      <dsp:nvSpPr>
        <dsp:cNvPr id="0" name=""/>
        <dsp:cNvSpPr/>
      </dsp:nvSpPr>
      <dsp:spPr>
        <a:xfrm rot="10800000">
          <a:off x="0" y="2514"/>
          <a:ext cx="4797363" cy="3396487"/>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cy-GB" sz="2100" kern="1200" dirty="0"/>
            <a:t>Mae profiadau’n dylanwadu’n fawr ar ddatblygiad plant ifanc.</a:t>
          </a:r>
          <a:endParaRPr lang="en-US" sz="2100" kern="1200" dirty="0"/>
        </a:p>
      </dsp:txBody>
      <dsp:txXfrm rot="10800000">
        <a:off x="0" y="2514"/>
        <a:ext cx="4797363" cy="22069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7ED244-A8F6-47E8-8B21-BAF3004CB150}">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Adverse Childhood Experiences (ACEs) shape the brain’s organization, which, in turn, influences the emotional, social, cognitive, and physiological activities (MCF, 2018)</a:t>
          </a:r>
        </a:p>
      </dsp:txBody>
      <dsp:txXfrm>
        <a:off x="0" y="3291729"/>
        <a:ext cx="5000124" cy="2159731"/>
      </dsp:txXfrm>
    </dsp:sp>
    <dsp:sp modelId="{0C477E8A-CCC3-4EFF-BFD6-7444D879AA31}">
      <dsp:nvSpPr>
        <dsp:cNvPr id="0" name=""/>
        <dsp:cNvSpPr/>
      </dsp:nvSpPr>
      <dsp:spPr>
        <a:xfrm rot="10800000">
          <a:off x="0" y="2459"/>
          <a:ext cx="5000124" cy="3321666"/>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Experiences profoundly influence the development of young children.</a:t>
          </a:r>
        </a:p>
      </dsp:txBody>
      <dsp:txXfrm rot="10800000">
        <a:off x="0" y="2459"/>
        <a:ext cx="5000124" cy="21583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CBCB2-1C74-4E4C-A5D2-40DC46B3C7EF}">
      <dsp:nvSpPr>
        <dsp:cNvPr id="0" name=""/>
        <dsp:cNvSpPr/>
      </dsp:nvSpPr>
      <dsp:spPr>
        <a:xfrm>
          <a:off x="0" y="462"/>
          <a:ext cx="5182790" cy="10821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CC02EA-B7BB-41D7-A8B9-480A70F9D0ED}">
      <dsp:nvSpPr>
        <dsp:cNvPr id="0" name=""/>
        <dsp:cNvSpPr/>
      </dsp:nvSpPr>
      <dsp:spPr>
        <a:xfrm>
          <a:off x="327360" y="243953"/>
          <a:ext cx="595201" cy="5952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79797-7968-410D-B623-315265BE2809}">
      <dsp:nvSpPr>
        <dsp:cNvPr id="0" name=""/>
        <dsp:cNvSpPr/>
      </dsp:nvSpPr>
      <dsp:spPr>
        <a:xfrm>
          <a:off x="1249922" y="462"/>
          <a:ext cx="3932867" cy="1082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531" tIns="114531" rIns="114531" bIns="114531" numCol="1" spcCol="1270" anchor="ctr" anchorCtr="0">
          <a:noAutofit/>
        </a:bodyPr>
        <a:lstStyle/>
        <a:p>
          <a:pPr marL="0" lvl="0" indent="0" algn="l" defTabSz="622300">
            <a:lnSpc>
              <a:spcPct val="90000"/>
            </a:lnSpc>
            <a:spcBef>
              <a:spcPct val="0"/>
            </a:spcBef>
            <a:spcAft>
              <a:spcPct val="35000"/>
            </a:spcAft>
            <a:buNone/>
          </a:pPr>
          <a:r>
            <a:rPr lang="cy-GB" sz="1400" kern="1200" noProof="0" dirty="0"/>
            <a:t>Gallu unigolyn i osgoi newidiadau ymddygiadol a ffisiolegol niweidiol mewn ymateb i straen cronig</a:t>
          </a:r>
          <a:r>
            <a:rPr lang="en-GB" sz="1400" kern="1200" dirty="0"/>
            <a:t>
</a:t>
          </a:r>
          <a:endParaRPr lang="en-US" sz="1400" kern="1200" dirty="0"/>
        </a:p>
      </dsp:txBody>
      <dsp:txXfrm>
        <a:off x="1249922" y="462"/>
        <a:ext cx="3932867" cy="1082184"/>
      </dsp:txXfrm>
    </dsp:sp>
    <dsp:sp modelId="{6D3A7A08-202B-4202-8F1B-820FF4E2BE12}">
      <dsp:nvSpPr>
        <dsp:cNvPr id="0" name=""/>
        <dsp:cNvSpPr/>
      </dsp:nvSpPr>
      <dsp:spPr>
        <a:xfrm>
          <a:off x="0" y="1353192"/>
          <a:ext cx="5182790" cy="10821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F4081-C99C-4247-85D7-B973361F5A47}">
      <dsp:nvSpPr>
        <dsp:cNvPr id="0" name=""/>
        <dsp:cNvSpPr/>
      </dsp:nvSpPr>
      <dsp:spPr>
        <a:xfrm>
          <a:off x="327360" y="1596683"/>
          <a:ext cx="595201" cy="5952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400492-CFAA-433A-9849-7A38D3CFF15F}">
      <dsp:nvSpPr>
        <dsp:cNvPr id="0" name=""/>
        <dsp:cNvSpPr/>
      </dsp:nvSpPr>
      <dsp:spPr>
        <a:xfrm>
          <a:off x="1249922" y="1353192"/>
          <a:ext cx="3932867" cy="1082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531" tIns="114531" rIns="114531" bIns="114531" numCol="1" spcCol="1270" anchor="ctr" anchorCtr="0">
          <a:noAutofit/>
        </a:bodyPr>
        <a:lstStyle/>
        <a:p>
          <a:pPr marL="0" lvl="0" indent="0" algn="l" defTabSz="622300">
            <a:lnSpc>
              <a:spcPct val="90000"/>
            </a:lnSpc>
            <a:spcBef>
              <a:spcPct val="0"/>
            </a:spcBef>
            <a:spcAft>
              <a:spcPct val="35000"/>
            </a:spcAft>
            <a:buNone/>
          </a:pPr>
          <a:r>
            <a:rPr lang="cy-GB" sz="1400" kern="1200" noProof="0" dirty="0"/>
            <a:t>Sgiliau a chymorth i addasu'n llwyddiannus i straen, trawma a mathau eraill o adfyd</a:t>
          </a:r>
          <a:r>
            <a:rPr lang="en-GB" sz="1400" kern="1200" dirty="0"/>
            <a:t>
</a:t>
          </a:r>
          <a:endParaRPr lang="en-US" sz="1400" kern="1200" dirty="0"/>
        </a:p>
      </dsp:txBody>
      <dsp:txXfrm>
        <a:off x="1249922" y="1353192"/>
        <a:ext cx="3932867" cy="1082184"/>
      </dsp:txXfrm>
    </dsp:sp>
    <dsp:sp modelId="{943D7CF3-9A71-4897-B2B2-01C0E90390D4}">
      <dsp:nvSpPr>
        <dsp:cNvPr id="0" name=""/>
        <dsp:cNvSpPr/>
      </dsp:nvSpPr>
      <dsp:spPr>
        <a:xfrm>
          <a:off x="0" y="2705922"/>
          <a:ext cx="5182790" cy="10821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86BB3-5208-45F3-B6FA-713E58822544}">
      <dsp:nvSpPr>
        <dsp:cNvPr id="0" name=""/>
        <dsp:cNvSpPr/>
      </dsp:nvSpPr>
      <dsp:spPr>
        <a:xfrm>
          <a:off x="327360" y="2949413"/>
          <a:ext cx="595201" cy="5952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6C9C62-B433-4A5F-BB84-68FDAA437553}">
      <dsp:nvSpPr>
        <dsp:cNvPr id="0" name=""/>
        <dsp:cNvSpPr/>
      </dsp:nvSpPr>
      <dsp:spPr>
        <a:xfrm>
          <a:off x="1249922" y="2705922"/>
          <a:ext cx="3932867" cy="1082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531" tIns="114531" rIns="114531" bIns="114531" numCol="1" spcCol="1270" anchor="ctr" anchorCtr="0">
          <a:noAutofit/>
        </a:bodyPr>
        <a:lstStyle/>
        <a:p>
          <a:pPr marL="0" lvl="0" indent="0" algn="l" defTabSz="622300">
            <a:lnSpc>
              <a:spcPct val="90000"/>
            </a:lnSpc>
            <a:spcBef>
              <a:spcPct val="0"/>
            </a:spcBef>
            <a:spcAft>
              <a:spcPct val="35000"/>
            </a:spcAft>
            <a:buNone/>
          </a:pPr>
          <a:r>
            <a:rPr lang="cy-GB" sz="1400" kern="1200" noProof="0" dirty="0"/>
            <a:t>Mae cael rhiant/rhoddwr gofal cariadus yn helpu i leihau effaith acíwt a hirdymor profiadau niweidiol yn ystod plentyndod (ACE</a:t>
          </a:r>
          <a:r>
            <a:rPr lang="en-GB" sz="1400" kern="1200" dirty="0"/>
            <a:t>s)</a:t>
          </a:r>
          <a:endParaRPr lang="en-US" sz="1400" kern="1200" dirty="0"/>
        </a:p>
      </dsp:txBody>
      <dsp:txXfrm>
        <a:off x="1249922" y="2705922"/>
        <a:ext cx="3932867" cy="10821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CBCB2-1C74-4E4C-A5D2-40DC46B3C7EF}">
      <dsp:nvSpPr>
        <dsp:cNvPr id="0" name=""/>
        <dsp:cNvSpPr/>
      </dsp:nvSpPr>
      <dsp:spPr>
        <a:xfrm>
          <a:off x="0" y="462"/>
          <a:ext cx="5182790" cy="10821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CC02EA-B7BB-41D7-A8B9-480A70F9D0ED}">
      <dsp:nvSpPr>
        <dsp:cNvPr id="0" name=""/>
        <dsp:cNvSpPr/>
      </dsp:nvSpPr>
      <dsp:spPr>
        <a:xfrm>
          <a:off x="327360" y="243953"/>
          <a:ext cx="595201" cy="5952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79797-7968-410D-B623-315265BE2809}">
      <dsp:nvSpPr>
        <dsp:cNvPr id="0" name=""/>
        <dsp:cNvSpPr/>
      </dsp:nvSpPr>
      <dsp:spPr>
        <a:xfrm>
          <a:off x="1249922" y="462"/>
          <a:ext cx="3932867" cy="1082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531" tIns="114531" rIns="114531" bIns="114531" numCol="1" spcCol="1270" anchor="ctr" anchorCtr="0">
          <a:noAutofit/>
        </a:bodyPr>
        <a:lstStyle/>
        <a:p>
          <a:pPr marL="0" lvl="0" indent="0" algn="l" defTabSz="755650">
            <a:lnSpc>
              <a:spcPct val="90000"/>
            </a:lnSpc>
            <a:spcBef>
              <a:spcPct val="0"/>
            </a:spcBef>
            <a:spcAft>
              <a:spcPct val="35000"/>
            </a:spcAft>
            <a:buNone/>
          </a:pPr>
          <a:r>
            <a:rPr lang="en-GB" sz="1700" kern="1200" dirty="0"/>
            <a:t>An individual’s ability to avoid harmful behavioural and physiological changes in response to chronic stress</a:t>
          </a:r>
          <a:endParaRPr lang="en-US" sz="1700" kern="1200" dirty="0"/>
        </a:p>
      </dsp:txBody>
      <dsp:txXfrm>
        <a:off x="1249922" y="462"/>
        <a:ext cx="3932867" cy="1082184"/>
      </dsp:txXfrm>
    </dsp:sp>
    <dsp:sp modelId="{6D3A7A08-202B-4202-8F1B-820FF4E2BE12}">
      <dsp:nvSpPr>
        <dsp:cNvPr id="0" name=""/>
        <dsp:cNvSpPr/>
      </dsp:nvSpPr>
      <dsp:spPr>
        <a:xfrm>
          <a:off x="0" y="1353192"/>
          <a:ext cx="5182790" cy="10821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F4081-C99C-4247-85D7-B973361F5A47}">
      <dsp:nvSpPr>
        <dsp:cNvPr id="0" name=""/>
        <dsp:cNvSpPr/>
      </dsp:nvSpPr>
      <dsp:spPr>
        <a:xfrm>
          <a:off x="327360" y="1596683"/>
          <a:ext cx="595201" cy="5952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400492-CFAA-433A-9849-7A38D3CFF15F}">
      <dsp:nvSpPr>
        <dsp:cNvPr id="0" name=""/>
        <dsp:cNvSpPr/>
      </dsp:nvSpPr>
      <dsp:spPr>
        <a:xfrm>
          <a:off x="1249922" y="1353192"/>
          <a:ext cx="3932867" cy="1082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531" tIns="114531" rIns="114531" bIns="114531" numCol="1" spcCol="1270" anchor="ctr" anchorCtr="0">
          <a:noAutofit/>
        </a:bodyPr>
        <a:lstStyle/>
        <a:p>
          <a:pPr marL="0" lvl="0" indent="0" algn="l" defTabSz="755650">
            <a:lnSpc>
              <a:spcPct val="90000"/>
            </a:lnSpc>
            <a:spcBef>
              <a:spcPct val="0"/>
            </a:spcBef>
            <a:spcAft>
              <a:spcPct val="35000"/>
            </a:spcAft>
            <a:buNone/>
          </a:pPr>
          <a:r>
            <a:rPr lang="en-GB" sz="1700" kern="1200" dirty="0"/>
            <a:t>Skills and support to adapt successfully to stress, trauma and other forms of adversity</a:t>
          </a:r>
          <a:endParaRPr lang="en-US" sz="1700" kern="1200" dirty="0"/>
        </a:p>
      </dsp:txBody>
      <dsp:txXfrm>
        <a:off x="1249922" y="1353192"/>
        <a:ext cx="3932867" cy="1082184"/>
      </dsp:txXfrm>
    </dsp:sp>
    <dsp:sp modelId="{943D7CF3-9A71-4897-B2B2-01C0E90390D4}">
      <dsp:nvSpPr>
        <dsp:cNvPr id="0" name=""/>
        <dsp:cNvSpPr/>
      </dsp:nvSpPr>
      <dsp:spPr>
        <a:xfrm>
          <a:off x="0" y="2705922"/>
          <a:ext cx="5182790" cy="10821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86BB3-5208-45F3-B6FA-713E58822544}">
      <dsp:nvSpPr>
        <dsp:cNvPr id="0" name=""/>
        <dsp:cNvSpPr/>
      </dsp:nvSpPr>
      <dsp:spPr>
        <a:xfrm>
          <a:off x="327360" y="2949413"/>
          <a:ext cx="595201" cy="5952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6C9C62-B433-4A5F-BB84-68FDAA437553}">
      <dsp:nvSpPr>
        <dsp:cNvPr id="0" name=""/>
        <dsp:cNvSpPr/>
      </dsp:nvSpPr>
      <dsp:spPr>
        <a:xfrm>
          <a:off x="1249922" y="2705922"/>
          <a:ext cx="3932867" cy="1082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531" tIns="114531" rIns="114531" bIns="114531" numCol="1" spcCol="1270" anchor="ctr" anchorCtr="0">
          <a:noAutofit/>
        </a:bodyPr>
        <a:lstStyle/>
        <a:p>
          <a:pPr marL="0" lvl="0" indent="0" algn="l" defTabSz="755650">
            <a:lnSpc>
              <a:spcPct val="90000"/>
            </a:lnSpc>
            <a:spcBef>
              <a:spcPct val="0"/>
            </a:spcBef>
            <a:spcAft>
              <a:spcPct val="35000"/>
            </a:spcAft>
            <a:buNone/>
          </a:pPr>
          <a:r>
            <a:rPr lang="en-GB" sz="1700" kern="1200"/>
            <a:t>Access to a loving parent/care-giver helps reduce the acute and long-term impact of ACEs</a:t>
          </a:r>
          <a:endParaRPr lang="en-US" sz="1700" kern="1200"/>
        </a:p>
      </dsp:txBody>
      <dsp:txXfrm>
        <a:off x="1249922" y="2705922"/>
        <a:ext cx="3932867" cy="10821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25FD9-0378-4DDB-BB22-95863595BC83}">
      <dsp:nvSpPr>
        <dsp:cNvPr id="0" name=""/>
        <dsp:cNvSpPr/>
      </dsp:nvSpPr>
      <dsp:spPr>
        <a:xfrm>
          <a:off x="0" y="42644"/>
          <a:ext cx="4936916" cy="12097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cy-GB" sz="2200" kern="1200" noProof="0" dirty="0"/>
            <a:t>Gall pobl fownsio'n ôl yn seicolegol ar ôl cael eu hysgwyd, yn union fel ym myd natur</a:t>
          </a:r>
          <a:r>
            <a:rPr lang="en-US" sz="2200" kern="1200" dirty="0"/>
            <a:t>.</a:t>
          </a:r>
        </a:p>
      </dsp:txBody>
      <dsp:txXfrm>
        <a:off x="59057" y="101701"/>
        <a:ext cx="4818802" cy="1091666"/>
      </dsp:txXfrm>
    </dsp:sp>
    <dsp:sp modelId="{7176E23D-20F9-433D-8FC1-05F387F556B7}">
      <dsp:nvSpPr>
        <dsp:cNvPr id="0" name=""/>
        <dsp:cNvSpPr/>
      </dsp:nvSpPr>
      <dsp:spPr>
        <a:xfrm>
          <a:off x="0" y="1315784"/>
          <a:ext cx="4936916" cy="120978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cy-GB" sz="2200" kern="1200" noProof="0" dirty="0"/>
            <a:t>Bownsio'n ôl yw'r gallu i ymdopi ag adfyd neu galedi</a:t>
          </a:r>
          <a:r>
            <a:rPr lang="en-GB" sz="2200" kern="1200" dirty="0"/>
            <a:t>.</a:t>
          </a:r>
          <a:endParaRPr lang="en-US" sz="2200" kern="1200" dirty="0"/>
        </a:p>
      </dsp:txBody>
      <dsp:txXfrm>
        <a:off x="59057" y="1374841"/>
        <a:ext cx="4818802" cy="1091666"/>
      </dsp:txXfrm>
    </dsp:sp>
    <dsp:sp modelId="{61A04FF7-A62A-49F5-8AF8-A9C1DFA9320A}">
      <dsp:nvSpPr>
        <dsp:cNvPr id="0" name=""/>
        <dsp:cNvSpPr/>
      </dsp:nvSpPr>
      <dsp:spPr>
        <a:xfrm>
          <a:off x="0" y="2588924"/>
          <a:ext cx="4936916" cy="120978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cy-GB" sz="2200" kern="1200" noProof="0" dirty="0"/>
            <a:t>Mae bownsio'n ôl yn golygu y gall pobl ddal ati, a hyd yn oed ffynnu, ar ôl wynebu troeon anffodus</a:t>
          </a:r>
          <a:endParaRPr lang="en-US" sz="2200" kern="1200" dirty="0"/>
        </a:p>
      </dsp:txBody>
      <dsp:txXfrm>
        <a:off x="59057" y="2647981"/>
        <a:ext cx="4818802" cy="10916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25FD9-0378-4DDB-BB22-95863595BC83}">
      <dsp:nvSpPr>
        <dsp:cNvPr id="0" name=""/>
        <dsp:cNvSpPr/>
      </dsp:nvSpPr>
      <dsp:spPr>
        <a:xfrm>
          <a:off x="0" y="42644"/>
          <a:ext cx="4936916" cy="12097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People can bounce back psychologically after being knocked out of shape, just like in nature.</a:t>
          </a:r>
        </a:p>
      </dsp:txBody>
      <dsp:txXfrm>
        <a:off x="59057" y="101701"/>
        <a:ext cx="4818802" cy="1091666"/>
      </dsp:txXfrm>
    </dsp:sp>
    <dsp:sp modelId="{7176E23D-20F9-433D-8FC1-05F387F556B7}">
      <dsp:nvSpPr>
        <dsp:cNvPr id="0" name=""/>
        <dsp:cNvSpPr/>
      </dsp:nvSpPr>
      <dsp:spPr>
        <a:xfrm>
          <a:off x="0" y="1315784"/>
          <a:ext cx="4936916" cy="120978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Bouncing back is the ability to cope with adversity or hardship.</a:t>
          </a:r>
          <a:endParaRPr lang="en-US" sz="2200" kern="1200"/>
        </a:p>
      </dsp:txBody>
      <dsp:txXfrm>
        <a:off x="59057" y="1374841"/>
        <a:ext cx="4818802" cy="1091666"/>
      </dsp:txXfrm>
    </dsp:sp>
    <dsp:sp modelId="{61A04FF7-A62A-49F5-8AF8-A9C1DFA9320A}">
      <dsp:nvSpPr>
        <dsp:cNvPr id="0" name=""/>
        <dsp:cNvSpPr/>
      </dsp:nvSpPr>
      <dsp:spPr>
        <a:xfrm>
          <a:off x="0" y="2588924"/>
          <a:ext cx="4936916" cy="120978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Bouncing back means that people can carry on, and even flourish, after setbacks</a:t>
          </a:r>
        </a:p>
      </dsp:txBody>
      <dsp:txXfrm>
        <a:off x="59057" y="2647981"/>
        <a:ext cx="4818802" cy="10916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10/22/2025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2382" y="6400800"/>
            <a:ext cx="9141619"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10/22/2025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389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AF08D-45AC-4D68-A54A-28D1C1362E4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9A1A4394-2B02-78F6-968B-9F4225CD404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B054A658-0CAA-CCF5-66D7-CCEBE6F1DDA8}"/>
              </a:ext>
            </a:extLst>
          </p:cNvPr>
          <p:cNvSpPr>
            <a:spLocks noGrp="1"/>
          </p:cNvSpPr>
          <p:nvPr>
            <p:ph type="dt" sz="half" idx="10"/>
          </p:nvPr>
        </p:nvSpPr>
        <p:spPr/>
        <p:txBody>
          <a:bodyPr/>
          <a:lstStyle/>
          <a:p>
            <a:fld id="{E0712398-E387-4CF2-B3A5-0A36B9ADE8B2}" type="datetimeFigureOut">
              <a:rPr lang="en-US" smtClean="0"/>
              <a:t>10/22/2025</a:t>
            </a:fld>
            <a:endParaRPr lang="en-US"/>
          </a:p>
        </p:txBody>
      </p:sp>
      <p:sp>
        <p:nvSpPr>
          <p:cNvPr id="5" name="Footer Placeholder 4">
            <a:extLst>
              <a:ext uri="{FF2B5EF4-FFF2-40B4-BE49-F238E27FC236}">
                <a16:creationId xmlns:a16="http://schemas.microsoft.com/office/drawing/2014/main" id="{76256BB6-1032-EA26-CF5C-2932E9AD31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D64983-3C13-9D62-4FA8-B9A46947EB4A}"/>
              </a:ext>
            </a:extLst>
          </p:cNvPr>
          <p:cNvSpPr>
            <a:spLocks noGrp="1"/>
          </p:cNvSpPr>
          <p:nvPr>
            <p:ph type="sldNum" sz="quarter" idx="12"/>
          </p:nvPr>
        </p:nvSpPr>
        <p:spPr/>
        <p:txBody>
          <a:bodyPr/>
          <a:lstStyle/>
          <a:p>
            <a:fld id="{3B666741-0E54-4B23-97E0-6BB88B7D4148}" type="slidenum">
              <a:rPr lang="en-US" smtClean="0"/>
              <a:t>‹#›</a:t>
            </a:fld>
            <a:endParaRPr lang="en-US"/>
          </a:p>
        </p:txBody>
      </p:sp>
    </p:spTree>
    <p:extLst>
      <p:ext uri="{BB962C8B-B14F-4D97-AF65-F5344CB8AC3E}">
        <p14:creationId xmlns:p14="http://schemas.microsoft.com/office/powerpoint/2010/main" val="63731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8AAB-F27C-F9AA-BAE6-754EDC1F3A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2F1FE72-43BD-52C9-5DCC-4147859595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9589B0-B408-1CEC-7D06-96960EB1E5F0}"/>
              </a:ext>
            </a:extLst>
          </p:cNvPr>
          <p:cNvSpPr>
            <a:spLocks noGrp="1"/>
          </p:cNvSpPr>
          <p:nvPr>
            <p:ph type="dt" sz="half" idx="10"/>
          </p:nvPr>
        </p:nvSpPr>
        <p:spPr/>
        <p:txBody>
          <a:bodyPr/>
          <a:lstStyle/>
          <a:p>
            <a:fld id="{E0712398-E387-4CF2-B3A5-0A36B9ADE8B2}" type="datetimeFigureOut">
              <a:rPr lang="en-US" smtClean="0"/>
              <a:t>10/22/2025</a:t>
            </a:fld>
            <a:endParaRPr lang="en-US"/>
          </a:p>
        </p:txBody>
      </p:sp>
      <p:sp>
        <p:nvSpPr>
          <p:cNvPr id="5" name="Footer Placeholder 4">
            <a:extLst>
              <a:ext uri="{FF2B5EF4-FFF2-40B4-BE49-F238E27FC236}">
                <a16:creationId xmlns:a16="http://schemas.microsoft.com/office/drawing/2014/main" id="{63456F73-C6D0-8A22-CBE7-A32FB3299A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7FF548-5C1A-404D-8D47-5E18BA31AE18}"/>
              </a:ext>
            </a:extLst>
          </p:cNvPr>
          <p:cNvSpPr>
            <a:spLocks noGrp="1"/>
          </p:cNvSpPr>
          <p:nvPr>
            <p:ph type="sldNum" sz="quarter" idx="12"/>
          </p:nvPr>
        </p:nvSpPr>
        <p:spPr/>
        <p:txBody>
          <a:bodyPr/>
          <a:lstStyle/>
          <a:p>
            <a:fld id="{3B666741-0E54-4B23-97E0-6BB88B7D4148}" type="slidenum">
              <a:rPr lang="en-US" smtClean="0"/>
              <a:t>‹#›</a:t>
            </a:fld>
            <a:endParaRPr lang="en-US"/>
          </a:p>
        </p:txBody>
      </p:sp>
    </p:spTree>
    <p:extLst>
      <p:ext uri="{BB962C8B-B14F-4D97-AF65-F5344CB8AC3E}">
        <p14:creationId xmlns:p14="http://schemas.microsoft.com/office/powerpoint/2010/main" val="4048943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FD802-4D08-DA53-E050-A0699CBC6542}"/>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8580063B-7B73-48F5-0BCF-A719C87B7EB9}"/>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128F97-9F45-DBD0-130B-B329F32EEBAC}"/>
              </a:ext>
            </a:extLst>
          </p:cNvPr>
          <p:cNvSpPr>
            <a:spLocks noGrp="1"/>
          </p:cNvSpPr>
          <p:nvPr>
            <p:ph type="dt" sz="half" idx="10"/>
          </p:nvPr>
        </p:nvSpPr>
        <p:spPr/>
        <p:txBody>
          <a:bodyPr/>
          <a:lstStyle/>
          <a:p>
            <a:fld id="{7755CD24-C473-2E4F-9AE6-964E15D7F65F}" type="datetimeFigureOut">
              <a:rPr lang="en-US" smtClean="0"/>
              <a:t>10/22/2025</a:t>
            </a:fld>
            <a:endParaRPr lang="en-US"/>
          </a:p>
        </p:txBody>
      </p:sp>
      <p:sp>
        <p:nvSpPr>
          <p:cNvPr id="5" name="Footer Placeholder 4">
            <a:extLst>
              <a:ext uri="{FF2B5EF4-FFF2-40B4-BE49-F238E27FC236}">
                <a16:creationId xmlns:a16="http://schemas.microsoft.com/office/drawing/2014/main" id="{AD952E54-018D-219A-453D-CDA32B71A9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27BF93-2A1F-4827-34C7-662112E929C9}"/>
              </a:ext>
            </a:extLst>
          </p:cNvPr>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212246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A9C68-FBE5-FDED-E022-5C1F6E99F11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FA6145-7DD8-179B-A709-86901D3CA92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0D332B-F874-C146-7F50-80F5B388A09B}"/>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974E10-BFCA-84DF-F2DD-DC3F82FDE6DD}"/>
              </a:ext>
            </a:extLst>
          </p:cNvPr>
          <p:cNvSpPr>
            <a:spLocks noGrp="1"/>
          </p:cNvSpPr>
          <p:nvPr>
            <p:ph type="dt" sz="half" idx="10"/>
          </p:nvPr>
        </p:nvSpPr>
        <p:spPr/>
        <p:txBody>
          <a:bodyPr/>
          <a:lstStyle/>
          <a:p>
            <a:fld id="{E0712398-E387-4CF2-B3A5-0A36B9ADE8B2}" type="datetimeFigureOut">
              <a:rPr lang="en-US" smtClean="0"/>
              <a:t>10/22/2025</a:t>
            </a:fld>
            <a:endParaRPr lang="en-US"/>
          </a:p>
        </p:txBody>
      </p:sp>
      <p:sp>
        <p:nvSpPr>
          <p:cNvPr id="6" name="Footer Placeholder 5">
            <a:extLst>
              <a:ext uri="{FF2B5EF4-FFF2-40B4-BE49-F238E27FC236}">
                <a16:creationId xmlns:a16="http://schemas.microsoft.com/office/drawing/2014/main" id="{808B9077-C5FF-FA16-8BE4-490A19EF20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32EDDE-CC46-5FBC-015B-B83D1BECED47}"/>
              </a:ext>
            </a:extLst>
          </p:cNvPr>
          <p:cNvSpPr>
            <a:spLocks noGrp="1"/>
          </p:cNvSpPr>
          <p:nvPr>
            <p:ph type="sldNum" sz="quarter" idx="12"/>
          </p:nvPr>
        </p:nvSpPr>
        <p:spPr/>
        <p:txBody>
          <a:bodyPr/>
          <a:lstStyle/>
          <a:p>
            <a:fld id="{3B666741-0E54-4B23-97E0-6BB88B7D4148}" type="slidenum">
              <a:rPr lang="en-US" smtClean="0"/>
              <a:t>‹#›</a:t>
            </a:fld>
            <a:endParaRPr lang="en-US"/>
          </a:p>
        </p:txBody>
      </p:sp>
    </p:spTree>
    <p:extLst>
      <p:ext uri="{BB962C8B-B14F-4D97-AF65-F5344CB8AC3E}">
        <p14:creationId xmlns:p14="http://schemas.microsoft.com/office/powerpoint/2010/main" val="3410176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F4F63-3243-65BB-8608-C5D11C2518DF}"/>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541B217-1060-4566-5D3C-9594B8234C7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6AB794C-44F8-8301-3BDC-6F8CCB15285C}"/>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A3FC39-3A34-A5BF-7803-BEC2DA11A310}"/>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B6098AA-DAD3-3FF9-200D-441405A5B09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99033AA-50D1-D8C4-164A-B61FC7F49826}"/>
              </a:ext>
            </a:extLst>
          </p:cNvPr>
          <p:cNvSpPr>
            <a:spLocks noGrp="1"/>
          </p:cNvSpPr>
          <p:nvPr>
            <p:ph type="dt" sz="half" idx="10"/>
          </p:nvPr>
        </p:nvSpPr>
        <p:spPr/>
        <p:txBody>
          <a:bodyPr/>
          <a:lstStyle/>
          <a:p>
            <a:fld id="{E0712398-E387-4CF2-B3A5-0A36B9ADE8B2}" type="datetimeFigureOut">
              <a:rPr lang="en-US" smtClean="0"/>
              <a:t>10/22/2025</a:t>
            </a:fld>
            <a:endParaRPr lang="en-US"/>
          </a:p>
        </p:txBody>
      </p:sp>
      <p:sp>
        <p:nvSpPr>
          <p:cNvPr id="8" name="Footer Placeholder 7">
            <a:extLst>
              <a:ext uri="{FF2B5EF4-FFF2-40B4-BE49-F238E27FC236}">
                <a16:creationId xmlns:a16="http://schemas.microsoft.com/office/drawing/2014/main" id="{B3A0E5C9-F13F-8EEB-48C1-2DE26D299A2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58B54BC-D454-32BD-D181-DF0B5D1BEF30}"/>
              </a:ext>
            </a:extLst>
          </p:cNvPr>
          <p:cNvSpPr>
            <a:spLocks noGrp="1"/>
          </p:cNvSpPr>
          <p:nvPr>
            <p:ph type="sldNum" sz="quarter" idx="12"/>
          </p:nvPr>
        </p:nvSpPr>
        <p:spPr/>
        <p:txBody>
          <a:bodyPr/>
          <a:lstStyle/>
          <a:p>
            <a:fld id="{3B666741-0E54-4B23-97E0-6BB88B7D4148}" type="slidenum">
              <a:rPr lang="en-US" smtClean="0"/>
              <a:t>‹#›</a:t>
            </a:fld>
            <a:endParaRPr lang="en-US"/>
          </a:p>
        </p:txBody>
      </p:sp>
    </p:spTree>
    <p:extLst>
      <p:ext uri="{BB962C8B-B14F-4D97-AF65-F5344CB8AC3E}">
        <p14:creationId xmlns:p14="http://schemas.microsoft.com/office/powerpoint/2010/main" val="25426771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30BC-4E85-79C4-24FC-BF6D2C36C15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5693B0A-80B4-FC6A-E6B6-78A4529ACA25}"/>
              </a:ext>
            </a:extLst>
          </p:cNvPr>
          <p:cNvSpPr>
            <a:spLocks noGrp="1"/>
          </p:cNvSpPr>
          <p:nvPr>
            <p:ph type="dt" sz="half" idx="10"/>
          </p:nvPr>
        </p:nvSpPr>
        <p:spPr/>
        <p:txBody>
          <a:bodyPr/>
          <a:lstStyle/>
          <a:p>
            <a:fld id="{7755CD24-C473-2E4F-9AE6-964E15D7F65F}" type="datetimeFigureOut">
              <a:rPr lang="en-US" smtClean="0"/>
              <a:t>10/22/2025</a:t>
            </a:fld>
            <a:endParaRPr lang="en-US"/>
          </a:p>
        </p:txBody>
      </p:sp>
      <p:sp>
        <p:nvSpPr>
          <p:cNvPr id="4" name="Footer Placeholder 3">
            <a:extLst>
              <a:ext uri="{FF2B5EF4-FFF2-40B4-BE49-F238E27FC236}">
                <a16:creationId xmlns:a16="http://schemas.microsoft.com/office/drawing/2014/main" id="{8DC9001C-052D-27DB-5E44-7753647816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5AC1DA-BF09-3A27-02F6-10BF14D8A0EA}"/>
              </a:ext>
            </a:extLst>
          </p:cNvPr>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592861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9308B6-0A70-1A63-EC05-B3011F95765F}"/>
              </a:ext>
            </a:extLst>
          </p:cNvPr>
          <p:cNvSpPr>
            <a:spLocks noGrp="1"/>
          </p:cNvSpPr>
          <p:nvPr>
            <p:ph type="dt" sz="half" idx="10"/>
          </p:nvPr>
        </p:nvSpPr>
        <p:spPr/>
        <p:txBody>
          <a:bodyPr/>
          <a:lstStyle/>
          <a:p>
            <a:fld id="{39667345-2558-425A-8533-9BFDBCE15005}" type="datetime1">
              <a:rPr lang="en-US" smtClean="0"/>
              <a:t>10/22/2025</a:t>
            </a:fld>
            <a:endParaRPr lang="en-US" dirty="0"/>
          </a:p>
        </p:txBody>
      </p:sp>
      <p:sp>
        <p:nvSpPr>
          <p:cNvPr id="3" name="Footer Placeholder 2">
            <a:extLst>
              <a:ext uri="{FF2B5EF4-FFF2-40B4-BE49-F238E27FC236}">
                <a16:creationId xmlns:a16="http://schemas.microsoft.com/office/drawing/2014/main" id="{F3B70B5C-A65B-E937-12E3-2F625D3CE70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D7FCE84-9A15-084C-F476-86DECB0742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692204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456E3-6117-2338-C9D1-315FB97255B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4BD8496F-948F-9724-3091-4854AF0B7FC6}"/>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BC52254-6ABA-3ADE-85FA-36017F27555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C3AC07A-26C0-71EF-FD24-80E612481E57}"/>
              </a:ext>
            </a:extLst>
          </p:cNvPr>
          <p:cNvSpPr>
            <a:spLocks noGrp="1"/>
          </p:cNvSpPr>
          <p:nvPr>
            <p:ph type="dt" sz="half" idx="10"/>
          </p:nvPr>
        </p:nvSpPr>
        <p:spPr/>
        <p:txBody>
          <a:bodyPr/>
          <a:lstStyle/>
          <a:p>
            <a:fld id="{E0712398-E387-4CF2-B3A5-0A36B9ADE8B2}" type="datetimeFigureOut">
              <a:rPr lang="en-US" smtClean="0"/>
              <a:t>10/22/2025</a:t>
            </a:fld>
            <a:endParaRPr lang="en-US"/>
          </a:p>
        </p:txBody>
      </p:sp>
      <p:sp>
        <p:nvSpPr>
          <p:cNvPr id="6" name="Footer Placeholder 5">
            <a:extLst>
              <a:ext uri="{FF2B5EF4-FFF2-40B4-BE49-F238E27FC236}">
                <a16:creationId xmlns:a16="http://schemas.microsoft.com/office/drawing/2014/main" id="{1EC61996-FE3C-7F88-A205-328831ACC5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8DF3B7-D0A7-60F3-4E3F-38337E133C58}"/>
              </a:ext>
            </a:extLst>
          </p:cNvPr>
          <p:cNvSpPr>
            <a:spLocks noGrp="1"/>
          </p:cNvSpPr>
          <p:nvPr>
            <p:ph type="sldNum" sz="quarter" idx="12"/>
          </p:nvPr>
        </p:nvSpPr>
        <p:spPr/>
        <p:txBody>
          <a:bodyPr/>
          <a:lstStyle/>
          <a:p>
            <a:fld id="{3B666741-0E54-4B23-97E0-6BB88B7D4148}" type="slidenum">
              <a:rPr lang="en-US" smtClean="0"/>
              <a:t>‹#›</a:t>
            </a:fld>
            <a:endParaRPr lang="en-US"/>
          </a:p>
        </p:txBody>
      </p:sp>
    </p:spTree>
    <p:extLst>
      <p:ext uri="{BB962C8B-B14F-4D97-AF65-F5344CB8AC3E}">
        <p14:creationId xmlns:p14="http://schemas.microsoft.com/office/powerpoint/2010/main" val="1444394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32F45-F85F-9EEA-855E-D1C1A70B346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B869A4A-88C8-720D-93B4-F4D2A73E30A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2040D5C1-5579-A4FD-73BF-9B019022BC7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A3F9AD0-F6BF-F141-324E-192050011342}"/>
              </a:ext>
            </a:extLst>
          </p:cNvPr>
          <p:cNvSpPr>
            <a:spLocks noGrp="1"/>
          </p:cNvSpPr>
          <p:nvPr>
            <p:ph type="dt" sz="half" idx="10"/>
          </p:nvPr>
        </p:nvSpPr>
        <p:spPr/>
        <p:txBody>
          <a:bodyPr/>
          <a:lstStyle/>
          <a:p>
            <a:fld id="{E0712398-E387-4CF2-B3A5-0A36B9ADE8B2}" type="datetimeFigureOut">
              <a:rPr lang="en-US" smtClean="0"/>
              <a:t>10/22/2025</a:t>
            </a:fld>
            <a:endParaRPr lang="en-US"/>
          </a:p>
        </p:txBody>
      </p:sp>
      <p:sp>
        <p:nvSpPr>
          <p:cNvPr id="6" name="Footer Placeholder 5">
            <a:extLst>
              <a:ext uri="{FF2B5EF4-FFF2-40B4-BE49-F238E27FC236}">
                <a16:creationId xmlns:a16="http://schemas.microsoft.com/office/drawing/2014/main" id="{BFBD13F5-FC9F-9F70-9AEC-5EF0415B0C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314C9F-A436-5AEA-4F54-E21625D4B259}"/>
              </a:ext>
            </a:extLst>
          </p:cNvPr>
          <p:cNvSpPr>
            <a:spLocks noGrp="1"/>
          </p:cNvSpPr>
          <p:nvPr>
            <p:ph type="sldNum" sz="quarter" idx="12"/>
          </p:nvPr>
        </p:nvSpPr>
        <p:spPr/>
        <p:txBody>
          <a:bodyPr/>
          <a:lstStyle/>
          <a:p>
            <a:fld id="{3B666741-0E54-4B23-97E0-6BB88B7D4148}" type="slidenum">
              <a:rPr lang="en-US" smtClean="0"/>
              <a:t>‹#›</a:t>
            </a:fld>
            <a:endParaRPr lang="en-US"/>
          </a:p>
        </p:txBody>
      </p:sp>
    </p:spTree>
    <p:extLst>
      <p:ext uri="{BB962C8B-B14F-4D97-AF65-F5344CB8AC3E}">
        <p14:creationId xmlns:p14="http://schemas.microsoft.com/office/powerpoint/2010/main" val="17654135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CAAE7-2C74-3F6D-85A5-0D0BC11793A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EB4E29-5134-A0DC-919F-9F3BB4F778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40A6F0-672F-CB5C-7E55-68086F20A0C4}"/>
              </a:ext>
            </a:extLst>
          </p:cNvPr>
          <p:cNvSpPr>
            <a:spLocks noGrp="1"/>
          </p:cNvSpPr>
          <p:nvPr>
            <p:ph type="dt" sz="half" idx="10"/>
          </p:nvPr>
        </p:nvSpPr>
        <p:spPr/>
        <p:txBody>
          <a:bodyPr/>
          <a:lstStyle/>
          <a:p>
            <a:fld id="{7755CD24-C473-2E4F-9AE6-964E15D7F65F}" type="datetimeFigureOut">
              <a:rPr lang="en-US" smtClean="0"/>
              <a:t>10/22/2025</a:t>
            </a:fld>
            <a:endParaRPr lang="en-US"/>
          </a:p>
        </p:txBody>
      </p:sp>
      <p:sp>
        <p:nvSpPr>
          <p:cNvPr id="5" name="Footer Placeholder 4">
            <a:extLst>
              <a:ext uri="{FF2B5EF4-FFF2-40B4-BE49-F238E27FC236}">
                <a16:creationId xmlns:a16="http://schemas.microsoft.com/office/drawing/2014/main" id="{93FED373-4297-0B7A-9298-882755A6FE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02739E-0868-4D5A-AC1D-E53E4DE9CF1E}"/>
              </a:ext>
            </a:extLst>
          </p:cNvPr>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235637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E737B7-C58B-DBDD-5B38-4CC38D68CB80}"/>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D6D612A-29C8-323D-E7D9-B69512DD9ADB}"/>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6C7742-822F-E871-30AC-7A819F5DBB0A}"/>
              </a:ext>
            </a:extLst>
          </p:cNvPr>
          <p:cNvSpPr>
            <a:spLocks noGrp="1"/>
          </p:cNvSpPr>
          <p:nvPr>
            <p:ph type="dt" sz="half" idx="10"/>
          </p:nvPr>
        </p:nvSpPr>
        <p:spPr/>
        <p:txBody>
          <a:bodyPr/>
          <a:lstStyle/>
          <a:p>
            <a:fld id="{7755CD24-C473-2E4F-9AE6-964E15D7F65F}" type="datetimeFigureOut">
              <a:rPr lang="en-US" smtClean="0"/>
              <a:t>10/22/2025</a:t>
            </a:fld>
            <a:endParaRPr lang="en-US"/>
          </a:p>
        </p:txBody>
      </p:sp>
      <p:sp>
        <p:nvSpPr>
          <p:cNvPr id="5" name="Footer Placeholder 4">
            <a:extLst>
              <a:ext uri="{FF2B5EF4-FFF2-40B4-BE49-F238E27FC236}">
                <a16:creationId xmlns:a16="http://schemas.microsoft.com/office/drawing/2014/main" id="{E3EEE982-42FC-76CA-CEE3-7020AEED4A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D32E2B-7126-BCB3-C963-93EF42C4392D}"/>
              </a:ext>
            </a:extLst>
          </p:cNvPr>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41987683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2.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9CDEF1-D4A5-1543-1B44-0D873DA6F17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6ACAF2A-D7C0-6A76-38AA-5CDE435025F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65AB2F-B1C0-FD76-C7F3-F9B071D68F2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E0712398-E387-4CF2-B3A5-0A36B9ADE8B2}" type="datetimeFigureOut">
              <a:rPr lang="en-US" smtClean="0"/>
              <a:t>10/22/2025</a:t>
            </a:fld>
            <a:endParaRPr lang="en-US"/>
          </a:p>
        </p:txBody>
      </p:sp>
      <p:sp>
        <p:nvSpPr>
          <p:cNvPr id="5" name="Footer Placeholder 4">
            <a:extLst>
              <a:ext uri="{FF2B5EF4-FFF2-40B4-BE49-F238E27FC236}">
                <a16:creationId xmlns:a16="http://schemas.microsoft.com/office/drawing/2014/main" id="{E63A1E40-6984-4AE2-869E-B95792F9A34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B39C8BD-36E2-D0EA-BF47-A6D5284C5B3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3B666741-0E54-4B23-97E0-6BB88B7D4148}" type="slidenum">
              <a:rPr lang="en-US" smtClean="0"/>
              <a:t>‹#›</a:t>
            </a:fld>
            <a:endParaRPr lang="en-US"/>
          </a:p>
        </p:txBody>
      </p:sp>
      <p:pic>
        <p:nvPicPr>
          <p:cNvPr id="7" name="Picture 6" descr="A picture containing text, screenshot, businesscard, design&#10;&#10;Description automatically generated">
            <a:extLst>
              <a:ext uri="{FF2B5EF4-FFF2-40B4-BE49-F238E27FC236}">
                <a16:creationId xmlns:a16="http://schemas.microsoft.com/office/drawing/2014/main" id="{D65F7A1C-2E3A-7475-8966-70881A3C7C8B}"/>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45550106"/>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23.emf"/><Relationship Id="rId1" Type="http://schemas.openxmlformats.org/officeDocument/2006/relationships/slideLayout" Target="../slideLayouts/slideLayout10.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0.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0.xml"/><Relationship Id="rId1" Type="http://schemas.openxmlformats.org/officeDocument/2006/relationships/video" Target="https://www.youtube.com/embed/6Azgrt1vuBo?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hyperlink" Target="https://www.verywellmind.com/what-is-love-2795343" TargetMode="Externa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image" Target="../media/image34.tiff"/><Relationship Id="rId1" Type="http://schemas.openxmlformats.org/officeDocument/2006/relationships/slideLayout" Target="../slideLayouts/slideLayout10.xml"/><Relationship Id="rId4" Type="http://schemas.openxmlformats.org/officeDocument/2006/relationships/image" Target="../media/image36.tiff"/></Relationships>
</file>

<file path=ppt/slides/_rels/slide39.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image" Target="../media/image34.tiff"/><Relationship Id="rId1" Type="http://schemas.openxmlformats.org/officeDocument/2006/relationships/slideLayout" Target="../slideLayouts/slideLayout10.xml"/><Relationship Id="rId4" Type="http://schemas.openxmlformats.org/officeDocument/2006/relationships/image" Target="../media/image36.tiff"/></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0.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0.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about:blank" TargetMode="Externa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hyperlink" Target="https://www.cdc.gov/violenceprevention/acestudy/about.html" TargetMode="External"/><Relationship Id="rId1" Type="http://schemas.openxmlformats.org/officeDocument/2006/relationships/slideLayout" Target="../slideLayouts/slideLayout10.xml"/><Relationship Id="rId6" Type="http://schemas.openxmlformats.org/officeDocument/2006/relationships/hyperlink" Target="https://www.betterhelp.com/advice/trauma/fight-flight-freeze-how-to-recognize-it-and-what-to-do-when-it-happens/" TargetMode="External"/><Relationship Id="rId5" Type="http://schemas.openxmlformats.org/officeDocument/2006/relationships/hyperlink" Target="https://www.simplypsychology.org/fight-flight-freeze-fawn.html" TargetMode="External"/><Relationship Id="rId4" Type="http://schemas.openxmlformats.org/officeDocument/2006/relationships/hyperlink" Target="https://developingchild.harvard.edu/science/key-concepts/resilience/" TargetMode="External"/></Relationships>
</file>

<file path=ppt/slides/_rels/slide51.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8CD2A0D-F107-4BAE-822C-E530FBE6B336}"/>
              </a:ext>
            </a:extLst>
          </p:cNvPr>
          <p:cNvPicPr>
            <a:picLocks noChangeAspect="1"/>
          </p:cNvPicPr>
          <p:nvPr/>
        </p:nvPicPr>
        <p:blipFill rotWithShape="1">
          <a:blip r:embed="rId2">
            <a:alphaModFix amt="50000"/>
          </a:blip>
          <a:srcRect r="14356" b="1"/>
          <a:stretch/>
        </p:blipFill>
        <p:spPr>
          <a:xfrm>
            <a:off x="20" y="10"/>
            <a:ext cx="9141692" cy="6857990"/>
          </a:xfrm>
          <a:prstGeom prst="rect">
            <a:avLst/>
          </a:prstGeom>
        </p:spPr>
      </p:pic>
      <p:sp>
        <p:nvSpPr>
          <p:cNvPr id="2" name="Title 1">
            <a:extLst>
              <a:ext uri="{FF2B5EF4-FFF2-40B4-BE49-F238E27FC236}">
                <a16:creationId xmlns:a16="http://schemas.microsoft.com/office/drawing/2014/main" id="{ECD67CC0-644F-47E3-A54F-6600DEC3BB1D}"/>
              </a:ext>
            </a:extLst>
          </p:cNvPr>
          <p:cNvSpPr>
            <a:spLocks noGrp="1"/>
          </p:cNvSpPr>
          <p:nvPr>
            <p:ph type="ctrTitle"/>
          </p:nvPr>
        </p:nvSpPr>
        <p:spPr>
          <a:xfrm>
            <a:off x="1143000" y="1122363"/>
            <a:ext cx="6858000" cy="3063240"/>
          </a:xfrm>
        </p:spPr>
        <p:txBody>
          <a:bodyPr>
            <a:normAutofit/>
          </a:bodyPr>
          <a:lstStyle/>
          <a:p>
            <a:r>
              <a:rPr lang="en-GB" sz="5700" dirty="0">
                <a:solidFill>
                  <a:schemeClr val="bg1"/>
                </a:solidFill>
              </a:rPr>
              <a:t> ECIE4001/C </a:t>
            </a:r>
            <a:br>
              <a:rPr lang="en-GB" sz="5700" dirty="0">
                <a:solidFill>
                  <a:schemeClr val="bg1"/>
                </a:solidFill>
              </a:rPr>
            </a:br>
            <a:r>
              <a:rPr lang="cy-GB" sz="5700" dirty="0">
                <a:solidFill>
                  <a:schemeClr val="bg1"/>
                </a:solidFill>
              </a:rPr>
              <a:t>Cefnogi'r Dysgwr</a:t>
            </a:r>
            <a:br>
              <a:rPr lang="en-GB" sz="5700" dirty="0">
                <a:solidFill>
                  <a:schemeClr val="bg1"/>
                </a:solidFill>
              </a:rPr>
            </a:br>
            <a:r>
              <a:rPr lang="en-GB" sz="5700" dirty="0">
                <a:solidFill>
                  <a:schemeClr val="bg1"/>
                </a:solidFill>
              </a:rPr>
              <a:t>Supporting the Learner</a:t>
            </a:r>
          </a:p>
        </p:txBody>
      </p:sp>
      <p:sp>
        <p:nvSpPr>
          <p:cNvPr id="3" name="Subtitle 2">
            <a:extLst>
              <a:ext uri="{FF2B5EF4-FFF2-40B4-BE49-F238E27FC236}">
                <a16:creationId xmlns:a16="http://schemas.microsoft.com/office/drawing/2014/main" id="{B64D05A1-97B7-4008-9EAE-0906D2EFA443}"/>
              </a:ext>
            </a:extLst>
          </p:cNvPr>
          <p:cNvSpPr>
            <a:spLocks noGrp="1"/>
          </p:cNvSpPr>
          <p:nvPr>
            <p:ph type="subTitle" idx="1"/>
          </p:nvPr>
        </p:nvSpPr>
        <p:spPr>
          <a:xfrm>
            <a:off x="1145286" y="4599432"/>
            <a:ext cx="6858000" cy="1536192"/>
          </a:xfrm>
        </p:spPr>
        <p:txBody>
          <a:bodyPr>
            <a:normAutofit/>
          </a:bodyPr>
          <a:lstStyle/>
          <a:p>
            <a:r>
              <a:rPr lang="en-GB" dirty="0">
                <a:solidFill>
                  <a:schemeClr val="bg1"/>
                </a:solidFill>
              </a:rPr>
              <a:t>Heike Griffiths, 2024</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80654" y="4368623"/>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9800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8CD2A0D-F107-4BAE-822C-E530FBE6B336}"/>
              </a:ext>
            </a:extLst>
          </p:cNvPr>
          <p:cNvPicPr>
            <a:picLocks noChangeAspect="1"/>
          </p:cNvPicPr>
          <p:nvPr/>
        </p:nvPicPr>
        <p:blipFill rotWithShape="1">
          <a:blip r:embed="rId2">
            <a:alphaModFix amt="50000"/>
          </a:blip>
          <a:srcRect r="14356" b="1"/>
          <a:stretch/>
        </p:blipFill>
        <p:spPr>
          <a:xfrm>
            <a:off x="20" y="10"/>
            <a:ext cx="9143980" cy="6857990"/>
          </a:xfrm>
          <a:prstGeom prst="rect">
            <a:avLst/>
          </a:prstGeom>
        </p:spPr>
      </p:pic>
      <p:sp>
        <p:nvSpPr>
          <p:cNvPr id="2" name="Title 1">
            <a:extLst>
              <a:ext uri="{FF2B5EF4-FFF2-40B4-BE49-F238E27FC236}">
                <a16:creationId xmlns:a16="http://schemas.microsoft.com/office/drawing/2014/main" id="{ECD67CC0-644F-47E3-A54F-6600DEC3BB1D}"/>
              </a:ext>
            </a:extLst>
          </p:cNvPr>
          <p:cNvSpPr>
            <a:spLocks noGrp="1"/>
          </p:cNvSpPr>
          <p:nvPr>
            <p:ph type="ctrTitle"/>
          </p:nvPr>
        </p:nvSpPr>
        <p:spPr>
          <a:xfrm>
            <a:off x="1145286" y="1897380"/>
            <a:ext cx="6858000" cy="3063240"/>
          </a:xfrm>
        </p:spPr>
        <p:txBody>
          <a:bodyPr>
            <a:normAutofit fontScale="90000"/>
          </a:bodyPr>
          <a:lstStyle/>
          <a:p>
            <a:r>
              <a:rPr lang="en-GB" sz="5300" dirty="0">
                <a:solidFill>
                  <a:schemeClr val="bg1"/>
                </a:solidFill>
              </a:rPr>
              <a:t>Different Perspectives on Wellbeing in child development </a:t>
            </a:r>
            <a:br>
              <a:rPr lang="en-GB" sz="5300" dirty="0">
                <a:solidFill>
                  <a:schemeClr val="bg1"/>
                </a:solidFill>
              </a:rPr>
            </a:br>
            <a:r>
              <a:rPr lang="cy-GB" sz="5300" noProof="0" dirty="0">
                <a:solidFill>
                  <a:schemeClr val="bg1"/>
                </a:solidFill>
              </a:rPr>
              <a:t>Safbwyntiau gwahanol ar Lesiant mewn datblygiad plant</a:t>
            </a:r>
            <a:br>
              <a:rPr lang="en-GB" sz="5300" dirty="0">
                <a:solidFill>
                  <a:schemeClr val="bg1"/>
                </a:solidFill>
              </a:rPr>
            </a:br>
            <a:endParaRPr lang="cy-GB" sz="5300" dirty="0">
              <a:solidFill>
                <a:schemeClr val="bg1"/>
              </a:solidFill>
            </a:endParaRPr>
          </a:p>
        </p:txBody>
      </p:sp>
      <p:sp>
        <p:nvSpPr>
          <p:cNvPr id="3" name="Subtitle 2">
            <a:extLst>
              <a:ext uri="{FF2B5EF4-FFF2-40B4-BE49-F238E27FC236}">
                <a16:creationId xmlns:a16="http://schemas.microsoft.com/office/drawing/2014/main" id="{B64D05A1-97B7-4008-9EAE-0906D2EFA443}"/>
              </a:ext>
            </a:extLst>
          </p:cNvPr>
          <p:cNvSpPr>
            <a:spLocks noGrp="1"/>
          </p:cNvSpPr>
          <p:nvPr>
            <p:ph type="subTitle" idx="1"/>
          </p:nvPr>
        </p:nvSpPr>
        <p:spPr>
          <a:xfrm>
            <a:off x="1145286" y="4599432"/>
            <a:ext cx="6858000" cy="1536192"/>
          </a:xfrm>
        </p:spPr>
        <p:txBody>
          <a:bodyPr>
            <a:normAutofit/>
          </a:bodyPr>
          <a:lstStyle/>
          <a:p>
            <a:r>
              <a:rPr lang="en-GB" dirty="0">
                <a:solidFill>
                  <a:schemeClr val="bg1"/>
                </a:solidFill>
              </a:rPr>
              <a:t>Heike Griffiths, 2024</a:t>
            </a:r>
          </a:p>
        </p:txBody>
      </p:sp>
      <p:sp>
        <p:nvSpPr>
          <p:cNvPr id="2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80654" y="4368623"/>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8188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A779-0553-43A5-9234-FE66B3B0B517}"/>
              </a:ext>
            </a:extLst>
          </p:cNvPr>
          <p:cNvSpPr>
            <a:spLocks noGrp="1"/>
          </p:cNvSpPr>
          <p:nvPr>
            <p:ph type="title"/>
          </p:nvPr>
        </p:nvSpPr>
        <p:spPr>
          <a:xfrm>
            <a:off x="481695" y="1333460"/>
            <a:ext cx="2529397" cy="3791928"/>
          </a:xfrm>
        </p:spPr>
        <p:txBody>
          <a:bodyPr anchor="ctr">
            <a:normAutofit/>
          </a:bodyPr>
          <a:lstStyle/>
          <a:p>
            <a:r>
              <a:rPr lang="en-GB" sz="3750" b="1" dirty="0"/>
              <a:t>LLESIANT PLANT</a:t>
            </a:r>
          </a:p>
        </p:txBody>
      </p:sp>
      <p:graphicFrame>
        <p:nvGraphicFramePr>
          <p:cNvPr id="5" name="Content Placeholder 2">
            <a:extLst>
              <a:ext uri="{FF2B5EF4-FFF2-40B4-BE49-F238E27FC236}">
                <a16:creationId xmlns:a16="http://schemas.microsoft.com/office/drawing/2014/main" id="{375EC617-C33D-4F07-B937-DE3AEC33D172}"/>
              </a:ext>
            </a:extLst>
          </p:cNvPr>
          <p:cNvGraphicFramePr>
            <a:graphicFrameLocks noGrp="1"/>
          </p:cNvGraphicFramePr>
          <p:nvPr>
            <p:ph idx="1"/>
            <p:extLst>
              <p:ext uri="{D42A27DB-BD31-4B8C-83A1-F6EECF244321}">
                <p14:modId xmlns:p14="http://schemas.microsoft.com/office/powerpoint/2010/main" val="1238471506"/>
              </p:ext>
            </p:extLst>
          </p:nvPr>
        </p:nvGraphicFramePr>
        <p:xfrm>
          <a:off x="2911929" y="892629"/>
          <a:ext cx="5757012" cy="42330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8172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A779-0553-43A5-9234-FE66B3B0B517}"/>
              </a:ext>
            </a:extLst>
          </p:cNvPr>
          <p:cNvSpPr>
            <a:spLocks noGrp="1"/>
          </p:cNvSpPr>
          <p:nvPr>
            <p:ph type="title"/>
          </p:nvPr>
        </p:nvSpPr>
        <p:spPr>
          <a:xfrm>
            <a:off x="481695" y="1333460"/>
            <a:ext cx="2881991" cy="3791928"/>
          </a:xfrm>
        </p:spPr>
        <p:txBody>
          <a:bodyPr anchor="ctr">
            <a:normAutofit/>
          </a:bodyPr>
          <a:lstStyle/>
          <a:p>
            <a:r>
              <a:rPr lang="en-GB" sz="3750" b="1" dirty="0"/>
              <a:t>CHILDREN’S WELLBEING</a:t>
            </a:r>
          </a:p>
        </p:txBody>
      </p:sp>
      <p:graphicFrame>
        <p:nvGraphicFramePr>
          <p:cNvPr id="5" name="Content Placeholder 2">
            <a:extLst>
              <a:ext uri="{FF2B5EF4-FFF2-40B4-BE49-F238E27FC236}">
                <a16:creationId xmlns:a16="http://schemas.microsoft.com/office/drawing/2014/main" id="{375EC617-C33D-4F07-B937-DE3AEC33D172}"/>
              </a:ext>
            </a:extLst>
          </p:cNvPr>
          <p:cNvGraphicFramePr>
            <a:graphicFrameLocks noGrp="1"/>
          </p:cNvGraphicFramePr>
          <p:nvPr>
            <p:ph idx="1"/>
            <p:extLst>
              <p:ext uri="{D42A27DB-BD31-4B8C-83A1-F6EECF244321}">
                <p14:modId xmlns:p14="http://schemas.microsoft.com/office/powerpoint/2010/main" val="3857563298"/>
              </p:ext>
            </p:extLst>
          </p:nvPr>
        </p:nvGraphicFramePr>
        <p:xfrm>
          <a:off x="3486150" y="734787"/>
          <a:ext cx="5314949" cy="43908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2615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ature vs. Nurture: Genetic and Environmental Influences">
            <a:extLst>
              <a:ext uri="{FF2B5EF4-FFF2-40B4-BE49-F238E27FC236}">
                <a16:creationId xmlns:a16="http://schemas.microsoft.com/office/drawing/2014/main" id="{C36CE65F-4E2E-12F2-B3F8-425AFFA970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2600" y="702734"/>
            <a:ext cx="8178799" cy="5452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645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8C3DD-2734-49F7-AEB9-6B6A917B7789}"/>
              </a:ext>
            </a:extLst>
          </p:cNvPr>
          <p:cNvSpPr>
            <a:spLocks noGrp="1"/>
          </p:cNvSpPr>
          <p:nvPr>
            <p:ph type="title"/>
          </p:nvPr>
        </p:nvSpPr>
        <p:spPr>
          <a:xfrm>
            <a:off x="629841" y="1415142"/>
            <a:ext cx="2717516" cy="3782787"/>
          </a:xfrm>
        </p:spPr>
        <p:txBody>
          <a:bodyPr anchor="b">
            <a:normAutofit/>
          </a:bodyPr>
          <a:lstStyle/>
          <a:p>
            <a:r>
              <a:rPr lang="cy-GB" sz="4000" noProof="0" dirty="0"/>
              <a:t>Natur, Magwraeth </a:t>
            </a:r>
            <a:br>
              <a:rPr lang="cy-GB" sz="4000" noProof="0" dirty="0"/>
            </a:br>
            <a:r>
              <a:rPr lang="cy-GB" sz="4000" noProof="0" dirty="0"/>
              <a:t>- neu’r ddau?</a:t>
            </a:r>
            <a:br>
              <a:rPr lang="cy-GB" sz="4000" noProof="0" dirty="0"/>
            </a:br>
            <a:endParaRPr lang="cy-GB" sz="4000" noProof="0" dirty="0"/>
          </a:p>
        </p:txBody>
      </p:sp>
      <p:graphicFrame>
        <p:nvGraphicFramePr>
          <p:cNvPr id="6" name="Content Placeholder 2">
            <a:extLst>
              <a:ext uri="{FF2B5EF4-FFF2-40B4-BE49-F238E27FC236}">
                <a16:creationId xmlns:a16="http://schemas.microsoft.com/office/drawing/2014/main" id="{66E4E438-3B30-EFA5-632D-A323394DD979}"/>
              </a:ext>
            </a:extLst>
          </p:cNvPr>
          <p:cNvGraphicFramePr>
            <a:graphicFrameLocks noGrp="1"/>
          </p:cNvGraphicFramePr>
          <p:nvPr>
            <p:ph idx="1"/>
            <p:extLst>
              <p:ext uri="{D42A27DB-BD31-4B8C-83A1-F6EECF244321}">
                <p14:modId xmlns:p14="http://schemas.microsoft.com/office/powerpoint/2010/main" val="1083680488"/>
              </p:ext>
            </p:extLst>
          </p:nvPr>
        </p:nvGraphicFramePr>
        <p:xfrm>
          <a:off x="3887788" y="987425"/>
          <a:ext cx="462915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8109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8C3DD-2734-49F7-AEB9-6B6A917B7789}"/>
              </a:ext>
            </a:extLst>
          </p:cNvPr>
          <p:cNvSpPr>
            <a:spLocks noGrp="1"/>
          </p:cNvSpPr>
          <p:nvPr>
            <p:ph type="title"/>
          </p:nvPr>
        </p:nvSpPr>
        <p:spPr/>
        <p:txBody>
          <a:bodyPr anchor="b">
            <a:normAutofit/>
          </a:bodyPr>
          <a:lstStyle/>
          <a:p>
            <a:endParaRPr lang="en-GB" dirty="0"/>
          </a:p>
        </p:txBody>
      </p:sp>
      <p:graphicFrame>
        <p:nvGraphicFramePr>
          <p:cNvPr id="6" name="Content Placeholder 2">
            <a:extLst>
              <a:ext uri="{FF2B5EF4-FFF2-40B4-BE49-F238E27FC236}">
                <a16:creationId xmlns:a16="http://schemas.microsoft.com/office/drawing/2014/main" id="{66E4E438-3B30-EFA5-632D-A323394DD979}"/>
              </a:ext>
            </a:extLst>
          </p:cNvPr>
          <p:cNvGraphicFramePr>
            <a:graphicFrameLocks noGrp="1"/>
          </p:cNvGraphicFramePr>
          <p:nvPr>
            <p:ph idx="1"/>
          </p:nvPr>
        </p:nvGraphicFramePr>
        <p:xfrm>
          <a:off x="3887788" y="987425"/>
          <a:ext cx="462915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 Placeholder 3">
            <a:extLst>
              <a:ext uri="{FF2B5EF4-FFF2-40B4-BE49-F238E27FC236}">
                <a16:creationId xmlns:a16="http://schemas.microsoft.com/office/drawing/2014/main" id="{071DDC3B-5D17-D5ED-61F8-28FA3198768A}"/>
              </a:ext>
            </a:extLst>
          </p:cNvPr>
          <p:cNvSpPr>
            <a:spLocks noGrp="1"/>
          </p:cNvSpPr>
          <p:nvPr>
            <p:ph type="body" sz="half" idx="2"/>
          </p:nvPr>
        </p:nvSpPr>
        <p:spPr/>
        <p:txBody>
          <a:bodyPr>
            <a:normAutofit/>
          </a:bodyPr>
          <a:lstStyle/>
          <a:p>
            <a:r>
              <a:rPr lang="en-GB" sz="4000" dirty="0"/>
              <a:t>Nature,</a:t>
            </a:r>
          </a:p>
          <a:p>
            <a:r>
              <a:rPr lang="en-GB" sz="4000" dirty="0"/>
              <a:t>Nurture </a:t>
            </a:r>
          </a:p>
          <a:p>
            <a:r>
              <a:rPr lang="en-GB" sz="4000" dirty="0"/>
              <a:t>- Or both?</a:t>
            </a:r>
            <a:endParaRPr lang="en-US" sz="4000" dirty="0"/>
          </a:p>
        </p:txBody>
      </p:sp>
    </p:spTree>
    <p:extLst>
      <p:ext uri="{BB962C8B-B14F-4D97-AF65-F5344CB8AC3E}">
        <p14:creationId xmlns:p14="http://schemas.microsoft.com/office/powerpoint/2010/main" val="2487881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BEB69-2826-4EBE-855D-A1CB44154A51}"/>
              </a:ext>
            </a:extLst>
          </p:cNvPr>
          <p:cNvSpPr>
            <a:spLocks noGrp="1"/>
          </p:cNvSpPr>
          <p:nvPr>
            <p:ph type="title"/>
          </p:nvPr>
        </p:nvSpPr>
        <p:spPr>
          <a:xfrm>
            <a:off x="743200" y="1072203"/>
            <a:ext cx="5063240" cy="593311"/>
          </a:xfrm>
        </p:spPr>
        <p:txBody>
          <a:bodyPr>
            <a:normAutofit/>
          </a:bodyPr>
          <a:lstStyle/>
          <a:p>
            <a:r>
              <a:rPr lang="cy-GB" dirty="0">
                <a:solidFill>
                  <a:schemeClr val="accent1"/>
                </a:solidFill>
              </a:rPr>
              <a:t>MAE PROBLEM</a:t>
            </a:r>
            <a:r>
              <a:rPr lang="en-GB" dirty="0">
                <a:solidFill>
                  <a:schemeClr val="accent1"/>
                </a:solidFill>
              </a:rPr>
              <a:t>!</a:t>
            </a:r>
          </a:p>
        </p:txBody>
      </p:sp>
      <p:sp>
        <p:nvSpPr>
          <p:cNvPr id="3" name="Content Placeholder 2">
            <a:extLst>
              <a:ext uri="{FF2B5EF4-FFF2-40B4-BE49-F238E27FC236}">
                <a16:creationId xmlns:a16="http://schemas.microsoft.com/office/drawing/2014/main" id="{0F1DB78C-8CF4-4EF0-912B-98D1AA348A55}"/>
              </a:ext>
            </a:extLst>
          </p:cNvPr>
          <p:cNvSpPr>
            <a:spLocks noGrp="1"/>
          </p:cNvSpPr>
          <p:nvPr>
            <p:ph idx="1"/>
          </p:nvPr>
        </p:nvSpPr>
        <p:spPr>
          <a:xfrm>
            <a:off x="685799" y="1872343"/>
            <a:ext cx="7614557" cy="3386727"/>
          </a:xfrm>
        </p:spPr>
        <p:txBody>
          <a:bodyPr>
            <a:normAutofit/>
          </a:bodyPr>
          <a:lstStyle/>
          <a:p>
            <a:pPr lvl="0">
              <a:buFont typeface="Wingdings" panose="05000000000000000000" pitchFamily="2" charset="2"/>
              <a:buChar char="§"/>
            </a:pPr>
            <a:r>
              <a:rPr lang="cy-GB" dirty="0"/>
              <a:t>Nodwyd mewn dosbarth cyffredin o 30 o ddisgyblion 15 oed;</a:t>
            </a:r>
          </a:p>
          <a:p>
            <a:pPr lvl="1">
              <a:buFont typeface="Arial" panose="020B0604020202020204" pitchFamily="34" charset="0"/>
              <a:buChar char="•"/>
            </a:pPr>
            <a:r>
              <a:rPr lang="cy-GB" dirty="0"/>
              <a:t>gallai 3 fod ag anhwylder meddwl 
gallai 10 fod wedi gweld eu rhieni’n gwahanu</a:t>
            </a:r>
          </a:p>
          <a:p>
            <a:pPr lvl="1">
              <a:buFont typeface="Arial" panose="020B0604020202020204" pitchFamily="34" charset="0"/>
              <a:buChar char="•"/>
            </a:pPr>
            <a:r>
              <a:rPr lang="cy-GB" dirty="0"/>
              <a:t> gallai 1 fod wedi colli rhiant</a:t>
            </a:r>
          </a:p>
          <a:p>
            <a:pPr lvl="1">
              <a:buFont typeface="Arial" panose="020B0604020202020204" pitchFamily="34" charset="0"/>
              <a:buChar char="•"/>
            </a:pPr>
            <a:r>
              <a:rPr lang="cy-GB" dirty="0"/>
              <a:t>mae 7 yn debygol o fod wedi cael eu bwlio
gallai 6 fod yn hunan-niweidio</a:t>
            </a:r>
            <a:r>
              <a:rPr lang="en-GB" dirty="0"/>
              <a:t>  (</a:t>
            </a:r>
            <a:r>
              <a:rPr lang="en-US" dirty="0"/>
              <a:t>Public Health England 2021)</a:t>
            </a:r>
            <a:endParaRPr lang="en-GB" dirty="0"/>
          </a:p>
          <a:p>
            <a:endParaRPr lang="en-GB" dirty="0"/>
          </a:p>
        </p:txBody>
      </p:sp>
    </p:spTree>
    <p:extLst>
      <p:ext uri="{BB962C8B-B14F-4D97-AF65-F5344CB8AC3E}">
        <p14:creationId xmlns:p14="http://schemas.microsoft.com/office/powerpoint/2010/main" val="169563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BEB69-2826-4EBE-855D-A1CB44154A51}"/>
              </a:ext>
            </a:extLst>
          </p:cNvPr>
          <p:cNvSpPr>
            <a:spLocks noGrp="1"/>
          </p:cNvSpPr>
          <p:nvPr>
            <p:ph type="title"/>
          </p:nvPr>
        </p:nvSpPr>
        <p:spPr>
          <a:xfrm>
            <a:off x="743200" y="1072203"/>
            <a:ext cx="5063240" cy="1088068"/>
          </a:xfrm>
        </p:spPr>
        <p:txBody>
          <a:bodyPr>
            <a:normAutofit/>
          </a:bodyPr>
          <a:lstStyle/>
          <a:p>
            <a:r>
              <a:rPr lang="en-GB">
                <a:solidFill>
                  <a:schemeClr val="accent1"/>
                </a:solidFill>
              </a:rPr>
              <a:t>THERE IS A PROBLEM!</a:t>
            </a:r>
          </a:p>
        </p:txBody>
      </p:sp>
      <p:sp>
        <p:nvSpPr>
          <p:cNvPr id="3" name="Content Placeholder 2">
            <a:extLst>
              <a:ext uri="{FF2B5EF4-FFF2-40B4-BE49-F238E27FC236}">
                <a16:creationId xmlns:a16="http://schemas.microsoft.com/office/drawing/2014/main" id="{0F1DB78C-8CF4-4EF0-912B-98D1AA348A55}"/>
              </a:ext>
            </a:extLst>
          </p:cNvPr>
          <p:cNvSpPr>
            <a:spLocks noGrp="1"/>
          </p:cNvSpPr>
          <p:nvPr>
            <p:ph idx="1"/>
          </p:nvPr>
        </p:nvSpPr>
        <p:spPr>
          <a:xfrm>
            <a:off x="783153" y="2375222"/>
            <a:ext cx="7854661" cy="3083964"/>
          </a:xfrm>
        </p:spPr>
        <p:txBody>
          <a:bodyPr>
            <a:normAutofit/>
          </a:bodyPr>
          <a:lstStyle/>
          <a:p>
            <a:pPr lvl="0">
              <a:buFont typeface="Wingdings" panose="05000000000000000000" pitchFamily="2" charset="2"/>
              <a:buChar char="§"/>
            </a:pPr>
            <a:r>
              <a:rPr lang="en-GB" dirty="0"/>
              <a:t>It was identified that in an average class of 30 15-year-old pupils;</a:t>
            </a:r>
          </a:p>
          <a:p>
            <a:pPr lvl="1">
              <a:buFont typeface="Arial" panose="020B0604020202020204" pitchFamily="34" charset="0"/>
              <a:buChar char="•"/>
            </a:pPr>
            <a:r>
              <a:rPr lang="en-GB" dirty="0"/>
              <a:t>3 may have a mental disorder</a:t>
            </a:r>
          </a:p>
          <a:p>
            <a:pPr lvl="1">
              <a:buFont typeface="Arial" panose="020B0604020202020204" pitchFamily="34" charset="0"/>
              <a:buChar char="•"/>
            </a:pPr>
            <a:r>
              <a:rPr lang="en-GB" dirty="0"/>
              <a:t>10 may have witnessed their parents separate</a:t>
            </a:r>
          </a:p>
          <a:p>
            <a:pPr lvl="1">
              <a:buFont typeface="Arial" panose="020B0604020202020204" pitchFamily="34" charset="0"/>
              <a:buChar char="•"/>
            </a:pPr>
            <a:r>
              <a:rPr lang="en-GB" dirty="0"/>
              <a:t> 1 may have experienced the death of a parent</a:t>
            </a:r>
          </a:p>
          <a:p>
            <a:pPr lvl="1">
              <a:buFont typeface="Arial" panose="020B0604020202020204" pitchFamily="34" charset="0"/>
              <a:buChar char="•"/>
            </a:pPr>
            <a:r>
              <a:rPr lang="en-GB" dirty="0"/>
              <a:t>7 are likely to have been bullied</a:t>
            </a:r>
          </a:p>
          <a:p>
            <a:pPr lvl="1">
              <a:buFont typeface="Arial" panose="020B0604020202020204" pitchFamily="34" charset="0"/>
              <a:buChar char="•"/>
            </a:pPr>
            <a:r>
              <a:rPr lang="en-GB" dirty="0"/>
              <a:t>6 may be self-harming (</a:t>
            </a:r>
            <a:r>
              <a:rPr lang="en-US" dirty="0"/>
              <a:t>Public Health England 2021)</a:t>
            </a:r>
            <a:endParaRPr lang="en-GB" dirty="0"/>
          </a:p>
          <a:p>
            <a:endParaRPr lang="en-GB" dirty="0"/>
          </a:p>
        </p:txBody>
      </p:sp>
    </p:spTree>
    <p:extLst>
      <p:ext uri="{BB962C8B-B14F-4D97-AF65-F5344CB8AC3E}">
        <p14:creationId xmlns:p14="http://schemas.microsoft.com/office/powerpoint/2010/main" val="1979601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94F4D-19FF-482C-9215-59E3BC7B81D8}"/>
              </a:ext>
            </a:extLst>
          </p:cNvPr>
          <p:cNvSpPr>
            <a:spLocks noGrp="1"/>
          </p:cNvSpPr>
          <p:nvPr>
            <p:ph type="title"/>
          </p:nvPr>
        </p:nvSpPr>
        <p:spPr>
          <a:xfrm>
            <a:off x="657519" y="741391"/>
            <a:ext cx="3914481" cy="1616203"/>
          </a:xfrm>
        </p:spPr>
        <p:txBody>
          <a:bodyPr anchor="b">
            <a:normAutofit/>
          </a:bodyPr>
          <a:lstStyle/>
          <a:p>
            <a:r>
              <a:rPr lang="cy-GB" sz="2600" noProof="0" dirty="0"/>
              <a:t>Mae ffactorau allweddol ar gyfer anawsterau iechyd meddwl a lles yn cynnwys</a:t>
            </a:r>
          </a:p>
        </p:txBody>
      </p:sp>
      <p:sp>
        <p:nvSpPr>
          <p:cNvPr id="3" name="Content Placeholder 2">
            <a:extLst>
              <a:ext uri="{FF2B5EF4-FFF2-40B4-BE49-F238E27FC236}">
                <a16:creationId xmlns:a16="http://schemas.microsoft.com/office/drawing/2014/main" id="{F52F5E26-3EC6-4FF1-85F3-96FD6E96C0B9}"/>
              </a:ext>
            </a:extLst>
          </p:cNvPr>
          <p:cNvSpPr>
            <a:spLocks noGrp="1"/>
          </p:cNvSpPr>
          <p:nvPr>
            <p:ph idx="1"/>
          </p:nvPr>
        </p:nvSpPr>
        <p:spPr>
          <a:xfrm>
            <a:off x="657519" y="2533476"/>
            <a:ext cx="3914480" cy="3447832"/>
          </a:xfrm>
        </p:spPr>
        <p:txBody>
          <a:bodyPr anchor="t">
            <a:normAutofit/>
          </a:bodyPr>
          <a:lstStyle/>
          <a:p>
            <a:r>
              <a:rPr lang="cy-GB" sz="1400" dirty="0"/>
              <a:t>trawma plentyndod</a:t>
            </a:r>
          </a:p>
          <a:p>
            <a:r>
              <a:rPr lang="cy-GB" sz="1400" dirty="0"/>
              <a:t>profiadau o erledigaeth a diffyg grym</a:t>
            </a:r>
          </a:p>
          <a:p>
            <a:pPr>
              <a:buFont typeface="Wingdings" panose="05000000000000000000" pitchFamily="2" charset="2"/>
              <a:buChar char="§"/>
            </a:pPr>
            <a:r>
              <a:rPr lang="cy-GB" sz="1400" dirty="0"/>
              <a:t> emosiynau uchel wedi'u mynegi mewn perthnasoedd agos</a:t>
            </a:r>
          </a:p>
          <a:p>
            <a:pPr>
              <a:buFont typeface="Wingdings" panose="05000000000000000000" pitchFamily="2" charset="2"/>
              <a:buChar char="§"/>
            </a:pPr>
            <a:r>
              <a:rPr lang="cy-GB" sz="1400" dirty="0"/>
              <a:t>  cyfathrebu annelwig a meddyliau anhrefnus</a:t>
            </a:r>
          </a:p>
          <a:p>
            <a:pPr>
              <a:buFont typeface="Wingdings" panose="05000000000000000000" pitchFamily="2" charset="2"/>
              <a:buChar char="§"/>
            </a:pPr>
            <a:r>
              <a:rPr lang="cy-GB" sz="1400" dirty="0"/>
              <a:t>  cysylltiadau ansicr ag oedolion allweddol</a:t>
            </a:r>
          </a:p>
          <a:p>
            <a:endParaRPr lang="cy-GB" sz="1400" dirty="0"/>
          </a:p>
          <a:p>
            <a:pPr marL="0" indent="0">
              <a:buNone/>
            </a:pPr>
            <a:r>
              <a:rPr lang="cy-GB" sz="1400" dirty="0"/>
              <a:t>Yr hyn sy'n amlwg- nid oes llwybr llinol- mae'n gymhleth iawn ac </a:t>
            </a:r>
            <a:r>
              <a:rPr lang="cy-GB" sz="1400" dirty="0" err="1"/>
              <a:t>amlhaenog</a:t>
            </a:r>
            <a:r>
              <a:rPr lang="cy-GB" sz="1400" dirty="0"/>
              <a:t> (NSPCC Learning, 2021).</a:t>
            </a:r>
          </a:p>
          <a:p>
            <a:endParaRPr lang="en-GB" sz="1400" dirty="0"/>
          </a:p>
        </p:txBody>
      </p:sp>
      <p:pic>
        <p:nvPicPr>
          <p:cNvPr id="4" name="Picture 3">
            <a:extLst>
              <a:ext uri="{FF2B5EF4-FFF2-40B4-BE49-F238E27FC236}">
                <a16:creationId xmlns:a16="http://schemas.microsoft.com/office/drawing/2014/main" id="{DCCBE354-3C54-A65F-A381-4054EBB723F3}"/>
              </a:ext>
            </a:extLst>
          </p:cNvPr>
          <p:cNvPicPr>
            <a:picLocks noChangeAspect="1"/>
          </p:cNvPicPr>
          <p:nvPr/>
        </p:nvPicPr>
        <p:blipFill>
          <a:blip r:embed="rId2"/>
          <a:srcRect l="42311" r="15158"/>
          <a:stretch/>
        </p:blipFill>
        <p:spPr>
          <a:xfrm>
            <a:off x="5261372" y="877413"/>
            <a:ext cx="3225407" cy="5043096"/>
          </a:xfrm>
          <a:prstGeom prst="rect">
            <a:avLst/>
          </a:prstGeom>
        </p:spPr>
      </p:pic>
      <p:grpSp>
        <p:nvGrpSpPr>
          <p:cNvPr id="3092" name="Group 3091">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61371" y="5858828"/>
            <a:ext cx="3225408" cy="123363"/>
            <a:chOff x="7015162" y="5858828"/>
            <a:chExt cx="4300544" cy="123363"/>
          </a:xfrm>
        </p:grpSpPr>
        <p:sp>
          <p:nvSpPr>
            <p:cNvPr id="3093" name="Rectangle 3092">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4" name="Rectangle 3093">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66750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94F4D-19FF-482C-9215-59E3BC7B81D8}"/>
              </a:ext>
            </a:extLst>
          </p:cNvPr>
          <p:cNvSpPr>
            <a:spLocks noGrp="1"/>
          </p:cNvSpPr>
          <p:nvPr>
            <p:ph type="title"/>
          </p:nvPr>
        </p:nvSpPr>
        <p:spPr>
          <a:xfrm>
            <a:off x="473529" y="779491"/>
            <a:ext cx="4566557" cy="1616203"/>
          </a:xfrm>
        </p:spPr>
        <p:txBody>
          <a:bodyPr anchor="b">
            <a:normAutofit/>
          </a:bodyPr>
          <a:lstStyle/>
          <a:p>
            <a:r>
              <a:rPr lang="en-GB" sz="2600" dirty="0"/>
              <a:t>Key factors for mental health and wellbeing difficulties include</a:t>
            </a:r>
            <a:br>
              <a:rPr lang="en-GB" sz="2600" dirty="0"/>
            </a:br>
            <a:endParaRPr lang="en-GB" sz="2600" dirty="0"/>
          </a:p>
        </p:txBody>
      </p:sp>
      <p:sp>
        <p:nvSpPr>
          <p:cNvPr id="3" name="Content Placeholder 2">
            <a:extLst>
              <a:ext uri="{FF2B5EF4-FFF2-40B4-BE49-F238E27FC236}">
                <a16:creationId xmlns:a16="http://schemas.microsoft.com/office/drawing/2014/main" id="{F52F5E26-3EC6-4FF1-85F3-96FD6E96C0B9}"/>
              </a:ext>
            </a:extLst>
          </p:cNvPr>
          <p:cNvSpPr>
            <a:spLocks noGrp="1"/>
          </p:cNvSpPr>
          <p:nvPr>
            <p:ph idx="1"/>
          </p:nvPr>
        </p:nvSpPr>
        <p:spPr>
          <a:xfrm>
            <a:off x="657519" y="2533476"/>
            <a:ext cx="3914480" cy="3447832"/>
          </a:xfrm>
        </p:spPr>
        <p:txBody>
          <a:bodyPr anchor="t">
            <a:normAutofit/>
          </a:bodyPr>
          <a:lstStyle/>
          <a:p>
            <a:pPr lvl="0">
              <a:buFont typeface="Wingdings" panose="05000000000000000000" pitchFamily="2" charset="2"/>
              <a:buChar char="§"/>
            </a:pPr>
            <a:r>
              <a:rPr lang="en-GB" sz="1600" dirty="0"/>
              <a:t>childhood trauma</a:t>
            </a:r>
          </a:p>
          <a:p>
            <a:pPr>
              <a:buFont typeface="Wingdings" panose="05000000000000000000" pitchFamily="2" charset="2"/>
              <a:buChar char="§"/>
            </a:pPr>
            <a:r>
              <a:rPr lang="en-GB" sz="1600" dirty="0"/>
              <a:t> experiences of victimisation and powerlessness</a:t>
            </a:r>
          </a:p>
          <a:p>
            <a:pPr>
              <a:buFont typeface="Wingdings" panose="05000000000000000000" pitchFamily="2" charset="2"/>
              <a:buChar char="§"/>
            </a:pPr>
            <a:r>
              <a:rPr lang="en-GB" sz="1600" dirty="0"/>
              <a:t>high expressed emotions in close relationships</a:t>
            </a:r>
          </a:p>
          <a:p>
            <a:pPr>
              <a:buFont typeface="Wingdings" panose="05000000000000000000" pitchFamily="2" charset="2"/>
              <a:buChar char="§"/>
            </a:pPr>
            <a:r>
              <a:rPr lang="en-GB" sz="1600" dirty="0"/>
              <a:t> vague communications &amp; disordered thoughts</a:t>
            </a:r>
          </a:p>
          <a:p>
            <a:pPr>
              <a:buFont typeface="Wingdings" panose="05000000000000000000" pitchFamily="2" charset="2"/>
              <a:buChar char="§"/>
            </a:pPr>
            <a:r>
              <a:rPr lang="en-GB" sz="1600" dirty="0"/>
              <a:t> insecure attachments to key adults</a:t>
            </a:r>
          </a:p>
          <a:p>
            <a:pPr>
              <a:buFont typeface="Wingdings" panose="05000000000000000000" pitchFamily="2" charset="2"/>
              <a:buChar char="§"/>
            </a:pPr>
            <a:endParaRPr lang="en-GB" sz="1600" dirty="0"/>
          </a:p>
          <a:p>
            <a:pPr marL="0" indent="0">
              <a:buNone/>
            </a:pPr>
            <a:r>
              <a:rPr lang="en-GB" sz="1600" dirty="0"/>
              <a:t>What is clear- there is no linear route- it is very complex and multi-layered (NSPCC Learning, 2021).</a:t>
            </a:r>
          </a:p>
          <a:p>
            <a:endParaRPr lang="en-GB" sz="1600" dirty="0"/>
          </a:p>
        </p:txBody>
      </p:sp>
      <p:pic>
        <p:nvPicPr>
          <p:cNvPr id="4098" name="Picture 2" descr="Recognizing Signs of Child Abuse and Neglect">
            <a:extLst>
              <a:ext uri="{FF2B5EF4-FFF2-40B4-BE49-F238E27FC236}">
                <a16:creationId xmlns:a16="http://schemas.microsoft.com/office/drawing/2014/main" id="{54E7C8E7-641A-DF47-FBE2-44378428BE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2363" r="15106"/>
          <a:stretch/>
        </p:blipFill>
        <p:spPr bwMode="auto">
          <a:xfrm>
            <a:off x="5261372" y="877413"/>
            <a:ext cx="3225407" cy="5043096"/>
          </a:xfrm>
          <a:prstGeom prst="rect">
            <a:avLst/>
          </a:prstGeom>
          <a:noFill/>
          <a:extLst>
            <a:ext uri="{909E8E84-426E-40DD-AFC4-6F175D3DCCD1}">
              <a14:hiddenFill xmlns:a14="http://schemas.microsoft.com/office/drawing/2010/main">
                <a:solidFill>
                  <a:srgbClr val="FFFFFF"/>
                </a:solidFill>
              </a14:hiddenFill>
            </a:ext>
          </a:extLst>
        </p:spPr>
      </p:pic>
      <p:grpSp>
        <p:nvGrpSpPr>
          <p:cNvPr id="4103" name="Group 4102">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61371" y="5858828"/>
            <a:ext cx="3225408" cy="123363"/>
            <a:chOff x="7015162" y="5858828"/>
            <a:chExt cx="4300544" cy="123363"/>
          </a:xfrm>
        </p:grpSpPr>
        <p:sp>
          <p:nvSpPr>
            <p:cNvPr id="4104" name="Rectangle 4103">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5025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03720-11F2-4EAD-8327-8B8E38244C32}"/>
              </a:ext>
            </a:extLst>
          </p:cNvPr>
          <p:cNvSpPr>
            <a:spLocks noGrp="1"/>
          </p:cNvSpPr>
          <p:nvPr>
            <p:ph type="title"/>
          </p:nvPr>
        </p:nvSpPr>
        <p:spPr>
          <a:xfrm>
            <a:off x="657519" y="741391"/>
            <a:ext cx="3914481" cy="1616203"/>
          </a:xfrm>
        </p:spPr>
        <p:txBody>
          <a:bodyPr anchor="b">
            <a:normAutofit/>
          </a:bodyPr>
          <a:lstStyle/>
          <a:p>
            <a:r>
              <a:rPr lang="cy-GB" sz="2800" b="1" noProof="0" dirty="0"/>
              <a:t>Ffactorau iechyd meddwl a lles</a:t>
            </a:r>
          </a:p>
        </p:txBody>
      </p:sp>
      <p:sp>
        <p:nvSpPr>
          <p:cNvPr id="3" name="Content Placeholder 2">
            <a:extLst>
              <a:ext uri="{FF2B5EF4-FFF2-40B4-BE49-F238E27FC236}">
                <a16:creationId xmlns:a16="http://schemas.microsoft.com/office/drawing/2014/main" id="{6BA74626-266F-489A-81E0-5532907FD86F}"/>
              </a:ext>
            </a:extLst>
          </p:cNvPr>
          <p:cNvSpPr>
            <a:spLocks noGrp="1"/>
          </p:cNvSpPr>
          <p:nvPr>
            <p:ph idx="1"/>
          </p:nvPr>
        </p:nvSpPr>
        <p:spPr>
          <a:xfrm>
            <a:off x="657519" y="2533476"/>
            <a:ext cx="3914480" cy="3447832"/>
          </a:xfrm>
        </p:spPr>
        <p:txBody>
          <a:bodyPr anchor="t">
            <a:normAutofit/>
          </a:bodyPr>
          <a:lstStyle/>
          <a:p>
            <a:pPr>
              <a:buFont typeface="Wingdings" panose="05000000000000000000" pitchFamily="2" charset="2"/>
              <a:buChar char="§"/>
            </a:pPr>
            <a:r>
              <a:rPr lang="cy-GB" sz="1700" dirty="0"/>
              <a:t>Sgiliau cymdeithasol a pherthnasoedd
Ymwybyddiaeth Emosiynol</a:t>
            </a:r>
          </a:p>
          <a:p>
            <a:pPr>
              <a:buFont typeface="Wingdings" panose="05000000000000000000" pitchFamily="2" charset="2"/>
              <a:buChar char="§"/>
            </a:pPr>
            <a:r>
              <a:rPr lang="cy-GB" sz="1700" dirty="0"/>
              <a:t>Gwybyddiaeth, Cred a Chymhelliant
Ymdeimlad o’r hunan a hunaniaeth bersonol, perthyn</a:t>
            </a:r>
          </a:p>
          <a:p>
            <a:pPr>
              <a:buFont typeface="Wingdings" panose="05000000000000000000" pitchFamily="2" charset="2"/>
              <a:buChar char="§"/>
            </a:pPr>
            <a:r>
              <a:rPr kumimoji="0" lang="cy-GB" sz="1700" b="0" i="0" u="none" strike="noStrike" kern="1200" cap="none" spc="0" normalizeH="0" baseline="0" noProof="0" dirty="0">
                <a:ln>
                  <a:noFill/>
                </a:ln>
                <a:solidFill>
                  <a:prstClr val="black"/>
                </a:solidFill>
                <a:effectLst/>
                <a:uLnTx/>
                <a:uFillTx/>
                <a:latin typeface="Aptos" panose="02110004020202020204"/>
                <a:ea typeface="+mn-ea"/>
                <a:cs typeface="+mn-cs"/>
              </a:rPr>
              <a:t>Amgylchedd cymdeithasol – y cartref, ysgol, y tu hwnt</a:t>
            </a:r>
            <a:endParaRPr lang="cy-GB" sz="1700" dirty="0"/>
          </a:p>
          <a:p>
            <a:pPr marL="0" indent="0">
              <a:buNone/>
            </a:pPr>
            <a:r>
              <a:rPr lang="cy-GB" sz="1700" b="1" i="1" dirty="0"/>
              <a:t> </a:t>
            </a:r>
            <a:r>
              <a:rPr lang="cy-GB" sz="1700" b="1" dirty="0"/>
              <a:t>(</a:t>
            </a:r>
            <a:r>
              <a:rPr lang="en-GB" sz="1700" dirty="0"/>
              <a:t>Mentally Healthy Schools, 2021)</a:t>
            </a:r>
          </a:p>
          <a:p>
            <a:endParaRPr lang="en-GB" sz="1700" dirty="0"/>
          </a:p>
        </p:txBody>
      </p:sp>
      <p:pic>
        <p:nvPicPr>
          <p:cNvPr id="4" name="Picture 3">
            <a:extLst>
              <a:ext uri="{FF2B5EF4-FFF2-40B4-BE49-F238E27FC236}">
                <a16:creationId xmlns:a16="http://schemas.microsoft.com/office/drawing/2014/main" id="{D37FD6C3-C4A4-7AC0-7C40-3DE8F1954416}"/>
              </a:ext>
            </a:extLst>
          </p:cNvPr>
          <p:cNvPicPr>
            <a:picLocks noChangeAspect="1"/>
          </p:cNvPicPr>
          <p:nvPr/>
        </p:nvPicPr>
        <p:blipFill>
          <a:blip r:embed="rId2"/>
          <a:srcRect l="54818" r="4570" b="1"/>
          <a:stretch/>
        </p:blipFill>
        <p:spPr>
          <a:xfrm>
            <a:off x="5261372" y="877413"/>
            <a:ext cx="3225407" cy="5043096"/>
          </a:xfrm>
          <a:prstGeom prst="rect">
            <a:avLst/>
          </a:prstGeom>
        </p:spPr>
      </p:pic>
      <p:grpSp>
        <p:nvGrpSpPr>
          <p:cNvPr id="6" name="Group 5">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61371" y="5858828"/>
            <a:ext cx="3225408" cy="123363"/>
            <a:chOff x="7015162" y="5858828"/>
            <a:chExt cx="4300544" cy="123363"/>
          </a:xfrm>
        </p:grpSpPr>
        <p:sp>
          <p:nvSpPr>
            <p:cNvPr id="10" name="Rectangle 9">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56114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03720-11F2-4EAD-8327-8B8E38244C32}"/>
              </a:ext>
            </a:extLst>
          </p:cNvPr>
          <p:cNvSpPr>
            <a:spLocks noGrp="1"/>
          </p:cNvSpPr>
          <p:nvPr>
            <p:ph type="title"/>
          </p:nvPr>
        </p:nvSpPr>
        <p:spPr>
          <a:xfrm>
            <a:off x="657519" y="741391"/>
            <a:ext cx="3914481" cy="1616203"/>
          </a:xfrm>
        </p:spPr>
        <p:txBody>
          <a:bodyPr anchor="b">
            <a:normAutofit/>
          </a:bodyPr>
          <a:lstStyle/>
          <a:p>
            <a:r>
              <a:rPr lang="en-GB" sz="2800" b="1" i="1" dirty="0">
                <a:latin typeface="+mn-lt"/>
              </a:rPr>
              <a:t>Factors of mental health and wellbeing </a:t>
            </a:r>
            <a:endParaRPr lang="en-GB" sz="2800" dirty="0">
              <a:latin typeface="+mn-lt"/>
            </a:endParaRPr>
          </a:p>
        </p:txBody>
      </p:sp>
      <p:sp>
        <p:nvSpPr>
          <p:cNvPr id="3" name="Content Placeholder 2">
            <a:extLst>
              <a:ext uri="{FF2B5EF4-FFF2-40B4-BE49-F238E27FC236}">
                <a16:creationId xmlns:a16="http://schemas.microsoft.com/office/drawing/2014/main" id="{6BA74626-266F-489A-81E0-5532907FD86F}"/>
              </a:ext>
            </a:extLst>
          </p:cNvPr>
          <p:cNvSpPr>
            <a:spLocks noGrp="1"/>
          </p:cNvSpPr>
          <p:nvPr>
            <p:ph idx="1"/>
          </p:nvPr>
        </p:nvSpPr>
        <p:spPr>
          <a:xfrm>
            <a:off x="657519" y="2533476"/>
            <a:ext cx="3914480" cy="3447832"/>
          </a:xfrm>
        </p:spPr>
        <p:txBody>
          <a:bodyPr anchor="t">
            <a:normAutofit/>
          </a:bodyPr>
          <a:lstStyle/>
          <a:p>
            <a:pPr>
              <a:buFont typeface="Wingdings" panose="05000000000000000000" pitchFamily="2" charset="2"/>
              <a:buChar char="§"/>
            </a:pPr>
            <a:r>
              <a:rPr lang="en-GB" sz="1700" dirty="0"/>
              <a:t>Social Skills and relationships</a:t>
            </a:r>
          </a:p>
          <a:p>
            <a:pPr>
              <a:buFont typeface="Wingdings" panose="05000000000000000000" pitchFamily="2" charset="2"/>
              <a:buChar char="§"/>
            </a:pPr>
            <a:r>
              <a:rPr lang="en-GB" sz="1700" dirty="0"/>
              <a:t>Emotional Awareness</a:t>
            </a:r>
          </a:p>
          <a:p>
            <a:pPr>
              <a:buFont typeface="Wingdings" panose="05000000000000000000" pitchFamily="2" charset="2"/>
              <a:buChar char="§"/>
            </a:pPr>
            <a:r>
              <a:rPr lang="en-GB" sz="1700" dirty="0"/>
              <a:t>Cognition, Belief &amp; Motivation</a:t>
            </a:r>
          </a:p>
          <a:p>
            <a:pPr>
              <a:buFont typeface="Wingdings" panose="05000000000000000000" pitchFamily="2" charset="2"/>
              <a:buChar char="§"/>
            </a:pPr>
            <a:r>
              <a:rPr lang="en-GB" sz="1700" dirty="0"/>
              <a:t>Sense of self &amp; personal identity, belonging</a:t>
            </a:r>
          </a:p>
          <a:p>
            <a:pPr>
              <a:buFont typeface="Wingdings" panose="05000000000000000000" pitchFamily="2" charset="2"/>
              <a:buChar char="§"/>
            </a:pPr>
            <a:r>
              <a:rPr lang="en-GB" sz="1700" dirty="0"/>
              <a:t>Social environment - home, school, beyond</a:t>
            </a:r>
          </a:p>
          <a:p>
            <a:pPr marL="0" indent="0">
              <a:buNone/>
            </a:pPr>
            <a:r>
              <a:rPr lang="en-GB" sz="1700" dirty="0"/>
              <a:t>(Mentally Healthy Schools, 2021)</a:t>
            </a:r>
          </a:p>
          <a:p>
            <a:endParaRPr lang="en-GB" sz="1700" dirty="0"/>
          </a:p>
        </p:txBody>
      </p:sp>
      <p:pic>
        <p:nvPicPr>
          <p:cNvPr id="4" name="Picture 3">
            <a:extLst>
              <a:ext uri="{FF2B5EF4-FFF2-40B4-BE49-F238E27FC236}">
                <a16:creationId xmlns:a16="http://schemas.microsoft.com/office/drawing/2014/main" id="{525FA8C0-906C-81DB-ABE6-48DCFDC9BD25}"/>
              </a:ext>
            </a:extLst>
          </p:cNvPr>
          <p:cNvPicPr>
            <a:picLocks noChangeAspect="1"/>
          </p:cNvPicPr>
          <p:nvPr/>
        </p:nvPicPr>
        <p:blipFill>
          <a:blip r:embed="rId2"/>
          <a:srcRect l="54818" r="4570" b="1"/>
          <a:stretch/>
        </p:blipFill>
        <p:spPr>
          <a:xfrm>
            <a:off x="5261372" y="877413"/>
            <a:ext cx="3225407" cy="5043096"/>
          </a:xfrm>
          <a:prstGeom prst="rect">
            <a:avLst/>
          </a:prstGeom>
        </p:spPr>
      </p:pic>
      <p:grpSp>
        <p:nvGrpSpPr>
          <p:cNvPr id="9" name="Group 8">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61371" y="5858828"/>
            <a:ext cx="3225408" cy="123363"/>
            <a:chOff x="7015162" y="5858828"/>
            <a:chExt cx="4300544" cy="123363"/>
          </a:xfrm>
        </p:grpSpPr>
        <p:sp>
          <p:nvSpPr>
            <p:cNvPr id="10" name="Rectangle 9">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83539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59273-4AF1-4796-AC8C-7AADE538E923}"/>
              </a:ext>
            </a:extLst>
          </p:cNvPr>
          <p:cNvSpPr>
            <a:spLocks noGrp="1"/>
          </p:cNvSpPr>
          <p:nvPr>
            <p:ph type="title"/>
          </p:nvPr>
        </p:nvSpPr>
        <p:spPr>
          <a:xfrm>
            <a:off x="4808764" y="1333460"/>
            <a:ext cx="3845378" cy="1088068"/>
          </a:xfrm>
        </p:spPr>
        <p:txBody>
          <a:bodyPr>
            <a:normAutofit fontScale="90000"/>
          </a:bodyPr>
          <a:lstStyle/>
          <a:p>
            <a:r>
              <a:rPr lang="en-GB" sz="2850" dirty="0"/>
              <a:t>NIWROWYDDONIAETH YNGHYLCH DATBLYGIAD YR YMENNYDD
</a:t>
            </a:r>
          </a:p>
        </p:txBody>
      </p:sp>
      <p:sp>
        <p:nvSpPr>
          <p:cNvPr id="3" name="Content Placeholder 2">
            <a:extLst>
              <a:ext uri="{FF2B5EF4-FFF2-40B4-BE49-F238E27FC236}">
                <a16:creationId xmlns:a16="http://schemas.microsoft.com/office/drawing/2014/main" id="{55A219EF-7C69-4587-94C3-3078D6741381}"/>
              </a:ext>
            </a:extLst>
          </p:cNvPr>
          <p:cNvSpPr>
            <a:spLocks noGrp="1"/>
          </p:cNvSpPr>
          <p:nvPr>
            <p:ph idx="1"/>
          </p:nvPr>
        </p:nvSpPr>
        <p:spPr>
          <a:xfrm>
            <a:off x="4808763" y="2662826"/>
            <a:ext cx="3845379" cy="3224729"/>
          </a:xfrm>
        </p:spPr>
        <p:txBody>
          <a:bodyPr>
            <a:normAutofit fontScale="70000" lnSpcReduction="20000"/>
          </a:bodyPr>
          <a:lstStyle/>
          <a:p>
            <a:pPr lvl="0">
              <a:lnSpc>
                <a:spcPct val="100000"/>
              </a:lnSpc>
              <a:buFont typeface="Wingdings" panose="05000000000000000000" pitchFamily="2" charset="2"/>
              <a:buChar char="§"/>
            </a:pPr>
            <a:r>
              <a:rPr lang="cy-GB" sz="2600" dirty="0"/>
              <a:t>Mae 90% o'r hyn rydyn ni'n ei wybod am yr ymennydd wedi cael ei 'ddarganfod' yn y 15 mlynedd ddiwethaf 
Mae perthnasoedd yn newid ymennydd, rydyn ni'n cael ein geni i fod yn gymdeithasol ac mae arnom angen eraill o'n cwmpas</a:t>
            </a:r>
          </a:p>
          <a:p>
            <a:pPr lvl="0">
              <a:lnSpc>
                <a:spcPct val="100000"/>
              </a:lnSpc>
              <a:buFont typeface="Wingdings" panose="05000000000000000000" pitchFamily="2" charset="2"/>
              <a:buChar char="§"/>
            </a:pPr>
            <a:r>
              <a:rPr lang="cy-GB" sz="2600" dirty="0"/>
              <a:t>Ni fydd y cortecs sy'n 85% o fàs yr ymennydd yn datblygu'n llawn heb brofiad emosiynol digon da. Mae babanod yn hollol ddibynnol ar y gofalwr/</a:t>
            </a:r>
            <a:r>
              <a:rPr lang="cy-GB" sz="2600" dirty="0" err="1"/>
              <a:t>wyr</a:t>
            </a:r>
            <a:r>
              <a:rPr lang="cy-GB" sz="2600" dirty="0"/>
              <a:t> (</a:t>
            </a:r>
            <a:r>
              <a:rPr lang="en-US" sz="2600" dirty="0"/>
              <a:t>CDC, 2020)</a:t>
            </a:r>
            <a:endParaRPr lang="en-GB" sz="2600" dirty="0"/>
          </a:p>
          <a:p>
            <a:pPr>
              <a:lnSpc>
                <a:spcPct val="100000"/>
              </a:lnSpc>
            </a:pPr>
            <a:endParaRPr lang="en-GB" dirty="0"/>
          </a:p>
        </p:txBody>
      </p:sp>
      <p:pic>
        <p:nvPicPr>
          <p:cNvPr id="7" name="Graphic 6" descr="Brain">
            <a:extLst>
              <a:ext uri="{FF2B5EF4-FFF2-40B4-BE49-F238E27FC236}">
                <a16:creationId xmlns:a16="http://schemas.microsoft.com/office/drawing/2014/main" id="{A3DFFB78-1CE5-4220-9659-12F4ED2E12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2395" y="1390730"/>
            <a:ext cx="3836510" cy="3836510"/>
          </a:xfrm>
          <a:prstGeom prst="rect">
            <a:avLst/>
          </a:prstGeom>
        </p:spPr>
      </p:pic>
    </p:spTree>
    <p:extLst>
      <p:ext uri="{BB962C8B-B14F-4D97-AF65-F5344CB8AC3E}">
        <p14:creationId xmlns:p14="http://schemas.microsoft.com/office/powerpoint/2010/main" val="4117235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59273-4AF1-4796-AC8C-7AADE538E923}"/>
              </a:ext>
            </a:extLst>
          </p:cNvPr>
          <p:cNvSpPr>
            <a:spLocks noGrp="1"/>
          </p:cNvSpPr>
          <p:nvPr>
            <p:ph type="title"/>
          </p:nvPr>
        </p:nvSpPr>
        <p:spPr/>
        <p:txBody>
          <a:bodyPr anchor="b">
            <a:normAutofit/>
          </a:bodyPr>
          <a:lstStyle/>
          <a:p>
            <a:r>
              <a:rPr lang="en-GB" dirty="0"/>
              <a:t>NEUROSCIENCE AROUND BRAIN DEVELOPMENT</a:t>
            </a:r>
          </a:p>
        </p:txBody>
      </p:sp>
      <p:sp>
        <p:nvSpPr>
          <p:cNvPr id="3" name="Content Placeholder 2">
            <a:extLst>
              <a:ext uri="{FF2B5EF4-FFF2-40B4-BE49-F238E27FC236}">
                <a16:creationId xmlns:a16="http://schemas.microsoft.com/office/drawing/2014/main" id="{55A219EF-7C69-4587-94C3-3078D6741381}"/>
              </a:ext>
            </a:extLst>
          </p:cNvPr>
          <p:cNvSpPr>
            <a:spLocks noGrp="1"/>
          </p:cNvSpPr>
          <p:nvPr>
            <p:ph type="body" sz="half" idx="2"/>
          </p:nvPr>
        </p:nvSpPr>
        <p:spPr>
          <a:xfrm>
            <a:off x="629841" y="2057400"/>
            <a:ext cx="3405318" cy="3811588"/>
          </a:xfrm>
        </p:spPr>
        <p:txBody>
          <a:bodyPr>
            <a:normAutofit/>
          </a:bodyPr>
          <a:lstStyle/>
          <a:p>
            <a:pPr lvl="0">
              <a:buFont typeface="Wingdings" panose="05000000000000000000" pitchFamily="2" charset="2"/>
              <a:buChar char="§"/>
            </a:pPr>
            <a:r>
              <a:rPr lang="en-US" sz="1800" dirty="0"/>
              <a:t>90% of what we know about the brain has been ‘discovered’ in last 15yrs </a:t>
            </a:r>
            <a:endParaRPr lang="en-GB" sz="1800" dirty="0"/>
          </a:p>
          <a:p>
            <a:pPr lvl="0">
              <a:buFont typeface="Wingdings" panose="05000000000000000000" pitchFamily="2" charset="2"/>
              <a:buChar char="§"/>
            </a:pPr>
            <a:r>
              <a:rPr lang="en-US" sz="1800" dirty="0"/>
              <a:t>Relationships change brains, we are born to be social and need others around us</a:t>
            </a:r>
            <a:endParaRPr lang="en-GB" sz="1800" dirty="0"/>
          </a:p>
          <a:p>
            <a:pPr lvl="0">
              <a:buFont typeface="Wingdings" panose="05000000000000000000" pitchFamily="2" charset="2"/>
              <a:buChar char="§"/>
            </a:pPr>
            <a:r>
              <a:rPr lang="en-US" sz="1800" dirty="0"/>
              <a:t>The cortex which is 85% of the brains mass won’t develop fully without a good-enough emotional experience. Babies are uniquely dependent on the carer(s)</a:t>
            </a:r>
          </a:p>
          <a:p>
            <a:pPr marL="0" indent="0">
              <a:buNone/>
            </a:pPr>
            <a:r>
              <a:rPr lang="en-US" sz="1800" dirty="0"/>
              <a:t>(CDC, 2020)</a:t>
            </a:r>
            <a:endParaRPr lang="en-GB" sz="1800" dirty="0"/>
          </a:p>
          <a:p>
            <a:endParaRPr lang="en-GB" dirty="0"/>
          </a:p>
        </p:txBody>
      </p:sp>
      <p:pic>
        <p:nvPicPr>
          <p:cNvPr id="4" name="Picture 3">
            <a:extLst>
              <a:ext uri="{FF2B5EF4-FFF2-40B4-BE49-F238E27FC236}">
                <a16:creationId xmlns:a16="http://schemas.microsoft.com/office/drawing/2014/main" id="{A8326E66-2801-7597-8485-04F323222EF1}"/>
              </a:ext>
            </a:extLst>
          </p:cNvPr>
          <p:cNvPicPr>
            <a:picLocks noChangeAspect="1"/>
          </p:cNvPicPr>
          <p:nvPr/>
        </p:nvPicPr>
        <p:blipFill>
          <a:blip r:embed="rId2"/>
          <a:stretch>
            <a:fillRect/>
          </a:stretch>
        </p:blipFill>
        <p:spPr>
          <a:xfrm>
            <a:off x="3887788" y="844551"/>
            <a:ext cx="4629150" cy="4629150"/>
          </a:xfrm>
          <a:prstGeom prst="rect">
            <a:avLst/>
          </a:prstGeom>
          <a:noFill/>
        </p:spPr>
      </p:pic>
    </p:spTree>
    <p:extLst>
      <p:ext uri="{BB962C8B-B14F-4D97-AF65-F5344CB8AC3E}">
        <p14:creationId xmlns:p14="http://schemas.microsoft.com/office/powerpoint/2010/main" val="1091796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C1D2E-8F12-4910-9D92-2F0FC26A7537}"/>
              </a:ext>
            </a:extLst>
          </p:cNvPr>
          <p:cNvSpPr>
            <a:spLocks noGrp="1"/>
          </p:cNvSpPr>
          <p:nvPr>
            <p:ph type="title"/>
          </p:nvPr>
        </p:nvSpPr>
        <p:spPr/>
        <p:txBody>
          <a:bodyPr/>
          <a:lstStyle/>
          <a:p>
            <a:endParaRPr lang="en-GB" dirty="0"/>
          </a:p>
        </p:txBody>
      </p:sp>
      <p:pic>
        <p:nvPicPr>
          <p:cNvPr id="4" name="Content Placeholder 3" descr="Image result for Bruce Perry Neurosequential Model">
            <a:extLst>
              <a:ext uri="{FF2B5EF4-FFF2-40B4-BE49-F238E27FC236}">
                <a16:creationId xmlns:a16="http://schemas.microsoft.com/office/drawing/2014/main" id="{C3947E88-E9CD-465C-8CC5-3133CC7F8DFF}"/>
              </a:ext>
            </a:extLst>
          </p:cNvPr>
          <p:cNvPicPr>
            <a:picLocks noGrp="1"/>
          </p:cNvPicPr>
          <p:nvPr>
            <p:ph idx="1"/>
          </p:nvPr>
        </p:nvPicPr>
        <p:blipFill>
          <a:blip r:embed="rId2"/>
          <a:stretch>
            <a:fillRect/>
          </a:stretch>
        </p:blipFill>
        <p:spPr>
          <a:xfrm>
            <a:off x="257175" y="566057"/>
            <a:ext cx="8649653" cy="5091794"/>
          </a:xfrm>
        </p:spPr>
      </p:pic>
    </p:spTree>
    <p:extLst>
      <p:ext uri="{BB962C8B-B14F-4D97-AF65-F5344CB8AC3E}">
        <p14:creationId xmlns:p14="http://schemas.microsoft.com/office/powerpoint/2010/main" val="1173398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5287" y="0"/>
            <a:ext cx="633870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0"/>
            <a:ext cx="2808883"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21926-EE22-4E52-89FC-2D7B756160FB}"/>
              </a:ext>
            </a:extLst>
          </p:cNvPr>
          <p:cNvSpPr>
            <a:spLocks noGrp="1"/>
          </p:cNvSpPr>
          <p:nvPr>
            <p:ph type="title"/>
          </p:nvPr>
        </p:nvSpPr>
        <p:spPr>
          <a:xfrm>
            <a:off x="59871" y="637762"/>
            <a:ext cx="2450854" cy="5576770"/>
          </a:xfrm>
        </p:spPr>
        <p:txBody>
          <a:bodyPr anchor="t">
            <a:normAutofit/>
          </a:bodyPr>
          <a:lstStyle/>
          <a:p>
            <a:br>
              <a:rPr lang="en-GB" sz="1700" b="1" dirty="0">
                <a:solidFill>
                  <a:schemeClr val="bg1"/>
                </a:solidFill>
              </a:rPr>
            </a:br>
            <a:br>
              <a:rPr lang="en-GB" sz="1700" b="1" dirty="0">
                <a:solidFill>
                  <a:schemeClr val="bg1"/>
                </a:solidFill>
              </a:rPr>
            </a:br>
            <a:br>
              <a:rPr lang="en-GB" sz="1700" b="1" dirty="0">
                <a:solidFill>
                  <a:schemeClr val="bg1"/>
                </a:solidFill>
              </a:rPr>
            </a:br>
            <a:br>
              <a:rPr lang="en-GB" sz="1700" b="1" dirty="0">
                <a:solidFill>
                  <a:schemeClr val="bg1"/>
                </a:solidFill>
              </a:rPr>
            </a:br>
            <a:br>
              <a:rPr lang="en-GB" sz="1700" b="1" dirty="0">
                <a:solidFill>
                  <a:schemeClr val="bg1"/>
                </a:solidFill>
              </a:rPr>
            </a:br>
            <a:br>
              <a:rPr lang="en-GB" sz="1700" b="1" dirty="0">
                <a:solidFill>
                  <a:schemeClr val="bg1"/>
                </a:solidFill>
              </a:rPr>
            </a:br>
            <a:br>
              <a:rPr lang="en-GB" sz="1700" b="1" dirty="0">
                <a:solidFill>
                  <a:schemeClr val="bg1"/>
                </a:solidFill>
              </a:rPr>
            </a:br>
            <a:br>
              <a:rPr lang="en-GB" sz="1700" b="1" dirty="0">
                <a:solidFill>
                  <a:schemeClr val="bg1"/>
                </a:solidFill>
              </a:rPr>
            </a:br>
            <a:br>
              <a:rPr lang="en-GB" sz="1700" b="1" dirty="0">
                <a:solidFill>
                  <a:schemeClr val="bg1"/>
                </a:solidFill>
              </a:rPr>
            </a:br>
            <a:br>
              <a:rPr lang="en-GB" sz="1700" b="1" dirty="0">
                <a:solidFill>
                  <a:schemeClr val="bg1"/>
                </a:solidFill>
              </a:rPr>
            </a:br>
            <a:r>
              <a:rPr lang="en-GB" sz="1700" b="1" dirty="0">
                <a:solidFill>
                  <a:schemeClr val="bg1"/>
                </a:solidFill>
              </a:rPr>
              <a:t>PROFIADAU NIWEIDIOL YN YSTOD PLENTYNDOD (ACEs)</a:t>
            </a:r>
          </a:p>
        </p:txBody>
      </p:sp>
      <p:graphicFrame>
        <p:nvGraphicFramePr>
          <p:cNvPr id="5" name="Content Placeholder 2">
            <a:extLst>
              <a:ext uri="{FF2B5EF4-FFF2-40B4-BE49-F238E27FC236}">
                <a16:creationId xmlns:a16="http://schemas.microsoft.com/office/drawing/2014/main" id="{FBED1297-1113-F599-FD5A-DD37FC0D79A8}"/>
              </a:ext>
            </a:extLst>
          </p:cNvPr>
          <p:cNvGraphicFramePr>
            <a:graphicFrameLocks noGrp="1"/>
          </p:cNvGraphicFramePr>
          <p:nvPr>
            <p:ph idx="1"/>
            <p:extLst>
              <p:ext uri="{D42A27DB-BD31-4B8C-83A1-F6EECF244321}">
                <p14:modId xmlns:p14="http://schemas.microsoft.com/office/powerpoint/2010/main" val="660426545"/>
              </p:ext>
            </p:extLst>
          </p:nvPr>
        </p:nvGraphicFramePr>
        <p:xfrm>
          <a:off x="3486653" y="637762"/>
          <a:ext cx="4797363" cy="5576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50461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21926-EE22-4E52-89FC-2D7B756160FB}"/>
              </a:ext>
            </a:extLst>
          </p:cNvPr>
          <p:cNvSpPr>
            <a:spLocks noGrp="1"/>
          </p:cNvSpPr>
          <p:nvPr>
            <p:ph type="title"/>
          </p:nvPr>
        </p:nvSpPr>
        <p:spPr>
          <a:xfrm>
            <a:off x="439858" y="1683756"/>
            <a:ext cx="2336449" cy="2396359"/>
          </a:xfrm>
        </p:spPr>
        <p:txBody>
          <a:bodyPr anchor="b">
            <a:normAutofit/>
          </a:bodyPr>
          <a:lstStyle/>
          <a:p>
            <a:pPr algn="r"/>
            <a:r>
              <a:rPr lang="en-GB" sz="2700" b="1" dirty="0">
                <a:solidFill>
                  <a:srgbClr val="FFFFFF"/>
                </a:solidFill>
              </a:rPr>
              <a:t>ADVERSE CHILDHOOD EXPERIENCES (ACES)</a:t>
            </a:r>
          </a:p>
        </p:txBody>
      </p:sp>
      <p:graphicFrame>
        <p:nvGraphicFramePr>
          <p:cNvPr id="5" name="Content Placeholder 2">
            <a:extLst>
              <a:ext uri="{FF2B5EF4-FFF2-40B4-BE49-F238E27FC236}">
                <a16:creationId xmlns:a16="http://schemas.microsoft.com/office/drawing/2014/main" id="{442A3C14-665B-FCE1-15C0-89840E72EB5C}"/>
              </a:ext>
            </a:extLst>
          </p:cNvPr>
          <p:cNvGraphicFramePr>
            <a:graphicFrameLocks noGrp="1"/>
          </p:cNvGraphicFramePr>
          <p:nvPr>
            <p:ph idx="1"/>
            <p:extLst>
              <p:ext uri="{D42A27DB-BD31-4B8C-83A1-F6EECF244321}">
                <p14:modId xmlns:p14="http://schemas.microsoft.com/office/powerpoint/2010/main" val="3199436856"/>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135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E0A2D-5DC7-4124-A378-28096C3E84FA}"/>
              </a:ext>
            </a:extLst>
          </p:cNvPr>
          <p:cNvSpPr>
            <a:spLocks noGrp="1"/>
          </p:cNvSpPr>
          <p:nvPr>
            <p:ph type="title"/>
          </p:nvPr>
        </p:nvSpPr>
        <p:spPr>
          <a:xfrm>
            <a:off x="822960" y="1003623"/>
            <a:ext cx="7543800" cy="1088068"/>
          </a:xfrm>
        </p:spPr>
        <p:txBody>
          <a:bodyPr>
            <a:normAutofit/>
          </a:bodyPr>
          <a:lstStyle/>
          <a:p>
            <a:r>
              <a:rPr lang="en-GB" dirty="0"/>
              <a:t>CATEGORÏAU ACEs</a:t>
            </a:r>
            <a:br>
              <a:rPr lang="en-GB" dirty="0"/>
            </a:br>
            <a:r>
              <a:rPr lang="en-GB" sz="1350" dirty="0"/>
              <a:t>https://www.llyw.cymru/adolygiad-or-polisi-ynghylch-profiadau-niweidiol-yn-ystod-plentyndod-adroddiad-html</a:t>
            </a:r>
          </a:p>
        </p:txBody>
      </p:sp>
      <p:sp>
        <p:nvSpPr>
          <p:cNvPr id="3" name="Content Placeholder 2">
            <a:extLst>
              <a:ext uri="{FF2B5EF4-FFF2-40B4-BE49-F238E27FC236}">
                <a16:creationId xmlns:a16="http://schemas.microsoft.com/office/drawing/2014/main" id="{F39C15CD-72E3-4B0F-8226-7BF281BB6F03}"/>
              </a:ext>
            </a:extLst>
          </p:cNvPr>
          <p:cNvSpPr>
            <a:spLocks noGrp="1"/>
          </p:cNvSpPr>
          <p:nvPr>
            <p:ph idx="1"/>
          </p:nvPr>
        </p:nvSpPr>
        <p:spPr>
          <a:xfrm>
            <a:off x="88881" y="2472060"/>
            <a:ext cx="2157851" cy="2820668"/>
          </a:xfrm>
        </p:spPr>
        <p:txBody>
          <a:bodyPr>
            <a:normAutofit fontScale="92500" lnSpcReduction="10000"/>
          </a:bodyPr>
          <a:lstStyle/>
          <a:p>
            <a:pPr lvl="0">
              <a:buFont typeface="Wingdings" panose="05000000000000000000" pitchFamily="2" charset="2"/>
              <a:buChar char="§"/>
            </a:pPr>
            <a:r>
              <a:rPr lang="cy-GB" sz="2100" dirty="0"/>
              <a:t>Cam-drin emosiynol
Cam-drin corfforol </a:t>
            </a:r>
          </a:p>
          <a:p>
            <a:pPr lvl="0">
              <a:buFont typeface="Wingdings" panose="05000000000000000000" pitchFamily="2" charset="2"/>
              <a:buChar char="§"/>
            </a:pPr>
            <a:r>
              <a:rPr lang="cy-GB" sz="2100" dirty="0"/>
              <a:t>Cam-drin rhywiol
Esgeulustod emosiynol</a:t>
            </a:r>
          </a:p>
          <a:p>
            <a:pPr lvl="0">
              <a:buFont typeface="Wingdings" panose="05000000000000000000" pitchFamily="2" charset="2"/>
              <a:buChar char="§"/>
            </a:pPr>
            <a:r>
              <a:rPr lang="cy-GB" sz="2100" dirty="0"/>
              <a:t>Esgeulustod corfforol</a:t>
            </a:r>
            <a:endParaRPr lang="cy-GB" dirty="0"/>
          </a:p>
        </p:txBody>
      </p:sp>
      <p:sp>
        <p:nvSpPr>
          <p:cNvPr id="5" name="Content Placeholder 2">
            <a:extLst>
              <a:ext uri="{FF2B5EF4-FFF2-40B4-BE49-F238E27FC236}">
                <a16:creationId xmlns:a16="http://schemas.microsoft.com/office/drawing/2014/main" id="{5A3A6E09-5C0A-442D-AC9E-0D3033ADBC21}"/>
              </a:ext>
            </a:extLst>
          </p:cNvPr>
          <p:cNvSpPr txBox="1">
            <a:spLocks/>
          </p:cNvSpPr>
          <p:nvPr/>
        </p:nvSpPr>
        <p:spPr>
          <a:xfrm>
            <a:off x="6769646" y="2438401"/>
            <a:ext cx="2000022" cy="2820668"/>
          </a:xfrm>
          <a:prstGeom prst="rect">
            <a:avLst/>
          </a:prstGeom>
        </p:spPr>
        <p:txBody>
          <a:bodyPr vert="horz" lIns="0" tIns="34290" rIns="0" bIns="34290" rtlCol="0">
            <a:normAutofit fontScale="775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cy-GB" sz="2100" dirty="0"/>
              <a:t>Trais Teuluol
Cam-drin sylweddau yn y cartref</a:t>
            </a:r>
          </a:p>
          <a:p>
            <a:pPr>
              <a:buFont typeface="Wingdings" panose="05000000000000000000" pitchFamily="2" charset="2"/>
              <a:buChar char="§"/>
            </a:pPr>
            <a:r>
              <a:rPr lang="cy-GB" sz="2100" dirty="0"/>
              <a:t>Salwch meddwl </a:t>
            </a:r>
            <a:r>
              <a:rPr kumimoji="0" lang="cy-GB" sz="2100" b="0" i="0" u="none" strike="noStrike" kern="1200" cap="none" spc="0" normalizeH="0" baseline="0" noProof="0" dirty="0">
                <a:ln>
                  <a:noFill/>
                </a:ln>
                <a:solidFill>
                  <a:prstClr val="black"/>
                </a:solidFill>
                <a:effectLst/>
                <a:uLnTx/>
                <a:uFillTx/>
                <a:latin typeface="Aptos" panose="02110004020202020204"/>
                <a:ea typeface="+mn-ea"/>
                <a:cs typeface="+mn-cs"/>
              </a:rPr>
              <a:t>yn y cartref </a:t>
            </a:r>
            <a:r>
              <a:rPr lang="cy-GB" sz="2100" dirty="0"/>
              <a:t>
Rhieni wedi gwahanu neu ysgaru</a:t>
            </a:r>
          </a:p>
          <a:p>
            <a:pPr>
              <a:buFont typeface="Wingdings" panose="05000000000000000000" pitchFamily="2" charset="2"/>
              <a:buChar char="§"/>
            </a:pPr>
            <a:r>
              <a:rPr lang="cy-GB" sz="2100" dirty="0"/>
              <a:t>Aelod o’r cartref wedi’i garcharu</a:t>
            </a:r>
            <a:endParaRPr lang="cy-GB" sz="1725" dirty="0"/>
          </a:p>
        </p:txBody>
      </p:sp>
      <p:sp>
        <p:nvSpPr>
          <p:cNvPr id="4" name="TextBox 3">
            <a:extLst>
              <a:ext uri="{FF2B5EF4-FFF2-40B4-BE49-F238E27FC236}">
                <a16:creationId xmlns:a16="http://schemas.microsoft.com/office/drawing/2014/main" id="{CCC2F8CD-E627-4BA3-BADF-47A09605FE1A}"/>
              </a:ext>
            </a:extLst>
          </p:cNvPr>
          <p:cNvSpPr txBox="1"/>
          <p:nvPr/>
        </p:nvSpPr>
        <p:spPr>
          <a:xfrm>
            <a:off x="4732020" y="5259069"/>
            <a:ext cx="2788920" cy="300082"/>
          </a:xfrm>
          <a:prstGeom prst="rect">
            <a:avLst/>
          </a:prstGeom>
          <a:noFill/>
        </p:spPr>
        <p:txBody>
          <a:bodyPr wrap="square" rtlCol="0">
            <a:spAutoFit/>
          </a:bodyPr>
          <a:lstStyle/>
          <a:p>
            <a:r>
              <a:rPr lang="en-GB" sz="1350" dirty="0"/>
              <a:t>(Public Health Scotland, 2021)</a:t>
            </a:r>
            <a:endParaRPr lang="en-US" sz="1350" dirty="0"/>
          </a:p>
        </p:txBody>
      </p:sp>
      <p:pic>
        <p:nvPicPr>
          <p:cNvPr id="2050" name="Picture 2" descr="Fundamental human needs">
            <a:extLst>
              <a:ext uri="{FF2B5EF4-FFF2-40B4-BE49-F238E27FC236}">
                <a16:creationId xmlns:a16="http://schemas.microsoft.com/office/drawing/2014/main" id="{692E47C5-F463-7D6A-BA62-AD5BC0213C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2329" y="2106197"/>
            <a:ext cx="3821763" cy="3053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2380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E0A2D-5DC7-4124-A378-28096C3E84FA}"/>
              </a:ext>
            </a:extLst>
          </p:cNvPr>
          <p:cNvSpPr>
            <a:spLocks noGrp="1"/>
          </p:cNvSpPr>
          <p:nvPr>
            <p:ph type="title"/>
          </p:nvPr>
        </p:nvSpPr>
        <p:spPr>
          <a:xfrm>
            <a:off x="822960" y="366809"/>
            <a:ext cx="7543800" cy="1088068"/>
          </a:xfrm>
        </p:spPr>
        <p:txBody>
          <a:bodyPr>
            <a:normAutofit/>
          </a:bodyPr>
          <a:lstStyle/>
          <a:p>
            <a:r>
              <a:rPr lang="en-GB" dirty="0"/>
              <a:t>CATEGORIES OF ACEs</a:t>
            </a:r>
            <a:br>
              <a:rPr lang="en-GB" dirty="0"/>
            </a:br>
            <a:r>
              <a:rPr lang="en-GB" sz="1350" dirty="0"/>
              <a:t>https://www.gov.wales/review-adverse-childhood-experiences-ace-policy-report-html</a:t>
            </a:r>
          </a:p>
        </p:txBody>
      </p:sp>
      <p:sp>
        <p:nvSpPr>
          <p:cNvPr id="3" name="Content Placeholder 2">
            <a:extLst>
              <a:ext uri="{FF2B5EF4-FFF2-40B4-BE49-F238E27FC236}">
                <a16:creationId xmlns:a16="http://schemas.microsoft.com/office/drawing/2014/main" id="{F39C15CD-72E3-4B0F-8226-7BF281BB6F03}"/>
              </a:ext>
            </a:extLst>
          </p:cNvPr>
          <p:cNvSpPr>
            <a:spLocks noGrp="1"/>
          </p:cNvSpPr>
          <p:nvPr>
            <p:ph idx="1"/>
          </p:nvPr>
        </p:nvSpPr>
        <p:spPr>
          <a:xfrm>
            <a:off x="260857" y="1915886"/>
            <a:ext cx="2124718" cy="3343183"/>
          </a:xfrm>
        </p:spPr>
        <p:txBody>
          <a:bodyPr>
            <a:normAutofit/>
          </a:bodyPr>
          <a:lstStyle/>
          <a:p>
            <a:pPr lvl="0">
              <a:buFont typeface="Wingdings" panose="05000000000000000000" pitchFamily="2" charset="2"/>
              <a:buChar char="§"/>
            </a:pPr>
            <a:r>
              <a:rPr lang="en-GB" sz="2100" dirty="0"/>
              <a:t>Emotional abuse</a:t>
            </a:r>
          </a:p>
          <a:p>
            <a:pPr lvl="0">
              <a:buFont typeface="Wingdings" panose="05000000000000000000" pitchFamily="2" charset="2"/>
              <a:buChar char="§"/>
            </a:pPr>
            <a:r>
              <a:rPr lang="en-GB" sz="2100" dirty="0"/>
              <a:t>Physical abuse </a:t>
            </a:r>
          </a:p>
          <a:p>
            <a:pPr lvl="0">
              <a:buFont typeface="Wingdings" panose="05000000000000000000" pitchFamily="2" charset="2"/>
              <a:buChar char="§"/>
            </a:pPr>
            <a:r>
              <a:rPr lang="en-GB" sz="2100" dirty="0"/>
              <a:t>Sexual abuse</a:t>
            </a:r>
          </a:p>
          <a:p>
            <a:pPr lvl="0">
              <a:buFont typeface="Wingdings" panose="05000000000000000000" pitchFamily="2" charset="2"/>
              <a:buChar char="§"/>
            </a:pPr>
            <a:r>
              <a:rPr lang="en-GB" sz="2100" dirty="0"/>
              <a:t>Emotional neglect</a:t>
            </a:r>
          </a:p>
          <a:p>
            <a:pPr lvl="0">
              <a:buFont typeface="Wingdings" panose="05000000000000000000" pitchFamily="2" charset="2"/>
              <a:buChar char="§"/>
            </a:pPr>
            <a:r>
              <a:rPr lang="en-GB" sz="2100" dirty="0"/>
              <a:t>Physical</a:t>
            </a:r>
          </a:p>
          <a:p>
            <a:pPr lvl="0">
              <a:buFont typeface="Wingdings" panose="05000000000000000000" pitchFamily="2" charset="2"/>
              <a:buChar char="§"/>
            </a:pPr>
            <a:r>
              <a:rPr lang="en-GB" sz="2100" dirty="0"/>
              <a:t> neglect</a:t>
            </a:r>
          </a:p>
          <a:p>
            <a:endParaRPr lang="en-GB" dirty="0"/>
          </a:p>
        </p:txBody>
      </p:sp>
      <p:sp>
        <p:nvSpPr>
          <p:cNvPr id="5" name="Content Placeholder 2">
            <a:extLst>
              <a:ext uri="{FF2B5EF4-FFF2-40B4-BE49-F238E27FC236}">
                <a16:creationId xmlns:a16="http://schemas.microsoft.com/office/drawing/2014/main" id="{5A3A6E09-5C0A-442D-AC9E-0D3033ADBC21}"/>
              </a:ext>
            </a:extLst>
          </p:cNvPr>
          <p:cNvSpPr txBox="1">
            <a:spLocks/>
          </p:cNvSpPr>
          <p:nvPr/>
        </p:nvSpPr>
        <p:spPr>
          <a:xfrm>
            <a:off x="5725349" y="1915886"/>
            <a:ext cx="3044319" cy="3343183"/>
          </a:xfrm>
          <a:prstGeom prst="rect">
            <a:avLst/>
          </a:prstGeom>
        </p:spPr>
        <p:txBody>
          <a:bodyPr vert="horz" lIns="0" tIns="34290" rIns="0" bIns="34290" rtlCol="0">
            <a:normAutofit fontScale="92500" lnSpcReduction="1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en-GB" sz="2100" dirty="0"/>
              <a:t>Family Violence</a:t>
            </a:r>
          </a:p>
          <a:p>
            <a:pPr>
              <a:buFont typeface="Wingdings" panose="05000000000000000000" pitchFamily="2" charset="2"/>
              <a:buChar char="§"/>
            </a:pPr>
            <a:r>
              <a:rPr lang="en-GB" sz="2100" dirty="0"/>
              <a:t>Household substance abuse</a:t>
            </a:r>
          </a:p>
          <a:p>
            <a:pPr>
              <a:buFont typeface="Wingdings" panose="05000000000000000000" pitchFamily="2" charset="2"/>
              <a:buChar char="§"/>
            </a:pPr>
            <a:r>
              <a:rPr lang="en-GB" sz="2100" dirty="0"/>
              <a:t>Household mental illness</a:t>
            </a:r>
          </a:p>
          <a:p>
            <a:pPr>
              <a:buFont typeface="Wingdings" panose="05000000000000000000" pitchFamily="2" charset="2"/>
              <a:buChar char="§"/>
            </a:pPr>
            <a:r>
              <a:rPr lang="en-GB" sz="2100" dirty="0"/>
              <a:t>Parental separation or divorce</a:t>
            </a:r>
          </a:p>
          <a:p>
            <a:pPr>
              <a:buFont typeface="Wingdings" panose="05000000000000000000" pitchFamily="2" charset="2"/>
              <a:buChar char="§"/>
            </a:pPr>
            <a:r>
              <a:rPr lang="en-GB" sz="2100" dirty="0"/>
              <a:t>Household member incarceration</a:t>
            </a:r>
          </a:p>
          <a:p>
            <a:endParaRPr lang="en-GB" sz="1725" dirty="0"/>
          </a:p>
        </p:txBody>
      </p:sp>
      <p:sp>
        <p:nvSpPr>
          <p:cNvPr id="4" name="TextBox 3">
            <a:extLst>
              <a:ext uri="{FF2B5EF4-FFF2-40B4-BE49-F238E27FC236}">
                <a16:creationId xmlns:a16="http://schemas.microsoft.com/office/drawing/2014/main" id="{CCC2F8CD-E627-4BA3-BADF-47A09605FE1A}"/>
              </a:ext>
            </a:extLst>
          </p:cNvPr>
          <p:cNvSpPr txBox="1"/>
          <p:nvPr/>
        </p:nvSpPr>
        <p:spPr>
          <a:xfrm>
            <a:off x="4781006" y="5581203"/>
            <a:ext cx="2788920" cy="300082"/>
          </a:xfrm>
          <a:prstGeom prst="rect">
            <a:avLst/>
          </a:prstGeom>
          <a:noFill/>
        </p:spPr>
        <p:txBody>
          <a:bodyPr wrap="square" rtlCol="0">
            <a:spAutoFit/>
          </a:bodyPr>
          <a:lstStyle/>
          <a:p>
            <a:r>
              <a:rPr lang="en-GB" sz="1350" dirty="0"/>
              <a:t>(Public Health Scotland, 2021)</a:t>
            </a:r>
            <a:endParaRPr lang="en-US" sz="1350" dirty="0"/>
          </a:p>
        </p:txBody>
      </p:sp>
      <p:pic>
        <p:nvPicPr>
          <p:cNvPr id="1028" name="Picture 4" descr="Maslow's Hierarchy of Needs">
            <a:extLst>
              <a:ext uri="{FF2B5EF4-FFF2-40B4-BE49-F238E27FC236}">
                <a16:creationId xmlns:a16="http://schemas.microsoft.com/office/drawing/2014/main" id="{B6C7CCDC-1073-F90C-77C3-A67F4CF342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1598931"/>
            <a:ext cx="3591749" cy="3941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2737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A19F5-A3D5-4013-9DE4-AAA855385E4C}"/>
              </a:ext>
            </a:extLst>
          </p:cNvPr>
          <p:cNvSpPr>
            <a:spLocks noGrp="1"/>
          </p:cNvSpPr>
          <p:nvPr>
            <p:ph type="title"/>
          </p:nvPr>
        </p:nvSpPr>
        <p:spPr>
          <a:xfrm>
            <a:off x="3879056" y="1072203"/>
            <a:ext cx="4487704" cy="1088068"/>
          </a:xfrm>
        </p:spPr>
        <p:txBody>
          <a:bodyPr vert="horz" lIns="68580" tIns="34290" rIns="68580" bIns="34290" rtlCol="0" anchor="ctr">
            <a:normAutofit/>
          </a:bodyPr>
          <a:lstStyle/>
          <a:p>
            <a:r>
              <a:rPr lang="en-US" dirty="0"/>
              <a:t>TASG
</a:t>
            </a:r>
          </a:p>
        </p:txBody>
      </p:sp>
      <p:sp>
        <p:nvSpPr>
          <p:cNvPr id="3" name="Content Placeholder 2">
            <a:extLst>
              <a:ext uri="{FF2B5EF4-FFF2-40B4-BE49-F238E27FC236}">
                <a16:creationId xmlns:a16="http://schemas.microsoft.com/office/drawing/2014/main" id="{AA72867F-5F1B-4FAC-983B-0A7A53F7A22D}"/>
              </a:ext>
            </a:extLst>
          </p:cNvPr>
          <p:cNvSpPr>
            <a:spLocks noGrp="1"/>
          </p:cNvSpPr>
          <p:nvPr>
            <p:ph idx="1"/>
          </p:nvPr>
        </p:nvSpPr>
        <p:spPr>
          <a:xfrm>
            <a:off x="3879055" y="2438401"/>
            <a:ext cx="4487705" cy="2820668"/>
          </a:xfrm>
        </p:spPr>
        <p:txBody>
          <a:bodyPr vert="horz" lIns="68580" tIns="34290" rIns="68580" bIns="34290" rtlCol="0">
            <a:normAutofit/>
          </a:bodyPr>
          <a:lstStyle/>
          <a:p>
            <a:pPr marL="0" indent="0">
              <a:buNone/>
            </a:pPr>
            <a:r>
              <a:rPr lang="cy-GB" spc="150" dirty="0"/>
              <a:t>Meddyliwch am blentyn/person ifanc rydych chi'n gweithio gyda ef/hi nad yw ei (h)anghenion o bosibl yn cael eu diwallu'n ddigonol ar lefelau is Hierarchaeth </a:t>
            </a:r>
            <a:r>
              <a:rPr lang="cy-GB" spc="150" dirty="0" err="1"/>
              <a:t>Maslow</a:t>
            </a:r>
            <a:r>
              <a:rPr lang="cy-GB" spc="150" dirty="0"/>
              <a:t>.</a:t>
            </a:r>
          </a:p>
          <a:p>
            <a:pPr marL="0" indent="0">
              <a:buNone/>
            </a:pPr>
            <a:r>
              <a:rPr lang="cy-GB" spc="150" dirty="0"/>
              <a:t>Pa effaith mae hyn yn ei chael ar y plentyn?</a:t>
            </a:r>
          </a:p>
        </p:txBody>
      </p:sp>
      <p:pic>
        <p:nvPicPr>
          <p:cNvPr id="18" name="Picture 17">
            <a:extLst>
              <a:ext uri="{FF2B5EF4-FFF2-40B4-BE49-F238E27FC236}">
                <a16:creationId xmlns:a16="http://schemas.microsoft.com/office/drawing/2014/main" id="{41AF5DF5-C990-4C4F-B6CC-D4745CD801EB}"/>
              </a:ext>
            </a:extLst>
          </p:cNvPr>
          <p:cNvPicPr>
            <a:picLocks noChangeAspect="1"/>
          </p:cNvPicPr>
          <p:nvPr/>
        </p:nvPicPr>
        <p:blipFill rotWithShape="1">
          <a:blip r:embed="rId2"/>
          <a:srcRect l="33800" r="18437"/>
          <a:stretch/>
        </p:blipFill>
        <p:spPr>
          <a:xfrm>
            <a:off x="15" y="857258"/>
            <a:ext cx="3435058" cy="4800588"/>
          </a:xfrm>
          <a:prstGeom prst="rect">
            <a:avLst/>
          </a:prstGeom>
        </p:spPr>
      </p:pic>
    </p:spTree>
    <p:extLst>
      <p:ext uri="{BB962C8B-B14F-4D97-AF65-F5344CB8AC3E}">
        <p14:creationId xmlns:p14="http://schemas.microsoft.com/office/powerpoint/2010/main" val="23303914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A19F5-A3D5-4013-9DE4-AAA855385E4C}"/>
              </a:ext>
            </a:extLst>
          </p:cNvPr>
          <p:cNvSpPr>
            <a:spLocks noGrp="1"/>
          </p:cNvSpPr>
          <p:nvPr>
            <p:ph type="title"/>
          </p:nvPr>
        </p:nvSpPr>
        <p:spPr>
          <a:xfrm>
            <a:off x="3879056" y="1072203"/>
            <a:ext cx="4487704" cy="1088068"/>
          </a:xfrm>
        </p:spPr>
        <p:txBody>
          <a:bodyPr vert="horz" lIns="68580" tIns="34290" rIns="68580" bIns="34290" rtlCol="0" anchor="ctr">
            <a:normAutofit/>
          </a:bodyPr>
          <a:lstStyle/>
          <a:p>
            <a:r>
              <a:rPr lang="en-US"/>
              <a:t>TASK</a:t>
            </a:r>
          </a:p>
        </p:txBody>
      </p:sp>
      <p:sp>
        <p:nvSpPr>
          <p:cNvPr id="3" name="Content Placeholder 2">
            <a:extLst>
              <a:ext uri="{FF2B5EF4-FFF2-40B4-BE49-F238E27FC236}">
                <a16:creationId xmlns:a16="http://schemas.microsoft.com/office/drawing/2014/main" id="{AA72867F-5F1B-4FAC-983B-0A7A53F7A22D}"/>
              </a:ext>
            </a:extLst>
          </p:cNvPr>
          <p:cNvSpPr>
            <a:spLocks noGrp="1"/>
          </p:cNvSpPr>
          <p:nvPr>
            <p:ph idx="1"/>
          </p:nvPr>
        </p:nvSpPr>
        <p:spPr>
          <a:xfrm>
            <a:off x="3879055" y="2438401"/>
            <a:ext cx="4487705" cy="2820668"/>
          </a:xfrm>
        </p:spPr>
        <p:txBody>
          <a:bodyPr vert="horz" lIns="68580" tIns="34290" rIns="68580" bIns="34290" rtlCol="0">
            <a:normAutofit/>
          </a:bodyPr>
          <a:lstStyle/>
          <a:p>
            <a:pPr marL="0" indent="0">
              <a:buNone/>
            </a:pPr>
            <a:r>
              <a:rPr lang="en-US" spc="150" dirty="0"/>
              <a:t>Think about a child/young person that you work with whose needs may not be adequately met at the lower levels of Maslow’s Hierarchy.</a:t>
            </a:r>
          </a:p>
          <a:p>
            <a:pPr marL="0" indent="0">
              <a:buNone/>
            </a:pPr>
            <a:r>
              <a:rPr lang="en-US" spc="150" dirty="0"/>
              <a:t>What impact is this having on the child?</a:t>
            </a:r>
          </a:p>
        </p:txBody>
      </p:sp>
      <p:pic>
        <p:nvPicPr>
          <p:cNvPr id="18" name="Picture 17">
            <a:extLst>
              <a:ext uri="{FF2B5EF4-FFF2-40B4-BE49-F238E27FC236}">
                <a16:creationId xmlns:a16="http://schemas.microsoft.com/office/drawing/2014/main" id="{41AF5DF5-C990-4C4F-B6CC-D4745CD801EB}"/>
              </a:ext>
            </a:extLst>
          </p:cNvPr>
          <p:cNvPicPr>
            <a:picLocks noChangeAspect="1"/>
          </p:cNvPicPr>
          <p:nvPr/>
        </p:nvPicPr>
        <p:blipFill rotWithShape="1">
          <a:blip r:embed="rId2"/>
          <a:srcRect l="33800" r="18437"/>
          <a:stretch/>
        </p:blipFill>
        <p:spPr>
          <a:xfrm>
            <a:off x="15" y="857258"/>
            <a:ext cx="3435058" cy="4800588"/>
          </a:xfrm>
          <a:prstGeom prst="rect">
            <a:avLst/>
          </a:prstGeom>
        </p:spPr>
      </p:pic>
    </p:spTree>
    <p:extLst>
      <p:ext uri="{BB962C8B-B14F-4D97-AF65-F5344CB8AC3E}">
        <p14:creationId xmlns:p14="http://schemas.microsoft.com/office/powerpoint/2010/main" val="18569645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33D3639-5513-42B6-B47F-E4F588791800}"/>
              </a:ext>
            </a:extLst>
          </p:cNvPr>
          <p:cNvPicPr>
            <a:picLocks noChangeAspect="1"/>
          </p:cNvPicPr>
          <p:nvPr/>
        </p:nvPicPr>
        <p:blipFill>
          <a:blip r:embed="rId2"/>
          <a:stretch>
            <a:fillRect/>
          </a:stretch>
        </p:blipFill>
        <p:spPr>
          <a:xfrm>
            <a:off x="446782" y="1252599"/>
            <a:ext cx="7461689" cy="4814255"/>
          </a:xfrm>
          <a:prstGeom prst="rect">
            <a:avLst/>
          </a:prstGeom>
        </p:spPr>
      </p:pic>
      <p:pic>
        <p:nvPicPr>
          <p:cNvPr id="5" name="Picture 4" descr="Icon&#10;&#10;Description automatically generated">
            <a:hlinkClick r:id="rId3"/>
            <a:extLst>
              <a:ext uri="{FF2B5EF4-FFF2-40B4-BE49-F238E27FC236}">
                <a16:creationId xmlns:a16="http://schemas.microsoft.com/office/drawing/2014/main" id="{813B10C9-839E-4CCF-9316-0BEF61FE362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634" r="1582" b="-1"/>
          <a:stretch/>
        </p:blipFill>
        <p:spPr>
          <a:xfrm flipH="1">
            <a:off x="7265293" y="4315702"/>
            <a:ext cx="106754" cy="120068"/>
          </a:xfrm>
          <a:prstGeom prst="rect">
            <a:avLst/>
          </a:prstGeom>
        </p:spPr>
      </p:pic>
      <p:sp>
        <p:nvSpPr>
          <p:cNvPr id="2" name="Title 1">
            <a:extLst>
              <a:ext uri="{FF2B5EF4-FFF2-40B4-BE49-F238E27FC236}">
                <a16:creationId xmlns:a16="http://schemas.microsoft.com/office/drawing/2014/main" id="{A160E693-91C3-ABE0-CF29-180740CF3BFA}"/>
              </a:ext>
            </a:extLst>
          </p:cNvPr>
          <p:cNvSpPr>
            <a:spLocks noGrp="1"/>
          </p:cNvSpPr>
          <p:nvPr>
            <p:ph type="title"/>
          </p:nvPr>
        </p:nvSpPr>
        <p:spPr/>
        <p:txBody>
          <a:bodyPr/>
          <a:lstStyle/>
          <a:p>
            <a:r>
              <a:rPr lang="cy-GB" noProof="0" dirty="0"/>
              <a:t>Safbwyntiau Cwrs Bywyd ar </a:t>
            </a:r>
            <a:r>
              <a:rPr lang="cy-GB" noProof="0" dirty="0" err="1"/>
              <a:t>ACEs</a:t>
            </a:r>
            <a:br>
              <a:rPr lang="en-GB" dirty="0"/>
            </a:br>
            <a:r>
              <a:rPr lang="en-GB" dirty="0"/>
              <a:t>Life Course Perspectives on ACEs</a:t>
            </a:r>
            <a:endParaRPr lang="en-US" dirty="0"/>
          </a:p>
        </p:txBody>
      </p:sp>
      <p:sp>
        <p:nvSpPr>
          <p:cNvPr id="3" name="Content Placeholder 2">
            <a:extLst>
              <a:ext uri="{FF2B5EF4-FFF2-40B4-BE49-F238E27FC236}">
                <a16:creationId xmlns:a16="http://schemas.microsoft.com/office/drawing/2014/main" id="{B5BBE573-E6B3-4844-F5AA-A2095717DE1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546177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The Original ACE StudyThe Expanded ACE SurveyPrevalence of ACEs | NATIONAL  HUMAN TRAFFICKING TRAINING AND TECHNICAL ASSISTANCE CENTER">
            <a:extLst>
              <a:ext uri="{FF2B5EF4-FFF2-40B4-BE49-F238E27FC236}">
                <a16:creationId xmlns:a16="http://schemas.microsoft.com/office/drawing/2014/main" id="{0F38CB52-B4AA-AECB-07EB-F3A129EA9B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6506" r="3" b="1889"/>
          <a:stretch/>
        </p:blipFill>
        <p:spPr bwMode="auto">
          <a:xfrm>
            <a:off x="20" y="1282"/>
            <a:ext cx="9143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ACE4C04-8D5C-52E4-35F5-83A0604B6190}"/>
              </a:ext>
            </a:extLst>
          </p:cNvPr>
          <p:cNvSpPr txBox="1"/>
          <p:nvPr/>
        </p:nvSpPr>
        <p:spPr>
          <a:xfrm>
            <a:off x="241875" y="790514"/>
            <a:ext cx="2790394" cy="1477328"/>
          </a:xfrm>
          <a:prstGeom prst="rect">
            <a:avLst/>
          </a:prstGeom>
          <a:noFill/>
        </p:spPr>
        <p:txBody>
          <a:bodyPr wrap="square" rtlCol="0">
            <a:spAutoFit/>
          </a:bodyPr>
          <a:lstStyle/>
          <a:p>
            <a:r>
              <a:rPr lang="en-GB" dirty="0"/>
              <a:t>Expanded perspective: </a:t>
            </a:r>
            <a:r>
              <a:rPr lang="en-GB" b="1" dirty="0"/>
              <a:t>Generational and social </a:t>
            </a:r>
            <a:r>
              <a:rPr lang="en-GB" dirty="0"/>
              <a:t>(</a:t>
            </a:r>
            <a:r>
              <a:rPr lang="en-US" sz="1800" b="0" i="0" dirty="0">
                <a:solidFill>
                  <a:srgbClr val="333333"/>
                </a:solidFill>
                <a:effectLst/>
                <a:latin typeface="Source Sans Pro" panose="020B0503030403020204" pitchFamily="34" charset="0"/>
              </a:rPr>
              <a:t>Centers for Disease Control and Prevention, 2016). </a:t>
            </a:r>
            <a:endParaRPr lang="en-US" dirty="0"/>
          </a:p>
        </p:txBody>
      </p:sp>
    </p:spTree>
    <p:extLst>
      <p:ext uri="{BB962C8B-B14F-4D97-AF65-F5344CB8AC3E}">
        <p14:creationId xmlns:p14="http://schemas.microsoft.com/office/powerpoint/2010/main" val="14090517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0B834-AE5C-4839-95B5-A658F28D148C}"/>
              </a:ext>
            </a:extLst>
          </p:cNvPr>
          <p:cNvSpPr>
            <a:spLocks noGrp="1"/>
          </p:cNvSpPr>
          <p:nvPr>
            <p:ph type="title"/>
          </p:nvPr>
        </p:nvSpPr>
        <p:spPr>
          <a:xfrm>
            <a:off x="54429" y="1333460"/>
            <a:ext cx="2956663" cy="3791928"/>
          </a:xfrm>
        </p:spPr>
        <p:txBody>
          <a:bodyPr anchor="ctr">
            <a:normAutofit/>
          </a:bodyPr>
          <a:lstStyle/>
          <a:p>
            <a:r>
              <a:rPr lang="en-GB" dirty="0"/>
              <a:t>GWYDNWCH
</a:t>
            </a:r>
          </a:p>
        </p:txBody>
      </p:sp>
      <p:graphicFrame>
        <p:nvGraphicFramePr>
          <p:cNvPr id="5" name="Content Placeholder 2">
            <a:extLst>
              <a:ext uri="{FF2B5EF4-FFF2-40B4-BE49-F238E27FC236}">
                <a16:creationId xmlns:a16="http://schemas.microsoft.com/office/drawing/2014/main" id="{70D105F9-D322-4517-8FF7-136E3FF313C4}"/>
              </a:ext>
            </a:extLst>
          </p:cNvPr>
          <p:cNvGraphicFramePr>
            <a:graphicFrameLocks noGrp="1"/>
          </p:cNvGraphicFramePr>
          <p:nvPr>
            <p:ph idx="1"/>
            <p:extLst>
              <p:ext uri="{D42A27DB-BD31-4B8C-83A1-F6EECF244321}">
                <p14:modId xmlns:p14="http://schemas.microsoft.com/office/powerpoint/2010/main" val="3754221714"/>
              </p:ext>
            </p:extLst>
          </p:nvPr>
        </p:nvGraphicFramePr>
        <p:xfrm>
          <a:off x="3486151" y="1337073"/>
          <a:ext cx="5182790" cy="37885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2C7A20D-4AF5-412E-BBAA-8EFF284183A3}"/>
              </a:ext>
            </a:extLst>
          </p:cNvPr>
          <p:cNvSpPr txBox="1"/>
          <p:nvPr/>
        </p:nvSpPr>
        <p:spPr>
          <a:xfrm>
            <a:off x="481695" y="5125388"/>
            <a:ext cx="1941466" cy="507831"/>
          </a:xfrm>
          <a:prstGeom prst="rect">
            <a:avLst/>
          </a:prstGeom>
          <a:noFill/>
        </p:spPr>
        <p:txBody>
          <a:bodyPr wrap="square" rtlCol="0">
            <a:spAutoFit/>
          </a:bodyPr>
          <a:lstStyle/>
          <a:p>
            <a:r>
              <a:rPr lang="en-GB" sz="1350" dirty="0"/>
              <a:t>(Centre on the Developing Child, 2021)</a:t>
            </a:r>
            <a:endParaRPr lang="en-US" sz="1350" dirty="0"/>
          </a:p>
        </p:txBody>
      </p:sp>
    </p:spTree>
    <p:extLst>
      <p:ext uri="{BB962C8B-B14F-4D97-AF65-F5344CB8AC3E}">
        <p14:creationId xmlns:p14="http://schemas.microsoft.com/office/powerpoint/2010/main" val="6246495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0B834-AE5C-4839-95B5-A658F28D148C}"/>
              </a:ext>
            </a:extLst>
          </p:cNvPr>
          <p:cNvSpPr>
            <a:spLocks noGrp="1"/>
          </p:cNvSpPr>
          <p:nvPr>
            <p:ph type="title"/>
          </p:nvPr>
        </p:nvSpPr>
        <p:spPr>
          <a:xfrm>
            <a:off x="228601" y="1333460"/>
            <a:ext cx="2782492" cy="3791928"/>
          </a:xfrm>
        </p:spPr>
        <p:txBody>
          <a:bodyPr anchor="ctr">
            <a:normAutofit/>
          </a:bodyPr>
          <a:lstStyle/>
          <a:p>
            <a:r>
              <a:rPr lang="en-GB" dirty="0"/>
              <a:t>RESILIENCE</a:t>
            </a:r>
          </a:p>
        </p:txBody>
      </p:sp>
      <p:graphicFrame>
        <p:nvGraphicFramePr>
          <p:cNvPr id="5" name="Content Placeholder 2">
            <a:extLst>
              <a:ext uri="{FF2B5EF4-FFF2-40B4-BE49-F238E27FC236}">
                <a16:creationId xmlns:a16="http://schemas.microsoft.com/office/drawing/2014/main" id="{70D105F9-D322-4517-8FF7-136E3FF313C4}"/>
              </a:ext>
            </a:extLst>
          </p:cNvPr>
          <p:cNvGraphicFramePr>
            <a:graphicFrameLocks noGrp="1"/>
          </p:cNvGraphicFramePr>
          <p:nvPr>
            <p:ph idx="1"/>
          </p:nvPr>
        </p:nvGraphicFramePr>
        <p:xfrm>
          <a:off x="3486151" y="1337073"/>
          <a:ext cx="5182790" cy="37885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2C7A20D-4AF5-412E-BBAA-8EFF284183A3}"/>
              </a:ext>
            </a:extLst>
          </p:cNvPr>
          <p:cNvSpPr txBox="1"/>
          <p:nvPr/>
        </p:nvSpPr>
        <p:spPr>
          <a:xfrm>
            <a:off x="481695" y="5125388"/>
            <a:ext cx="1941466" cy="507831"/>
          </a:xfrm>
          <a:prstGeom prst="rect">
            <a:avLst/>
          </a:prstGeom>
          <a:noFill/>
        </p:spPr>
        <p:txBody>
          <a:bodyPr wrap="square" rtlCol="0">
            <a:spAutoFit/>
          </a:bodyPr>
          <a:lstStyle/>
          <a:p>
            <a:r>
              <a:rPr lang="en-GB" sz="1350" dirty="0"/>
              <a:t>(Centre on the Developing Child, 2021)</a:t>
            </a:r>
            <a:endParaRPr lang="en-US" sz="1350" dirty="0"/>
          </a:p>
        </p:txBody>
      </p:sp>
    </p:spTree>
    <p:extLst>
      <p:ext uri="{BB962C8B-B14F-4D97-AF65-F5344CB8AC3E}">
        <p14:creationId xmlns:p14="http://schemas.microsoft.com/office/powerpoint/2010/main" val="4006261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43B88-82B0-E01F-E072-22C1A606FE19}"/>
              </a:ext>
            </a:extLst>
          </p:cNvPr>
          <p:cNvSpPr>
            <a:spLocks noGrp="1"/>
          </p:cNvSpPr>
          <p:nvPr>
            <p:ph type="title"/>
          </p:nvPr>
        </p:nvSpPr>
        <p:spPr>
          <a:xfrm>
            <a:off x="834542" y="4664623"/>
            <a:ext cx="7886700" cy="1325563"/>
          </a:xfrm>
        </p:spPr>
        <p:txBody>
          <a:bodyPr/>
          <a:lstStyle/>
          <a:p>
            <a:br>
              <a:rPr lang="en-GB" b="1" dirty="0"/>
            </a:br>
            <a:r>
              <a:rPr lang="en-GB" b="1" dirty="0"/>
              <a:t>Karen Horney (1885 – 1952)</a:t>
            </a:r>
            <a:endParaRPr lang="en-US" b="1" dirty="0"/>
          </a:p>
        </p:txBody>
      </p:sp>
      <p:pic>
        <p:nvPicPr>
          <p:cNvPr id="4" name="Online Media 3" title="KAREN HORNEY'S PSYCHOLOANALYTIC SOCIAL LEARNING THEORY OF PERSONALITY. CBSE/NCERT Psychology class11">
            <a:hlinkClick r:id="" action="ppaction://media"/>
            <a:extLst>
              <a:ext uri="{FF2B5EF4-FFF2-40B4-BE49-F238E27FC236}">
                <a16:creationId xmlns:a16="http://schemas.microsoft.com/office/drawing/2014/main" id="{8740E5E2-3366-313E-8E34-148E494692E2}"/>
              </a:ext>
            </a:extLst>
          </p:cNvPr>
          <p:cNvPicPr>
            <a:picLocks noGrp="1" noRot="1" noChangeAspect="1"/>
          </p:cNvPicPr>
          <p:nvPr>
            <p:ph idx="1"/>
            <a:videoFile r:link="rId1"/>
          </p:nvPr>
        </p:nvPicPr>
        <p:blipFill>
          <a:blip r:embed="rId3"/>
          <a:stretch>
            <a:fillRect/>
          </a:stretch>
        </p:blipFill>
        <p:spPr>
          <a:xfrm>
            <a:off x="3143250" y="3194050"/>
            <a:ext cx="2857500" cy="1614488"/>
          </a:xfrm>
          <a:prstGeom prst="rect">
            <a:avLst/>
          </a:prstGeom>
        </p:spPr>
      </p:pic>
      <p:sp>
        <p:nvSpPr>
          <p:cNvPr id="3" name="TextBox 2">
            <a:extLst>
              <a:ext uri="{FF2B5EF4-FFF2-40B4-BE49-F238E27FC236}">
                <a16:creationId xmlns:a16="http://schemas.microsoft.com/office/drawing/2014/main" id="{0BEEF12C-8CD3-9927-C2DB-6573774784E0}"/>
              </a:ext>
            </a:extLst>
          </p:cNvPr>
          <p:cNvSpPr txBox="1"/>
          <p:nvPr/>
        </p:nvSpPr>
        <p:spPr>
          <a:xfrm>
            <a:off x="1259571" y="797466"/>
            <a:ext cx="6261520" cy="830997"/>
          </a:xfrm>
          <a:prstGeom prst="rect">
            <a:avLst/>
          </a:prstGeom>
          <a:noFill/>
        </p:spPr>
        <p:txBody>
          <a:bodyPr wrap="square" rtlCol="0">
            <a:spAutoFit/>
          </a:bodyPr>
          <a:lstStyle/>
          <a:p>
            <a:r>
              <a:rPr lang="en-GB" sz="4800" dirty="0"/>
              <a:t>Resilience or Survival?</a:t>
            </a:r>
            <a:endParaRPr lang="en-US" sz="4800" dirty="0"/>
          </a:p>
        </p:txBody>
      </p:sp>
    </p:spTree>
    <p:extLst>
      <p:ext uri="{BB962C8B-B14F-4D97-AF65-F5344CB8AC3E}">
        <p14:creationId xmlns:p14="http://schemas.microsoft.com/office/powerpoint/2010/main" val="301364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96E1-0878-9ADD-323A-8BC50CCC116A}"/>
              </a:ext>
            </a:extLst>
          </p:cNvPr>
          <p:cNvSpPr>
            <a:spLocks noGrp="1"/>
          </p:cNvSpPr>
          <p:nvPr>
            <p:ph type="title"/>
          </p:nvPr>
        </p:nvSpPr>
        <p:spPr/>
        <p:txBody>
          <a:bodyPr>
            <a:normAutofit/>
          </a:bodyPr>
          <a:lstStyle/>
          <a:p>
            <a:r>
              <a:rPr lang="cy-GB" noProof="0" dirty="0"/>
              <a:t>Gellir dosbarthu ‘anghenion niwrotig’ </a:t>
            </a:r>
            <a:r>
              <a:rPr lang="cy-GB" noProof="0" dirty="0" err="1"/>
              <a:t>Horney</a:t>
            </a:r>
            <a:r>
              <a:rPr lang="cy-GB" noProof="0" dirty="0"/>
              <a:t>(1942) yn dri chategori bras:</a:t>
            </a:r>
          </a:p>
        </p:txBody>
      </p:sp>
      <p:sp>
        <p:nvSpPr>
          <p:cNvPr id="3" name="Content Placeholder 2">
            <a:extLst>
              <a:ext uri="{FF2B5EF4-FFF2-40B4-BE49-F238E27FC236}">
                <a16:creationId xmlns:a16="http://schemas.microsoft.com/office/drawing/2014/main" id="{3C69F1CF-22D1-D6BE-8371-31B407620D27}"/>
              </a:ext>
            </a:extLst>
          </p:cNvPr>
          <p:cNvSpPr>
            <a:spLocks noGrp="1"/>
          </p:cNvSpPr>
          <p:nvPr>
            <p:ph idx="1"/>
          </p:nvPr>
        </p:nvSpPr>
        <p:spPr>
          <a:xfrm>
            <a:off x="628649" y="1825625"/>
            <a:ext cx="8128907" cy="3640897"/>
          </a:xfrm>
        </p:spPr>
        <p:txBody>
          <a:bodyPr>
            <a:normAutofit/>
          </a:bodyPr>
          <a:lstStyle/>
          <a:p>
            <a:r>
              <a:rPr lang="en-US" b="1" dirty="0"/>
              <a:t>1. </a:t>
            </a:r>
            <a:r>
              <a:rPr lang="cy-GB" b="1" noProof="0" dirty="0"/>
              <a:t>Anghenion sy'n symud pobl tuag at eraill: </a:t>
            </a:r>
            <a:r>
              <a:rPr lang="cy-GB" noProof="0" dirty="0"/>
              <a:t>Peri unigolion i geisio cadarnhad a derbyniad gan eraill. Unigolion anghenus neu glynol yn ceisio cymeradwyaeth a </a:t>
            </a:r>
            <a:r>
              <a:rPr lang="cy-GB" u="sng" noProof="0" dirty="0"/>
              <a:t>chariad</a:t>
            </a:r>
            <a:r>
              <a:rPr lang="cy-GB" noProof="0" dirty="0"/>
              <a:t>.</a:t>
            </a:r>
          </a:p>
          <a:p>
            <a:r>
              <a:rPr lang="cy-GB" b="1" noProof="0" dirty="0"/>
              <a:t>2. Anghenion sy'n symud pobl i ffwrdd oddi wrth eraill</a:t>
            </a:r>
            <a:r>
              <a:rPr lang="cy-GB" noProof="0" dirty="0"/>
              <a:t>: Creu gelyniaeth ac ymddygiad gwrthgymdeithasol. Dihidrwydd, a phellter.</a:t>
            </a:r>
          </a:p>
          <a:p>
            <a:r>
              <a:rPr lang="cy-GB" b="1" noProof="0" dirty="0"/>
              <a:t>3. Anghenion sy'n symud pobl yn erbyn eraill: </a:t>
            </a:r>
            <a:r>
              <a:rPr lang="cy-GB" noProof="0" dirty="0"/>
              <a:t>Achosi gelyniaeth ac angen i reoli pobl eraill. Unigolion sy'n anodd, yn ormesol ac yn angharedig.</a:t>
            </a:r>
          </a:p>
        </p:txBody>
      </p:sp>
    </p:spTree>
    <p:extLst>
      <p:ext uri="{BB962C8B-B14F-4D97-AF65-F5344CB8AC3E}">
        <p14:creationId xmlns:p14="http://schemas.microsoft.com/office/powerpoint/2010/main" val="1442538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9067-F29F-B313-63A2-F0272343B492}"/>
              </a:ext>
            </a:extLst>
          </p:cNvPr>
          <p:cNvSpPr>
            <a:spLocks noGrp="1"/>
          </p:cNvSpPr>
          <p:nvPr>
            <p:ph type="title"/>
          </p:nvPr>
        </p:nvSpPr>
        <p:spPr/>
        <p:txBody>
          <a:bodyPr>
            <a:noAutofit/>
          </a:bodyPr>
          <a:lstStyle/>
          <a:p>
            <a:pPr marL="228600" indent="-228600" fontAlgn="base">
              <a:spcBef>
                <a:spcPts val="1000"/>
              </a:spcBef>
              <a:buFont typeface="Wingdings" panose="05000000000000000000" pitchFamily="2" charset="2"/>
            </a:pPr>
            <a:r>
              <a:rPr lang="en-US" sz="3200" dirty="0">
                <a:latin typeface="+mn-lt"/>
                <a:ea typeface="+mn-ea"/>
                <a:cs typeface="+mn-cs"/>
              </a:rPr>
              <a:t>Horney's ‘neurotic needs’ (1942) can be classified into three broad categories:</a:t>
            </a:r>
            <a:br>
              <a:rPr lang="en-US" sz="3200" dirty="0">
                <a:latin typeface="+mn-lt"/>
                <a:ea typeface="+mn-ea"/>
                <a:cs typeface="+mn-cs"/>
              </a:rPr>
            </a:br>
            <a:endParaRPr lang="en-US" sz="3200" dirty="0">
              <a:latin typeface="+mn-lt"/>
              <a:ea typeface="+mn-ea"/>
              <a:cs typeface="+mn-cs"/>
            </a:endParaRPr>
          </a:p>
        </p:txBody>
      </p:sp>
      <p:sp>
        <p:nvSpPr>
          <p:cNvPr id="3" name="Content Placeholder 2">
            <a:extLst>
              <a:ext uri="{FF2B5EF4-FFF2-40B4-BE49-F238E27FC236}">
                <a16:creationId xmlns:a16="http://schemas.microsoft.com/office/drawing/2014/main" id="{D828E32F-2197-EF70-C61B-6FE64F1B97FD}"/>
              </a:ext>
            </a:extLst>
          </p:cNvPr>
          <p:cNvSpPr>
            <a:spLocks noGrp="1"/>
          </p:cNvSpPr>
          <p:nvPr>
            <p:ph idx="1"/>
          </p:nvPr>
        </p:nvSpPr>
        <p:spPr/>
        <p:txBody>
          <a:bodyPr>
            <a:normAutofit/>
          </a:bodyPr>
          <a:lstStyle/>
          <a:p>
            <a:pPr algn="l" fontAlgn="base"/>
            <a:endParaRPr lang="en-US" b="0" i="0" dirty="0">
              <a:solidFill>
                <a:srgbClr val="212121"/>
              </a:solidFill>
              <a:effectLst/>
              <a:highlight>
                <a:srgbClr val="FFFFFF"/>
              </a:highlight>
              <a:latin typeface="FS Albert Extra Bold"/>
            </a:endParaRPr>
          </a:p>
          <a:p>
            <a:pPr marL="0" indent="0" fontAlgn="base">
              <a:lnSpc>
                <a:spcPct val="100000"/>
              </a:lnSpc>
              <a:buNone/>
            </a:pPr>
            <a:r>
              <a:rPr lang="en-US" sz="2100" b="1" dirty="0"/>
              <a:t>1.</a:t>
            </a:r>
            <a:r>
              <a:rPr lang="en-US" sz="2100" dirty="0"/>
              <a:t> </a:t>
            </a:r>
            <a:r>
              <a:rPr lang="en-US" sz="2100" b="1" dirty="0"/>
              <a:t>Needs that move people toward others</a:t>
            </a:r>
            <a:r>
              <a:rPr lang="en-US" sz="2100" dirty="0"/>
              <a:t>: Cause individuals to seek affirmation and acceptance from others. Needy or clingy individuals seeking out approval and </a:t>
            </a:r>
            <a:r>
              <a:rPr lang="en-US" sz="2100" dirty="0">
                <a:hlinkClick r:id="rId2">
                  <a:extLst>
                    <a:ext uri="{A12FA001-AC4F-418D-AE19-62706E023703}">
                      <ahyp:hlinkClr xmlns:ahyp="http://schemas.microsoft.com/office/drawing/2018/hyperlinkcolor" val="tx"/>
                    </a:ext>
                  </a:extLst>
                </a:hlinkClick>
              </a:rPr>
              <a:t>love</a:t>
            </a:r>
            <a:r>
              <a:rPr lang="en-US" sz="2100" dirty="0"/>
              <a:t>.</a:t>
            </a:r>
          </a:p>
          <a:p>
            <a:pPr marL="0" indent="0" fontAlgn="base">
              <a:lnSpc>
                <a:spcPct val="100000"/>
              </a:lnSpc>
              <a:buNone/>
            </a:pPr>
            <a:r>
              <a:rPr lang="en-US" sz="2100" b="1" dirty="0"/>
              <a:t>2. Needs that move people away from others</a:t>
            </a:r>
            <a:r>
              <a:rPr lang="en-US" sz="2100" dirty="0"/>
              <a:t>: Create hostility and antisocial behavior. Indifference, and aloofness.</a:t>
            </a:r>
          </a:p>
          <a:p>
            <a:pPr marL="0" indent="0" fontAlgn="base">
              <a:lnSpc>
                <a:spcPct val="100000"/>
              </a:lnSpc>
              <a:buNone/>
            </a:pPr>
            <a:r>
              <a:rPr lang="en-US" sz="2100" b="1" dirty="0"/>
              <a:t>3. Needs that move people against others</a:t>
            </a:r>
            <a:r>
              <a:rPr lang="en-US" sz="2100" dirty="0"/>
              <a:t>: Result in hostility and a need to control other people. Individuals who are difficult, domineering, and unkind.</a:t>
            </a:r>
          </a:p>
          <a:p>
            <a:endParaRPr lang="en-US" dirty="0"/>
          </a:p>
        </p:txBody>
      </p:sp>
    </p:spTree>
    <p:extLst>
      <p:ext uri="{BB962C8B-B14F-4D97-AF65-F5344CB8AC3E}">
        <p14:creationId xmlns:p14="http://schemas.microsoft.com/office/powerpoint/2010/main" val="25426460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F2F8B-B634-3B71-4238-BF9ACD9AB20A}"/>
              </a:ext>
            </a:extLst>
          </p:cNvPr>
          <p:cNvSpPr>
            <a:spLocks noGrp="1"/>
          </p:cNvSpPr>
          <p:nvPr>
            <p:ph type="title"/>
          </p:nvPr>
        </p:nvSpPr>
        <p:spPr>
          <a:xfrm>
            <a:off x="629841" y="457200"/>
            <a:ext cx="2949178" cy="1600200"/>
          </a:xfrm>
        </p:spPr>
        <p:txBody>
          <a:bodyPr vert="horz" lIns="91440" tIns="45720" rIns="91440" bIns="45720" rtlCol="0" anchor="b">
            <a:normAutofit/>
          </a:bodyPr>
          <a:lstStyle/>
          <a:p>
            <a:r>
              <a:rPr lang="en-US" sz="2000" kern="1200">
                <a:latin typeface="+mj-lt"/>
                <a:ea typeface="+mj-ea"/>
                <a:cs typeface="+mj-cs"/>
              </a:rPr>
              <a:t>Fight, Flight, Freeze or Fawn</a:t>
            </a:r>
            <a:br>
              <a:rPr lang="en-US" sz="2000" kern="1200">
                <a:latin typeface="+mj-lt"/>
                <a:ea typeface="+mj-ea"/>
                <a:cs typeface="+mj-cs"/>
              </a:rPr>
            </a:br>
            <a:br>
              <a:rPr lang="en-US" sz="2000" kern="1200">
                <a:latin typeface="+mj-lt"/>
                <a:ea typeface="+mj-ea"/>
                <a:cs typeface="+mj-cs"/>
              </a:rPr>
            </a:br>
            <a:r>
              <a:rPr lang="en-US" sz="2000" kern="1200" noProof="0">
                <a:latin typeface="+mj-lt"/>
                <a:ea typeface="+mj-ea"/>
                <a:cs typeface="+mj-cs"/>
              </a:rPr>
              <a:t>Ymladd, Ffoi, Rhewi neu Wenieithio</a:t>
            </a:r>
            <a:endParaRPr lang="en-US" sz="2000" kern="1200">
              <a:latin typeface="+mj-lt"/>
              <a:ea typeface="+mj-ea"/>
              <a:cs typeface="+mj-cs"/>
            </a:endParaRPr>
          </a:p>
        </p:txBody>
      </p:sp>
      <p:pic>
        <p:nvPicPr>
          <p:cNvPr id="5122" name="Picture 2" descr="Fawn Response: Adding to The Fight, Flight, or Freeze Framework">
            <a:extLst>
              <a:ext uri="{FF2B5EF4-FFF2-40B4-BE49-F238E27FC236}">
                <a16:creationId xmlns:a16="http://schemas.microsoft.com/office/drawing/2014/main" id="{554A8A25-70C2-8538-6436-5C62228E5A23}"/>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tretch/>
        </p:blipFill>
        <p:spPr bwMode="auto">
          <a:xfrm>
            <a:off x="3748434" y="199028"/>
            <a:ext cx="4638612" cy="566202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3E1E042-2037-140E-5314-F1F2EC193E4A}"/>
              </a:ext>
            </a:extLst>
          </p:cNvPr>
          <p:cNvSpPr txBox="1"/>
          <p:nvPr/>
        </p:nvSpPr>
        <p:spPr>
          <a:xfrm>
            <a:off x="629841" y="2057400"/>
            <a:ext cx="2949178" cy="3811588"/>
          </a:xfrm>
          <a:prstGeom prst="rect">
            <a:avLst/>
          </a:prstGeom>
        </p:spPr>
        <p:txBody>
          <a:bodyPr vert="horz" lIns="91440" tIns="45720" rIns="91440" bIns="45720" rtlCol="0">
            <a:normAutofit/>
          </a:bodyPr>
          <a:lstStyle/>
          <a:p>
            <a:pPr defTabSz="685800">
              <a:lnSpc>
                <a:spcPct val="90000"/>
              </a:lnSpc>
              <a:spcBef>
                <a:spcPts val="750"/>
              </a:spcBef>
            </a:pPr>
            <a:r>
              <a:rPr lang="en-US" sz="1200" kern="1200">
                <a:latin typeface="+mn-lt"/>
                <a:ea typeface="+mn-ea"/>
                <a:cs typeface="+mn-cs"/>
              </a:rPr>
              <a:t>(Guy-Evans, 2023)</a:t>
            </a:r>
          </a:p>
        </p:txBody>
      </p:sp>
    </p:spTree>
    <p:extLst>
      <p:ext uri="{BB962C8B-B14F-4D97-AF65-F5344CB8AC3E}">
        <p14:creationId xmlns:p14="http://schemas.microsoft.com/office/powerpoint/2010/main" val="11183288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B85525-FBA3-4205-A3C0-AD75BE97F3AF}"/>
              </a:ext>
            </a:extLst>
          </p:cNvPr>
          <p:cNvSpPr txBox="1"/>
          <p:nvPr/>
        </p:nvSpPr>
        <p:spPr>
          <a:xfrm>
            <a:off x="372083" y="1280403"/>
            <a:ext cx="8616275" cy="4988289"/>
          </a:xfrm>
          <a:prstGeom prst="rect">
            <a:avLst/>
          </a:prstGeom>
          <a:noFill/>
        </p:spPr>
        <p:txBody>
          <a:bodyPr wrap="square" rtlCol="0">
            <a:spAutoFit/>
          </a:bodyPr>
          <a:lstStyle/>
          <a:p>
            <a:pPr>
              <a:lnSpc>
                <a:spcPct val="107000"/>
              </a:lnSpc>
              <a:spcAft>
                <a:spcPts val="600"/>
              </a:spcAft>
            </a:pPr>
            <a:endParaRPr lang="cy-GB" sz="2100" dirty="0">
              <a:solidFill>
                <a:srgbClr val="222222"/>
              </a:solidFill>
              <a:latin typeface="Open Sans"/>
              <a:ea typeface="Times New Roman" panose="02020603050405020304" pitchFamily="18" charset="0"/>
              <a:cs typeface="Lucida Sans Unicode" panose="020B0602030504020204" pitchFamily="34" charset="0"/>
            </a:endParaRPr>
          </a:p>
          <a:p>
            <a:pPr marL="342900" indent="-342900">
              <a:lnSpc>
                <a:spcPct val="107000"/>
              </a:lnSpc>
              <a:spcAft>
                <a:spcPts val="600"/>
              </a:spcAft>
              <a:buFont typeface="Wingdings" panose="05000000000000000000" pitchFamily="2" charset="2"/>
              <a:buChar char="§"/>
            </a:pPr>
            <a:endParaRPr lang="cy-GB" sz="2100" dirty="0">
              <a:solidFill>
                <a:srgbClr val="222222"/>
              </a:solidFill>
              <a:latin typeface="Open Sans"/>
              <a:ea typeface="Times New Roman" panose="02020603050405020304" pitchFamily="18" charset="0"/>
              <a:cs typeface="Lucida Sans Unicode" panose="020B0602030504020204" pitchFamily="34" charset="0"/>
            </a:endParaRPr>
          </a:p>
          <a:p>
            <a:pPr marL="342900" indent="-342900">
              <a:lnSpc>
                <a:spcPct val="107000"/>
              </a:lnSpc>
              <a:spcAft>
                <a:spcPts val="600"/>
              </a:spcAft>
              <a:buFont typeface="Wingdings" panose="05000000000000000000" pitchFamily="2" charset="2"/>
              <a:buChar char="§"/>
            </a:pPr>
            <a:r>
              <a:rPr lang="cy-GB" sz="2100" dirty="0">
                <a:solidFill>
                  <a:srgbClr val="222222"/>
                </a:solidFill>
                <a:latin typeface="Open Sans"/>
                <a:ea typeface="Times New Roman" panose="02020603050405020304" pitchFamily="18" charset="0"/>
                <a:cs typeface="Lucida Sans Unicode" panose="020B0602030504020204" pitchFamily="34" charset="0"/>
              </a:rPr>
              <a:t>Ar adegau o straen mawr, neu drawma, mae'r ymennydd yn gweithredu ei ymatebion greddfol, "ymladd, ffoi, neu rewi", wrth gyfyngu rhannau’r ymennydd lle mae dysgu, yn enwedig o gwmpas iaith, yn digwydd. </a:t>
            </a:r>
          </a:p>
          <a:p>
            <a:pPr marL="342900" indent="-342900">
              <a:lnSpc>
                <a:spcPct val="107000"/>
              </a:lnSpc>
              <a:spcAft>
                <a:spcPts val="600"/>
              </a:spcAft>
              <a:buFont typeface="Wingdings" panose="05000000000000000000" pitchFamily="2" charset="2"/>
              <a:buChar char="§"/>
            </a:pPr>
            <a:endParaRPr lang="cy-GB" sz="2100" dirty="0">
              <a:solidFill>
                <a:srgbClr val="222222"/>
              </a:solidFill>
              <a:latin typeface="Open Sans"/>
              <a:ea typeface="Times New Roman" panose="02020603050405020304" pitchFamily="18" charset="0"/>
              <a:cs typeface="Lucida Sans Unicode" panose="020B0602030504020204" pitchFamily="34" charset="0"/>
            </a:endParaRPr>
          </a:p>
          <a:p>
            <a:pPr marL="342900" indent="-342900">
              <a:lnSpc>
                <a:spcPct val="107000"/>
              </a:lnSpc>
              <a:spcAft>
                <a:spcPts val="600"/>
              </a:spcAft>
              <a:buFont typeface="Wingdings" panose="05000000000000000000" pitchFamily="2" charset="2"/>
              <a:buChar char="§"/>
            </a:pPr>
            <a:r>
              <a:rPr lang="cy-GB" sz="2100" dirty="0">
                <a:solidFill>
                  <a:srgbClr val="222222"/>
                </a:solidFill>
                <a:latin typeface="Open Sans"/>
                <a:ea typeface="Times New Roman" panose="02020603050405020304" pitchFamily="18" charset="0"/>
                <a:cs typeface="Lucida Sans Unicode" panose="020B0602030504020204" pitchFamily="34" charset="0"/>
              </a:rPr>
              <a:t>Pan fydd hyn yn digwydd dro ar ôl tro, yn enwedig mewn plant dan 5 oed, mae'r ymennydd yn cael ei newid yn sylfaenol. Yn fyr, mae'n addasu i oroesi o dan yr amodau gwaethaf</a:t>
            </a:r>
            <a:r>
              <a:rPr lang="en-US" sz="2100" dirty="0">
                <a:solidFill>
                  <a:srgbClr val="222222"/>
                </a:solidFill>
                <a:latin typeface="Open Sans"/>
                <a:ea typeface="Times New Roman" panose="02020603050405020304" pitchFamily="18" charset="0"/>
                <a:cs typeface="Lucida Sans Unicode" panose="020B0602030504020204" pitchFamily="34" charset="0"/>
              </a:rPr>
              <a:t>.</a:t>
            </a:r>
          </a:p>
          <a:p>
            <a:pPr marL="342900" indent="-342900">
              <a:lnSpc>
                <a:spcPct val="107000"/>
              </a:lnSpc>
              <a:spcAft>
                <a:spcPts val="600"/>
              </a:spcAft>
              <a:buFont typeface="Wingdings" panose="05000000000000000000" pitchFamily="2" charset="2"/>
              <a:buChar char="§"/>
            </a:pPr>
            <a:endParaRPr lang="en-US" sz="2100" dirty="0">
              <a:solidFill>
                <a:srgbClr val="222222"/>
              </a:solidFill>
              <a:latin typeface="Open Sans"/>
              <a:ea typeface="Calibri" panose="020F0502020204030204" pitchFamily="34" charset="0"/>
              <a:cs typeface="Lucida Sans Unicode" panose="020B0602030504020204" pitchFamily="34" charset="0"/>
            </a:endParaRPr>
          </a:p>
          <a:p>
            <a:pPr>
              <a:lnSpc>
                <a:spcPct val="107000"/>
              </a:lnSpc>
              <a:spcAft>
                <a:spcPts val="600"/>
              </a:spcAft>
            </a:pPr>
            <a:r>
              <a:rPr lang="en-US" sz="2100" dirty="0">
                <a:solidFill>
                  <a:srgbClr val="222222"/>
                </a:solidFill>
                <a:latin typeface="Open Sans"/>
                <a:ea typeface="Calibri" panose="020F0502020204030204" pitchFamily="34" charset="0"/>
                <a:cs typeface="Lucida Sans Unicode" panose="020B0602030504020204" pitchFamily="34" charset="0"/>
              </a:rPr>
              <a:t>(Flannery, 2016)</a:t>
            </a:r>
            <a:endParaRPr lang="en-GB" sz="2100" dirty="0">
              <a:latin typeface="Calibri" panose="020F0502020204030204" pitchFamily="34" charset="0"/>
              <a:ea typeface="Calibri" panose="020F0502020204030204" pitchFamily="34" charset="0"/>
              <a:cs typeface="Times New Roman" panose="02020603050405020304" pitchFamily="18" charset="0"/>
            </a:endParaRPr>
          </a:p>
          <a:p>
            <a:endParaRPr lang="en-GB" sz="1350" dirty="0"/>
          </a:p>
        </p:txBody>
      </p:sp>
      <p:sp>
        <p:nvSpPr>
          <p:cNvPr id="2" name="Title 1">
            <a:extLst>
              <a:ext uri="{FF2B5EF4-FFF2-40B4-BE49-F238E27FC236}">
                <a16:creationId xmlns:a16="http://schemas.microsoft.com/office/drawing/2014/main" id="{5C4A0639-D82A-218D-9AB2-14D3174E1A51}"/>
              </a:ext>
            </a:extLst>
          </p:cNvPr>
          <p:cNvSpPr>
            <a:spLocks noGrp="1"/>
          </p:cNvSpPr>
          <p:nvPr>
            <p:ph type="title"/>
          </p:nvPr>
        </p:nvSpPr>
        <p:spPr>
          <a:xfrm>
            <a:off x="628650" y="365125"/>
            <a:ext cx="7886700" cy="766989"/>
          </a:xfrm>
        </p:spPr>
        <p:txBody>
          <a:bodyPr>
            <a:noAutofit/>
          </a:bodyPr>
          <a:lstStyle/>
          <a:p>
            <a:r>
              <a:rPr lang="cy-GB" sz="3600" noProof="0" dirty="0"/>
              <a:t>Mae profiadau trawmatig yn newid ymennydd plant</a:t>
            </a:r>
            <a:r>
              <a:rPr lang="en-US" sz="3600" dirty="0"/>
              <a:t>.</a:t>
            </a:r>
          </a:p>
        </p:txBody>
      </p:sp>
    </p:spTree>
    <p:extLst>
      <p:ext uri="{BB962C8B-B14F-4D97-AF65-F5344CB8AC3E}">
        <p14:creationId xmlns:p14="http://schemas.microsoft.com/office/powerpoint/2010/main" val="32823795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B85525-FBA3-4205-A3C0-AD75BE97F3AF}"/>
              </a:ext>
            </a:extLst>
          </p:cNvPr>
          <p:cNvSpPr txBox="1"/>
          <p:nvPr/>
        </p:nvSpPr>
        <p:spPr>
          <a:xfrm>
            <a:off x="372083" y="1280403"/>
            <a:ext cx="8616275" cy="4142801"/>
          </a:xfrm>
          <a:prstGeom prst="rect">
            <a:avLst/>
          </a:prstGeom>
          <a:noFill/>
        </p:spPr>
        <p:txBody>
          <a:bodyPr wrap="square" rtlCol="0">
            <a:spAutoFit/>
          </a:bodyPr>
          <a:lstStyle/>
          <a:p>
            <a:pPr>
              <a:lnSpc>
                <a:spcPct val="107000"/>
              </a:lnSpc>
              <a:spcAft>
                <a:spcPts val="600"/>
              </a:spcAft>
            </a:pPr>
            <a:endParaRPr lang="en-US" sz="2100" dirty="0">
              <a:solidFill>
                <a:srgbClr val="222222"/>
              </a:solidFill>
              <a:latin typeface="Open Sans"/>
              <a:ea typeface="Times New Roman" panose="02020603050405020304" pitchFamily="18" charset="0"/>
              <a:cs typeface="Lucida Sans Unicode" panose="020B0602030504020204" pitchFamily="34" charset="0"/>
            </a:endParaRPr>
          </a:p>
          <a:p>
            <a:pPr marL="342900" indent="-342900">
              <a:lnSpc>
                <a:spcPct val="107000"/>
              </a:lnSpc>
              <a:spcAft>
                <a:spcPts val="600"/>
              </a:spcAft>
              <a:buFont typeface="Wingdings" panose="05000000000000000000" pitchFamily="2" charset="2"/>
              <a:buChar char="§"/>
            </a:pPr>
            <a:r>
              <a:rPr lang="en-US" sz="2100" dirty="0">
                <a:solidFill>
                  <a:srgbClr val="222222"/>
                </a:solidFill>
                <a:latin typeface="Open Sans"/>
                <a:ea typeface="Times New Roman" panose="02020603050405020304" pitchFamily="18" charset="0"/>
                <a:cs typeface="Lucida Sans Unicode" panose="020B0602030504020204" pitchFamily="34" charset="0"/>
              </a:rPr>
              <a:t>In times of great stress, or trauma, the brain activates its instinctive, “fight, flight, or freeze” responses, while dialing down the areas of the brain where learning, especially around language, takes place. </a:t>
            </a:r>
          </a:p>
          <a:p>
            <a:pPr marL="342900" indent="-342900">
              <a:lnSpc>
                <a:spcPct val="107000"/>
              </a:lnSpc>
              <a:spcAft>
                <a:spcPts val="600"/>
              </a:spcAft>
              <a:buFont typeface="Wingdings" panose="05000000000000000000" pitchFamily="2" charset="2"/>
              <a:buChar char="§"/>
            </a:pPr>
            <a:endParaRPr lang="en-US" sz="2100" dirty="0">
              <a:solidFill>
                <a:srgbClr val="222222"/>
              </a:solidFill>
              <a:latin typeface="Open Sans"/>
              <a:ea typeface="Times New Roman" panose="02020603050405020304" pitchFamily="18" charset="0"/>
              <a:cs typeface="Lucida Sans Unicode" panose="020B0602030504020204" pitchFamily="34" charset="0"/>
            </a:endParaRPr>
          </a:p>
          <a:p>
            <a:pPr marL="342900" indent="-342900">
              <a:lnSpc>
                <a:spcPct val="107000"/>
              </a:lnSpc>
              <a:spcAft>
                <a:spcPts val="600"/>
              </a:spcAft>
              <a:buFont typeface="Wingdings" panose="05000000000000000000" pitchFamily="2" charset="2"/>
              <a:buChar char="§"/>
            </a:pPr>
            <a:r>
              <a:rPr lang="en-US" sz="2100" dirty="0">
                <a:solidFill>
                  <a:srgbClr val="222222"/>
                </a:solidFill>
                <a:latin typeface="Open Sans"/>
                <a:ea typeface="Times New Roman" panose="02020603050405020304" pitchFamily="18" charset="0"/>
                <a:cs typeface="Lucida Sans Unicode" panose="020B0602030504020204" pitchFamily="34" charset="0"/>
              </a:rPr>
              <a:t>When this happens over and again, especially in children under age 5, the brain is fundamentally changed. Basically, it adapts for survival under the worst conditions.</a:t>
            </a:r>
          </a:p>
          <a:p>
            <a:pPr>
              <a:lnSpc>
                <a:spcPct val="107000"/>
              </a:lnSpc>
              <a:spcAft>
                <a:spcPts val="600"/>
              </a:spcAft>
            </a:pPr>
            <a:r>
              <a:rPr lang="en-US" sz="2100" dirty="0">
                <a:solidFill>
                  <a:srgbClr val="222222"/>
                </a:solidFill>
                <a:latin typeface="Open Sans"/>
                <a:ea typeface="Calibri" panose="020F0502020204030204" pitchFamily="34" charset="0"/>
                <a:cs typeface="Lucida Sans Unicode" panose="020B0602030504020204" pitchFamily="34" charset="0"/>
              </a:rPr>
              <a:t>(Flannery, 2016)</a:t>
            </a:r>
            <a:endParaRPr lang="en-GB" sz="2100" dirty="0">
              <a:latin typeface="Calibri" panose="020F0502020204030204" pitchFamily="34" charset="0"/>
              <a:ea typeface="Calibri" panose="020F0502020204030204" pitchFamily="34" charset="0"/>
              <a:cs typeface="Times New Roman" panose="02020603050405020304" pitchFamily="18" charset="0"/>
            </a:endParaRPr>
          </a:p>
          <a:p>
            <a:endParaRPr lang="en-GB" sz="1350" dirty="0"/>
          </a:p>
        </p:txBody>
      </p:sp>
      <p:sp>
        <p:nvSpPr>
          <p:cNvPr id="2" name="Title 1">
            <a:extLst>
              <a:ext uri="{FF2B5EF4-FFF2-40B4-BE49-F238E27FC236}">
                <a16:creationId xmlns:a16="http://schemas.microsoft.com/office/drawing/2014/main" id="{3A0F961C-70F6-49CA-E0D4-EF998B863364}"/>
              </a:ext>
            </a:extLst>
          </p:cNvPr>
          <p:cNvSpPr>
            <a:spLocks noGrp="1"/>
          </p:cNvSpPr>
          <p:nvPr>
            <p:ph type="title"/>
          </p:nvPr>
        </p:nvSpPr>
        <p:spPr>
          <a:xfrm>
            <a:off x="212039" y="963385"/>
            <a:ext cx="8823104" cy="527957"/>
          </a:xfrm>
        </p:spPr>
        <p:txBody>
          <a:bodyPr>
            <a:normAutofit fontScale="90000"/>
          </a:bodyPr>
          <a:lstStyle/>
          <a:p>
            <a:r>
              <a:rPr lang="en-US" sz="3600" dirty="0">
                <a:solidFill>
                  <a:srgbClr val="222222"/>
                </a:solidFill>
                <a:latin typeface="Open Sans"/>
                <a:ea typeface="Times New Roman" panose="02020603050405020304" pitchFamily="18" charset="0"/>
                <a:cs typeface="Lucida Sans Unicode" panose="020B0602030504020204" pitchFamily="34" charset="0"/>
              </a:rPr>
              <a:t>Traumatic experiences alter children’s brains. </a:t>
            </a:r>
            <a:br>
              <a:rPr lang="en-US" sz="4400" dirty="0">
                <a:solidFill>
                  <a:srgbClr val="222222"/>
                </a:solidFill>
                <a:latin typeface="Open Sans"/>
                <a:ea typeface="Times New Roman" panose="02020603050405020304" pitchFamily="18" charset="0"/>
                <a:cs typeface="Lucida Sans Unicode" panose="020B0602030504020204" pitchFamily="34" charset="0"/>
              </a:rPr>
            </a:br>
            <a:endParaRPr lang="en-US" dirty="0"/>
          </a:p>
        </p:txBody>
      </p:sp>
      <p:sp>
        <p:nvSpPr>
          <p:cNvPr id="3" name="Content Placeholder 2">
            <a:extLst>
              <a:ext uri="{FF2B5EF4-FFF2-40B4-BE49-F238E27FC236}">
                <a16:creationId xmlns:a16="http://schemas.microsoft.com/office/drawing/2014/main" id="{3240C74B-1CE9-08F9-3F6A-880D67E19D8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0127566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854663-E155-2022-D316-16E85DC77B98}"/>
              </a:ext>
            </a:extLst>
          </p:cNvPr>
          <p:cNvSpPr>
            <a:spLocks noGrp="1"/>
          </p:cNvSpPr>
          <p:nvPr>
            <p:ph type="title"/>
          </p:nvPr>
        </p:nvSpPr>
        <p:spPr>
          <a:xfrm>
            <a:off x="628650" y="365126"/>
            <a:ext cx="7886700" cy="848631"/>
          </a:xfrm>
        </p:spPr>
        <p:txBody>
          <a:bodyPr/>
          <a:lstStyle/>
          <a:p>
            <a:r>
              <a:rPr lang="en-GB" dirty="0"/>
              <a:t>Yn yr Ysgol</a:t>
            </a:r>
            <a:endParaRPr lang="en-US" dirty="0"/>
          </a:p>
        </p:txBody>
      </p:sp>
      <p:sp>
        <p:nvSpPr>
          <p:cNvPr id="4" name="Content Placeholder 3">
            <a:extLst>
              <a:ext uri="{FF2B5EF4-FFF2-40B4-BE49-F238E27FC236}">
                <a16:creationId xmlns:a16="http://schemas.microsoft.com/office/drawing/2014/main" id="{0B81D256-967C-799A-9F72-8FA706E0D1CD}"/>
              </a:ext>
            </a:extLst>
          </p:cNvPr>
          <p:cNvSpPr>
            <a:spLocks noGrp="1"/>
          </p:cNvSpPr>
          <p:nvPr>
            <p:ph idx="1"/>
          </p:nvPr>
        </p:nvSpPr>
        <p:spPr>
          <a:xfrm>
            <a:off x="628649" y="1825625"/>
            <a:ext cx="8001783" cy="4351338"/>
          </a:xfrm>
        </p:spPr>
        <p:txBody>
          <a:bodyPr>
            <a:normAutofit lnSpcReduction="10000"/>
          </a:bodyPr>
          <a:lstStyle/>
          <a:p>
            <a:pPr>
              <a:lnSpc>
                <a:spcPct val="107000"/>
              </a:lnSpc>
              <a:spcAft>
                <a:spcPts val="600"/>
              </a:spcAft>
            </a:pPr>
            <a:r>
              <a:rPr lang="cy-GB" sz="2400" dirty="0">
                <a:solidFill>
                  <a:srgbClr val="222222"/>
                </a:solidFill>
                <a:latin typeface="Open Sans"/>
                <a:ea typeface="Times New Roman" panose="02020603050405020304" pitchFamily="18" charset="0"/>
                <a:cs typeface="Lucida Sans Unicode" panose="020B0602030504020204" pitchFamily="34" charset="0"/>
              </a:rPr>
              <a:t>Mae byw’n barhaus mewn cyflwr o or-ymwybyddiaeth </a:t>
            </a:r>
            <a:r>
              <a:rPr kumimoji="0" lang="cy-GB" sz="2400" b="0" i="0" u="none" strike="noStrike" kern="1200" cap="none" spc="0" normalizeH="0" baseline="0" noProof="0" dirty="0">
                <a:ln>
                  <a:noFill/>
                </a:ln>
                <a:solidFill>
                  <a:srgbClr val="222222"/>
                </a:solidFill>
                <a:effectLst/>
                <a:uLnTx/>
                <a:uFillTx/>
                <a:latin typeface="Open Sans"/>
                <a:ea typeface="Times New Roman" panose="02020603050405020304" pitchFamily="18" charset="0"/>
                <a:cs typeface="Lucida Sans Unicode" panose="020B0602030504020204" pitchFamily="34" charset="0"/>
              </a:rPr>
              <a:t>sy’n cael ei yrru gan ofn, </a:t>
            </a:r>
            <a:r>
              <a:rPr lang="cy-GB" sz="2400" dirty="0">
                <a:solidFill>
                  <a:srgbClr val="222222"/>
                </a:solidFill>
                <a:latin typeface="Open Sans"/>
                <a:ea typeface="Times New Roman" panose="02020603050405020304" pitchFamily="18" charset="0"/>
                <a:cs typeface="Lucida Sans Unicode" panose="020B0602030504020204" pitchFamily="34" charset="0"/>
              </a:rPr>
              <a:t>yn golygu y gall y plant hyn ei chael ym amhosibl ymgysylltu.</a:t>
            </a:r>
          </a:p>
          <a:p>
            <a:pPr>
              <a:lnSpc>
                <a:spcPct val="107000"/>
              </a:lnSpc>
              <a:spcAft>
                <a:spcPts val="600"/>
              </a:spcAft>
            </a:pPr>
            <a:r>
              <a:rPr lang="cy-GB" sz="2400" dirty="0">
                <a:solidFill>
                  <a:srgbClr val="222222"/>
                </a:solidFill>
                <a:latin typeface="Open Sans"/>
                <a:ea typeface="Times New Roman" panose="02020603050405020304" pitchFamily="18" charset="0"/>
                <a:cs typeface="Lucida Sans Unicode" panose="020B0602030504020204" pitchFamily="34" charset="0"/>
              </a:rPr>
              <a:t>Yn eu hymdrechion isymwybodol i’w hamddiffyn eu hunain, gellir eu hystyried yn aml yn herfeiddiol, yn amharchus neu'n or-ymosodol. </a:t>
            </a:r>
          </a:p>
          <a:p>
            <a:pPr>
              <a:lnSpc>
                <a:spcPct val="107000"/>
              </a:lnSpc>
              <a:spcAft>
                <a:spcPts val="600"/>
              </a:spcAft>
            </a:pPr>
            <a:r>
              <a:rPr lang="cy-GB" sz="2400" dirty="0">
                <a:solidFill>
                  <a:srgbClr val="222222"/>
                </a:solidFill>
                <a:latin typeface="Open Sans"/>
                <a:ea typeface="Times New Roman" panose="02020603050405020304" pitchFamily="18" charset="0"/>
                <a:cs typeface="Lucida Sans Unicode" panose="020B0602030504020204" pitchFamily="34" charset="0"/>
              </a:rPr>
              <a:t>Efallai y bydd plant eraill yn ymddangos fel pe baent yn drifftio i ffwrdd, neu'n cau i lawr, oherwydd bod eu hymennydd yn dweud wrthyn nhw, 'mae angen i ti fod yn ddiogel.’</a:t>
            </a:r>
            <a:endParaRPr lang="cy-GB" sz="24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9181323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8F404B0-B4A2-58D2-B90D-1E0FDD8DFF43}"/>
              </a:ext>
            </a:extLst>
          </p:cNvPr>
          <p:cNvSpPr>
            <a:spLocks noGrp="1"/>
          </p:cNvSpPr>
          <p:nvPr>
            <p:ph type="title"/>
          </p:nvPr>
        </p:nvSpPr>
        <p:spPr/>
        <p:txBody>
          <a:bodyPr/>
          <a:lstStyle/>
          <a:p>
            <a:r>
              <a:rPr lang="en-GB" dirty="0"/>
              <a:t>In school</a:t>
            </a:r>
            <a:endParaRPr lang="en-US" dirty="0"/>
          </a:p>
        </p:txBody>
      </p:sp>
      <p:sp>
        <p:nvSpPr>
          <p:cNvPr id="4" name="Content Placeholder 3">
            <a:extLst>
              <a:ext uri="{FF2B5EF4-FFF2-40B4-BE49-F238E27FC236}">
                <a16:creationId xmlns:a16="http://schemas.microsoft.com/office/drawing/2014/main" id="{BF8F0E2D-B640-27F2-35BE-1F8716C2D7EB}"/>
              </a:ext>
            </a:extLst>
          </p:cNvPr>
          <p:cNvSpPr>
            <a:spLocks noGrp="1"/>
          </p:cNvSpPr>
          <p:nvPr>
            <p:ph idx="1"/>
          </p:nvPr>
        </p:nvSpPr>
        <p:spPr>
          <a:xfrm>
            <a:off x="628650" y="1825625"/>
            <a:ext cx="7886700" cy="3160032"/>
          </a:xfrm>
        </p:spPr>
        <p:txBody>
          <a:bodyPr/>
          <a:lstStyle/>
          <a:p>
            <a:pPr>
              <a:lnSpc>
                <a:spcPct val="107000"/>
              </a:lnSpc>
              <a:spcAft>
                <a:spcPts val="600"/>
              </a:spcAft>
            </a:pPr>
            <a:r>
              <a:rPr lang="en-US" sz="2000" dirty="0">
                <a:solidFill>
                  <a:srgbClr val="222222"/>
                </a:solidFill>
                <a:latin typeface="Open Sans"/>
                <a:ea typeface="Times New Roman" panose="02020603050405020304" pitchFamily="18" charset="0"/>
                <a:cs typeface="Lucida Sans Unicode" panose="020B0602030504020204" pitchFamily="34" charset="0"/>
              </a:rPr>
              <a:t>Living in a constant, fear-activated state of hyper-awareness means these children can find it impossible to engage.</a:t>
            </a:r>
          </a:p>
          <a:p>
            <a:pPr>
              <a:lnSpc>
                <a:spcPct val="107000"/>
              </a:lnSpc>
              <a:spcAft>
                <a:spcPts val="600"/>
              </a:spcAft>
            </a:pPr>
            <a:r>
              <a:rPr lang="en-US" sz="2000" dirty="0">
                <a:solidFill>
                  <a:srgbClr val="222222"/>
                </a:solidFill>
                <a:latin typeface="Open Sans"/>
                <a:ea typeface="Times New Roman" panose="02020603050405020304" pitchFamily="18" charset="0"/>
                <a:cs typeface="Lucida Sans Unicode" panose="020B0602030504020204" pitchFamily="34" charset="0"/>
              </a:rPr>
              <a:t>In their subconscious efforts to self-protect, they often can be perceived as defiant, disrespectful or overly aggressive. </a:t>
            </a:r>
          </a:p>
          <a:p>
            <a:pPr>
              <a:lnSpc>
                <a:spcPct val="107000"/>
              </a:lnSpc>
              <a:spcAft>
                <a:spcPts val="600"/>
              </a:spcAft>
            </a:pPr>
            <a:r>
              <a:rPr lang="en-US" sz="2000" dirty="0">
                <a:solidFill>
                  <a:srgbClr val="222222"/>
                </a:solidFill>
                <a:latin typeface="Open Sans"/>
                <a:ea typeface="Times New Roman" panose="02020603050405020304" pitchFamily="18" charset="0"/>
                <a:cs typeface="Lucida Sans Unicode" panose="020B0602030504020204" pitchFamily="34" charset="0"/>
              </a:rPr>
              <a:t>Others may look as if they’re drifting off, or shutting down, because their brain is telling them, ‘you need to be safe.’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03060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98D20-EE04-3F6E-1A36-C5E823FA3D0F}"/>
              </a:ext>
            </a:extLst>
          </p:cNvPr>
          <p:cNvSpPr>
            <a:spLocks noGrp="1"/>
          </p:cNvSpPr>
          <p:nvPr>
            <p:ph type="title"/>
          </p:nvPr>
        </p:nvSpPr>
        <p:spPr/>
        <p:txBody>
          <a:bodyPr/>
          <a:lstStyle/>
          <a:p>
            <a:r>
              <a:rPr lang="cy-GB" noProof="0" dirty="0"/>
              <a:t>Ymatebion straen</a:t>
            </a:r>
          </a:p>
        </p:txBody>
      </p:sp>
      <p:sp>
        <p:nvSpPr>
          <p:cNvPr id="3" name="Content Placeholder 2">
            <a:extLst>
              <a:ext uri="{FF2B5EF4-FFF2-40B4-BE49-F238E27FC236}">
                <a16:creationId xmlns:a16="http://schemas.microsoft.com/office/drawing/2014/main" id="{7EFD7614-CF6E-4E37-ECB9-9A4C78E804EF}"/>
              </a:ext>
            </a:extLst>
          </p:cNvPr>
          <p:cNvSpPr>
            <a:spLocks noGrp="1"/>
          </p:cNvSpPr>
          <p:nvPr>
            <p:ph idx="1"/>
          </p:nvPr>
        </p:nvSpPr>
        <p:spPr/>
        <p:txBody>
          <a:bodyPr/>
          <a:lstStyle/>
          <a:p>
            <a:r>
              <a:rPr lang="cy-GB" noProof="0" dirty="0"/>
              <a:t>Ymladd: wynebu unrhyw fygythiad </a:t>
            </a:r>
            <a:r>
              <a:rPr lang="cy-GB" noProof="0" dirty="0" err="1"/>
              <a:t>canfyddedig</a:t>
            </a:r>
            <a:r>
              <a:rPr lang="cy-GB" noProof="0" dirty="0"/>
              <a:t> yn ymosodol.</a:t>
            </a:r>
          </a:p>
          <a:p>
            <a:r>
              <a:rPr lang="cy-GB" noProof="0" dirty="0"/>
              <a:t>Ffoi: rhedeg i ffwrdd o berygl.</a:t>
            </a:r>
          </a:p>
          <a:p>
            <a:r>
              <a:rPr lang="cy-GB" noProof="0" dirty="0"/>
              <a:t>Rhewi: methu â symud na gweithredu yn erbyn bygythiad.</a:t>
            </a:r>
          </a:p>
          <a:p>
            <a:r>
              <a:rPr lang="cy-GB" noProof="0" dirty="0"/>
              <a:t>Gwenieithio: yn gweithredu ar unwaith i geisio plesio i osgoi unrhyw wrthdaro.</a:t>
            </a:r>
          </a:p>
        </p:txBody>
      </p:sp>
    </p:spTree>
    <p:extLst>
      <p:ext uri="{BB962C8B-B14F-4D97-AF65-F5344CB8AC3E}">
        <p14:creationId xmlns:p14="http://schemas.microsoft.com/office/powerpoint/2010/main" val="4505122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41BEB-E39E-D377-BACD-5063A61BF0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B7189-64D8-8D61-E071-E92F0CA200E0}"/>
              </a:ext>
            </a:extLst>
          </p:cNvPr>
          <p:cNvSpPr>
            <a:spLocks noGrp="1"/>
          </p:cNvSpPr>
          <p:nvPr>
            <p:ph type="title"/>
          </p:nvPr>
        </p:nvSpPr>
        <p:spPr/>
        <p:txBody>
          <a:bodyPr/>
          <a:lstStyle/>
          <a:p>
            <a:r>
              <a:rPr lang="en-US" dirty="0"/>
              <a:t>Stress responses</a:t>
            </a:r>
          </a:p>
        </p:txBody>
      </p:sp>
      <p:sp>
        <p:nvSpPr>
          <p:cNvPr id="3" name="Content Placeholder 2">
            <a:extLst>
              <a:ext uri="{FF2B5EF4-FFF2-40B4-BE49-F238E27FC236}">
                <a16:creationId xmlns:a16="http://schemas.microsoft.com/office/drawing/2014/main" id="{A44C4B4F-CBCC-38D1-623B-8E7A99BB9EB5}"/>
              </a:ext>
            </a:extLst>
          </p:cNvPr>
          <p:cNvSpPr>
            <a:spLocks noGrp="1"/>
          </p:cNvSpPr>
          <p:nvPr>
            <p:ph idx="1"/>
          </p:nvPr>
        </p:nvSpPr>
        <p:spPr/>
        <p:txBody>
          <a:bodyPr/>
          <a:lstStyle/>
          <a:p>
            <a:r>
              <a:rPr lang="en-GB" dirty="0"/>
              <a:t>Fight: aggressively confront any perceived threat.
Flight: escape from danger.
Freeze: unable to move or act against a threat.
Fawn: act immediately to try to please in order to avoid any conflict.</a:t>
            </a:r>
          </a:p>
          <a:p>
            <a:endParaRPr lang="en-US" dirty="0"/>
          </a:p>
        </p:txBody>
      </p:sp>
    </p:spTree>
    <p:extLst>
      <p:ext uri="{BB962C8B-B14F-4D97-AF65-F5344CB8AC3E}">
        <p14:creationId xmlns:p14="http://schemas.microsoft.com/office/powerpoint/2010/main" val="37015793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1088D-3C6C-4D2D-9BA1-C36AC81EF79E}"/>
              </a:ext>
            </a:extLst>
          </p:cNvPr>
          <p:cNvSpPr>
            <a:spLocks noGrp="1"/>
          </p:cNvSpPr>
          <p:nvPr>
            <p:ph type="title"/>
          </p:nvPr>
        </p:nvSpPr>
        <p:spPr/>
        <p:txBody>
          <a:bodyPr/>
          <a:lstStyle/>
          <a:p>
            <a:r>
              <a:rPr lang="en-GB" dirty="0"/>
              <a:t>MAE PLANT YN YMDEBYGU I BELI NEU SBRINGIAU….</a:t>
            </a:r>
          </a:p>
        </p:txBody>
      </p:sp>
      <p:sp>
        <p:nvSpPr>
          <p:cNvPr id="3" name="Content Placeholder 2">
            <a:extLst>
              <a:ext uri="{FF2B5EF4-FFF2-40B4-BE49-F238E27FC236}">
                <a16:creationId xmlns:a16="http://schemas.microsoft.com/office/drawing/2014/main" id="{ED9FB0D9-ECE9-462A-BDC1-A7C3B0BF4EE1}"/>
              </a:ext>
            </a:extLst>
          </p:cNvPr>
          <p:cNvSpPr>
            <a:spLocks noGrp="1"/>
          </p:cNvSpPr>
          <p:nvPr>
            <p:ph idx="1"/>
          </p:nvPr>
        </p:nvSpPr>
        <p:spPr/>
        <p:txBody>
          <a:bodyPr/>
          <a:lstStyle/>
          <a:p>
            <a:pPr marL="0" indent="0" algn="ctr">
              <a:buNone/>
            </a:pPr>
            <a:r>
              <a:rPr lang="cy-GB" sz="2100" b="1" noProof="0" dirty="0">
                <a:solidFill>
                  <a:srgbClr val="FF0000"/>
                </a:solidFill>
              </a:rPr>
              <a:t>Nid yw plant bob amser yn fregus!</a:t>
            </a:r>
          </a:p>
          <a:p>
            <a:pPr marL="0" indent="0" algn="ctr">
              <a:buNone/>
            </a:pPr>
            <a:endParaRPr lang="en-US" sz="1800" b="1" dirty="0">
              <a:solidFill>
                <a:srgbClr val="FF0000"/>
              </a:solidFill>
            </a:endParaRPr>
          </a:p>
          <a:p>
            <a:pPr marL="0" indent="0" algn="ctr">
              <a:buNone/>
            </a:pPr>
            <a:endParaRPr lang="en-US" sz="1800" b="1" dirty="0">
              <a:solidFill>
                <a:srgbClr val="FF0000"/>
              </a:solidFill>
            </a:endParaRPr>
          </a:p>
          <a:p>
            <a:pPr marL="0" indent="0" algn="ctr">
              <a:buNone/>
            </a:pPr>
            <a:endParaRPr lang="en-US" sz="1800" b="1" dirty="0">
              <a:solidFill>
                <a:srgbClr val="FF0000"/>
              </a:solidFill>
            </a:endParaRPr>
          </a:p>
          <a:p>
            <a:pPr marL="0" indent="0" algn="ctr">
              <a:buNone/>
            </a:pPr>
            <a:r>
              <a:rPr lang="de-DE" sz="2100" b="1" dirty="0">
                <a:solidFill>
                  <a:srgbClr val="FF0000"/>
                </a:solidFill>
              </a:rPr>
              <a:t>Gellir eu cymharu â sbringiau neu beli</a:t>
            </a:r>
            <a:r>
              <a:rPr lang="en-US" sz="2100" b="1" dirty="0">
                <a:solidFill>
                  <a:srgbClr val="FF0000"/>
                </a:solidFill>
              </a:rPr>
              <a:t>!</a:t>
            </a:r>
          </a:p>
          <a:p>
            <a:endParaRPr lang="en-GB" dirty="0"/>
          </a:p>
        </p:txBody>
      </p:sp>
      <p:pic>
        <p:nvPicPr>
          <p:cNvPr id="4" name="Picture 3">
            <a:extLst>
              <a:ext uri="{FF2B5EF4-FFF2-40B4-BE49-F238E27FC236}">
                <a16:creationId xmlns:a16="http://schemas.microsoft.com/office/drawing/2014/main" id="{ABBC9A3B-0D30-4A35-9857-68F93150F160}"/>
              </a:ext>
            </a:extLst>
          </p:cNvPr>
          <p:cNvPicPr>
            <a:picLocks noChangeAspect="1"/>
          </p:cNvPicPr>
          <p:nvPr/>
        </p:nvPicPr>
        <p:blipFill>
          <a:blip r:embed="rId2">
            <a:alphaModFix amt="70000"/>
          </a:blip>
          <a:stretch>
            <a:fillRect/>
          </a:stretch>
        </p:blipFill>
        <p:spPr>
          <a:xfrm>
            <a:off x="3483807" y="3822472"/>
            <a:ext cx="2283505" cy="1379617"/>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0BDFFF04-5744-4456-B181-2BA87D17A9B6}"/>
              </a:ext>
            </a:extLst>
          </p:cNvPr>
          <p:cNvPicPr>
            <a:picLocks noChangeAspect="1"/>
          </p:cNvPicPr>
          <p:nvPr/>
        </p:nvPicPr>
        <p:blipFill>
          <a:blip r:embed="rId3"/>
          <a:stretch>
            <a:fillRect/>
          </a:stretch>
        </p:blipFill>
        <p:spPr>
          <a:xfrm>
            <a:off x="312688" y="4222373"/>
            <a:ext cx="1979465" cy="1314827"/>
          </a:xfrm>
          <a:prstGeom prst="rect">
            <a:avLst/>
          </a:prstGeom>
        </p:spPr>
      </p:pic>
      <p:pic>
        <p:nvPicPr>
          <p:cNvPr id="6" name="Picture 5">
            <a:extLst>
              <a:ext uri="{FF2B5EF4-FFF2-40B4-BE49-F238E27FC236}">
                <a16:creationId xmlns:a16="http://schemas.microsoft.com/office/drawing/2014/main" id="{434C09E9-5C57-4CE3-BB34-7A1902AE6720}"/>
              </a:ext>
            </a:extLst>
          </p:cNvPr>
          <p:cNvPicPr>
            <a:picLocks noChangeAspect="1"/>
          </p:cNvPicPr>
          <p:nvPr/>
        </p:nvPicPr>
        <p:blipFill>
          <a:blip r:embed="rId4"/>
          <a:stretch>
            <a:fillRect/>
          </a:stretch>
        </p:blipFill>
        <p:spPr>
          <a:xfrm>
            <a:off x="7239397" y="3878913"/>
            <a:ext cx="1637636" cy="1637636"/>
          </a:xfrm>
          <a:prstGeom prst="rect">
            <a:avLst/>
          </a:prstGeom>
        </p:spPr>
      </p:pic>
    </p:spTree>
    <p:extLst>
      <p:ext uri="{BB962C8B-B14F-4D97-AF65-F5344CB8AC3E}">
        <p14:creationId xmlns:p14="http://schemas.microsoft.com/office/powerpoint/2010/main" val="33827797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1088D-3C6C-4D2D-9BA1-C36AC81EF79E}"/>
              </a:ext>
            </a:extLst>
          </p:cNvPr>
          <p:cNvSpPr>
            <a:spLocks noGrp="1"/>
          </p:cNvSpPr>
          <p:nvPr>
            <p:ph type="title"/>
          </p:nvPr>
        </p:nvSpPr>
        <p:spPr/>
        <p:txBody>
          <a:bodyPr/>
          <a:lstStyle/>
          <a:p>
            <a:r>
              <a:rPr lang="en-GB" dirty="0"/>
              <a:t>CHILDREN ARE LIKENED TO BALLS OR SPRINGS….</a:t>
            </a:r>
          </a:p>
        </p:txBody>
      </p:sp>
      <p:sp>
        <p:nvSpPr>
          <p:cNvPr id="3" name="Content Placeholder 2">
            <a:extLst>
              <a:ext uri="{FF2B5EF4-FFF2-40B4-BE49-F238E27FC236}">
                <a16:creationId xmlns:a16="http://schemas.microsoft.com/office/drawing/2014/main" id="{ED9FB0D9-ECE9-462A-BDC1-A7C3B0BF4EE1}"/>
              </a:ext>
            </a:extLst>
          </p:cNvPr>
          <p:cNvSpPr>
            <a:spLocks noGrp="1"/>
          </p:cNvSpPr>
          <p:nvPr>
            <p:ph idx="1"/>
          </p:nvPr>
        </p:nvSpPr>
        <p:spPr/>
        <p:txBody>
          <a:bodyPr/>
          <a:lstStyle/>
          <a:p>
            <a:pPr marL="0" indent="0" algn="ctr">
              <a:buNone/>
            </a:pPr>
            <a:r>
              <a:rPr lang="en-US" sz="2100" b="1" dirty="0">
                <a:solidFill>
                  <a:srgbClr val="FF0000"/>
                </a:solidFill>
              </a:rPr>
              <a:t>Children are not always fragile!</a:t>
            </a:r>
          </a:p>
          <a:p>
            <a:pPr marL="0" indent="0" algn="ctr">
              <a:buNone/>
            </a:pPr>
            <a:endParaRPr lang="en-US" sz="1800" b="1" dirty="0">
              <a:solidFill>
                <a:srgbClr val="FF0000"/>
              </a:solidFill>
            </a:endParaRPr>
          </a:p>
          <a:p>
            <a:pPr marL="0" indent="0" algn="ctr">
              <a:buNone/>
            </a:pPr>
            <a:endParaRPr lang="en-US" sz="1800" b="1" dirty="0">
              <a:solidFill>
                <a:srgbClr val="FF0000"/>
              </a:solidFill>
            </a:endParaRPr>
          </a:p>
          <a:p>
            <a:pPr marL="0" indent="0" algn="ctr">
              <a:buNone/>
            </a:pPr>
            <a:endParaRPr lang="en-US" sz="1800" b="1" dirty="0">
              <a:solidFill>
                <a:srgbClr val="FF0000"/>
              </a:solidFill>
            </a:endParaRPr>
          </a:p>
          <a:p>
            <a:pPr marL="0" indent="0" algn="ctr">
              <a:buNone/>
            </a:pPr>
            <a:r>
              <a:rPr lang="en-US" sz="2100" b="1" dirty="0">
                <a:solidFill>
                  <a:srgbClr val="FF0000"/>
                </a:solidFill>
              </a:rPr>
              <a:t>They can be likened to springs or balls!</a:t>
            </a:r>
          </a:p>
          <a:p>
            <a:endParaRPr lang="en-GB" dirty="0"/>
          </a:p>
        </p:txBody>
      </p:sp>
      <p:pic>
        <p:nvPicPr>
          <p:cNvPr id="4" name="Picture 3">
            <a:extLst>
              <a:ext uri="{FF2B5EF4-FFF2-40B4-BE49-F238E27FC236}">
                <a16:creationId xmlns:a16="http://schemas.microsoft.com/office/drawing/2014/main" id="{ABBC9A3B-0D30-4A35-9857-68F93150F160}"/>
              </a:ext>
            </a:extLst>
          </p:cNvPr>
          <p:cNvPicPr>
            <a:picLocks noChangeAspect="1"/>
          </p:cNvPicPr>
          <p:nvPr/>
        </p:nvPicPr>
        <p:blipFill>
          <a:blip r:embed="rId2">
            <a:alphaModFix amt="70000"/>
          </a:blip>
          <a:stretch>
            <a:fillRect/>
          </a:stretch>
        </p:blipFill>
        <p:spPr>
          <a:xfrm>
            <a:off x="3430247" y="4007922"/>
            <a:ext cx="2283505" cy="1379617"/>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0BDFFF04-5744-4456-B181-2BA87D17A9B6}"/>
              </a:ext>
            </a:extLst>
          </p:cNvPr>
          <p:cNvPicPr>
            <a:picLocks noChangeAspect="1"/>
          </p:cNvPicPr>
          <p:nvPr/>
        </p:nvPicPr>
        <p:blipFill>
          <a:blip r:embed="rId3"/>
          <a:stretch>
            <a:fillRect/>
          </a:stretch>
        </p:blipFill>
        <p:spPr>
          <a:xfrm>
            <a:off x="312688" y="4222373"/>
            <a:ext cx="1979465" cy="1314827"/>
          </a:xfrm>
          <a:prstGeom prst="rect">
            <a:avLst/>
          </a:prstGeom>
        </p:spPr>
      </p:pic>
      <p:pic>
        <p:nvPicPr>
          <p:cNvPr id="6" name="Picture 5">
            <a:extLst>
              <a:ext uri="{FF2B5EF4-FFF2-40B4-BE49-F238E27FC236}">
                <a16:creationId xmlns:a16="http://schemas.microsoft.com/office/drawing/2014/main" id="{434C09E9-5C57-4CE3-BB34-7A1902AE6720}"/>
              </a:ext>
            </a:extLst>
          </p:cNvPr>
          <p:cNvPicPr>
            <a:picLocks noChangeAspect="1"/>
          </p:cNvPicPr>
          <p:nvPr/>
        </p:nvPicPr>
        <p:blipFill>
          <a:blip r:embed="rId4"/>
          <a:stretch>
            <a:fillRect/>
          </a:stretch>
        </p:blipFill>
        <p:spPr>
          <a:xfrm>
            <a:off x="7239397" y="3878913"/>
            <a:ext cx="1637636" cy="1637636"/>
          </a:xfrm>
          <a:prstGeom prst="rect">
            <a:avLst/>
          </a:prstGeom>
        </p:spPr>
      </p:pic>
    </p:spTree>
    <p:extLst>
      <p:ext uri="{BB962C8B-B14F-4D97-AF65-F5344CB8AC3E}">
        <p14:creationId xmlns:p14="http://schemas.microsoft.com/office/powerpoint/2010/main" val="16238965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D3809-0F08-4956-A8CF-771101798C01}"/>
              </a:ext>
            </a:extLst>
          </p:cNvPr>
          <p:cNvSpPr>
            <a:spLocks noGrp="1"/>
          </p:cNvSpPr>
          <p:nvPr>
            <p:ph type="title"/>
          </p:nvPr>
        </p:nvSpPr>
        <p:spPr>
          <a:xfrm>
            <a:off x="280220" y="1333460"/>
            <a:ext cx="2969201" cy="3791928"/>
          </a:xfrm>
        </p:spPr>
        <p:txBody>
          <a:bodyPr anchor="ctr">
            <a:normAutofit/>
          </a:bodyPr>
          <a:lstStyle/>
          <a:p>
            <a:r>
              <a:rPr lang="en-GB" dirty="0"/>
              <a:t>MAEN NHW’N BOWNSIO’N ÔL?
</a:t>
            </a:r>
          </a:p>
        </p:txBody>
      </p:sp>
      <p:graphicFrame>
        <p:nvGraphicFramePr>
          <p:cNvPr id="5" name="Content Placeholder 2">
            <a:extLst>
              <a:ext uri="{FF2B5EF4-FFF2-40B4-BE49-F238E27FC236}">
                <a16:creationId xmlns:a16="http://schemas.microsoft.com/office/drawing/2014/main" id="{60E0D568-F51D-4B03-B933-F25094426410}"/>
              </a:ext>
            </a:extLst>
          </p:cNvPr>
          <p:cNvGraphicFramePr>
            <a:graphicFrameLocks noGrp="1"/>
          </p:cNvGraphicFramePr>
          <p:nvPr>
            <p:ph idx="1"/>
            <p:extLst>
              <p:ext uri="{D42A27DB-BD31-4B8C-83A1-F6EECF244321}">
                <p14:modId xmlns:p14="http://schemas.microsoft.com/office/powerpoint/2010/main" val="3205084020"/>
              </p:ext>
            </p:extLst>
          </p:nvPr>
        </p:nvGraphicFramePr>
        <p:xfrm>
          <a:off x="3732024" y="1333460"/>
          <a:ext cx="4936916" cy="384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86392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D3809-0F08-4956-A8CF-771101798C01}"/>
              </a:ext>
            </a:extLst>
          </p:cNvPr>
          <p:cNvSpPr>
            <a:spLocks noGrp="1"/>
          </p:cNvSpPr>
          <p:nvPr>
            <p:ph type="title"/>
          </p:nvPr>
        </p:nvSpPr>
        <p:spPr>
          <a:xfrm>
            <a:off x="482600" y="1333460"/>
            <a:ext cx="2766821" cy="3791928"/>
          </a:xfrm>
        </p:spPr>
        <p:txBody>
          <a:bodyPr anchor="ctr">
            <a:normAutofit/>
          </a:bodyPr>
          <a:lstStyle/>
          <a:p>
            <a:r>
              <a:rPr lang="en-GB" dirty="0"/>
              <a:t>THEY BOUNCE BACK?</a:t>
            </a:r>
          </a:p>
        </p:txBody>
      </p:sp>
      <p:graphicFrame>
        <p:nvGraphicFramePr>
          <p:cNvPr id="5" name="Content Placeholder 2">
            <a:extLst>
              <a:ext uri="{FF2B5EF4-FFF2-40B4-BE49-F238E27FC236}">
                <a16:creationId xmlns:a16="http://schemas.microsoft.com/office/drawing/2014/main" id="{60E0D568-F51D-4B03-B933-F25094426410}"/>
              </a:ext>
            </a:extLst>
          </p:cNvPr>
          <p:cNvGraphicFramePr>
            <a:graphicFrameLocks noGrp="1"/>
          </p:cNvGraphicFramePr>
          <p:nvPr>
            <p:ph idx="1"/>
          </p:nvPr>
        </p:nvGraphicFramePr>
        <p:xfrm>
          <a:off x="3732024" y="1333460"/>
          <a:ext cx="4936916" cy="384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63885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D6A3867-5B44-AE22-46EB-7E3915A42144}"/>
              </a:ext>
            </a:extLst>
          </p:cNvPr>
          <p:cNvSpPr>
            <a:spLocks noGrp="1"/>
          </p:cNvSpPr>
          <p:nvPr>
            <p:ph type="title"/>
          </p:nvPr>
        </p:nvSpPr>
        <p:spPr/>
        <p:txBody>
          <a:bodyPr/>
          <a:lstStyle/>
          <a:p>
            <a:r>
              <a:rPr lang="cy-GB" noProof="0" dirty="0"/>
              <a:t>Pam ysgolion</a:t>
            </a:r>
            <a:r>
              <a:rPr lang="en-US" dirty="0"/>
              <a:t>?</a:t>
            </a:r>
          </a:p>
        </p:txBody>
      </p:sp>
      <p:sp>
        <p:nvSpPr>
          <p:cNvPr id="3" name="Content Placeholder 2">
            <a:extLst>
              <a:ext uri="{FF2B5EF4-FFF2-40B4-BE49-F238E27FC236}">
                <a16:creationId xmlns:a16="http://schemas.microsoft.com/office/drawing/2014/main" id="{249618F4-E931-49F5-8EFF-145AB203F644}"/>
              </a:ext>
            </a:extLst>
          </p:cNvPr>
          <p:cNvSpPr>
            <a:spLocks noGrp="1"/>
          </p:cNvSpPr>
          <p:nvPr>
            <p:ph idx="1"/>
          </p:nvPr>
        </p:nvSpPr>
        <p:spPr/>
        <p:txBody>
          <a:bodyPr anchor="ctr">
            <a:normAutofit/>
          </a:bodyPr>
          <a:lstStyle/>
          <a:p>
            <a:pPr>
              <a:lnSpc>
                <a:spcPct val="100000"/>
              </a:lnSpc>
              <a:buFont typeface="Wingdings" panose="05000000000000000000" pitchFamily="2" charset="2"/>
              <a:buChar char="§"/>
            </a:pPr>
            <a:r>
              <a:rPr lang="cy-GB" sz="1800" dirty="0"/>
              <a:t>Mae angen i rywun arfogi ein plant â'r sgiliau, yr hyder, a'r offer i fod yn emosiynol gryf.</a:t>
            </a:r>
          </a:p>
          <a:p>
            <a:pPr>
              <a:lnSpc>
                <a:spcPct val="100000"/>
              </a:lnSpc>
              <a:buFont typeface="Wingdings" panose="05000000000000000000" pitchFamily="2" charset="2"/>
              <a:buChar char="§"/>
            </a:pPr>
            <a:r>
              <a:rPr lang="cy-GB" sz="1800" dirty="0"/>
              <a:t>Mae ysgolion ar flaen y gad o ran cefnogi lles meddyliol plant a phobl ifanc. Mae staff mewn ysgolion mewn sefyllfa ddelfrydol i adnabod ac ymateb i arwyddion cynnar anawsterau iechyd meddwl plant a phobl ifanc.</a:t>
            </a:r>
          </a:p>
          <a:p>
            <a:pPr>
              <a:lnSpc>
                <a:spcPct val="100000"/>
              </a:lnSpc>
              <a:buFont typeface="Wingdings" panose="05000000000000000000" pitchFamily="2" charset="2"/>
              <a:buChar char="§"/>
            </a:pPr>
            <a:r>
              <a:rPr lang="cy-GB" sz="1800" dirty="0"/>
              <a:t>Heb gymorth, gall salwch meddwl effeithio'n ddifrifol ar hapusrwydd, llesiant a datblygiad plant, a’u cyrhaeddiad addysgol. </a:t>
            </a:r>
          </a:p>
          <a:p>
            <a:pPr>
              <a:lnSpc>
                <a:spcPct val="100000"/>
              </a:lnSpc>
              <a:buFont typeface="Wingdings" panose="05000000000000000000" pitchFamily="2" charset="2"/>
              <a:buChar char="§"/>
            </a:pPr>
            <a:r>
              <a:rPr lang="cy-GB" sz="1800" dirty="0"/>
              <a:t>Mae plant a phobl ifanc sydd â phroblemau iechyd meddwl hefyd yn wynebu stigma, unigedd a gwahaniaethu, yn ogystal â heriau o ran cael mynediad at ofal iechyd ac addysg. </a:t>
            </a:r>
          </a:p>
          <a:p>
            <a:pPr>
              <a:lnSpc>
                <a:spcPct val="100000"/>
              </a:lnSpc>
              <a:buFont typeface="Wingdings" panose="05000000000000000000" pitchFamily="2" charset="2"/>
              <a:buChar char="§"/>
            </a:pPr>
            <a:r>
              <a:rPr lang="en-GB" sz="1800" dirty="0"/>
              <a:t>(</a:t>
            </a:r>
            <a:r>
              <a:rPr lang="en-US" sz="1800" dirty="0"/>
              <a:t>Public Health England 2021). </a:t>
            </a:r>
            <a:endParaRPr lang="en-GB" sz="1800" dirty="0"/>
          </a:p>
          <a:p>
            <a:pPr>
              <a:lnSpc>
                <a:spcPct val="100000"/>
              </a:lnSpc>
            </a:pPr>
            <a:endParaRPr lang="en-GB" sz="1425" dirty="0"/>
          </a:p>
        </p:txBody>
      </p:sp>
    </p:spTree>
    <p:extLst>
      <p:ext uri="{BB962C8B-B14F-4D97-AF65-F5344CB8AC3E}">
        <p14:creationId xmlns:p14="http://schemas.microsoft.com/office/powerpoint/2010/main" val="31461699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E547573-EF6F-8B24-5587-DE8EC098EE18}"/>
              </a:ext>
            </a:extLst>
          </p:cNvPr>
          <p:cNvSpPr>
            <a:spLocks noGrp="1"/>
          </p:cNvSpPr>
          <p:nvPr>
            <p:ph type="title"/>
          </p:nvPr>
        </p:nvSpPr>
        <p:spPr>
          <a:xfrm>
            <a:off x="628650" y="365126"/>
            <a:ext cx="7886700" cy="821418"/>
          </a:xfrm>
        </p:spPr>
        <p:txBody>
          <a:bodyPr/>
          <a:lstStyle/>
          <a:p>
            <a:r>
              <a:rPr lang="en-GB" dirty="0"/>
              <a:t>Why schools?</a:t>
            </a:r>
            <a:endParaRPr lang="en-US" dirty="0"/>
          </a:p>
        </p:txBody>
      </p:sp>
      <p:sp>
        <p:nvSpPr>
          <p:cNvPr id="3" name="Content Placeholder 2">
            <a:extLst>
              <a:ext uri="{FF2B5EF4-FFF2-40B4-BE49-F238E27FC236}">
                <a16:creationId xmlns:a16="http://schemas.microsoft.com/office/drawing/2014/main" id="{249618F4-E931-49F5-8EFF-145AB203F644}"/>
              </a:ext>
            </a:extLst>
          </p:cNvPr>
          <p:cNvSpPr>
            <a:spLocks noGrp="1"/>
          </p:cNvSpPr>
          <p:nvPr>
            <p:ph idx="1"/>
          </p:nvPr>
        </p:nvSpPr>
        <p:spPr/>
        <p:txBody>
          <a:bodyPr anchor="ctr">
            <a:normAutofit/>
          </a:bodyPr>
          <a:lstStyle/>
          <a:p>
            <a:pPr>
              <a:lnSpc>
                <a:spcPct val="100000"/>
              </a:lnSpc>
              <a:buFont typeface="Wingdings" panose="05000000000000000000" pitchFamily="2" charset="2"/>
              <a:buChar char="§"/>
            </a:pPr>
            <a:r>
              <a:rPr lang="en-GB" sz="1800" dirty="0"/>
              <a:t>Somebody needs to equip our children with the skills, confidence, and tools to be emotionally strong.</a:t>
            </a:r>
          </a:p>
          <a:p>
            <a:pPr>
              <a:lnSpc>
                <a:spcPct val="100000"/>
              </a:lnSpc>
              <a:buFont typeface="Wingdings" panose="05000000000000000000" pitchFamily="2" charset="2"/>
              <a:buChar char="§"/>
            </a:pPr>
            <a:r>
              <a:rPr lang="en-GB" sz="1800" dirty="0"/>
              <a:t>Schools are at the forefront of supporting the mental wellbeing of children and young people. School-based staff are ideally placed to recognise and respond to early signs of mental health difficulties in children and young people.</a:t>
            </a:r>
          </a:p>
          <a:p>
            <a:pPr>
              <a:lnSpc>
                <a:spcPct val="100000"/>
              </a:lnSpc>
              <a:buFont typeface="Wingdings" panose="05000000000000000000" pitchFamily="2" charset="2"/>
              <a:buChar char="§"/>
            </a:pPr>
            <a:r>
              <a:rPr lang="en-GB" sz="1800" dirty="0"/>
              <a:t>Without support, mental illness can seriously affect children's happiness, well-being and development, their educational attainment. </a:t>
            </a:r>
          </a:p>
          <a:p>
            <a:pPr>
              <a:lnSpc>
                <a:spcPct val="100000"/>
              </a:lnSpc>
              <a:buFont typeface="Wingdings" panose="05000000000000000000" pitchFamily="2" charset="2"/>
              <a:buChar char="§"/>
            </a:pPr>
            <a:r>
              <a:rPr lang="en-GB" sz="1800" dirty="0"/>
              <a:t>Children and young people with mental health problems also face stigma, isolation and discrimination, as well as challenges in accessing healthcare and education. </a:t>
            </a:r>
          </a:p>
          <a:p>
            <a:pPr>
              <a:lnSpc>
                <a:spcPct val="100000"/>
              </a:lnSpc>
              <a:buFont typeface="Wingdings" panose="05000000000000000000" pitchFamily="2" charset="2"/>
              <a:buChar char="§"/>
            </a:pPr>
            <a:r>
              <a:rPr lang="en-GB" sz="1800" dirty="0"/>
              <a:t>(</a:t>
            </a:r>
            <a:r>
              <a:rPr lang="en-US" sz="1800" dirty="0"/>
              <a:t>Public Health England 2021). </a:t>
            </a:r>
            <a:endParaRPr lang="en-GB" sz="1800" dirty="0"/>
          </a:p>
          <a:p>
            <a:pPr>
              <a:lnSpc>
                <a:spcPct val="100000"/>
              </a:lnSpc>
            </a:pPr>
            <a:endParaRPr lang="en-GB" sz="1425" dirty="0"/>
          </a:p>
        </p:txBody>
      </p:sp>
    </p:spTree>
    <p:extLst>
      <p:ext uri="{BB962C8B-B14F-4D97-AF65-F5344CB8AC3E}">
        <p14:creationId xmlns:p14="http://schemas.microsoft.com/office/powerpoint/2010/main" val="30719003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CDD9E4-CA9A-4BD2-9A4C-1E03C94ADE6E}"/>
              </a:ext>
            </a:extLst>
          </p:cNvPr>
          <p:cNvSpPr txBox="1"/>
          <p:nvPr/>
        </p:nvSpPr>
        <p:spPr>
          <a:xfrm>
            <a:off x="208722" y="1215059"/>
            <a:ext cx="8661952" cy="4293483"/>
          </a:xfrm>
          <a:prstGeom prst="rect">
            <a:avLst/>
          </a:prstGeom>
          <a:noFill/>
        </p:spPr>
        <p:txBody>
          <a:bodyPr wrap="square" rtlCol="0">
            <a:spAutoFit/>
          </a:bodyPr>
          <a:lstStyle/>
          <a:p>
            <a:r>
              <a:rPr lang="cy-GB" sz="2100" dirty="0"/>
              <a:t>Mae Cymru'n arloesi mewn amrywiaeth o bolisïau a rhaglenni cenedlaethol sy'n anelu at y canlynol:</a:t>
            </a:r>
          </a:p>
          <a:p>
            <a:pPr marL="342900" indent="-342900">
              <a:buFont typeface="Arial" panose="020B0604020202020204" pitchFamily="34" charset="0"/>
              <a:buChar char="•"/>
            </a:pPr>
            <a:r>
              <a:rPr lang="cy-GB" sz="2100" dirty="0"/>
              <a:t>Nodi ac ymyrryd os yw plant efallai eisoes yn dioddef camdriniaeth, esgeulustod neu'n byw mewn amgylcheddau niweidiol yn ystod plentyndod.</a:t>
            </a:r>
          </a:p>
          <a:p>
            <a:pPr marL="342900" indent="-342900">
              <a:buFont typeface="Arial" panose="020B0604020202020204" pitchFamily="34" charset="0"/>
              <a:buChar char="•"/>
            </a:pPr>
            <a:endParaRPr lang="cy-GB" sz="2100" dirty="0"/>
          </a:p>
          <a:p>
            <a:pPr marL="342900" indent="-342900">
              <a:buFont typeface="Arial" panose="020B0604020202020204" pitchFamily="34" charset="0"/>
              <a:buChar char="•"/>
            </a:pPr>
            <a:r>
              <a:rPr lang="cy-GB" sz="2100" dirty="0"/>
              <a:t>Arfogi rhieni a rhoddwyr gofal yn well â’r sgiliau angenrheidiol i osgoi profiadau niweidiol yn ystod plentyndod (</a:t>
            </a:r>
            <a:r>
              <a:rPr lang="cy-GB" sz="2100" dirty="0" err="1"/>
              <a:t>ACEs</a:t>
            </a:r>
            <a:r>
              <a:rPr lang="cy-GB" sz="2100" dirty="0"/>
              <a:t>) ac annog datblygiad llesiant a gwydnwch cymdeithasol ac emosiynol yn y plentyn.</a:t>
            </a:r>
          </a:p>
          <a:p>
            <a:pPr marL="342900" indent="-342900">
              <a:buFont typeface="Arial" panose="020B0604020202020204" pitchFamily="34" charset="0"/>
              <a:buChar char="•"/>
            </a:pPr>
            <a:endParaRPr lang="cy-GB" sz="2100" dirty="0"/>
          </a:p>
          <a:p>
            <a:pPr marL="342900" indent="-342900">
              <a:buFont typeface="Arial" panose="020B0604020202020204" pitchFamily="34" charset="0"/>
              <a:buChar char="•"/>
            </a:pPr>
            <a:r>
              <a:rPr lang="cy-GB" sz="2100" dirty="0"/>
              <a:t>Sicrhau bod niwed anuniongyrchol posibl oherwydd cam-drin sylweddau, trais yn y cartref, ac ati yn cael ei nodi a’r effaith ar blant yn cael ei lleihau </a:t>
            </a:r>
            <a:r>
              <a:rPr lang="en-GB" sz="2100" dirty="0"/>
              <a:t>(</a:t>
            </a:r>
            <a:r>
              <a:rPr lang="cy-GB" sz="2100" noProof="0" dirty="0"/>
              <a:t>Llywodraeth</a:t>
            </a:r>
            <a:r>
              <a:rPr lang="en-GB" sz="2100" dirty="0"/>
              <a:t> Cymru, 2021)</a:t>
            </a:r>
          </a:p>
        </p:txBody>
      </p:sp>
      <p:sp>
        <p:nvSpPr>
          <p:cNvPr id="3" name="Title 2">
            <a:extLst>
              <a:ext uri="{FF2B5EF4-FFF2-40B4-BE49-F238E27FC236}">
                <a16:creationId xmlns:a16="http://schemas.microsoft.com/office/drawing/2014/main" id="{EE527B0E-5F47-6C7D-32A0-0D4592C2287C}"/>
              </a:ext>
            </a:extLst>
          </p:cNvPr>
          <p:cNvSpPr>
            <a:spLocks noGrp="1"/>
          </p:cNvSpPr>
          <p:nvPr>
            <p:ph type="title"/>
          </p:nvPr>
        </p:nvSpPr>
        <p:spPr>
          <a:xfrm>
            <a:off x="628650" y="365126"/>
            <a:ext cx="7886700" cy="849934"/>
          </a:xfrm>
        </p:spPr>
        <p:txBody>
          <a:bodyPr/>
          <a:lstStyle/>
          <a:p>
            <a:r>
              <a:rPr lang="cy-GB" noProof="0" dirty="0"/>
              <a:t>Strategaethau Cymreig</a:t>
            </a:r>
          </a:p>
        </p:txBody>
      </p:sp>
    </p:spTree>
    <p:extLst>
      <p:ext uri="{BB962C8B-B14F-4D97-AF65-F5344CB8AC3E}">
        <p14:creationId xmlns:p14="http://schemas.microsoft.com/office/powerpoint/2010/main" val="38978908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CDD9E4-CA9A-4BD2-9A4C-1E03C94ADE6E}"/>
              </a:ext>
            </a:extLst>
          </p:cNvPr>
          <p:cNvSpPr txBox="1"/>
          <p:nvPr/>
        </p:nvSpPr>
        <p:spPr>
          <a:xfrm>
            <a:off x="208722" y="1215059"/>
            <a:ext cx="8661952" cy="3970318"/>
          </a:xfrm>
          <a:prstGeom prst="rect">
            <a:avLst/>
          </a:prstGeom>
          <a:noFill/>
        </p:spPr>
        <p:txBody>
          <a:bodyPr wrap="square" rtlCol="0">
            <a:spAutoFit/>
          </a:bodyPr>
          <a:lstStyle/>
          <a:p>
            <a:r>
              <a:rPr lang="en-GB" sz="2100" dirty="0"/>
              <a:t>Wales is pioneering a range of national policies and programmes which aim to:</a:t>
            </a:r>
          </a:p>
          <a:p>
            <a:pPr marL="342900" indent="-342900">
              <a:buFont typeface="Arial" panose="020B0604020202020204" pitchFamily="34" charset="0"/>
              <a:buChar char="•"/>
            </a:pPr>
            <a:r>
              <a:rPr lang="en-GB" sz="2100" dirty="0"/>
              <a:t>Identify and intervene where children may already be victims of abuse, neglect or living in adverse childhood environments.</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r>
              <a:rPr lang="en-GB" sz="2100" dirty="0"/>
              <a:t>Better equip parents and care-givers with the necessary skills to avoid ACEs and encourage development of social and emotional well-being and resilience in the child.</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r>
              <a:rPr lang="en-GB" sz="2100" dirty="0"/>
              <a:t>Ensure that potential indirect harm from substance abuse, domestic violence, etc is identified and the impact on children minimised (Welsh Government, 2021)</a:t>
            </a:r>
          </a:p>
        </p:txBody>
      </p:sp>
      <p:sp>
        <p:nvSpPr>
          <p:cNvPr id="3" name="Title 2">
            <a:extLst>
              <a:ext uri="{FF2B5EF4-FFF2-40B4-BE49-F238E27FC236}">
                <a16:creationId xmlns:a16="http://schemas.microsoft.com/office/drawing/2014/main" id="{CD96C4B1-4424-89D4-F527-A0C9190ADF06}"/>
              </a:ext>
            </a:extLst>
          </p:cNvPr>
          <p:cNvSpPr>
            <a:spLocks noGrp="1"/>
          </p:cNvSpPr>
          <p:nvPr>
            <p:ph type="title"/>
          </p:nvPr>
        </p:nvSpPr>
        <p:spPr>
          <a:xfrm>
            <a:off x="628650" y="365125"/>
            <a:ext cx="7886700" cy="766989"/>
          </a:xfrm>
        </p:spPr>
        <p:txBody>
          <a:bodyPr/>
          <a:lstStyle/>
          <a:p>
            <a:r>
              <a:rPr lang="en-GB" dirty="0"/>
              <a:t>Welsh Strategies</a:t>
            </a:r>
            <a:endParaRPr lang="en-US" dirty="0"/>
          </a:p>
        </p:txBody>
      </p:sp>
      <p:sp>
        <p:nvSpPr>
          <p:cNvPr id="4" name="Content Placeholder 3">
            <a:extLst>
              <a:ext uri="{FF2B5EF4-FFF2-40B4-BE49-F238E27FC236}">
                <a16:creationId xmlns:a16="http://schemas.microsoft.com/office/drawing/2014/main" id="{D4E2016A-20AC-A4B9-B04D-7DA2D8CCB83A}"/>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31979159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ED4D29-E5CA-BB9B-3EED-36D2E7F754C5}"/>
              </a:ext>
            </a:extLst>
          </p:cNvPr>
          <p:cNvSpPr>
            <a:spLocks noGrp="1"/>
          </p:cNvSpPr>
          <p:nvPr>
            <p:ph type="title"/>
          </p:nvPr>
        </p:nvSpPr>
        <p:spPr/>
        <p:txBody>
          <a:bodyPr/>
          <a:lstStyle/>
          <a:p>
            <a:r>
              <a:rPr lang="cy-GB" noProof="0" dirty="0"/>
              <a:t>Strategaethau Cymreig</a:t>
            </a:r>
          </a:p>
        </p:txBody>
      </p:sp>
      <p:sp>
        <p:nvSpPr>
          <p:cNvPr id="3" name="Content Placeholder 2">
            <a:extLst>
              <a:ext uri="{FF2B5EF4-FFF2-40B4-BE49-F238E27FC236}">
                <a16:creationId xmlns:a16="http://schemas.microsoft.com/office/drawing/2014/main" id="{386B9484-0287-464B-9386-6BDDBC03AE19}"/>
              </a:ext>
            </a:extLst>
          </p:cNvPr>
          <p:cNvSpPr>
            <a:spLocks noGrp="1"/>
          </p:cNvSpPr>
          <p:nvPr>
            <p:ph idx="1"/>
          </p:nvPr>
        </p:nvSpPr>
        <p:spPr/>
        <p:txBody>
          <a:bodyPr>
            <a:normAutofit/>
          </a:bodyPr>
          <a:lstStyle/>
          <a:p>
            <a:pPr>
              <a:lnSpc>
                <a:spcPct val="100000"/>
              </a:lnSpc>
              <a:buFont typeface="Wingdings" panose="05000000000000000000" pitchFamily="2" charset="2"/>
              <a:buChar char="§"/>
            </a:pPr>
            <a:r>
              <a:rPr lang="en-GB" sz="2100" b="1" dirty="0"/>
              <a:t>Atal
</a:t>
            </a:r>
            <a:r>
              <a:rPr lang="cy-GB" sz="2100" dirty="0"/>
              <a:t>Chwarae rôl wrth gefnogi plant i fod yn wydn ac yn feddyliol iach</a:t>
            </a:r>
          </a:p>
          <a:p>
            <a:pPr lvl="0">
              <a:lnSpc>
                <a:spcPct val="100000"/>
              </a:lnSpc>
              <a:buFont typeface="Wingdings" panose="05000000000000000000" pitchFamily="2" charset="2"/>
              <a:buChar char="§"/>
            </a:pPr>
            <a:r>
              <a:rPr lang="cy-GB" sz="2100" dirty="0"/>
              <a:t>Defnyddio adnoddau a chanllawiau i helpu staff i gefnogi iechyd meddwl a lles emosiynol da gan gynnwys darparu gwasanaethau cwnsela mewn ysgolion
</a:t>
            </a:r>
            <a:r>
              <a:rPr lang="cy-GB" sz="2100" b="1" dirty="0"/>
              <a:t>Ymyrryd a nodi’n gynnar</a:t>
            </a:r>
            <a:endParaRPr lang="cy-GB" sz="2100" dirty="0"/>
          </a:p>
          <a:p>
            <a:pPr lvl="0">
              <a:lnSpc>
                <a:spcPct val="100000"/>
              </a:lnSpc>
              <a:buFont typeface="Wingdings" panose="05000000000000000000" pitchFamily="2" charset="2"/>
              <a:buChar char="§"/>
            </a:pPr>
            <a:r>
              <a:rPr lang="cy-GB" sz="2100" dirty="0"/>
              <a:t>Deall sut i ymyrryd yn gynnar a chryfhau gwydnwch pob disgybl, y rhai sydd â phroblemau sy'n dod i'r amlwg a theuluoedd sy'n agored i sawl ffactor risg</a:t>
            </a:r>
            <a:endParaRPr lang="cy-GB" sz="1575" dirty="0"/>
          </a:p>
        </p:txBody>
      </p:sp>
    </p:spTree>
    <p:extLst>
      <p:ext uri="{BB962C8B-B14F-4D97-AF65-F5344CB8AC3E}">
        <p14:creationId xmlns:p14="http://schemas.microsoft.com/office/powerpoint/2010/main" val="35315102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A780-6DAC-4E90-B7FB-990218996E56}"/>
              </a:ext>
            </a:extLst>
          </p:cNvPr>
          <p:cNvSpPr>
            <a:spLocks noGrp="1"/>
          </p:cNvSpPr>
          <p:nvPr>
            <p:ph type="title"/>
          </p:nvPr>
        </p:nvSpPr>
        <p:spPr>
          <a:xfrm>
            <a:off x="822960" y="1072203"/>
            <a:ext cx="7543800" cy="1088068"/>
          </a:xfrm>
        </p:spPr>
        <p:txBody>
          <a:bodyPr anchor="ctr">
            <a:normAutofit/>
          </a:bodyPr>
          <a:lstStyle/>
          <a:p>
            <a:r>
              <a:rPr lang="en-GB" dirty="0"/>
              <a:t>Welsh Strategies</a:t>
            </a:r>
          </a:p>
        </p:txBody>
      </p:sp>
      <p:sp>
        <p:nvSpPr>
          <p:cNvPr id="3" name="Content Placeholder 2">
            <a:extLst>
              <a:ext uri="{FF2B5EF4-FFF2-40B4-BE49-F238E27FC236}">
                <a16:creationId xmlns:a16="http://schemas.microsoft.com/office/drawing/2014/main" id="{386B9484-0287-464B-9386-6BDDBC03AE19}"/>
              </a:ext>
            </a:extLst>
          </p:cNvPr>
          <p:cNvSpPr>
            <a:spLocks noGrp="1"/>
          </p:cNvSpPr>
          <p:nvPr>
            <p:ph idx="1"/>
          </p:nvPr>
        </p:nvSpPr>
        <p:spPr>
          <a:xfrm>
            <a:off x="488814" y="2375223"/>
            <a:ext cx="8207713" cy="3282628"/>
          </a:xfrm>
        </p:spPr>
        <p:txBody>
          <a:bodyPr>
            <a:normAutofit fontScale="92500"/>
          </a:bodyPr>
          <a:lstStyle/>
          <a:p>
            <a:pPr>
              <a:lnSpc>
                <a:spcPct val="100000"/>
              </a:lnSpc>
            </a:pPr>
            <a:r>
              <a:rPr lang="en-GB" sz="2100" b="1" dirty="0"/>
              <a:t>Prevention</a:t>
            </a:r>
            <a:endParaRPr lang="en-GB" sz="2100" dirty="0"/>
          </a:p>
          <a:p>
            <a:pPr lvl="0">
              <a:lnSpc>
                <a:spcPct val="100000"/>
              </a:lnSpc>
              <a:buFont typeface="Wingdings" panose="05000000000000000000" pitchFamily="2" charset="2"/>
              <a:buChar char="§"/>
            </a:pPr>
            <a:r>
              <a:rPr lang="en-GB" sz="2100" dirty="0"/>
              <a:t>Playing a role in supporting children to be resilient and mentally healthy</a:t>
            </a:r>
          </a:p>
          <a:p>
            <a:pPr lvl="0">
              <a:lnSpc>
                <a:spcPct val="100000"/>
              </a:lnSpc>
              <a:buFont typeface="Wingdings" panose="05000000000000000000" pitchFamily="2" charset="2"/>
              <a:buChar char="§"/>
            </a:pPr>
            <a:r>
              <a:rPr lang="en-GB" sz="2100" dirty="0"/>
              <a:t>Drawing on resources and guidance to help staff support good mental health and emotional wellbeing including provision of school counselling services</a:t>
            </a:r>
          </a:p>
          <a:p>
            <a:pPr>
              <a:lnSpc>
                <a:spcPct val="100000"/>
              </a:lnSpc>
            </a:pPr>
            <a:r>
              <a:rPr lang="en-GB" sz="2100" b="1" dirty="0"/>
              <a:t>Early intervention and identification</a:t>
            </a:r>
            <a:endParaRPr lang="en-GB" sz="2100" dirty="0"/>
          </a:p>
          <a:p>
            <a:pPr lvl="0">
              <a:lnSpc>
                <a:spcPct val="100000"/>
              </a:lnSpc>
              <a:buFont typeface="Wingdings" panose="05000000000000000000" pitchFamily="2" charset="2"/>
              <a:buChar char="§"/>
            </a:pPr>
            <a:r>
              <a:rPr lang="en-GB" sz="2100" dirty="0"/>
              <a:t>Understanding how to intervene early and strengthen resilience for all pupils, those with emerging problems and families exposed to several risk factors</a:t>
            </a:r>
          </a:p>
          <a:p>
            <a:pPr>
              <a:lnSpc>
                <a:spcPct val="100000"/>
              </a:lnSpc>
            </a:pPr>
            <a:endParaRPr lang="en-GB" sz="1575" dirty="0"/>
          </a:p>
        </p:txBody>
      </p:sp>
    </p:spTree>
    <p:extLst>
      <p:ext uri="{BB962C8B-B14F-4D97-AF65-F5344CB8AC3E}">
        <p14:creationId xmlns:p14="http://schemas.microsoft.com/office/powerpoint/2010/main" val="21177906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19BC7E8-14A4-CFF7-F67D-D5CF4D5A5B78}"/>
              </a:ext>
            </a:extLst>
          </p:cNvPr>
          <p:cNvSpPr>
            <a:spLocks noGrp="1"/>
          </p:cNvSpPr>
          <p:nvPr>
            <p:ph type="title"/>
          </p:nvPr>
        </p:nvSpPr>
        <p:spPr/>
        <p:txBody>
          <a:bodyPr/>
          <a:lstStyle/>
          <a:p>
            <a:r>
              <a:rPr lang="en-GB" dirty="0"/>
              <a:t>Polisi/Policy</a:t>
            </a:r>
            <a:endParaRPr lang="en-US" dirty="0"/>
          </a:p>
        </p:txBody>
      </p:sp>
      <p:sp>
        <p:nvSpPr>
          <p:cNvPr id="3" name="Content Placeholder 2">
            <a:extLst>
              <a:ext uri="{FF2B5EF4-FFF2-40B4-BE49-F238E27FC236}">
                <a16:creationId xmlns:a16="http://schemas.microsoft.com/office/drawing/2014/main" id="{892264B7-DF78-4A6C-A0B8-DD253B11B19A}"/>
              </a:ext>
            </a:extLst>
          </p:cNvPr>
          <p:cNvSpPr>
            <a:spLocks noGrp="1"/>
          </p:cNvSpPr>
          <p:nvPr>
            <p:ph idx="1"/>
          </p:nvPr>
        </p:nvSpPr>
        <p:spPr>
          <a:xfrm>
            <a:off x="307521" y="1736271"/>
            <a:ext cx="4411436" cy="3747335"/>
          </a:xfrm>
        </p:spPr>
        <p:txBody>
          <a:bodyPr anchor="ctr">
            <a:normAutofit/>
          </a:bodyPr>
          <a:lstStyle/>
          <a:p>
            <a:pPr lvl="0"/>
            <a:r>
              <a:rPr lang="cy-GB" dirty="0"/>
              <a:t>Adeiladu Dyfodol Mwy Disglair: Cynllun Blynyddoedd Cynnar a Gofal Plant 2013-2023</a:t>
            </a:r>
          </a:p>
          <a:p>
            <a:pPr lvl="0"/>
            <a:r>
              <a:rPr lang="cy-GB" dirty="0"/>
              <a:t>Deddf Llesiant Cenedlaethau’r Dyfodol (Cymru, 2015)</a:t>
            </a:r>
          </a:p>
          <a:p>
            <a:pPr lvl="0"/>
            <a:r>
              <a:rPr lang="cy-GB" dirty="0"/>
              <a:t>Rhaglen Plant Iach Cymru 
Dechrau'n Deg</a:t>
            </a:r>
          </a:p>
          <a:p>
            <a:pPr lvl="0"/>
            <a:r>
              <a:rPr lang="cy-GB" dirty="0"/>
              <a:t>Teuluoedd yn Gyntaf
Cymunedau'n Gyntaf</a:t>
            </a:r>
          </a:p>
          <a:p>
            <a:pPr marL="0" indent="0">
              <a:buNone/>
            </a:pPr>
            <a:endParaRPr lang="en-GB" sz="1800" dirty="0"/>
          </a:p>
        </p:txBody>
      </p:sp>
      <p:sp>
        <p:nvSpPr>
          <p:cNvPr id="4" name="Content Placeholder 3">
            <a:extLst>
              <a:ext uri="{FF2B5EF4-FFF2-40B4-BE49-F238E27FC236}">
                <a16:creationId xmlns:a16="http://schemas.microsoft.com/office/drawing/2014/main" id="{500C699A-FC56-5B90-1AB0-C268E04C57BE}"/>
              </a:ext>
            </a:extLst>
          </p:cNvPr>
          <p:cNvSpPr>
            <a:spLocks noGrp="1"/>
          </p:cNvSpPr>
          <p:nvPr>
            <p:ph sz="half" idx="4294967295"/>
          </p:nvPr>
        </p:nvSpPr>
        <p:spPr>
          <a:xfrm>
            <a:off x="4732338" y="1690688"/>
            <a:ext cx="4411662" cy="3944937"/>
          </a:xfrm>
        </p:spPr>
        <p:txBody>
          <a:bodyPr>
            <a:normAutofit fontScale="92500" lnSpcReduction="20000"/>
          </a:bodyPr>
          <a:lstStyle/>
          <a:p>
            <a:pPr lvl="0"/>
            <a:r>
              <a:rPr lang="en-GB" sz="2800" dirty="0"/>
              <a:t>Building a Brighter Future: Early Years and Childcare Plan 2013-2023</a:t>
            </a:r>
          </a:p>
          <a:p>
            <a:pPr lvl="0"/>
            <a:r>
              <a:rPr lang="en-GB" sz="2800" dirty="0"/>
              <a:t>Wellbeing of Future Generations Act (Wales, 2015)</a:t>
            </a:r>
          </a:p>
          <a:p>
            <a:pPr lvl="0"/>
            <a:r>
              <a:rPr lang="en-GB" sz="2800" dirty="0"/>
              <a:t>Healthy Child Wales programme</a:t>
            </a:r>
          </a:p>
          <a:p>
            <a:pPr lvl="0"/>
            <a:r>
              <a:rPr lang="en-GB" sz="2800" dirty="0"/>
              <a:t>Flying Start</a:t>
            </a:r>
          </a:p>
          <a:p>
            <a:pPr lvl="0"/>
            <a:r>
              <a:rPr lang="en-GB" sz="2800" dirty="0"/>
              <a:t>Families First</a:t>
            </a:r>
          </a:p>
          <a:p>
            <a:pPr lvl="0"/>
            <a:r>
              <a:rPr lang="en-GB" sz="2800" dirty="0"/>
              <a:t>Communities First</a:t>
            </a:r>
          </a:p>
          <a:p>
            <a:endParaRPr lang="en-US" dirty="0"/>
          </a:p>
        </p:txBody>
      </p:sp>
    </p:spTree>
    <p:extLst>
      <p:ext uri="{BB962C8B-B14F-4D97-AF65-F5344CB8AC3E}">
        <p14:creationId xmlns:p14="http://schemas.microsoft.com/office/powerpoint/2010/main" val="639262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0064A-3B07-4648-B617-9D0C150E9C1E}"/>
              </a:ext>
            </a:extLst>
          </p:cNvPr>
          <p:cNvSpPr>
            <a:spLocks noGrp="1"/>
          </p:cNvSpPr>
          <p:nvPr>
            <p:ph type="title"/>
          </p:nvPr>
        </p:nvSpPr>
        <p:spPr>
          <a:xfrm>
            <a:off x="5047500" y="1336573"/>
            <a:ext cx="3609804" cy="2621093"/>
          </a:xfrm>
        </p:spPr>
        <p:txBody>
          <a:bodyPr vert="horz" lIns="68580" tIns="34290" rIns="68580" bIns="34290" rtlCol="0" anchor="b">
            <a:normAutofit/>
          </a:bodyPr>
          <a:lstStyle/>
          <a:p>
            <a:pPr>
              <a:lnSpc>
                <a:spcPct val="90000"/>
              </a:lnSpc>
            </a:pPr>
            <a:r>
              <a:rPr lang="en-US" sz="6000" dirty="0" err="1">
                <a:solidFill>
                  <a:schemeClr val="tx1">
                    <a:lumMod val="85000"/>
                    <a:lumOff val="15000"/>
                  </a:schemeClr>
                </a:solidFill>
              </a:rPr>
              <a:t>Mr</a:t>
            </a:r>
            <a:r>
              <a:rPr lang="en-US" sz="6000" dirty="0">
                <a:solidFill>
                  <a:schemeClr val="tx1">
                    <a:lumMod val="85000"/>
                    <a:lumOff val="15000"/>
                  </a:schemeClr>
                </a:solidFill>
              </a:rPr>
              <a:t> </a:t>
            </a:r>
            <a:r>
              <a:rPr lang="en-US" sz="6000" dirty="0" err="1">
                <a:solidFill>
                  <a:schemeClr val="tx1">
                    <a:lumMod val="85000"/>
                    <a:lumOff val="15000"/>
                  </a:schemeClr>
                </a:solidFill>
              </a:rPr>
              <a:t>Pigden</a:t>
            </a:r>
            <a:endParaRPr lang="en-US" sz="6000" dirty="0">
              <a:solidFill>
                <a:schemeClr val="tx1">
                  <a:lumMod val="85000"/>
                  <a:lumOff val="15000"/>
                </a:schemeClr>
              </a:solidFill>
            </a:endParaRPr>
          </a:p>
        </p:txBody>
      </p:sp>
      <p:pic>
        <p:nvPicPr>
          <p:cNvPr id="4" name="Content Placeholder 3" descr="Icon&#10;&#10;Description automatically generated">
            <a:hlinkClick r:id="rId2"/>
            <a:extLst>
              <a:ext uri="{FF2B5EF4-FFF2-40B4-BE49-F238E27FC236}">
                <a16:creationId xmlns:a16="http://schemas.microsoft.com/office/drawing/2014/main" id="{F2789463-080E-4697-9928-55F879599548}"/>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4634" r="1582" b="-1"/>
          <a:stretch/>
        </p:blipFill>
        <p:spPr>
          <a:xfrm>
            <a:off x="838609" y="1337311"/>
            <a:ext cx="3370283" cy="3790617"/>
          </a:xfrm>
          <a:prstGeom prst="rect">
            <a:avLst/>
          </a:prstGeom>
        </p:spPr>
      </p:pic>
    </p:spTree>
    <p:extLst>
      <p:ext uri="{BB962C8B-B14F-4D97-AF65-F5344CB8AC3E}">
        <p14:creationId xmlns:p14="http://schemas.microsoft.com/office/powerpoint/2010/main" val="217058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3507E-1447-4D87-91AB-41E8F4D8D10A}"/>
              </a:ext>
            </a:extLst>
          </p:cNvPr>
          <p:cNvSpPr>
            <a:spLocks noGrp="1"/>
          </p:cNvSpPr>
          <p:nvPr>
            <p:ph type="title"/>
          </p:nvPr>
        </p:nvSpPr>
        <p:spPr>
          <a:xfrm>
            <a:off x="628650" y="365125"/>
            <a:ext cx="7886700" cy="881289"/>
          </a:xfrm>
        </p:spPr>
        <p:txBody>
          <a:bodyPr/>
          <a:lstStyle/>
          <a:p>
            <a:r>
              <a:rPr lang="cy-GB" noProof="0" dirty="0"/>
              <a:t>Cyfeiriadau</a:t>
            </a:r>
            <a:r>
              <a:rPr lang="en-GB" dirty="0"/>
              <a:t>/References </a:t>
            </a:r>
            <a:endParaRPr lang="en-US" dirty="0"/>
          </a:p>
        </p:txBody>
      </p:sp>
      <p:sp>
        <p:nvSpPr>
          <p:cNvPr id="3" name="Content Placeholder 2">
            <a:extLst>
              <a:ext uri="{FF2B5EF4-FFF2-40B4-BE49-F238E27FC236}">
                <a16:creationId xmlns:a16="http://schemas.microsoft.com/office/drawing/2014/main" id="{45657BDB-5566-496D-9DE5-FC4FF48D7892}"/>
              </a:ext>
            </a:extLst>
          </p:cNvPr>
          <p:cNvSpPr>
            <a:spLocks noGrp="1"/>
          </p:cNvSpPr>
          <p:nvPr>
            <p:ph idx="1"/>
          </p:nvPr>
        </p:nvSpPr>
        <p:spPr>
          <a:xfrm>
            <a:off x="822960" y="1246414"/>
            <a:ext cx="7909560" cy="4588329"/>
          </a:xfrm>
        </p:spPr>
        <p:txBody>
          <a:bodyPr>
            <a:normAutofit fontScale="25000" lnSpcReduction="20000"/>
          </a:bodyPr>
          <a:lstStyle/>
          <a:p>
            <a:endParaRPr lang="en-GB" sz="1800" dirty="0">
              <a:solidFill>
                <a:srgbClr val="000000">
                  <a:lumMod val="75000"/>
                  <a:lumOff val="25000"/>
                </a:srgbClr>
              </a:solidFill>
              <a:latin typeface="Tw Cen MT" panose="020F0502020204030204"/>
            </a:endParaRPr>
          </a:p>
          <a:p>
            <a:r>
              <a:rPr lang="en-US" sz="6400" dirty="0">
                <a:solidFill>
                  <a:srgbClr val="000000">
                    <a:lumMod val="75000"/>
                    <a:lumOff val="25000"/>
                  </a:srgbClr>
                </a:solidFill>
                <a:latin typeface="Tw Cen MT" panose="020F0502020204030204"/>
              </a:rPr>
              <a:t>Cannon, W. B. (1915). Bodily changes in pain, hunger, fear, and rage. New York: Appleton-Century-Crofts.</a:t>
            </a:r>
          </a:p>
          <a:p>
            <a:r>
              <a:rPr lang="en-US" sz="5400" b="0" i="0" dirty="0">
                <a:solidFill>
                  <a:srgbClr val="333333"/>
                </a:solidFill>
                <a:effectLst/>
                <a:latin typeface="Source Sans Pro" panose="020B0503030403020204" pitchFamily="34" charset="0"/>
              </a:rPr>
              <a:t>Centers for Disease Control and Prevention. (2016). Violence prevention: </a:t>
            </a:r>
            <a:r>
              <a:rPr lang="en-US" sz="5400" b="0" i="1" dirty="0">
                <a:solidFill>
                  <a:srgbClr val="333333"/>
                </a:solidFill>
                <a:effectLst/>
                <a:latin typeface="Source Sans Pro" panose="020B0503030403020204" pitchFamily="34" charset="0"/>
              </a:rPr>
              <a:t>The ACE pyramid</a:t>
            </a:r>
            <a:r>
              <a:rPr lang="en-US" sz="5400" b="0" i="0" dirty="0">
                <a:solidFill>
                  <a:srgbClr val="333333"/>
                </a:solidFill>
                <a:effectLst/>
                <a:latin typeface="Source Sans Pro" panose="020B0503030403020204" pitchFamily="34" charset="0"/>
              </a:rPr>
              <a:t> (adapted by RYSE Youth Center). </a:t>
            </a:r>
            <a:r>
              <a:rPr lang="en-US" sz="5400" b="1" i="0" u="sng" dirty="0">
                <a:solidFill>
                  <a:srgbClr val="336A90"/>
                </a:solidFill>
                <a:effectLst/>
                <a:latin typeface="Source Sans Pro" panose="020B0503030403020204" pitchFamily="34" charset="0"/>
                <a:hlinkClick r:id="rId2"/>
              </a:rPr>
              <a:t>https://www.cdc.gov/violenceprevention/acestudy/about.html</a:t>
            </a:r>
            <a:endParaRPr lang="en-GB" sz="6400" dirty="0">
              <a:solidFill>
                <a:srgbClr val="000000">
                  <a:lumMod val="75000"/>
                  <a:lumOff val="25000"/>
                </a:srgbClr>
              </a:solidFill>
              <a:latin typeface="Tw Cen MT" panose="020F0502020204030204"/>
            </a:endParaRPr>
          </a:p>
          <a:p>
            <a:r>
              <a:rPr lang="en-GB" sz="6400" dirty="0">
                <a:solidFill>
                  <a:srgbClr val="000000">
                    <a:lumMod val="75000"/>
                    <a:lumOff val="25000"/>
                  </a:srgbClr>
                </a:solidFill>
                <a:latin typeface="Tw Cen MT" panose="020F0502020204030204"/>
              </a:rPr>
              <a:t>CDC (2020) Child Development – Early Brain Development </a:t>
            </a:r>
            <a:r>
              <a:rPr lang="en-US" sz="6400" dirty="0">
                <a:solidFill>
                  <a:srgbClr val="000000">
                    <a:lumMod val="75000"/>
                    <a:lumOff val="25000"/>
                  </a:srgbClr>
                </a:solidFill>
                <a:latin typeface="Tw Cen MT" panose="020F0502020204030204"/>
                <a:hlinkClick r:id="rId3">
                  <a:extLst>
                    <a:ext uri="{A12FA001-AC4F-418D-AE19-62706E023703}">
                      <ahyp:hlinkClr xmlns:ahyp="http://schemas.microsoft.com/office/drawing/2018/hyperlinkcolor" val="tx"/>
                    </a:ext>
                  </a:extLst>
                </a:hlinkClick>
              </a:rPr>
              <a:t>Early Brain Development and Health | CDC</a:t>
            </a:r>
            <a:endParaRPr lang="en-US" sz="6400" dirty="0">
              <a:solidFill>
                <a:srgbClr val="000000">
                  <a:lumMod val="75000"/>
                  <a:lumOff val="25000"/>
                </a:srgbClr>
              </a:solidFill>
              <a:latin typeface="Tw Cen MT" panose="020F0502020204030204"/>
            </a:endParaRPr>
          </a:p>
          <a:p>
            <a:r>
              <a:rPr lang="en-GB" sz="6400" dirty="0">
                <a:solidFill>
                  <a:srgbClr val="000000">
                    <a:lumMod val="75000"/>
                    <a:lumOff val="25000"/>
                  </a:srgbClr>
                </a:solidFill>
                <a:latin typeface="Tw Cen MT" panose="020F0502020204030204"/>
              </a:rPr>
              <a:t>Centre on the Developing Child (2021). Resilience. An individual’s ability to avoid harmful behavioural and physiological changes in response to chronic stress. </a:t>
            </a:r>
            <a:r>
              <a:rPr lang="en-GB" sz="6400" dirty="0">
                <a:solidFill>
                  <a:srgbClr val="000000">
                    <a:lumMod val="75000"/>
                    <a:lumOff val="25000"/>
                  </a:srgbClr>
                </a:solidFill>
                <a:latin typeface="Tw Cen MT" panose="020F0502020204030204"/>
                <a:hlinkClick r:id="rId4">
                  <a:extLst>
                    <a:ext uri="{A12FA001-AC4F-418D-AE19-62706E023703}">
                      <ahyp:hlinkClr xmlns:ahyp="http://schemas.microsoft.com/office/drawing/2018/hyperlinkcolor" val="tx"/>
                    </a:ext>
                  </a:extLst>
                </a:hlinkClick>
              </a:rPr>
              <a:t>https://developingchild.harvard.edu/science/key-concepts/resilience/</a:t>
            </a:r>
            <a:endParaRPr lang="en-GB" sz="6400" dirty="0">
              <a:solidFill>
                <a:srgbClr val="000000">
                  <a:lumMod val="75000"/>
                  <a:lumOff val="25000"/>
                </a:srgbClr>
              </a:solidFill>
              <a:latin typeface="Tw Cen MT" panose="020F0502020204030204"/>
            </a:endParaRPr>
          </a:p>
          <a:p>
            <a:r>
              <a:rPr lang="en-US" sz="6400" dirty="0">
                <a:solidFill>
                  <a:srgbClr val="000000">
                    <a:lumMod val="75000"/>
                    <a:lumOff val="25000"/>
                  </a:srgbClr>
                </a:solidFill>
                <a:latin typeface="Tw Cen MT" panose="020F0502020204030204"/>
              </a:rPr>
              <a:t>Guy-Evans, O. (2023). Fight, Flight, Freeze, or Fawn: How We Respond to Threats. Simply Psychology. </a:t>
            </a:r>
            <a:r>
              <a:rPr lang="en-US" sz="6400" dirty="0">
                <a:solidFill>
                  <a:srgbClr val="000000">
                    <a:lumMod val="75000"/>
                    <a:lumOff val="25000"/>
                  </a:srgbClr>
                </a:solidFill>
                <a:latin typeface="Tw Cen MT" panose="020F0502020204030204"/>
                <a:hlinkClick r:id="rId5">
                  <a:extLst>
                    <a:ext uri="{A12FA001-AC4F-418D-AE19-62706E023703}">
                      <ahyp:hlinkClr xmlns:ahyp="http://schemas.microsoft.com/office/drawing/2018/hyperlinkcolor" val="tx"/>
                    </a:ext>
                  </a:extLst>
                </a:hlinkClick>
              </a:rPr>
              <a:t>https://www.simplypsychology.org/fight-flight-freeze-fawn.html</a:t>
            </a:r>
            <a:r>
              <a:rPr lang="en-US" sz="6400" dirty="0">
                <a:solidFill>
                  <a:srgbClr val="000000">
                    <a:lumMod val="75000"/>
                    <a:lumOff val="25000"/>
                  </a:srgbClr>
                </a:solidFill>
                <a:latin typeface="Tw Cen MT" panose="020F0502020204030204"/>
              </a:rPr>
              <a:t> [accessed on 3.10.2024)</a:t>
            </a:r>
          </a:p>
          <a:p>
            <a:r>
              <a:rPr lang="en-US" sz="6400" dirty="0">
                <a:solidFill>
                  <a:srgbClr val="000000">
                    <a:lumMod val="75000"/>
                    <a:lumOff val="25000"/>
                  </a:srgbClr>
                </a:solidFill>
                <a:latin typeface="Tw Cen MT" panose="020F0502020204030204"/>
              </a:rPr>
              <a:t>Better Help. (2024). “What Are The Fight, Flight, Freeze, Fawn Responses? </a:t>
            </a:r>
            <a:r>
              <a:rPr lang="en-US" sz="6400" dirty="0" err="1">
                <a:solidFill>
                  <a:srgbClr val="000000">
                    <a:lumMod val="75000"/>
                    <a:lumOff val="25000"/>
                  </a:srgbClr>
                </a:solidFill>
                <a:latin typeface="Tw Cen MT" panose="020F0502020204030204"/>
              </a:rPr>
              <a:t>Betterhelp</a:t>
            </a:r>
            <a:r>
              <a:rPr lang="en-US" sz="6400" dirty="0">
                <a:solidFill>
                  <a:srgbClr val="000000">
                    <a:lumMod val="75000"/>
                    <a:lumOff val="25000"/>
                  </a:srgbClr>
                </a:solidFill>
                <a:latin typeface="Tw Cen MT" panose="020F0502020204030204"/>
              </a:rPr>
              <a:t>, </a:t>
            </a:r>
            <a:r>
              <a:rPr lang="en-US" sz="6400" dirty="0">
                <a:solidFill>
                  <a:srgbClr val="000000">
                    <a:lumMod val="75000"/>
                    <a:lumOff val="25000"/>
                  </a:srgbClr>
                </a:solidFill>
                <a:latin typeface="Tw Cen MT" panose="020F0502020204030204"/>
                <a:hlinkClick r:id="rId6"/>
              </a:rPr>
              <a:t>https://www.betterhelp.com/advice/trauma/fight-flight-freeze-how-to-recognize-it-and-what-to-do-when-it-happens/</a:t>
            </a:r>
            <a:r>
              <a:rPr lang="en-US" sz="6400" dirty="0">
                <a:solidFill>
                  <a:srgbClr val="000000">
                    <a:lumMod val="75000"/>
                    <a:lumOff val="25000"/>
                  </a:srgbClr>
                </a:solidFill>
                <a:latin typeface="Tw Cen MT" panose="020F0502020204030204"/>
              </a:rPr>
              <a:t>. [accessed on 3.10.2024]</a:t>
            </a:r>
            <a:endParaRPr lang="en-GB" sz="6400" dirty="0">
              <a:solidFill>
                <a:srgbClr val="000000">
                  <a:lumMod val="75000"/>
                  <a:lumOff val="25000"/>
                </a:srgbClr>
              </a:solidFill>
              <a:latin typeface="Tw Cen MT" panose="020F0502020204030204"/>
            </a:endParaRPr>
          </a:p>
          <a:p>
            <a:r>
              <a:rPr lang="en-GB" sz="6400" dirty="0">
                <a:solidFill>
                  <a:srgbClr val="000000">
                    <a:lumMod val="75000"/>
                    <a:lumOff val="25000"/>
                  </a:srgbClr>
                </a:solidFill>
                <a:latin typeface="Tw Cen MT" panose="020F0502020204030204"/>
              </a:rPr>
              <a:t>Kremer, W., Hammond, C., 2013). </a:t>
            </a:r>
            <a:r>
              <a:rPr lang="en-US" sz="6400" dirty="0">
                <a:solidFill>
                  <a:srgbClr val="000000">
                    <a:lumMod val="75000"/>
                    <a:lumOff val="25000"/>
                  </a:srgbClr>
                </a:solidFill>
                <a:latin typeface="Tw Cen MT" panose="020F0502020204030204"/>
              </a:rPr>
              <a:t>Abraham Maslow and the pyramid that beguiled business. BBC . https://www.bbc.co.uk/news/magazine-23902918</a:t>
            </a:r>
          </a:p>
          <a:p>
            <a:r>
              <a:rPr lang="en-US" sz="6400" dirty="0">
                <a:solidFill>
                  <a:srgbClr val="000000">
                    <a:lumMod val="75000"/>
                    <a:lumOff val="25000"/>
                  </a:srgbClr>
                </a:solidFill>
                <a:latin typeface="Tw Cen MT" panose="020F0502020204030204"/>
              </a:rPr>
              <a:t>MCF (2018). Adverse Childhood Experiences (ACEs) and Their Impact on Brain Development https://www.mdcoalition.org/blog/adverse-childhood-experiences-aces-and-their-impact-on-brain-development</a:t>
            </a:r>
            <a:endParaRPr lang="en-GB" sz="6400" dirty="0">
              <a:solidFill>
                <a:srgbClr val="000000">
                  <a:lumMod val="75000"/>
                  <a:lumOff val="25000"/>
                </a:srgbClr>
              </a:solidFill>
              <a:latin typeface="Tw Cen MT" panose="020F0502020204030204"/>
            </a:endParaRPr>
          </a:p>
          <a:p>
            <a:r>
              <a:rPr lang="en-GB" sz="6400" dirty="0">
                <a:solidFill>
                  <a:srgbClr val="000000">
                    <a:lumMod val="75000"/>
                    <a:lumOff val="25000"/>
                  </a:srgbClr>
                </a:solidFill>
                <a:latin typeface="Tw Cen MT" panose="020F0502020204030204"/>
              </a:rPr>
              <a:t>Mentally Healthy Schools (2021). Social and Emotional Skills. Anna Freud National Centre for Children and Families </a:t>
            </a:r>
            <a:r>
              <a:rPr lang="en-US" sz="6400" dirty="0">
                <a:solidFill>
                  <a:srgbClr val="000000">
                    <a:lumMod val="75000"/>
                    <a:lumOff val="25000"/>
                  </a:srgbClr>
                </a:solidFill>
                <a:latin typeface="Tw Cen MT" panose="020F0502020204030204"/>
                <a:hlinkClick r:id="rId3">
                  <a:extLst>
                    <a:ext uri="{A12FA001-AC4F-418D-AE19-62706E023703}">
                      <ahyp:hlinkClr xmlns:ahyp="http://schemas.microsoft.com/office/drawing/2018/hyperlinkcolor" val="tx"/>
                    </a:ext>
                  </a:extLst>
                </a:hlinkClick>
              </a:rPr>
              <a:t>Social and emotional skills : Mentally Healthy Schools</a:t>
            </a:r>
            <a:endParaRPr lang="en-US" sz="6400" dirty="0">
              <a:solidFill>
                <a:srgbClr val="000000">
                  <a:lumMod val="75000"/>
                  <a:lumOff val="25000"/>
                </a:srgbClr>
              </a:solidFill>
              <a:latin typeface="Tw Cen MT" panose="020F0502020204030204"/>
            </a:endParaRPr>
          </a:p>
          <a:p>
            <a:endParaRPr lang="en-US" dirty="0"/>
          </a:p>
        </p:txBody>
      </p:sp>
    </p:spTree>
    <p:extLst>
      <p:ext uri="{BB962C8B-B14F-4D97-AF65-F5344CB8AC3E}">
        <p14:creationId xmlns:p14="http://schemas.microsoft.com/office/powerpoint/2010/main" val="457079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3507E-1447-4D87-91AB-41E8F4D8D10A}"/>
              </a:ext>
            </a:extLst>
          </p:cNvPr>
          <p:cNvSpPr>
            <a:spLocks noGrp="1"/>
          </p:cNvSpPr>
          <p:nvPr>
            <p:ph type="title"/>
          </p:nvPr>
        </p:nvSpPr>
        <p:spPr/>
        <p:txBody>
          <a:bodyPr/>
          <a:lstStyle/>
          <a:p>
            <a:r>
              <a:rPr lang="cy-GB" noProof="0" dirty="0"/>
              <a:t>Cyfeiriadau</a:t>
            </a:r>
            <a:r>
              <a:rPr lang="en-GB" dirty="0"/>
              <a:t>/References </a:t>
            </a:r>
            <a:endParaRPr lang="en-US" dirty="0"/>
          </a:p>
        </p:txBody>
      </p:sp>
      <p:sp>
        <p:nvSpPr>
          <p:cNvPr id="3" name="Content Placeholder 2">
            <a:extLst>
              <a:ext uri="{FF2B5EF4-FFF2-40B4-BE49-F238E27FC236}">
                <a16:creationId xmlns:a16="http://schemas.microsoft.com/office/drawing/2014/main" id="{45657BDB-5566-496D-9DE5-FC4FF48D7892}"/>
              </a:ext>
            </a:extLst>
          </p:cNvPr>
          <p:cNvSpPr>
            <a:spLocks noGrp="1"/>
          </p:cNvSpPr>
          <p:nvPr>
            <p:ph idx="1"/>
          </p:nvPr>
        </p:nvSpPr>
        <p:spPr>
          <a:xfrm>
            <a:off x="822960" y="1621971"/>
            <a:ext cx="7909560" cy="4207329"/>
          </a:xfrm>
        </p:spPr>
        <p:txBody>
          <a:bodyPr>
            <a:normAutofit fontScale="40000" lnSpcReduction="20000"/>
          </a:bodyPr>
          <a:lstStyle/>
          <a:p>
            <a:endParaRPr lang="en-GB" sz="1800" dirty="0">
              <a:solidFill>
                <a:srgbClr val="000000">
                  <a:lumMod val="75000"/>
                  <a:lumOff val="25000"/>
                </a:srgbClr>
              </a:solidFill>
              <a:latin typeface="Tw Cen MT" panose="020F0502020204030204"/>
            </a:endParaRPr>
          </a:p>
          <a:p>
            <a:r>
              <a:rPr lang="en-GB" sz="4500" dirty="0">
                <a:solidFill>
                  <a:srgbClr val="000000">
                    <a:lumMod val="75000"/>
                    <a:lumOff val="25000"/>
                  </a:srgbClr>
                </a:solidFill>
                <a:latin typeface="Tw Cen MT" panose="020F0502020204030204"/>
              </a:rPr>
              <a:t>NSPCC Learning, 2021. Child Mental Health. NSPCC </a:t>
            </a:r>
            <a:r>
              <a:rPr lang="en-US" sz="4500" dirty="0">
                <a:solidFill>
                  <a:srgbClr val="000000">
                    <a:lumMod val="75000"/>
                    <a:lumOff val="25000"/>
                  </a:srgbClr>
                </a:solidFill>
                <a:latin typeface="Tw Cen MT" panose="020F0502020204030204"/>
                <a:hlinkClick r:id="rId2">
                  <a:extLst>
                    <a:ext uri="{A12FA001-AC4F-418D-AE19-62706E023703}">
                      <ahyp:hlinkClr xmlns:ahyp="http://schemas.microsoft.com/office/drawing/2018/hyperlinkcolor" val="tx"/>
                    </a:ext>
                  </a:extLst>
                </a:hlinkClick>
              </a:rPr>
              <a:t>Child mental health: </a:t>
            </a:r>
            <a:r>
              <a:rPr lang="en-US" sz="4500" dirty="0" err="1">
                <a:solidFill>
                  <a:srgbClr val="000000">
                    <a:lumMod val="75000"/>
                    <a:lumOff val="25000"/>
                  </a:srgbClr>
                </a:solidFill>
                <a:latin typeface="Tw Cen MT" panose="020F0502020204030204"/>
                <a:hlinkClick r:id="rId2">
                  <a:extLst>
                    <a:ext uri="{A12FA001-AC4F-418D-AE19-62706E023703}">
                      <ahyp:hlinkClr xmlns:ahyp="http://schemas.microsoft.com/office/drawing/2018/hyperlinkcolor" val="tx"/>
                    </a:ext>
                  </a:extLst>
                </a:hlinkClick>
              </a:rPr>
              <a:t>recognising</a:t>
            </a:r>
            <a:r>
              <a:rPr lang="en-US" sz="4500" dirty="0">
                <a:solidFill>
                  <a:srgbClr val="000000">
                    <a:lumMod val="75000"/>
                    <a:lumOff val="25000"/>
                  </a:srgbClr>
                </a:solidFill>
                <a:latin typeface="Tw Cen MT" panose="020F0502020204030204"/>
                <a:hlinkClick r:id="rId2">
                  <a:extLst>
                    <a:ext uri="{A12FA001-AC4F-418D-AE19-62706E023703}">
                      <ahyp:hlinkClr xmlns:ahyp="http://schemas.microsoft.com/office/drawing/2018/hyperlinkcolor" val="tx"/>
                    </a:ext>
                  </a:extLst>
                </a:hlinkClick>
              </a:rPr>
              <a:t> and responding to issues | NSPCC Learning</a:t>
            </a:r>
            <a:endParaRPr lang="en-US" sz="4500" dirty="0">
              <a:solidFill>
                <a:srgbClr val="000000">
                  <a:lumMod val="75000"/>
                  <a:lumOff val="25000"/>
                </a:srgbClr>
              </a:solidFill>
              <a:latin typeface="Tw Cen MT" panose="020F0502020204030204"/>
            </a:endParaRPr>
          </a:p>
          <a:p>
            <a:r>
              <a:rPr lang="en-US" sz="4500" dirty="0">
                <a:solidFill>
                  <a:srgbClr val="000000">
                    <a:lumMod val="75000"/>
                    <a:lumOff val="25000"/>
                  </a:srgbClr>
                </a:solidFill>
                <a:latin typeface="Tw Cen MT" panose="020F0502020204030204"/>
              </a:rPr>
              <a:t>Public Health England (2021). Promoting children and young people’s emotional health and wellbeing A whole school and college approach. Children and Young People Mental Health Coalition </a:t>
            </a:r>
            <a:r>
              <a:rPr lang="en-US" sz="4500" dirty="0">
                <a:solidFill>
                  <a:srgbClr val="000000">
                    <a:lumMod val="75000"/>
                    <a:lumOff val="25000"/>
                  </a:srgbClr>
                </a:solidFill>
                <a:latin typeface="Tw Cen MT" panose="020F0502020204030204"/>
                <a:hlinkClick r:id="rId2">
                  <a:extLst>
                    <a:ext uri="{A12FA001-AC4F-418D-AE19-62706E023703}">
                      <ahyp:hlinkClr xmlns:ahyp="http://schemas.microsoft.com/office/drawing/2018/hyperlinkcolor" val="tx"/>
                    </a:ext>
                  </a:extLst>
                </a:hlinkClick>
              </a:rPr>
              <a:t>Promoting children and young people’s emotional health and wellbeing (publishing.service.gov.uk)</a:t>
            </a:r>
            <a:endParaRPr lang="en-US" sz="4500" dirty="0">
              <a:solidFill>
                <a:srgbClr val="000000">
                  <a:lumMod val="75000"/>
                  <a:lumOff val="25000"/>
                </a:srgbClr>
              </a:solidFill>
              <a:latin typeface="Tw Cen MT" panose="020F0502020204030204"/>
            </a:endParaRPr>
          </a:p>
          <a:p>
            <a:r>
              <a:rPr lang="en-GB" sz="4500" dirty="0">
                <a:solidFill>
                  <a:srgbClr val="000000">
                    <a:lumMod val="75000"/>
                    <a:lumOff val="25000"/>
                  </a:srgbClr>
                </a:solidFill>
                <a:latin typeface="Tw Cen MT" panose="020F0502020204030204"/>
              </a:rPr>
              <a:t>Public Health Scotland (2021). </a:t>
            </a:r>
            <a:r>
              <a:rPr lang="en-US" sz="4500" dirty="0">
                <a:solidFill>
                  <a:srgbClr val="000000">
                    <a:lumMod val="75000"/>
                    <a:lumOff val="25000"/>
                  </a:srgbClr>
                </a:solidFill>
                <a:latin typeface="Tw Cen MT" panose="020F0502020204030204"/>
              </a:rPr>
              <a:t>Adverse Childhood Experiences (ACEs). http://www.healthscotland.scot/population-groups/children/adverse-childhood-experiences-aces/overview-of-aces</a:t>
            </a:r>
          </a:p>
          <a:p>
            <a:pPr>
              <a:spcAft>
                <a:spcPts val="150"/>
              </a:spcAft>
              <a:buClr>
                <a:srgbClr val="A8A15F"/>
              </a:buClr>
              <a:buSzPct val="100000"/>
              <a:defRPr/>
            </a:pPr>
            <a:r>
              <a:rPr lang="en-US" sz="4500" dirty="0">
                <a:solidFill>
                  <a:srgbClr val="000000">
                    <a:lumMod val="75000"/>
                    <a:lumOff val="25000"/>
                  </a:srgbClr>
                </a:solidFill>
                <a:latin typeface="Tw Cen MT" panose="020F0502020204030204"/>
              </a:rPr>
              <a:t>Statham, J. Chase E. (2010). Childhood Wellbeing: A brief overview. Childhood Wellbeing Research Centre </a:t>
            </a:r>
            <a:r>
              <a:rPr lang="en-US" sz="4500" dirty="0">
                <a:solidFill>
                  <a:srgbClr val="000000">
                    <a:lumMod val="75000"/>
                    <a:lumOff val="25000"/>
                  </a:srgbClr>
                </a:solidFill>
                <a:latin typeface="Tw Cen MT" panose="020F0502020204030204"/>
                <a:hlinkClick r:id="rId2">
                  <a:extLst>
                    <a:ext uri="{A12FA001-AC4F-418D-AE19-62706E023703}">
                      <ahyp:hlinkClr xmlns:ahyp="http://schemas.microsoft.com/office/drawing/2018/hyperlinkcolor" val="tx"/>
                    </a:ext>
                  </a:extLst>
                </a:hlinkClick>
              </a:rPr>
              <a:t>Child-Wellbeing-Brief.pdf (publishing.service.gov.uk)</a:t>
            </a:r>
            <a:endParaRPr lang="en-US" sz="4500" dirty="0">
              <a:solidFill>
                <a:srgbClr val="000000">
                  <a:lumMod val="75000"/>
                  <a:lumOff val="25000"/>
                </a:srgbClr>
              </a:solidFill>
              <a:latin typeface="Tw Cen MT" panose="020F0502020204030204"/>
            </a:endParaRPr>
          </a:p>
          <a:p>
            <a:pPr>
              <a:buClr>
                <a:srgbClr val="A8A15F"/>
              </a:buClr>
              <a:defRPr/>
            </a:pPr>
            <a:r>
              <a:rPr lang="cy-GB" sz="4500" noProof="0" dirty="0">
                <a:solidFill>
                  <a:srgbClr val="000000">
                    <a:lumMod val="75000"/>
                    <a:lumOff val="25000"/>
                  </a:srgbClr>
                </a:solidFill>
                <a:latin typeface="Tw Cen MT" panose="020F0502020204030204"/>
              </a:rPr>
              <a:t>Llywodraeth Cymru (2021). Adolygiad o’r polisi ynghylch Profiadau Niweidiol yn ystod Plentyndod: adroddiad Sut mae’r polisi wedi perfformio a sut gellir ei ddatblygu i’r dyfodol. </a:t>
            </a:r>
            <a:r>
              <a:rPr lang="en-US" sz="4500" dirty="0">
                <a:solidFill>
                  <a:srgbClr val="000000">
                    <a:lumMod val="75000"/>
                    <a:lumOff val="25000"/>
                  </a:srgbClr>
                </a:solidFill>
                <a:latin typeface="Tw Cen MT" panose="020F0502020204030204"/>
              </a:rPr>
              <a:t>https://www.llyw.cymru/sites/default/files/pdf-versions/2024/1/2/1705404514/adolygiad-or-polisi-ynghylch-profiadau-niweidiol-yn-ystod-plentyndod-adroddiad.pdf </a:t>
            </a:r>
            <a:r>
              <a:rPr lang="en-US" sz="4500" b="1" i="0" dirty="0">
                <a:solidFill>
                  <a:srgbClr val="FFFFFF"/>
                </a:solidFill>
                <a:effectLst/>
                <a:latin typeface="Arial" panose="020B0604020202020204" pitchFamily="34" charset="0"/>
              </a:rPr>
              <a:t>(ACE) policy: report</a:t>
            </a:r>
          </a:p>
          <a:p>
            <a:pPr marL="68580" indent="-68580" defTabSz="685800">
              <a:lnSpc>
                <a:spcPct val="110000"/>
              </a:lnSpc>
              <a:spcBef>
                <a:spcPts val="900"/>
              </a:spcBef>
              <a:spcAft>
                <a:spcPts val="150"/>
              </a:spcAft>
              <a:buClr>
                <a:srgbClr val="A8A15F"/>
              </a:buClr>
              <a:buSzPct val="100000"/>
              <a:buFont typeface="Calibri" panose="020F0502020204030204" pitchFamily="34" charset="0"/>
              <a:buChar char=" "/>
              <a:defRPr/>
            </a:pPr>
            <a:endParaRPr lang="en-US" dirty="0">
              <a:solidFill>
                <a:srgbClr val="000000">
                  <a:lumMod val="75000"/>
                  <a:lumOff val="25000"/>
                </a:srgbClr>
              </a:solidFill>
              <a:latin typeface="Tw Cen MT" panose="020F0502020204030204"/>
            </a:endParaRPr>
          </a:p>
          <a:p>
            <a:endParaRPr lang="en-US" dirty="0"/>
          </a:p>
        </p:txBody>
      </p:sp>
    </p:spTree>
    <p:extLst>
      <p:ext uri="{BB962C8B-B14F-4D97-AF65-F5344CB8AC3E}">
        <p14:creationId xmlns:p14="http://schemas.microsoft.com/office/powerpoint/2010/main" val="239645444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7518</TotalTime>
  <Words>3065</Words>
  <Application>Microsoft Office PowerPoint</Application>
  <PresentationFormat>On-screen Show (4:3)</PresentationFormat>
  <Paragraphs>239</Paragraphs>
  <Slides>51</Slides>
  <Notes>0</Notes>
  <HiddenSlides>0</HiddenSlides>
  <MMClips>1</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51</vt:i4>
      </vt:variant>
    </vt:vector>
  </HeadingPairs>
  <TitlesOfParts>
    <vt:vector size="64" baseType="lpstr">
      <vt:lpstr>FS Albert Extra Bold</vt:lpstr>
      <vt:lpstr>Aptos</vt:lpstr>
      <vt:lpstr>Aptos Display</vt:lpstr>
      <vt:lpstr>Arial</vt:lpstr>
      <vt:lpstr>Calibri</vt:lpstr>
      <vt:lpstr>Calibri Light</vt:lpstr>
      <vt:lpstr>Open Sans</vt:lpstr>
      <vt:lpstr>Source Sans Pro</vt:lpstr>
      <vt:lpstr>Tw Cen MT</vt:lpstr>
      <vt:lpstr>Wingdings</vt:lpstr>
      <vt:lpstr>Holding PAge</vt:lpstr>
      <vt:lpstr>Accessible 2</vt:lpstr>
      <vt:lpstr>Office Theme</vt:lpstr>
      <vt:lpstr>PowerPoint Presentation</vt:lpstr>
      <vt:lpstr> ECIE4001/C  Cefnogi'r Dysgwr Supporting the Learner</vt:lpstr>
      <vt:lpstr>Different Perspectives on Wellbeing in child development  Safbwyntiau gwahanol ar Lesiant mewn datblygiad plant </vt:lpstr>
      <vt:lpstr>LLESIANT PLANT</vt:lpstr>
      <vt:lpstr>CHILDREN’S WELLBEING</vt:lpstr>
      <vt:lpstr>PowerPoint Presentation</vt:lpstr>
      <vt:lpstr>Natur, Magwraeth  - neu’r ddau? </vt:lpstr>
      <vt:lpstr>PowerPoint Presentation</vt:lpstr>
      <vt:lpstr>MAE PROBLEM!</vt:lpstr>
      <vt:lpstr>THERE IS A PROBLEM!</vt:lpstr>
      <vt:lpstr>Mae ffactorau allweddol ar gyfer anawsterau iechyd meddwl a lles yn cynnwys</vt:lpstr>
      <vt:lpstr>Key factors for mental health and wellbeing difficulties include </vt:lpstr>
      <vt:lpstr>Ffactorau iechyd meddwl a lles</vt:lpstr>
      <vt:lpstr>Factors of mental health and wellbeing </vt:lpstr>
      <vt:lpstr>NIWROWYDDONIAETH YNGHYLCH DATBLYGIAD YR YMENNYDD
</vt:lpstr>
      <vt:lpstr>NEUROSCIENCE AROUND BRAIN DEVELOPMENT</vt:lpstr>
      <vt:lpstr>PowerPoint Presentation</vt:lpstr>
      <vt:lpstr>          PROFIADAU NIWEIDIOL YN YSTOD PLENTYNDOD (ACEs)</vt:lpstr>
      <vt:lpstr>ADVERSE CHILDHOOD EXPERIENCES (ACES)</vt:lpstr>
      <vt:lpstr>CATEGORÏAU ACEs https://www.llyw.cymru/adolygiad-or-polisi-ynghylch-profiadau-niweidiol-yn-ystod-plentyndod-adroddiad-html</vt:lpstr>
      <vt:lpstr>CATEGORIES OF ACEs https://www.gov.wales/review-adverse-childhood-experiences-ace-policy-report-html</vt:lpstr>
      <vt:lpstr>TASG
</vt:lpstr>
      <vt:lpstr>TASK</vt:lpstr>
      <vt:lpstr>Safbwyntiau Cwrs Bywyd ar ACEs Life Course Perspectives on ACEs</vt:lpstr>
      <vt:lpstr>PowerPoint Presentation</vt:lpstr>
      <vt:lpstr>GWYDNWCH
</vt:lpstr>
      <vt:lpstr>RESILIENCE</vt:lpstr>
      <vt:lpstr> Karen Horney (1885 – 1952)</vt:lpstr>
      <vt:lpstr>Gellir dosbarthu ‘anghenion niwrotig’ Horney(1942) yn dri chategori bras:</vt:lpstr>
      <vt:lpstr>Horney's ‘neurotic needs’ (1942) can be classified into three broad categories: </vt:lpstr>
      <vt:lpstr>Fight, Flight, Freeze or Fawn  Ymladd, Ffoi, Rhewi neu Wenieithio</vt:lpstr>
      <vt:lpstr>Mae profiadau trawmatig yn newid ymennydd plant.</vt:lpstr>
      <vt:lpstr>Traumatic experiences alter children’s brains.  </vt:lpstr>
      <vt:lpstr>Yn yr Ysgol</vt:lpstr>
      <vt:lpstr>In school</vt:lpstr>
      <vt:lpstr>Ymatebion straen</vt:lpstr>
      <vt:lpstr>Stress responses</vt:lpstr>
      <vt:lpstr>MAE PLANT YN YMDEBYGU I BELI NEU SBRINGIAU….</vt:lpstr>
      <vt:lpstr>CHILDREN ARE LIKENED TO BALLS OR SPRINGS….</vt:lpstr>
      <vt:lpstr>MAEN NHW’N BOWNSIO’N ÔL?
</vt:lpstr>
      <vt:lpstr>THEY BOUNCE BACK?</vt:lpstr>
      <vt:lpstr>Pam ysgolion?</vt:lpstr>
      <vt:lpstr>Why schools?</vt:lpstr>
      <vt:lpstr>Strategaethau Cymreig</vt:lpstr>
      <vt:lpstr>Welsh Strategies</vt:lpstr>
      <vt:lpstr>Strategaethau Cymreig</vt:lpstr>
      <vt:lpstr>Welsh Strategies</vt:lpstr>
      <vt:lpstr>Polisi/Policy</vt:lpstr>
      <vt:lpstr>Mr Pigden</vt:lpstr>
      <vt:lpstr>Cyfeiriadau/References </vt:lpstr>
      <vt:lpstr>Cyfeiriadau/References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Heike Griffiths</cp:lastModifiedBy>
  <cp:revision>42</cp:revision>
  <dcterms:created xsi:type="dcterms:W3CDTF">2024-09-09T09:14:57Z</dcterms:created>
  <dcterms:modified xsi:type="dcterms:W3CDTF">2025-10-22T14:26:33Z</dcterms:modified>
</cp:coreProperties>
</file>