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58" r:id="rId4"/>
    <p:sldId id="273" r:id="rId5"/>
    <p:sldId id="259" r:id="rId6"/>
    <p:sldId id="269" r:id="rId7"/>
    <p:sldId id="260" r:id="rId8"/>
    <p:sldId id="270" r:id="rId9"/>
    <p:sldId id="261" r:id="rId10"/>
    <p:sldId id="271" r:id="rId11"/>
    <p:sldId id="262" r:id="rId12"/>
    <p:sldId id="263" r:id="rId13"/>
    <p:sldId id="264" r:id="rId14"/>
    <p:sldId id="265" r:id="rId15"/>
    <p:sldId id="266" r:id="rId16"/>
    <p:sldId id="272" r:id="rId17"/>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8676" autoAdjust="0"/>
  </p:normalViewPr>
  <p:slideViewPr>
    <p:cSldViewPr>
      <p:cViewPr varScale="1">
        <p:scale>
          <a:sx n="43" d="100"/>
          <a:sy n="43" d="100"/>
        </p:scale>
        <p:origin x="1378" y="53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pPr/>
              <a:t>21.07.2026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pPr/>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647694" lvl="1" indent="-323847" algn="l">
              <a:lnSpc>
                <a:spcPts val="4199"/>
              </a:lnSpc>
              <a:buFont typeface="Arial"/>
              <a:buNone/>
            </a:pPr>
            <a:r>
              <a:rPr lang="en-US" sz="1200" b="0" dirty="0"/>
              <a:t>Quality assurance guarantees that the level of healthcare services meets the accepted safety, effectiveness and governance standards continuously and consistently improves them. The Lucy </a:t>
            </a:r>
            <a:r>
              <a:rPr lang="en-US" sz="1200" b="0" dirty="0" err="1"/>
              <a:t>Letby</a:t>
            </a:r>
            <a:r>
              <a:rPr lang="en-US" sz="1200" b="0" dirty="0"/>
              <a:t> case has shown that there lies substantive </a:t>
            </a:r>
            <a:r>
              <a:rPr lang="en-US" sz="1200" b="0" dirty="0" err="1"/>
              <a:t>organisational</a:t>
            </a:r>
            <a:r>
              <a:rPr lang="en-US" sz="1200" b="0" dirty="0"/>
              <a:t> failures that would go beyond personal misconduct. The presentation is a critical analysis of systemic root causes, governance weaknesses and the policy impacts on the quality of healthcare and patient safety. </a:t>
            </a:r>
            <a:r>
              <a:rPr lang="en-US" sz="1200" b="0" spc="-110" dirty="0">
                <a:solidFill>
                  <a:srgbClr val="191919"/>
                </a:solidFill>
                <a:latin typeface="+mn-lt"/>
                <a:ea typeface="Arial"/>
                <a:cs typeface="Arial"/>
                <a:sym typeface="Arial"/>
              </a:rPr>
              <a:t>Quality assurance enhances governance, safety and ongoing healthcare enhancement . </a:t>
            </a:r>
            <a:r>
              <a:rPr lang="en-US" sz="1200" b="0" spc="-110" baseline="0" dirty="0">
                <a:solidFill>
                  <a:srgbClr val="191919"/>
                </a:solidFill>
                <a:latin typeface="+mn-lt"/>
                <a:ea typeface="Arial"/>
                <a:cs typeface="Arial"/>
                <a:sym typeface="Arial"/>
              </a:rPr>
              <a:t> </a:t>
            </a:r>
            <a:r>
              <a:rPr lang="en-US" sz="1200" b="0" spc="-110" dirty="0">
                <a:solidFill>
                  <a:srgbClr val="191919"/>
                </a:solidFill>
                <a:latin typeface="+mn-lt"/>
                <a:ea typeface="Arial"/>
                <a:cs typeface="Arial"/>
                <a:sym typeface="Arial"/>
              </a:rPr>
              <a:t>Countess of Chester Hospital revealed disastrous management and negligence in safety. </a:t>
            </a:r>
            <a:r>
              <a:rPr lang="en-US" sz="1200" b="0" spc="-110" baseline="0" dirty="0">
                <a:solidFill>
                  <a:srgbClr val="191919"/>
                </a:solidFill>
                <a:latin typeface="+mn-lt"/>
                <a:ea typeface="Arial"/>
                <a:cs typeface="Arial"/>
                <a:sym typeface="Arial"/>
              </a:rPr>
              <a:t> </a:t>
            </a:r>
            <a:r>
              <a:rPr lang="en-US" sz="1200" b="0" spc="-110" dirty="0">
                <a:solidFill>
                  <a:srgbClr val="191919"/>
                </a:solidFill>
                <a:latin typeface="+mn-lt"/>
                <a:ea typeface="Arial"/>
                <a:cs typeface="Arial"/>
                <a:sym typeface="Arial"/>
              </a:rPr>
              <a:t>Presentation critically examines root causes, policies and quality improvement frameworks. </a:t>
            </a:r>
          </a:p>
          <a:p>
            <a:endParaRPr lang="en-US" sz="1200" b="0" dirty="0">
              <a:latin typeface="+mn-lt"/>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647694" lvl="1" indent="-323847" algn="just">
              <a:lnSpc>
                <a:spcPts val="4199"/>
              </a:lnSpc>
              <a:buFont typeface="Arial"/>
              <a:buNone/>
            </a:pPr>
            <a:r>
              <a:rPr lang="en-US" sz="1200" b="0" dirty="0">
                <a:latin typeface="+mn-lt"/>
              </a:rPr>
              <a:t>The case at first seemed like an individual criminal act but as it went it showed a lot of weaknesses on the part of the </a:t>
            </a:r>
            <a:r>
              <a:rPr lang="en-US" sz="1200" b="0" dirty="0" err="1">
                <a:latin typeface="+mn-lt"/>
              </a:rPr>
              <a:t>organisation</a:t>
            </a:r>
            <a:r>
              <a:rPr lang="en-US" sz="1200" b="0" dirty="0">
                <a:latin typeface="+mn-lt"/>
              </a:rPr>
              <a:t>. Timely intervention was not made possible due to repeated consultant warnings, useless responses and delay by the managerial followed by escalation. </a:t>
            </a:r>
            <a:r>
              <a:rPr lang="en-US" sz="1200" b="0" spc="-110" dirty="0">
                <a:solidFill>
                  <a:srgbClr val="191919"/>
                </a:solidFill>
                <a:latin typeface="+mn-lt"/>
                <a:ea typeface="Arial"/>
                <a:cs typeface="Arial"/>
                <a:sym typeface="Arial"/>
              </a:rPr>
              <a:t>Between 2015 and 2016, Lucy </a:t>
            </a:r>
            <a:r>
              <a:rPr lang="en-US" sz="1200" b="0" spc="-110" dirty="0" err="1">
                <a:solidFill>
                  <a:srgbClr val="191919"/>
                </a:solidFill>
                <a:latin typeface="+mn-lt"/>
                <a:ea typeface="Arial"/>
                <a:cs typeface="Arial"/>
                <a:sym typeface="Arial"/>
              </a:rPr>
              <a:t>Letby</a:t>
            </a:r>
            <a:r>
              <a:rPr lang="en-US" sz="1200" b="0" spc="-110" dirty="0">
                <a:solidFill>
                  <a:srgbClr val="191919"/>
                </a:solidFill>
                <a:latin typeface="+mn-lt"/>
                <a:ea typeface="Arial"/>
                <a:cs typeface="Arial"/>
                <a:sym typeface="Arial"/>
              </a:rPr>
              <a:t> killed a total of seven babies .</a:t>
            </a:r>
            <a:r>
              <a:rPr lang="en-US" sz="1200" b="0" spc="-110" baseline="0" dirty="0">
                <a:solidFill>
                  <a:srgbClr val="191919"/>
                </a:solidFill>
                <a:latin typeface="+mn-lt"/>
                <a:ea typeface="Arial"/>
                <a:cs typeface="Arial"/>
                <a:sym typeface="Arial"/>
              </a:rPr>
              <a:t> </a:t>
            </a:r>
            <a:r>
              <a:rPr lang="en-US" sz="1200" b="0" spc="-110" dirty="0">
                <a:solidFill>
                  <a:srgbClr val="191919"/>
                </a:solidFill>
                <a:latin typeface="+mn-lt"/>
                <a:ea typeface="Arial"/>
                <a:cs typeface="Arial"/>
                <a:sym typeface="Arial"/>
              </a:rPr>
              <a:t>Manually, consultants raised issues on several occasions which propelled the management to postpone veracious </a:t>
            </a:r>
            <a:r>
              <a:rPr lang="en-US" sz="1200" b="0" spc="-110" dirty="0" err="1">
                <a:solidFill>
                  <a:srgbClr val="191919"/>
                </a:solidFill>
                <a:latin typeface="+mn-lt"/>
                <a:ea typeface="Arial"/>
                <a:cs typeface="Arial"/>
                <a:sym typeface="Arial"/>
              </a:rPr>
              <a:t>organisational</a:t>
            </a:r>
            <a:r>
              <a:rPr lang="en-US" sz="1200" b="0" spc="-110" dirty="0">
                <a:solidFill>
                  <a:srgbClr val="191919"/>
                </a:solidFill>
                <a:latin typeface="+mn-lt"/>
                <a:ea typeface="Arial"/>
                <a:cs typeface="Arial"/>
                <a:sym typeface="Arial"/>
              </a:rPr>
              <a:t> reactions .</a:t>
            </a:r>
          </a:p>
          <a:p>
            <a:endParaRPr lang="en-US" sz="1200" b="0" dirty="0">
              <a:latin typeface="+mn-lt"/>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Later studies identified shortcomings in governance, </a:t>
            </a:r>
            <a:r>
              <a:rPr lang="en-US" dirty="0" err="1"/>
              <a:t>organisational</a:t>
            </a:r>
            <a:r>
              <a:rPr lang="en-US" dirty="0"/>
              <a:t> culture and accountability, as showing that system malfunctions significantly led to long-lasting patient harm. More recently, concerns raised during the investigations into the Lucy </a:t>
            </a:r>
            <a:r>
              <a:rPr lang="en-US" dirty="0" err="1"/>
              <a:t>Letby</a:t>
            </a:r>
            <a:r>
              <a:rPr lang="en-US" dirty="0"/>
              <a:t> case have also prompted wider scrutiny of clinical governance, reporting processes, and </a:t>
            </a:r>
            <a:r>
              <a:rPr lang="en-US" dirty="0" err="1"/>
              <a:t>organisational</a:t>
            </a:r>
            <a:r>
              <a:rPr lang="en-US" dirty="0"/>
              <a:t> responses to safety concerns within NHS hospitals.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457200" lvl="0" indent="-457200" algn="just">
              <a:buFont typeface="Arial" panose="020B0604020202020204" pitchFamily="34" charset="0"/>
              <a:buNone/>
            </a:pPr>
            <a:r>
              <a:rPr lang="en-IN" sz="1200" kern="1200" dirty="0">
                <a:solidFill>
                  <a:schemeClr val="tx1"/>
                </a:solidFill>
                <a:effectLst/>
                <a:latin typeface="+mn-lt"/>
                <a:ea typeface="+mn-ea"/>
                <a:cs typeface="+mn-cs"/>
              </a:rPr>
              <a:t>The Swiss cheese model is used to describe the negative occurrences as the failure combined by failures in numerous organisational protective measures as opposed to individual failure of human beings. Poor clinical governance decreased vigilance, ineffective incident reporting slowed down learning, leadership was unable to adequately respond, staffing pressures diminished resiliency, escalation mechanisms were insufficient, and consultant issues were not addressed. Together, these interrelated failures predetermined situations when patients could be harmed repeatedly, which demonstrates that patient safety falls into the responsibility of sound organisational structures rather than on individual vigilance. Additionally, </a:t>
            </a:r>
            <a:r>
              <a:rPr lang="en-IN" sz="1200" dirty="0">
                <a:latin typeface="Arial" pitchFamily="34" charset="0"/>
                <a:cs typeface="Arial" pitchFamily="34" charset="0"/>
              </a:rPr>
              <a:t>There were numerous organisational defence failures, which cumulatively facilitated recurring neonatal harm to patients .</a:t>
            </a:r>
            <a:r>
              <a:rPr lang="en-IN" sz="1200" baseline="0" dirty="0">
                <a:latin typeface="Arial" pitchFamily="34" charset="0"/>
                <a:cs typeface="Arial" pitchFamily="34" charset="0"/>
              </a:rPr>
              <a:t> </a:t>
            </a:r>
            <a:r>
              <a:rPr lang="en-IN" sz="1200" dirty="0">
                <a:latin typeface="Arial" pitchFamily="34" charset="0"/>
                <a:cs typeface="Arial" pitchFamily="34" charset="0"/>
              </a:rPr>
              <a:t>The process of governance, staffing and escalation failed vulnerable infants together.</a:t>
            </a:r>
            <a:r>
              <a:rPr lang="en-IN" sz="1200" baseline="0" dirty="0">
                <a:latin typeface="Arial" pitchFamily="34" charset="0"/>
                <a:cs typeface="Arial" pitchFamily="34" charset="0"/>
              </a:rPr>
              <a:t> </a:t>
            </a:r>
            <a:r>
              <a:rPr lang="en-IN" sz="1200" dirty="0">
                <a:latin typeface="Arial" pitchFamily="34" charset="0"/>
                <a:cs typeface="Arial" pitchFamily="34" charset="0"/>
              </a:rPr>
              <a:t>Ignoring consultation warnings did not stop as clinical safety worries increased (</a:t>
            </a:r>
            <a:r>
              <a:rPr lang="en-IN" sz="1200" dirty="0" err="1">
                <a:latin typeface="Arial" pitchFamily="34" charset="0"/>
                <a:cs typeface="Arial" pitchFamily="34" charset="0"/>
              </a:rPr>
              <a:t>Bhasale</a:t>
            </a:r>
            <a:r>
              <a:rPr lang="en-IN" sz="1200" dirty="0">
                <a:latin typeface="Arial" pitchFamily="34" charset="0"/>
                <a:cs typeface="Arial" pitchFamily="34" charset="0"/>
              </a:rPr>
              <a:t> et al., 2021).</a:t>
            </a:r>
            <a:endParaRPr lang="en-US" sz="1200" spc="-110" dirty="0">
              <a:solidFill>
                <a:srgbClr val="191919"/>
              </a:solidFill>
              <a:latin typeface="Arial" pitchFamily="34" charset="0"/>
              <a:ea typeface="Arial"/>
              <a:cs typeface="Arial" pitchFamily="34" charset="0"/>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pPr/>
              <a:t>5</a:t>
            </a:fld>
            <a:endParaRPr lang="cs-CZ"/>
          </a:p>
        </p:txBody>
      </p:sp>
    </p:spTree>
    <p:extLst>
      <p:ext uri="{BB962C8B-B14F-4D97-AF65-F5344CB8AC3E}">
        <p14:creationId xmlns:p14="http://schemas.microsoft.com/office/powerpoint/2010/main" val="10299028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These interrelated failures predetermined situations when patients could be harmed repeatedly. Effective governance systems, continuous monitoring, and a culture that encourages staff to raise concerns are essential to preventing such failures from recurring. Patient safety falls into the responsibility of sound </a:t>
            </a:r>
            <a:r>
              <a:rPr lang="en-US" dirty="0" err="1"/>
              <a:t>organisational</a:t>
            </a:r>
            <a:r>
              <a:rPr lang="en-US" dirty="0"/>
              <a:t> structures rather than on individual vigilance.</a:t>
            </a:r>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pPr/>
              <a:t>6</a:t>
            </a:fld>
            <a:endParaRPr lang="cs-CZ"/>
          </a:p>
        </p:txBody>
      </p:sp>
    </p:spTree>
    <p:extLst>
      <p:ext uri="{BB962C8B-B14F-4D97-AF65-F5344CB8AC3E}">
        <p14:creationId xmlns:p14="http://schemas.microsoft.com/office/powerpoint/2010/main" val="10299028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457200" lvl="0" indent="-457200" algn="just">
              <a:buFont typeface="Arial" panose="020B0604020202020204" pitchFamily="34" charset="0"/>
              <a:buNone/>
            </a:pPr>
            <a:r>
              <a:rPr lang="en-IN" sz="1200" kern="1200" dirty="0">
                <a:solidFill>
                  <a:schemeClr val="tx1"/>
                </a:solidFill>
                <a:effectLst/>
                <a:latin typeface="+mn-lt"/>
                <a:ea typeface="+mn-ea"/>
                <a:cs typeface="+mn-cs"/>
              </a:rPr>
              <a:t>Root Cause Analysis considers organisational circumstances instead of blaming individuals who have resulted in negative situations. Using the Fishbone Diagram proves that the failures of leadership, ineffective governance, incomplete communication, staffing issues, the culture within organisations, ineffective policies, inadequate training, and risk management all led to unsafe conditions. It was defensive managerial behaviour, which inhibited timely investigations and inadequate whistleblowing inhibited organisational learning. </a:t>
            </a:r>
            <a:r>
              <a:rPr lang="en-IN" sz="1200" dirty="0">
                <a:latin typeface="Arial" pitchFamily="34" charset="0"/>
                <a:cs typeface="Arial" pitchFamily="34" charset="0"/>
              </a:rPr>
              <a:t>Root Cause Analysis helps identify root cause failures of healthcare safety in a systematic way.</a:t>
            </a:r>
            <a:r>
              <a:rPr lang="en-IN" sz="1200" baseline="0" dirty="0">
                <a:latin typeface="Arial" pitchFamily="34" charset="0"/>
                <a:cs typeface="Arial" pitchFamily="34" charset="0"/>
              </a:rPr>
              <a:t> </a:t>
            </a:r>
            <a:r>
              <a:rPr lang="en-IN" sz="1200" dirty="0">
                <a:latin typeface="Arial" pitchFamily="34" charset="0"/>
                <a:cs typeface="Arial" pitchFamily="34" charset="0"/>
              </a:rPr>
              <a:t>Leadership, governance and communication were listed as some of the main causes of the organisation as identified through fishbone analysis. In 2023, PSIRF was made compulsory in all NHS trusts, enhancing the investigations of incidents.</a:t>
            </a:r>
            <a:endParaRPr lang="en-US" sz="1200" spc="-110" dirty="0">
              <a:solidFill>
                <a:srgbClr val="191919"/>
              </a:solidFill>
              <a:latin typeface="Arial" pitchFamily="34" charset="0"/>
              <a:ea typeface="Arial"/>
              <a:cs typeface="Arial" pitchFamily="34" charset="0"/>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pPr/>
              <a:t>7</a:t>
            </a:fld>
            <a:endParaRPr lang="cs-CZ"/>
          </a:p>
        </p:txBody>
      </p:sp>
    </p:spTree>
    <p:extLst>
      <p:ext uri="{BB962C8B-B14F-4D97-AF65-F5344CB8AC3E}">
        <p14:creationId xmlns:p14="http://schemas.microsoft.com/office/powerpoint/2010/main" val="10154322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Hence, systematic harm to patients was caused by overlapping systemic weaknesses, which determine modern patient safety strategies that focus on strong </a:t>
            </a:r>
            <a:r>
              <a:rPr lang="en-US" dirty="0" err="1"/>
              <a:t>organisational</a:t>
            </a:r>
            <a:r>
              <a:rPr lang="en-US" dirty="0"/>
              <a:t> systems rather than direct responsibility. This approach encourages continuous learning, transparent reporting, and proactive risk management to reduce the likelihood of preventable patient harm.</a:t>
            </a:r>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pPr/>
              <a:t>8</a:t>
            </a:fld>
            <a:endParaRPr lang="cs-CZ"/>
          </a:p>
        </p:txBody>
      </p:sp>
    </p:spTree>
    <p:extLst>
      <p:ext uri="{BB962C8B-B14F-4D97-AF65-F5344CB8AC3E}">
        <p14:creationId xmlns:p14="http://schemas.microsoft.com/office/powerpoint/2010/main" val="10154322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Transparency, accountability and continuous quality improvement are expectations laid down in healthcare policies within the NHS organisations. However, the case of Lucy Letby revealed that the existence of policies cannot provide safe clinical practice. These frameworks, such as the NHS Patient Safety Strategy, Duty of Candour and Freedom to Speak Up, must be effectively implemented within organisations by accountable leadership and positive workplace culture. Poor management and governance coupled with ineffective oversight did not allow these policies to work. As a result, organisational safety failures were partly due to implementation failures and not a policy deficiency.</a:t>
            </a:r>
          </a:p>
          <a:p>
            <a:pPr marL="457200" lvl="0" indent="-457200" algn="just">
              <a:buFont typeface="Arial" panose="020B0604020202020204" pitchFamily="34" charset="0"/>
              <a:buNone/>
            </a:pPr>
            <a:r>
              <a:rPr lang="en-IN" sz="1200" kern="1200" dirty="0">
                <a:solidFill>
                  <a:schemeClr val="tx1"/>
                </a:solidFill>
                <a:effectLst/>
                <a:latin typeface="+mn-lt"/>
                <a:ea typeface="+mn-ea"/>
                <a:cs typeface="+mn-cs"/>
              </a:rPr>
              <a:t>Furthermore,</a:t>
            </a:r>
            <a:r>
              <a:rPr lang="en-IN" sz="1200" kern="1200" baseline="0" dirty="0">
                <a:solidFill>
                  <a:schemeClr val="tx1"/>
                </a:solidFill>
                <a:effectLst/>
                <a:latin typeface="+mn-lt"/>
                <a:ea typeface="+mn-ea"/>
                <a:cs typeface="+mn-cs"/>
              </a:rPr>
              <a:t> </a:t>
            </a:r>
            <a:r>
              <a:rPr lang="en-IN" sz="1200" dirty="0">
                <a:latin typeface="Arial" pitchFamily="34" charset="0"/>
                <a:cs typeface="Arial" pitchFamily="34" charset="0"/>
              </a:rPr>
              <a:t>National policies on patient safety are the set of standards of safe healthcare delivery.</a:t>
            </a:r>
            <a:r>
              <a:rPr lang="en-IN" sz="1200" baseline="0" dirty="0">
                <a:latin typeface="Arial" pitchFamily="34" charset="0"/>
                <a:cs typeface="Arial" pitchFamily="34" charset="0"/>
              </a:rPr>
              <a:t> </a:t>
            </a:r>
            <a:r>
              <a:rPr lang="en-IN" sz="1200" dirty="0">
                <a:latin typeface="Arial" pitchFamily="34" charset="0"/>
                <a:cs typeface="Arial" pitchFamily="34" charset="0"/>
              </a:rPr>
              <a:t>Governance and in-depth regulations failed to enhance accountability in</a:t>
            </a:r>
            <a:r>
              <a:rPr lang="en-IN" sz="1200" baseline="0" dirty="0">
                <a:latin typeface="Arial" pitchFamily="34" charset="0"/>
                <a:cs typeface="Arial" pitchFamily="34" charset="0"/>
              </a:rPr>
              <a:t> </a:t>
            </a:r>
            <a:r>
              <a:rPr lang="en-IN" sz="1200" dirty="0">
                <a:latin typeface="Arial" pitchFamily="34" charset="0"/>
                <a:cs typeface="Arial" pitchFamily="34" charset="0"/>
              </a:rPr>
              <a:t>leadership.</a:t>
            </a:r>
            <a:r>
              <a:rPr lang="en-IN" sz="1200" baseline="0" dirty="0">
                <a:latin typeface="Arial" pitchFamily="34" charset="0"/>
                <a:cs typeface="Arial" pitchFamily="34" charset="0"/>
              </a:rPr>
              <a:t> </a:t>
            </a:r>
            <a:r>
              <a:rPr lang="en-IN" sz="1200" dirty="0">
                <a:latin typeface="Arial" pitchFamily="34" charset="0"/>
                <a:cs typeface="Arial" pitchFamily="34" charset="0"/>
              </a:rPr>
              <a:t>CQC has more than 40,000 health and social care services.</a:t>
            </a:r>
            <a:endParaRPr lang="en-US" sz="1200" spc="-110" dirty="0">
              <a:solidFill>
                <a:srgbClr val="191919"/>
              </a:solidFill>
              <a:latin typeface="Arial" pitchFamily="34" charset="0"/>
              <a:ea typeface="Arial"/>
              <a:cs typeface="Arial" pitchFamily="34" charset="0"/>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pPr/>
              <a:t>9</a:t>
            </a:fld>
            <a:endParaRPr lang="cs-CZ"/>
          </a:p>
        </p:txBody>
      </p:sp>
    </p:spTree>
    <p:extLst>
      <p:ext uri="{BB962C8B-B14F-4D97-AF65-F5344CB8AC3E}">
        <p14:creationId xmlns:p14="http://schemas.microsoft.com/office/powerpoint/2010/main" val="19098392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Poor management and governance coupled with ineffective oversight did not allow these policies to work. Weak </a:t>
            </a:r>
            <a:r>
              <a:rPr lang="en-US" dirty="0" err="1"/>
              <a:t>organisational</a:t>
            </a:r>
            <a:r>
              <a:rPr lang="en-US" dirty="0"/>
              <a:t> leadership and limited accountability further hindered the consistent application of safety standards across healthcare settings. This demonstrates that effective implementation and regular evaluation are essential for policies to achieve their intended improvements in patient safety. As a result, </a:t>
            </a:r>
            <a:r>
              <a:rPr lang="en-US" dirty="0" err="1"/>
              <a:t>organisational</a:t>
            </a:r>
            <a:r>
              <a:rPr lang="en-US" dirty="0"/>
              <a:t> safety failures were partly due to implementation failures and not a policy deficiency.</a:t>
            </a:r>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pPr/>
              <a:t>10</a:t>
            </a:fld>
            <a:endParaRPr lang="cs-CZ"/>
          </a:p>
        </p:txBody>
      </p:sp>
    </p:spTree>
    <p:extLst>
      <p:ext uri="{BB962C8B-B14F-4D97-AF65-F5344CB8AC3E}">
        <p14:creationId xmlns:p14="http://schemas.microsoft.com/office/powerpoint/2010/main" val="19098392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457200" lvl="0" indent="-457200">
              <a:buFont typeface="Arial" panose="020B0604020202020204" pitchFamily="34" charset="0"/>
              <a:buNone/>
            </a:pPr>
            <a:r>
              <a:rPr lang="en-IN" sz="1200" kern="1200" dirty="0">
                <a:solidFill>
                  <a:schemeClr val="tx1"/>
                </a:solidFill>
                <a:effectLst/>
                <a:latin typeface="+mn-lt"/>
                <a:ea typeface="+mn-ea"/>
                <a:cs typeface="+mn-cs"/>
              </a:rPr>
              <a:t>The effects were not just on immediate patient deaths, but every aspect of healthcare service delivery. The failures within organisations lowered the level of clinical quality, slowing of investigations, heightening operational strain and workforce burnout. The groups of people suffered a significant psychological trauma, and societal trust to healthcare administration diminished significantly. These results indicate that a poor quality assurance comes with far reaching organisational, financial and societal impacts. Enhancement of governance, organisational learning and patient safety systems thus continues to be central to the regaining of trust coupled with the enhancement of long-term performance of healthcare. </a:t>
            </a:r>
            <a:r>
              <a:rPr lang="en-IN" sz="1200" dirty="0">
                <a:latin typeface="Arial" pitchFamily="34" charset="0"/>
                <a:cs typeface="Arial" pitchFamily="34" charset="0"/>
              </a:rPr>
              <a:t>Failures in healthcare diminish quality, safety and organisational confidence among the people to a great extent. There was unnecessary damage to neonatal services due to long-term deficits in leadership. </a:t>
            </a:r>
            <a:r>
              <a:rPr lang="en-IN" sz="1200" baseline="0" dirty="0">
                <a:latin typeface="Arial" pitchFamily="34" charset="0"/>
                <a:cs typeface="Arial" pitchFamily="34" charset="0"/>
              </a:rPr>
              <a:t> </a:t>
            </a:r>
            <a:r>
              <a:rPr lang="en-IN" sz="1200" dirty="0">
                <a:latin typeface="Arial" pitchFamily="34" charset="0"/>
                <a:cs typeface="Arial" pitchFamily="34" charset="0"/>
              </a:rPr>
              <a:t>In 2024/25, NHS Resolution reported paying out £2.8 billion in negligence.</a:t>
            </a:r>
            <a:endParaRPr lang="en-US" sz="1200" spc="-110" dirty="0">
              <a:solidFill>
                <a:srgbClr val="191919"/>
              </a:solidFill>
              <a:latin typeface="Arial" pitchFamily="34" charset="0"/>
              <a:ea typeface="Arial"/>
              <a:cs typeface="Arial" pitchFamily="34" charset="0"/>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pPr/>
              <a:t>11</a:t>
            </a:fld>
            <a:endParaRPr lang="cs-CZ"/>
          </a:p>
        </p:txBody>
      </p:sp>
    </p:spTree>
    <p:extLst>
      <p:ext uri="{BB962C8B-B14F-4D97-AF65-F5344CB8AC3E}">
        <p14:creationId xmlns:p14="http://schemas.microsoft.com/office/powerpoint/2010/main" val="17279356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457200" lvl="0" indent="-457200" algn="just">
              <a:buFont typeface="Arial" panose="020B0604020202020204" pitchFamily="34" charset="0"/>
              <a:buNone/>
            </a:pPr>
            <a:r>
              <a:rPr lang="en-IN" sz="1200" kern="1200" dirty="0">
                <a:solidFill>
                  <a:schemeClr val="tx1"/>
                </a:solidFill>
                <a:effectLst/>
                <a:latin typeface="+mn-lt"/>
                <a:ea typeface="+mn-ea"/>
                <a:cs typeface="+mn-cs"/>
              </a:rPr>
              <a:t>The model, the Donabedian, has established that the quality of healthcare relies on the relationship between organisational structures, clinical processes and patient outcomes. In the Lucy Letby case, the lack of leadership, gaps in staffing, poor governance and inadequate organisational resources undermined clinical processes and therefore, communication, escalation and incident reporting. Such lapses, therefore, resulted in disastrous patient care and loss of confidence and widespread court investigation. As the model spotlights, to improve quality sustainably, organisational structures need to be strengthened to provide healthcare services in a safe and effective manner on a consistent basis. Furthermore, </a:t>
            </a:r>
            <a:r>
              <a:rPr lang="en-IN" sz="1200" dirty="0" err="1">
                <a:latin typeface="Arial" pitchFamily="34" charset="0"/>
                <a:cs typeface="Arial" pitchFamily="34" charset="0"/>
              </a:rPr>
              <a:t>Donabedian</a:t>
            </a:r>
            <a:r>
              <a:rPr lang="en-IN" sz="1200" dirty="0">
                <a:latin typeface="Arial" pitchFamily="34" charset="0"/>
                <a:cs typeface="Arial" pitchFamily="34" charset="0"/>
              </a:rPr>
              <a:t> Model is the application that assesses healthcare based on structures, processes and outcomes.</a:t>
            </a:r>
            <a:r>
              <a:rPr lang="en-IN" sz="1200" baseline="0" dirty="0">
                <a:latin typeface="Arial" pitchFamily="34" charset="0"/>
                <a:cs typeface="Arial" pitchFamily="34" charset="0"/>
              </a:rPr>
              <a:t> </a:t>
            </a:r>
            <a:r>
              <a:rPr lang="en-IN" sz="1200" dirty="0">
                <a:latin typeface="Arial" pitchFamily="34" charset="0"/>
                <a:cs typeface="Arial" pitchFamily="34" charset="0"/>
              </a:rPr>
              <a:t>Weak organisational designs resulted in unsafe clinical procedures and disastrous patient outcomes.</a:t>
            </a:r>
            <a:r>
              <a:rPr lang="en-IN" sz="1200" baseline="0" dirty="0">
                <a:latin typeface="Arial" pitchFamily="34" charset="0"/>
                <a:cs typeface="Arial" pitchFamily="34" charset="0"/>
              </a:rPr>
              <a:t> </a:t>
            </a:r>
            <a:r>
              <a:rPr lang="en-IN" sz="1200" dirty="0">
                <a:latin typeface="Arial" pitchFamily="34" charset="0"/>
                <a:cs typeface="Arial" pitchFamily="34" charset="0"/>
              </a:rPr>
              <a:t>These governance practices might make quality improvement and sustainable patient safety stronger.</a:t>
            </a:r>
            <a:endParaRPr lang="en-US" sz="1200" spc="-110" dirty="0">
              <a:solidFill>
                <a:srgbClr val="191919"/>
              </a:solidFill>
              <a:latin typeface="Arial" pitchFamily="34" charset="0"/>
              <a:ea typeface="Arial"/>
              <a:cs typeface="Arial" pitchFamily="34" charset="0"/>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pPr/>
              <a:t>12</a:t>
            </a:fld>
            <a:endParaRPr lang="cs-CZ"/>
          </a:p>
        </p:txBody>
      </p:sp>
    </p:spTree>
    <p:extLst>
      <p:ext uri="{BB962C8B-B14F-4D97-AF65-F5344CB8AC3E}">
        <p14:creationId xmlns:p14="http://schemas.microsoft.com/office/powerpoint/2010/main" val="3350710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457200" lvl="0" indent="-457200" algn="just">
              <a:buFont typeface="Arial" panose="020B0604020202020204" pitchFamily="34" charset="0"/>
              <a:buNone/>
            </a:pPr>
            <a:r>
              <a:rPr lang="en-IN" sz="1200" kern="1200" dirty="0">
                <a:solidFill>
                  <a:schemeClr val="tx1"/>
                </a:solidFill>
                <a:effectLst/>
                <a:latin typeface="+mn-lt"/>
                <a:ea typeface="+mn-ea"/>
                <a:cs typeface="+mn-cs"/>
              </a:rPr>
              <a:t>System-centred safety and person-centred care should be the main target of healthcare organisations through promoting psychological safety, open leadership and systematic</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organisational learning. Early risk identification can be enhanced by independent reviews, ongoing audits, enhanced whistleblowing programs and real-time monitoring. Additionally, the incorporation of artificial intelligence into incident surveillance can strengthen proactive safety management, and leadership responsibility within</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healthcare organisations. </a:t>
            </a:r>
            <a:r>
              <a:rPr lang="en-IN" sz="1200" dirty="0"/>
              <a:t>Patient safety is sustainable only with robust systems that are not limited to personal professional accountability</a:t>
            </a:r>
            <a:r>
              <a:rPr lang="en-IN" sz="1200" baseline="0" dirty="0"/>
              <a:t>. </a:t>
            </a:r>
            <a:r>
              <a:rPr lang="en-IN" sz="1200" dirty="0"/>
              <a:t>Transparency, accountability and continuous healthcare improvement are reinforced through organisational learning. </a:t>
            </a:r>
            <a:r>
              <a:rPr lang="en-IN" sz="1200" baseline="0" dirty="0"/>
              <a:t> </a:t>
            </a:r>
            <a:r>
              <a:rPr lang="en-IN" sz="1200" dirty="0"/>
              <a:t>In 2023, NHS implemented PSIRF on the national level to enhance investigations.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pPr/>
              <a:t>13</a:t>
            </a:fld>
            <a:endParaRPr lang="cs-CZ"/>
          </a:p>
        </p:txBody>
      </p:sp>
    </p:spTree>
    <p:extLst>
      <p:ext uri="{BB962C8B-B14F-4D97-AF65-F5344CB8AC3E}">
        <p14:creationId xmlns:p14="http://schemas.microsoft.com/office/powerpoint/2010/main" val="3448360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457200" lvl="0" indent="-457200" algn="just">
              <a:buFont typeface="Arial" panose="020B0604020202020204" pitchFamily="34" charset="0"/>
              <a:buNone/>
            </a:pPr>
            <a:r>
              <a:rPr lang="en-IN" sz="1200" kern="1200" dirty="0">
                <a:solidFill>
                  <a:schemeClr val="tx1"/>
                </a:solidFill>
                <a:effectLst/>
                <a:latin typeface="+mn-lt"/>
                <a:ea typeface="+mn-ea"/>
                <a:cs typeface="+mn-cs"/>
              </a:rPr>
              <a:t>Even though criminal activities at a personal level were the first step towards the tragedy, the quality of resilience in quality assurance is necessary since the safety of a patient is based on the combined effect of organisational protection, but not individual care. </a:t>
            </a:r>
            <a:r>
              <a:rPr lang="en-IN" sz="1200" dirty="0">
                <a:latin typeface="Arial" pitchFamily="34" charset="0"/>
                <a:cs typeface="Arial" pitchFamily="34" charset="0"/>
              </a:rPr>
              <a:t>Quality assurance safeguards patients by good organisational safety structures. Lucy </a:t>
            </a:r>
            <a:r>
              <a:rPr lang="en-IN" sz="1200" dirty="0" err="1">
                <a:latin typeface="Arial" pitchFamily="34" charset="0"/>
                <a:cs typeface="Arial" pitchFamily="34" charset="0"/>
              </a:rPr>
              <a:t>Letby</a:t>
            </a:r>
            <a:r>
              <a:rPr lang="en-IN" sz="1200" dirty="0">
                <a:latin typeface="Arial" pitchFamily="34" charset="0"/>
                <a:cs typeface="Arial" pitchFamily="34" charset="0"/>
              </a:rPr>
              <a:t> was a criminal, but patients never received care, and healthcare failed them again and again. Research on practices at the national level reinforced the future reform of patient safety and governance in the NHS.</a:t>
            </a:r>
            <a:endParaRPr lang="en-US" sz="1200" spc="-110" dirty="0">
              <a:solidFill>
                <a:srgbClr val="191919"/>
              </a:solidFill>
              <a:latin typeface="Arial" pitchFamily="34" charset="0"/>
              <a:ea typeface="Arial"/>
              <a:cs typeface="Arial" pitchFamily="34" charset="0"/>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br>
              <a:rPr lang="en-IN" sz="1200" kern="1200" dirty="0">
                <a:solidFill>
                  <a:schemeClr val="tx1"/>
                </a:solidFill>
                <a:effectLst/>
                <a:latin typeface="+mn-lt"/>
                <a:ea typeface="+mn-ea"/>
                <a:cs typeface="+mn-cs"/>
              </a:rPr>
            </a:b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pPr/>
              <a:t>14</a:t>
            </a:fld>
            <a:endParaRPr lang="cs-CZ"/>
          </a:p>
        </p:txBody>
      </p:sp>
    </p:spTree>
    <p:extLst>
      <p:ext uri="{BB962C8B-B14F-4D97-AF65-F5344CB8AC3E}">
        <p14:creationId xmlns:p14="http://schemas.microsoft.com/office/powerpoint/2010/main" val="3613049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1.jpe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hyperlink" Target="https://machaustralia.org/resource/national-clinical-trials-governance-framework-workbook/" TargetMode="External"/><Relationship Id="rId3" Type="http://schemas.openxmlformats.org/officeDocument/2006/relationships/image" Target="../media/image2.png"/><Relationship Id="rId7" Type="http://schemas.openxmlformats.org/officeDocument/2006/relationships/hyperlink" Target="https://nursingbird.com/using-fishbone-diagrams-to-identify-causes-of-patient-wait-times-in-healthcare/"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s://techqualitypedia.com/fishbone-diagram-ishikawa-diagram/" TargetMode="External"/><Relationship Id="rId5" Type="http://schemas.openxmlformats.org/officeDocument/2006/relationships/hyperlink" Target="https://consultivo.in/blogs/swiss-cheese-model-and-behaviour-based-safety-culture/" TargetMode="External"/><Relationship Id="rId10" Type="http://schemas.openxmlformats.org/officeDocument/2006/relationships/hyperlink" Target="https://www.compliancequest.com/bloglet/quality-assurance-in-healthcare-definition-importance-and-best-practices/" TargetMode="External"/><Relationship Id="rId4" Type="http://schemas.openxmlformats.org/officeDocument/2006/relationships/hyperlink" Target="https://catalyst.nejm.org/doi/full/10.1056/CAT.17.0559" TargetMode="External"/><Relationship Id="rId9" Type="http://schemas.openxmlformats.org/officeDocument/2006/relationships/hyperlink" Target="https://www.semanticscholar.org/paper/Healthcare-quality-in-systemic-lupus-erythematosus%3A-Lawson-Yazdany/d9102045290cbd0854e67a6cf4a1b885453e12d4/figure/0"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777" b="-38777"/>
            </a:stretch>
          </a:blipFill>
        </p:spPr>
      </p:sp>
      <p:sp>
        <p:nvSpPr>
          <p:cNvPr id="3" name="Freeform 3"/>
          <p:cNvSpPr/>
          <p:nvPr/>
        </p:nvSpPr>
        <p:spPr>
          <a:xfrm>
            <a:off x="10447696" y="3864166"/>
            <a:ext cx="10080802" cy="8229600"/>
          </a:xfrm>
          <a:custGeom>
            <a:avLst/>
            <a:gdLst/>
            <a:ahLst/>
            <a:cxnLst/>
            <a:rect l="l" t="t" r="r" b="b"/>
            <a:pathLst>
              <a:path w="10080802" h="8229600">
                <a:moveTo>
                  <a:pt x="0" y="0"/>
                </a:moveTo>
                <a:lnTo>
                  <a:pt x="10080801" y="0"/>
                </a:lnTo>
                <a:lnTo>
                  <a:pt x="10080801" y="8229600"/>
                </a:lnTo>
                <a:lnTo>
                  <a:pt x="0" y="8229600"/>
                </a:lnTo>
                <a:lnTo>
                  <a:pt x="0" y="0"/>
                </a:lnTo>
                <a:close/>
              </a:path>
            </a:pathLst>
          </a:custGeom>
          <a:blipFill>
            <a:blip r:embed="rId3"/>
            <a:stretch>
              <a:fillRect/>
            </a:stretch>
          </a:blipFill>
        </p:spPr>
      </p:sp>
      <p:sp>
        <p:nvSpPr>
          <p:cNvPr id="4" name="Freeform 4"/>
          <p:cNvSpPr/>
          <p:nvPr/>
        </p:nvSpPr>
        <p:spPr>
          <a:xfrm>
            <a:off x="-2199748" y="-3508929"/>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3"/>
            <a:stretch>
              <a:fillRect/>
            </a:stretch>
          </a:blipFill>
        </p:spPr>
      </p:sp>
      <p:sp>
        <p:nvSpPr>
          <p:cNvPr id="5" name="TextBox 5"/>
          <p:cNvSpPr txBox="1"/>
          <p:nvPr/>
        </p:nvSpPr>
        <p:spPr>
          <a:xfrm>
            <a:off x="1028700" y="3588751"/>
            <a:ext cx="15917583" cy="7181453"/>
          </a:xfrm>
          <a:prstGeom prst="rect">
            <a:avLst/>
          </a:prstGeom>
        </p:spPr>
        <p:txBody>
          <a:bodyPr lIns="0" tIns="0" rIns="0" bIns="0" rtlCol="0" anchor="t">
            <a:spAutoFit/>
          </a:bodyPr>
          <a:lstStyle/>
          <a:p>
            <a:pPr algn="ctr">
              <a:lnSpc>
                <a:spcPts val="3999"/>
              </a:lnSpc>
            </a:pPr>
            <a:r>
              <a:rPr lang="en-US" sz="3999" spc="-207" dirty="0">
                <a:latin typeface="Arial"/>
                <a:ea typeface="Arial"/>
                <a:cs typeface="Arial"/>
                <a:sym typeface="Arial"/>
              </a:rPr>
              <a:t>PROGRAMME: MSC PUBLIC HEALTH AND SOCIAL CARE IN PRACTICE</a:t>
            </a:r>
          </a:p>
          <a:p>
            <a:pPr algn="ctr">
              <a:lnSpc>
                <a:spcPts val="3999"/>
              </a:lnSpc>
            </a:pPr>
            <a:r>
              <a:rPr lang="en-US" sz="3999" spc="-207" dirty="0">
                <a:latin typeface="Arial"/>
                <a:ea typeface="Arial"/>
                <a:cs typeface="Arial"/>
                <a:sym typeface="Arial"/>
              </a:rPr>
              <a:t>MODULE: QUALITY ASSURANCE AND SERVICE IMPROVEMENTS</a:t>
            </a:r>
          </a:p>
          <a:p>
            <a:pPr algn="ctr">
              <a:lnSpc>
                <a:spcPts val="3999"/>
              </a:lnSpc>
            </a:pPr>
            <a:endParaRPr lang="en-US" sz="3999" spc="-207" dirty="0">
              <a:latin typeface="Arial"/>
              <a:ea typeface="Arial"/>
              <a:cs typeface="Arial"/>
              <a:sym typeface="Arial"/>
            </a:endParaRPr>
          </a:p>
          <a:p>
            <a:pPr algn="ctr">
              <a:lnSpc>
                <a:spcPts val="3999"/>
              </a:lnSpc>
            </a:pPr>
            <a:r>
              <a:rPr lang="en-US" sz="3999" spc="-207" dirty="0">
                <a:latin typeface="Arial"/>
                <a:ea typeface="Arial"/>
                <a:cs typeface="Arial"/>
                <a:sym typeface="Arial"/>
              </a:rPr>
              <a:t>MODULE CODE: LCHS7006</a:t>
            </a:r>
          </a:p>
          <a:p>
            <a:pPr algn="ctr">
              <a:lnSpc>
                <a:spcPts val="3999"/>
              </a:lnSpc>
            </a:pPr>
            <a:endParaRPr lang="en-US" sz="3999" spc="-207" dirty="0">
              <a:latin typeface="Arial"/>
              <a:ea typeface="Arial"/>
              <a:cs typeface="Arial"/>
              <a:sym typeface="Arial"/>
            </a:endParaRPr>
          </a:p>
          <a:p>
            <a:pPr algn="ctr">
              <a:lnSpc>
                <a:spcPts val="3999"/>
              </a:lnSpc>
            </a:pPr>
            <a:r>
              <a:rPr lang="en-US" sz="3999" spc="-207" dirty="0">
                <a:latin typeface="Arial"/>
                <a:ea typeface="Arial"/>
                <a:cs typeface="Arial"/>
                <a:sym typeface="Arial"/>
              </a:rPr>
              <a:t>LECTURER: DILHARA MAMPITIYA, CHRISTOPHER MAFUVA</a:t>
            </a:r>
          </a:p>
          <a:p>
            <a:pPr algn="ctr">
              <a:lnSpc>
                <a:spcPts val="3999"/>
              </a:lnSpc>
            </a:pPr>
            <a:endParaRPr lang="en-US" sz="3999" spc="-207" dirty="0">
              <a:latin typeface="Arial"/>
              <a:ea typeface="Arial"/>
              <a:cs typeface="Arial"/>
              <a:sym typeface="Arial"/>
            </a:endParaRPr>
          </a:p>
          <a:p>
            <a:pPr algn="ctr">
              <a:lnSpc>
                <a:spcPts val="3999"/>
              </a:lnSpc>
            </a:pPr>
            <a:r>
              <a:rPr lang="en-US" sz="3999" spc="-207" dirty="0">
                <a:latin typeface="Arial"/>
                <a:ea typeface="Arial"/>
                <a:cs typeface="Arial"/>
                <a:sym typeface="Arial"/>
              </a:rPr>
              <a:t>ASSIGNMENT TITLE: COMPONENT 1: INDIVIDUAL PRESENTATION</a:t>
            </a:r>
          </a:p>
          <a:p>
            <a:pPr algn="ctr">
              <a:lnSpc>
                <a:spcPts val="3999"/>
              </a:lnSpc>
            </a:pPr>
            <a:r>
              <a:rPr lang="en-US" sz="3999" spc="-207" dirty="0">
                <a:latin typeface="Arial"/>
                <a:ea typeface="Arial"/>
                <a:cs typeface="Arial"/>
                <a:sym typeface="Arial"/>
              </a:rPr>
              <a:t>TOPIC: </a:t>
            </a:r>
            <a:r>
              <a:rPr lang="en-IN" sz="4000" b="0" i="0" dirty="0">
                <a:effectLst/>
                <a:latin typeface="Arial" panose="020B0604020202020204" pitchFamily="34" charset="0"/>
              </a:rPr>
              <a:t>LUCY LETBY CASE (COUNTESS OF CHESTER HOSPITAL, UK)</a:t>
            </a:r>
          </a:p>
          <a:p>
            <a:pPr algn="ctr">
              <a:lnSpc>
                <a:spcPts val="3999"/>
              </a:lnSpc>
            </a:pPr>
            <a:r>
              <a:rPr lang="en-US" sz="3999" spc="-207" dirty="0">
                <a:latin typeface="Arial"/>
                <a:ea typeface="Arial"/>
                <a:cs typeface="Arial"/>
                <a:sym typeface="Arial"/>
              </a:rPr>
              <a:t>                 STUDENT NAME: SONALI SOLANKI</a:t>
            </a:r>
          </a:p>
          <a:p>
            <a:pPr algn="ctr">
              <a:lnSpc>
                <a:spcPts val="3999"/>
              </a:lnSpc>
            </a:pPr>
            <a:r>
              <a:rPr lang="en-US" sz="3999" spc="-207" dirty="0">
                <a:latin typeface="Arial"/>
                <a:ea typeface="Arial"/>
                <a:cs typeface="Arial"/>
                <a:sym typeface="Arial"/>
              </a:rPr>
              <a:t>STUDENT ID: 2523936</a:t>
            </a:r>
          </a:p>
          <a:p>
            <a:pPr algn="ctr">
              <a:lnSpc>
                <a:spcPts val="3999"/>
              </a:lnSpc>
            </a:pPr>
            <a:endParaRPr lang="en-US" sz="3999" spc="-207" dirty="0">
              <a:latin typeface="Arial"/>
              <a:ea typeface="Arial"/>
              <a:cs typeface="Arial"/>
              <a:sym typeface="Arial"/>
            </a:endParaRPr>
          </a:p>
          <a:p>
            <a:pPr algn="ctr">
              <a:lnSpc>
                <a:spcPts val="3999"/>
              </a:lnSpc>
            </a:pPr>
            <a:endParaRPr lang="en-US" sz="3999" spc="-207" dirty="0">
              <a:latin typeface="Arial"/>
              <a:ea typeface="Arial"/>
              <a:cs typeface="Arial"/>
              <a:sym typeface="Arial"/>
            </a:endParaRPr>
          </a:p>
        </p:txBody>
      </p:sp>
      <p:sp>
        <p:nvSpPr>
          <p:cNvPr id="6" name="Freeform 6"/>
          <p:cNvSpPr/>
          <p:nvPr/>
        </p:nvSpPr>
        <p:spPr>
          <a:xfrm>
            <a:off x="6514744" y="1028700"/>
            <a:ext cx="5555280" cy="2268759"/>
          </a:xfrm>
          <a:custGeom>
            <a:avLst/>
            <a:gdLst/>
            <a:ahLst/>
            <a:cxnLst/>
            <a:rect l="l" t="t" r="r" b="b"/>
            <a:pathLst>
              <a:path w="5555280" h="2268759">
                <a:moveTo>
                  <a:pt x="0" y="0"/>
                </a:moveTo>
                <a:lnTo>
                  <a:pt x="5555280" y="0"/>
                </a:lnTo>
                <a:lnTo>
                  <a:pt x="5555280" y="2268759"/>
                </a:lnTo>
                <a:lnTo>
                  <a:pt x="0" y="2268759"/>
                </a:lnTo>
                <a:lnTo>
                  <a:pt x="0" y="0"/>
                </a:lnTo>
                <a:close/>
              </a:path>
            </a:pathLst>
          </a:custGeom>
          <a:blipFill>
            <a:blip r:embed="rId4"/>
            <a:stretch>
              <a:fillRect/>
            </a:stretch>
          </a:blipFill>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777" b="-38777"/>
            </a:stretch>
          </a:blipFill>
        </p:spPr>
      </p:sp>
      <p:sp>
        <p:nvSpPr>
          <p:cNvPr id="3" name="Freeform 3"/>
          <p:cNvSpPr/>
          <p:nvPr/>
        </p:nvSpPr>
        <p:spPr>
          <a:xfrm>
            <a:off x="10406946" y="3823416"/>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4" name="Freeform 4"/>
          <p:cNvSpPr/>
          <p:nvPr/>
        </p:nvSpPr>
        <p:spPr>
          <a:xfrm>
            <a:off x="-2133600" y="-3848100"/>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6" name="TextBox 6"/>
          <p:cNvSpPr txBox="1"/>
          <p:nvPr/>
        </p:nvSpPr>
        <p:spPr>
          <a:xfrm>
            <a:off x="1028700" y="1190625"/>
            <a:ext cx="9083607" cy="1358899"/>
          </a:xfrm>
          <a:prstGeom prst="rect">
            <a:avLst/>
          </a:prstGeom>
        </p:spPr>
        <p:txBody>
          <a:bodyPr lIns="0" tIns="0" rIns="0" bIns="0" rtlCol="0" anchor="t">
            <a:spAutoFit/>
          </a:bodyPr>
          <a:lstStyle/>
          <a:p>
            <a:pPr algn="l">
              <a:lnSpc>
                <a:spcPts val="9999"/>
              </a:lnSpc>
            </a:pPr>
            <a:r>
              <a:rPr lang="en-US" sz="9999" spc="-519" dirty="0">
                <a:solidFill>
                  <a:srgbClr val="3D1B72"/>
                </a:solidFill>
                <a:latin typeface="Arial"/>
                <a:ea typeface="Arial"/>
                <a:cs typeface="Arial"/>
                <a:sym typeface="Arial"/>
              </a:rPr>
              <a:t>INTRODUCTION </a:t>
            </a:r>
          </a:p>
        </p:txBody>
      </p:sp>
      <p:sp>
        <p:nvSpPr>
          <p:cNvPr id="7" name="TextBox 7"/>
          <p:cNvSpPr txBox="1"/>
          <p:nvPr/>
        </p:nvSpPr>
        <p:spPr>
          <a:xfrm>
            <a:off x="457200" y="2781300"/>
            <a:ext cx="17602200" cy="2154436"/>
          </a:xfrm>
          <a:prstGeom prst="rect">
            <a:avLst/>
          </a:prstGeom>
        </p:spPr>
        <p:txBody>
          <a:bodyPr wrap="square" lIns="0" tIns="0" rIns="0" bIns="0" rtlCol="0" anchor="t">
            <a:spAutoFit/>
          </a:bodyPr>
          <a:lstStyle/>
          <a:p>
            <a:pPr marL="647694" lvl="1" indent="-323847" algn="l">
              <a:lnSpc>
                <a:spcPts val="4199"/>
              </a:lnSpc>
              <a:buFont typeface="Arial"/>
              <a:buChar char="•"/>
            </a:pPr>
            <a:r>
              <a:rPr lang="en-US" sz="2999" spc="-110" dirty="0">
                <a:solidFill>
                  <a:srgbClr val="191919"/>
                </a:solidFill>
                <a:latin typeface="Arial"/>
                <a:ea typeface="Arial"/>
                <a:cs typeface="Arial"/>
                <a:sym typeface="Arial"/>
              </a:rPr>
              <a:t>Quality assurance enhances governance, safety and ongoing healthcare enhancement (Wang et al., 2023). </a:t>
            </a:r>
          </a:p>
          <a:p>
            <a:pPr marL="647694" lvl="1" indent="-323847" algn="l">
              <a:lnSpc>
                <a:spcPts val="4199"/>
              </a:lnSpc>
              <a:buFont typeface="Arial"/>
              <a:buChar char="•"/>
            </a:pPr>
            <a:r>
              <a:rPr lang="en-US" sz="2999" spc="-110" dirty="0">
                <a:solidFill>
                  <a:srgbClr val="191919"/>
                </a:solidFill>
                <a:latin typeface="Arial"/>
                <a:ea typeface="Arial"/>
                <a:cs typeface="Arial"/>
                <a:sym typeface="Arial"/>
              </a:rPr>
              <a:t>Countess of Chester Hospital revealed disastrous management and negligence in safety. </a:t>
            </a:r>
          </a:p>
          <a:p>
            <a:pPr marL="647694" lvl="1" indent="-323847" algn="l">
              <a:lnSpc>
                <a:spcPts val="4199"/>
              </a:lnSpc>
              <a:buFont typeface="Arial"/>
              <a:buChar char="•"/>
            </a:pPr>
            <a:r>
              <a:rPr lang="en-US" sz="2999" spc="-110" dirty="0">
                <a:solidFill>
                  <a:srgbClr val="191919"/>
                </a:solidFill>
                <a:latin typeface="Arial"/>
                <a:ea typeface="Arial"/>
                <a:cs typeface="Arial"/>
                <a:sym typeface="Arial"/>
              </a:rPr>
              <a:t>Presentation critically examines root causes, policies and quality improvement frameworks. </a:t>
            </a:r>
          </a:p>
          <a:p>
            <a:pPr algn="l">
              <a:lnSpc>
                <a:spcPts val="4199"/>
              </a:lnSpc>
            </a:pPr>
            <a:endParaRPr lang="en-US" sz="2999" spc="-110" dirty="0">
              <a:solidFill>
                <a:srgbClr val="191919"/>
              </a:solidFill>
              <a:latin typeface="Arial"/>
              <a:ea typeface="Arial"/>
              <a:cs typeface="Arial"/>
              <a:sym typeface="Arial"/>
            </a:endParaRPr>
          </a:p>
        </p:txBody>
      </p:sp>
      <p:pic>
        <p:nvPicPr>
          <p:cNvPr id="1026" name="Picture 2"/>
          <p:cNvPicPr>
            <a:picLocks noChangeAspect="1" noChangeArrowheads="1"/>
          </p:cNvPicPr>
          <p:nvPr/>
        </p:nvPicPr>
        <p:blipFill>
          <a:blip r:embed="rId5"/>
          <a:srcRect/>
          <a:stretch>
            <a:fillRect/>
          </a:stretch>
        </p:blipFill>
        <p:spPr bwMode="auto">
          <a:xfrm>
            <a:off x="6019800" y="4610100"/>
            <a:ext cx="6911975" cy="4740275"/>
          </a:xfrm>
          <a:prstGeom prst="rect">
            <a:avLst/>
          </a:prstGeom>
          <a:noFill/>
          <a:ln w="9525">
            <a:noFill/>
            <a:miter lim="800000"/>
            <a:headEnd/>
            <a:tailEnd/>
          </a:ln>
          <a:effectLst/>
        </p:spPr>
      </p:pic>
      <p:sp>
        <p:nvSpPr>
          <p:cNvPr id="9" name="TextBox 8"/>
          <p:cNvSpPr txBox="1"/>
          <p:nvPr/>
        </p:nvSpPr>
        <p:spPr>
          <a:xfrm>
            <a:off x="7086600" y="9486900"/>
            <a:ext cx="5715000" cy="369332"/>
          </a:xfrm>
          <a:prstGeom prst="rect">
            <a:avLst/>
          </a:prstGeom>
          <a:noFill/>
        </p:spPr>
        <p:txBody>
          <a:bodyPr wrap="square" rtlCol="0">
            <a:spAutoFit/>
          </a:bodyPr>
          <a:lstStyle/>
          <a:p>
            <a:pPr algn="ctr"/>
            <a:r>
              <a:rPr lang="en-US" dirty="0">
                <a:latin typeface="Arial" pitchFamily="34" charset="0"/>
                <a:cs typeface="Arial" pitchFamily="34" charset="0"/>
              </a:rPr>
              <a:t>(Source: catalyst, 2026)</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777" b="-38777"/>
            </a:stretch>
          </a:blipFill>
        </p:spPr>
      </p:sp>
      <p:sp>
        <p:nvSpPr>
          <p:cNvPr id="3" name="Freeform 3"/>
          <p:cNvSpPr/>
          <p:nvPr/>
        </p:nvSpPr>
        <p:spPr>
          <a:xfrm>
            <a:off x="10406946" y="3823416"/>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4" name="Freeform 4"/>
          <p:cNvSpPr/>
          <p:nvPr/>
        </p:nvSpPr>
        <p:spPr>
          <a:xfrm>
            <a:off x="-2104054" y="-3583224"/>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5" name="Freeform 5"/>
          <p:cNvSpPr/>
          <p:nvPr/>
        </p:nvSpPr>
        <p:spPr>
          <a:xfrm>
            <a:off x="11125200" y="2533705"/>
            <a:ext cx="5791199" cy="5505395"/>
          </a:xfrm>
          <a:custGeom>
            <a:avLst/>
            <a:gdLst/>
            <a:ahLst/>
            <a:cxnLst/>
            <a:rect l="l" t="t" r="r" b="b"/>
            <a:pathLst>
              <a:path w="4803282" h="6724595">
                <a:moveTo>
                  <a:pt x="0" y="0"/>
                </a:moveTo>
                <a:lnTo>
                  <a:pt x="4803282" y="0"/>
                </a:lnTo>
                <a:lnTo>
                  <a:pt x="4803282" y="6724595"/>
                </a:lnTo>
                <a:lnTo>
                  <a:pt x="0" y="6724595"/>
                </a:lnTo>
                <a:lnTo>
                  <a:pt x="0" y="0"/>
                </a:lnTo>
                <a:close/>
              </a:path>
            </a:pathLst>
          </a:custGeom>
          <a:blipFill>
            <a:blip r:embed="rId5"/>
            <a:stretch>
              <a:fillRect/>
            </a:stretch>
          </a:blipFill>
        </p:spPr>
      </p:sp>
      <p:sp>
        <p:nvSpPr>
          <p:cNvPr id="6" name="TextBox 6"/>
          <p:cNvSpPr txBox="1"/>
          <p:nvPr/>
        </p:nvSpPr>
        <p:spPr>
          <a:xfrm>
            <a:off x="0" y="842441"/>
            <a:ext cx="18288000" cy="1025922"/>
          </a:xfrm>
          <a:prstGeom prst="rect">
            <a:avLst/>
          </a:prstGeom>
        </p:spPr>
        <p:txBody>
          <a:bodyPr wrap="square" lIns="0" tIns="0" rIns="0" bIns="0" rtlCol="0" anchor="t">
            <a:spAutoFit/>
          </a:bodyPr>
          <a:lstStyle/>
          <a:p>
            <a:pPr algn="ctr">
              <a:lnSpc>
                <a:spcPts val="8000"/>
              </a:lnSpc>
            </a:pPr>
            <a:r>
              <a:rPr lang="en-US" sz="10000" spc="-416" dirty="0">
                <a:solidFill>
                  <a:srgbClr val="3D1B72"/>
                </a:solidFill>
                <a:latin typeface="Arial"/>
                <a:ea typeface="Arial"/>
                <a:cs typeface="Arial"/>
                <a:sym typeface="Arial"/>
              </a:rPr>
              <a:t>CASE OVERVIEW LUCY LETBY</a:t>
            </a:r>
          </a:p>
        </p:txBody>
      </p:sp>
      <p:sp>
        <p:nvSpPr>
          <p:cNvPr id="7" name="TextBox 7"/>
          <p:cNvSpPr txBox="1"/>
          <p:nvPr/>
        </p:nvSpPr>
        <p:spPr>
          <a:xfrm>
            <a:off x="609600" y="2857500"/>
            <a:ext cx="9372600" cy="3770263"/>
          </a:xfrm>
          <a:prstGeom prst="rect">
            <a:avLst/>
          </a:prstGeom>
        </p:spPr>
        <p:txBody>
          <a:bodyPr wrap="square" lIns="0" tIns="0" rIns="0" bIns="0" rtlCol="0" anchor="t">
            <a:spAutoFit/>
          </a:bodyPr>
          <a:lstStyle/>
          <a:p>
            <a:pPr marL="647694" lvl="1" indent="-323847" algn="just">
              <a:lnSpc>
                <a:spcPts val="4199"/>
              </a:lnSpc>
              <a:buFont typeface="Arial"/>
              <a:buChar char="•"/>
            </a:pPr>
            <a:r>
              <a:rPr lang="en-US" sz="2999" spc="-110" dirty="0">
                <a:solidFill>
                  <a:srgbClr val="191919"/>
                </a:solidFill>
                <a:latin typeface="Arial"/>
                <a:ea typeface="Arial"/>
                <a:cs typeface="Arial"/>
                <a:sym typeface="Arial"/>
              </a:rPr>
              <a:t>Between 2015 and 2016, Lucy Letby killed a total of seven babies (Lawrence and Conn, 2024).</a:t>
            </a:r>
          </a:p>
          <a:p>
            <a:pPr marL="647694" lvl="1" indent="-323847" algn="just">
              <a:lnSpc>
                <a:spcPts val="4199"/>
              </a:lnSpc>
              <a:buFont typeface="Arial"/>
              <a:buChar char="•"/>
            </a:pPr>
            <a:r>
              <a:rPr lang="en-US" sz="2999" spc="-110" dirty="0">
                <a:solidFill>
                  <a:srgbClr val="191919"/>
                </a:solidFill>
                <a:latin typeface="Arial"/>
                <a:ea typeface="Arial"/>
                <a:cs typeface="Arial"/>
                <a:sym typeface="Arial"/>
              </a:rPr>
              <a:t>Manually, consultants raised issues on several occasions which propelled the management to postpone veracious </a:t>
            </a:r>
            <a:r>
              <a:rPr lang="en-US" sz="2999" spc="-110" dirty="0" err="1">
                <a:solidFill>
                  <a:srgbClr val="191919"/>
                </a:solidFill>
                <a:latin typeface="Arial"/>
                <a:ea typeface="Arial"/>
                <a:cs typeface="Arial"/>
                <a:sym typeface="Arial"/>
              </a:rPr>
              <a:t>organisational</a:t>
            </a:r>
            <a:r>
              <a:rPr lang="en-US" sz="2999" spc="-110" dirty="0">
                <a:solidFill>
                  <a:srgbClr val="191919"/>
                </a:solidFill>
                <a:latin typeface="Arial"/>
                <a:ea typeface="Arial"/>
                <a:cs typeface="Arial"/>
                <a:sym typeface="Arial"/>
              </a:rPr>
              <a:t> reactions (Whiteing, 2023).</a:t>
            </a:r>
          </a:p>
          <a:p>
            <a:pPr algn="just">
              <a:lnSpc>
                <a:spcPts val="4199"/>
              </a:lnSpc>
            </a:pPr>
            <a:endParaRPr lang="en-US" sz="2999" spc="-110" dirty="0">
              <a:solidFill>
                <a:srgbClr val="191919"/>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777" b="-38777"/>
            </a:stretch>
          </a:blipFill>
        </p:spPr>
      </p:sp>
      <p:sp>
        <p:nvSpPr>
          <p:cNvPr id="3" name="Freeform 3"/>
          <p:cNvSpPr/>
          <p:nvPr/>
        </p:nvSpPr>
        <p:spPr>
          <a:xfrm>
            <a:off x="10406946" y="3823416"/>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4" name="Freeform 4"/>
          <p:cNvSpPr/>
          <p:nvPr/>
        </p:nvSpPr>
        <p:spPr>
          <a:xfrm>
            <a:off x="-2104054" y="-3583224"/>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6" name="TextBox 6"/>
          <p:cNvSpPr txBox="1"/>
          <p:nvPr/>
        </p:nvSpPr>
        <p:spPr>
          <a:xfrm>
            <a:off x="0" y="842441"/>
            <a:ext cx="18288000" cy="1025922"/>
          </a:xfrm>
          <a:prstGeom prst="rect">
            <a:avLst/>
          </a:prstGeom>
        </p:spPr>
        <p:txBody>
          <a:bodyPr wrap="square" lIns="0" tIns="0" rIns="0" bIns="0" rtlCol="0" anchor="t">
            <a:spAutoFit/>
          </a:bodyPr>
          <a:lstStyle/>
          <a:p>
            <a:pPr algn="ctr">
              <a:lnSpc>
                <a:spcPts val="8000"/>
              </a:lnSpc>
            </a:pPr>
            <a:r>
              <a:rPr lang="en-US" sz="10000" spc="-416" dirty="0">
                <a:solidFill>
                  <a:srgbClr val="3D1B72"/>
                </a:solidFill>
                <a:latin typeface="Arial"/>
                <a:ea typeface="Arial"/>
                <a:cs typeface="Arial"/>
                <a:sym typeface="Arial"/>
              </a:rPr>
              <a:t>CASE OVERVIEW LUCY LETBY</a:t>
            </a:r>
          </a:p>
        </p:txBody>
      </p:sp>
      <p:sp>
        <p:nvSpPr>
          <p:cNvPr id="7" name="TextBox 7"/>
          <p:cNvSpPr txBox="1"/>
          <p:nvPr/>
        </p:nvSpPr>
        <p:spPr>
          <a:xfrm>
            <a:off x="609600" y="2857500"/>
            <a:ext cx="9372600" cy="1568699"/>
          </a:xfrm>
          <a:prstGeom prst="rect">
            <a:avLst/>
          </a:prstGeom>
        </p:spPr>
        <p:txBody>
          <a:bodyPr wrap="square" lIns="0" tIns="0" rIns="0" bIns="0" rtlCol="0" anchor="t">
            <a:spAutoFit/>
          </a:bodyPr>
          <a:lstStyle/>
          <a:p>
            <a:pPr marL="647694" lvl="1" indent="-323847" algn="just">
              <a:lnSpc>
                <a:spcPts val="4199"/>
              </a:lnSpc>
              <a:buFont typeface="Arial"/>
              <a:buChar char="•"/>
            </a:pPr>
            <a:r>
              <a:rPr lang="en-US" sz="3000" dirty="0">
                <a:latin typeface="Arial" pitchFamily="34" charset="0"/>
                <a:cs typeface="Arial" pitchFamily="34" charset="0"/>
              </a:rPr>
              <a:t>Later studies identified shortcomings in governance</a:t>
            </a:r>
          </a:p>
          <a:p>
            <a:pPr marL="647694" lvl="1" indent="-323847" algn="just">
              <a:lnSpc>
                <a:spcPts val="4199"/>
              </a:lnSpc>
              <a:buFont typeface="Arial"/>
              <a:buChar char="•"/>
            </a:pPr>
            <a:r>
              <a:rPr lang="en-US" sz="3000" dirty="0">
                <a:latin typeface="Arial" pitchFamily="34" charset="0"/>
                <a:cs typeface="Arial" pitchFamily="34" charset="0"/>
              </a:rPr>
              <a:t>Showing that system malfunctions significantly led to long-lasting patient harm</a:t>
            </a:r>
            <a:endParaRPr lang="en-US" sz="3000" spc="-110" dirty="0">
              <a:solidFill>
                <a:srgbClr val="191919"/>
              </a:solidFill>
              <a:latin typeface="Arial" pitchFamily="34" charset="0"/>
              <a:ea typeface="Arial"/>
              <a:cs typeface="Arial" pitchFamily="34" charset="0"/>
              <a:sym typeface="Arial"/>
            </a:endParaRPr>
          </a:p>
        </p:txBody>
      </p:sp>
      <p:pic>
        <p:nvPicPr>
          <p:cNvPr id="1026" name="Picture 2"/>
          <p:cNvPicPr>
            <a:picLocks noChangeAspect="1" noChangeArrowheads="1"/>
          </p:cNvPicPr>
          <p:nvPr/>
        </p:nvPicPr>
        <p:blipFill>
          <a:blip r:embed="rId5"/>
          <a:srcRect/>
          <a:stretch>
            <a:fillRect/>
          </a:stretch>
        </p:blipFill>
        <p:spPr bwMode="auto">
          <a:xfrm>
            <a:off x="1066800" y="5219700"/>
            <a:ext cx="8648700" cy="3657600"/>
          </a:xfrm>
          <a:prstGeom prst="rect">
            <a:avLst/>
          </a:prstGeom>
          <a:noFill/>
          <a:ln w="9525">
            <a:noFill/>
            <a:miter lim="800000"/>
            <a:headEnd/>
            <a:tailEnd/>
          </a:ln>
          <a:effectLst/>
        </p:spPr>
      </p:pic>
      <p:pic>
        <p:nvPicPr>
          <p:cNvPr id="3073" name="Picture 1"/>
          <p:cNvPicPr>
            <a:picLocks noChangeAspect="1" noChangeArrowheads="1"/>
          </p:cNvPicPr>
          <p:nvPr/>
        </p:nvPicPr>
        <p:blipFill>
          <a:blip r:embed="rId6"/>
          <a:srcRect/>
          <a:stretch>
            <a:fillRect/>
          </a:stretch>
        </p:blipFill>
        <p:spPr bwMode="auto">
          <a:xfrm>
            <a:off x="10515600" y="2857500"/>
            <a:ext cx="7094537" cy="5486400"/>
          </a:xfrm>
          <a:prstGeom prst="rect">
            <a:avLst/>
          </a:prstGeom>
          <a:noFill/>
          <a:ln w="9525">
            <a:noFill/>
            <a:miter lim="800000"/>
            <a:headEnd/>
            <a:tailEnd/>
          </a:ln>
          <a:effectLst/>
        </p:spPr>
      </p:pic>
      <p:sp>
        <p:nvSpPr>
          <p:cNvPr id="10" name="TextBox 9"/>
          <p:cNvSpPr txBox="1"/>
          <p:nvPr/>
        </p:nvSpPr>
        <p:spPr>
          <a:xfrm>
            <a:off x="12039600" y="8572500"/>
            <a:ext cx="4343400" cy="369332"/>
          </a:xfrm>
          <a:prstGeom prst="rect">
            <a:avLst/>
          </a:prstGeom>
          <a:noFill/>
        </p:spPr>
        <p:txBody>
          <a:bodyPr wrap="square" rtlCol="0">
            <a:spAutoFit/>
          </a:bodyPr>
          <a:lstStyle/>
          <a:p>
            <a:pPr algn="ctr"/>
            <a:r>
              <a:rPr lang="en-US" dirty="0">
                <a:latin typeface="Arial" pitchFamily="34" charset="0"/>
                <a:cs typeface="Arial" pitchFamily="34" charset="0"/>
              </a:rPr>
              <a:t>(Source: Self-developed)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777" b="-38777"/>
            </a:stretch>
          </a:blipFill>
        </p:spPr>
      </p:sp>
      <p:sp>
        <p:nvSpPr>
          <p:cNvPr id="3" name="Freeform 3"/>
          <p:cNvSpPr/>
          <p:nvPr/>
        </p:nvSpPr>
        <p:spPr>
          <a:xfrm>
            <a:off x="10406946" y="3823416"/>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4" name="Freeform 4"/>
          <p:cNvSpPr/>
          <p:nvPr/>
        </p:nvSpPr>
        <p:spPr>
          <a:xfrm>
            <a:off x="-2199748" y="-3508929"/>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6" name="TextBox 6"/>
          <p:cNvSpPr txBox="1"/>
          <p:nvPr/>
        </p:nvSpPr>
        <p:spPr>
          <a:xfrm>
            <a:off x="535742" y="337548"/>
            <a:ext cx="17068800" cy="2564805"/>
          </a:xfrm>
          <a:prstGeom prst="rect">
            <a:avLst/>
          </a:prstGeom>
        </p:spPr>
        <p:txBody>
          <a:bodyPr wrap="square" lIns="0" tIns="0" rIns="0" bIns="0" rtlCol="0" anchor="t">
            <a:spAutoFit/>
          </a:bodyPr>
          <a:lstStyle/>
          <a:p>
            <a:pPr algn="l">
              <a:lnSpc>
                <a:spcPts val="9999"/>
              </a:lnSpc>
            </a:pPr>
            <a:r>
              <a:rPr lang="en-IN" sz="10000" dirty="0">
                <a:solidFill>
                  <a:srgbClr val="002060"/>
                </a:solidFill>
                <a:effectLst/>
                <a:latin typeface="Arial" panose="020B0604020202020204" pitchFamily="34" charset="0"/>
                <a:ea typeface="Arial" panose="020B0604020202020204" pitchFamily="34" charset="0"/>
              </a:rPr>
              <a:t>Root causes with the Swiss Cheese Model</a:t>
            </a:r>
            <a:endParaRPr lang="en-US" sz="10000" spc="-519" dirty="0">
              <a:solidFill>
                <a:srgbClr val="002060"/>
              </a:solidFill>
              <a:latin typeface="Arial"/>
              <a:ea typeface="Arial"/>
              <a:cs typeface="Arial"/>
              <a:sym typeface="Arial"/>
            </a:endParaRPr>
          </a:p>
        </p:txBody>
      </p:sp>
      <p:sp>
        <p:nvSpPr>
          <p:cNvPr id="7" name="TextBox 7"/>
          <p:cNvSpPr txBox="1"/>
          <p:nvPr/>
        </p:nvSpPr>
        <p:spPr>
          <a:xfrm>
            <a:off x="1028700" y="3308113"/>
            <a:ext cx="16082884" cy="2308324"/>
          </a:xfrm>
          <a:prstGeom prst="rect">
            <a:avLst/>
          </a:prstGeom>
        </p:spPr>
        <p:txBody>
          <a:bodyPr lIns="0" tIns="0" rIns="0" bIns="0" rtlCol="0" anchor="t">
            <a:spAutoFit/>
          </a:bodyPr>
          <a:lstStyle/>
          <a:p>
            <a:pPr marL="457200" lvl="0" indent="-457200" algn="just">
              <a:buFont typeface="Arial" panose="020B0604020202020204" pitchFamily="34" charset="0"/>
              <a:buChar char="•"/>
            </a:pPr>
            <a:r>
              <a:rPr lang="en-IN" sz="3000" dirty="0">
                <a:latin typeface="Arial" pitchFamily="34" charset="0"/>
                <a:cs typeface="Arial" pitchFamily="34" charset="0"/>
              </a:rPr>
              <a:t>There were numerous organisational defence failures, which cumulatively facilitated recurring neonatal harm to patients (Lawrence and Conn, 2024).</a:t>
            </a:r>
          </a:p>
          <a:p>
            <a:pPr marL="457200" lvl="0" indent="-457200" algn="just">
              <a:buFont typeface="Arial" panose="020B0604020202020204" pitchFamily="34" charset="0"/>
              <a:buChar char="•"/>
            </a:pPr>
            <a:r>
              <a:rPr lang="en-IN" sz="3000" dirty="0">
                <a:latin typeface="Arial" pitchFamily="34" charset="0"/>
                <a:cs typeface="Arial" pitchFamily="34" charset="0"/>
              </a:rPr>
              <a:t>The process of governance, staffing and escalation failed vulnerable infants together.</a:t>
            </a:r>
          </a:p>
          <a:p>
            <a:pPr marL="457200" indent="-457200" algn="just">
              <a:buFont typeface="Arial" panose="020B0604020202020204" pitchFamily="34" charset="0"/>
              <a:buChar char="•"/>
            </a:pPr>
            <a:r>
              <a:rPr lang="en-IN" sz="3000" dirty="0">
                <a:latin typeface="Arial" pitchFamily="34" charset="0"/>
                <a:cs typeface="Arial" pitchFamily="34" charset="0"/>
              </a:rPr>
              <a:t>Ignoring consultation warnings did not stop as clinical safety worries increased (</a:t>
            </a:r>
            <a:r>
              <a:rPr lang="en-IN" sz="3000" dirty="0" err="1">
                <a:latin typeface="Arial" pitchFamily="34" charset="0"/>
                <a:cs typeface="Arial" pitchFamily="34" charset="0"/>
              </a:rPr>
              <a:t>Bhasale</a:t>
            </a:r>
            <a:r>
              <a:rPr lang="en-IN" sz="3000" dirty="0">
                <a:latin typeface="Arial" pitchFamily="34" charset="0"/>
                <a:cs typeface="Arial" pitchFamily="34" charset="0"/>
              </a:rPr>
              <a:t> et al., 2021).</a:t>
            </a:r>
            <a:endParaRPr lang="en-US" sz="3000" spc="-110" dirty="0">
              <a:solidFill>
                <a:srgbClr val="191919"/>
              </a:solidFill>
              <a:latin typeface="Arial" pitchFamily="34" charset="0"/>
              <a:ea typeface="Arial"/>
              <a:cs typeface="Arial" pitchFamily="34" charset="0"/>
              <a:sym typeface="Arial"/>
            </a:endParaRPr>
          </a:p>
        </p:txBody>
      </p:sp>
      <p:sp>
        <p:nvSpPr>
          <p:cNvPr id="25602" name="AutoShape 2" descr="James Reason Swiss Cheese Model For Accident Prevention Is Represented Through Infographics - Consultivo"/>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5603" name="Picture 3"/>
          <p:cNvPicPr>
            <a:picLocks noChangeAspect="1" noChangeArrowheads="1"/>
          </p:cNvPicPr>
          <p:nvPr/>
        </p:nvPicPr>
        <p:blipFill>
          <a:blip r:embed="rId5"/>
          <a:srcRect/>
          <a:stretch>
            <a:fillRect/>
          </a:stretch>
        </p:blipFill>
        <p:spPr bwMode="auto">
          <a:xfrm>
            <a:off x="5867400" y="5372100"/>
            <a:ext cx="8153400" cy="3886200"/>
          </a:xfrm>
          <a:prstGeom prst="rect">
            <a:avLst/>
          </a:prstGeom>
          <a:noFill/>
          <a:ln w="9525">
            <a:noFill/>
            <a:miter lim="800000"/>
            <a:headEnd/>
            <a:tailEnd/>
          </a:ln>
          <a:effectLst/>
        </p:spPr>
      </p:pic>
      <p:sp>
        <p:nvSpPr>
          <p:cNvPr id="10" name="TextBox 9"/>
          <p:cNvSpPr txBox="1"/>
          <p:nvPr/>
        </p:nvSpPr>
        <p:spPr>
          <a:xfrm>
            <a:off x="7315200" y="9563100"/>
            <a:ext cx="4419600" cy="369332"/>
          </a:xfrm>
          <a:prstGeom prst="rect">
            <a:avLst/>
          </a:prstGeom>
          <a:noFill/>
        </p:spPr>
        <p:txBody>
          <a:bodyPr wrap="square" rtlCol="0">
            <a:spAutoFit/>
          </a:bodyPr>
          <a:lstStyle/>
          <a:p>
            <a:pPr algn="ctr"/>
            <a:r>
              <a:rPr lang="en-US" dirty="0">
                <a:latin typeface="Arial" pitchFamily="34" charset="0"/>
                <a:cs typeface="Arial" pitchFamily="34" charset="0"/>
              </a:rPr>
              <a:t>(Source: </a:t>
            </a:r>
            <a:r>
              <a:rPr lang="en-US" dirty="0" err="1">
                <a:latin typeface="Arial" pitchFamily="34" charset="0"/>
                <a:cs typeface="Arial" pitchFamily="34" charset="0"/>
              </a:rPr>
              <a:t>Consultivo</a:t>
            </a:r>
            <a:r>
              <a:rPr lang="en-US" dirty="0">
                <a:latin typeface="Arial" pitchFamily="34" charset="0"/>
                <a:cs typeface="Arial" pitchFamily="34" charset="0"/>
              </a:rPr>
              <a:t>, 2026)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777" b="-38777"/>
            </a:stretch>
          </a:blipFill>
        </p:spPr>
      </p:sp>
      <p:sp>
        <p:nvSpPr>
          <p:cNvPr id="3" name="Freeform 3"/>
          <p:cNvSpPr/>
          <p:nvPr/>
        </p:nvSpPr>
        <p:spPr>
          <a:xfrm>
            <a:off x="10406946" y="3823416"/>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4" name="Freeform 4"/>
          <p:cNvSpPr/>
          <p:nvPr/>
        </p:nvSpPr>
        <p:spPr>
          <a:xfrm>
            <a:off x="-2199748" y="-3508929"/>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6" name="TextBox 6"/>
          <p:cNvSpPr txBox="1"/>
          <p:nvPr/>
        </p:nvSpPr>
        <p:spPr>
          <a:xfrm>
            <a:off x="535742" y="337548"/>
            <a:ext cx="17068800" cy="2564805"/>
          </a:xfrm>
          <a:prstGeom prst="rect">
            <a:avLst/>
          </a:prstGeom>
        </p:spPr>
        <p:txBody>
          <a:bodyPr wrap="square" lIns="0" tIns="0" rIns="0" bIns="0" rtlCol="0" anchor="t">
            <a:spAutoFit/>
          </a:bodyPr>
          <a:lstStyle/>
          <a:p>
            <a:pPr algn="l">
              <a:lnSpc>
                <a:spcPts val="9999"/>
              </a:lnSpc>
            </a:pPr>
            <a:r>
              <a:rPr lang="en-IN" sz="10000" dirty="0">
                <a:solidFill>
                  <a:srgbClr val="002060"/>
                </a:solidFill>
                <a:effectLst/>
                <a:latin typeface="Arial" panose="020B0604020202020204" pitchFamily="34" charset="0"/>
                <a:ea typeface="Arial" panose="020B0604020202020204" pitchFamily="34" charset="0"/>
              </a:rPr>
              <a:t>Root causes with the Swiss Cheese Model</a:t>
            </a:r>
            <a:endParaRPr lang="en-US" sz="10000" spc="-519" dirty="0">
              <a:solidFill>
                <a:srgbClr val="002060"/>
              </a:solidFill>
              <a:latin typeface="Arial"/>
              <a:ea typeface="Arial"/>
              <a:cs typeface="Arial"/>
              <a:sym typeface="Arial"/>
            </a:endParaRPr>
          </a:p>
        </p:txBody>
      </p:sp>
      <p:sp>
        <p:nvSpPr>
          <p:cNvPr id="7" name="TextBox 7"/>
          <p:cNvSpPr txBox="1"/>
          <p:nvPr/>
        </p:nvSpPr>
        <p:spPr>
          <a:xfrm>
            <a:off x="1028700" y="3308113"/>
            <a:ext cx="16082884" cy="1846659"/>
          </a:xfrm>
          <a:prstGeom prst="rect">
            <a:avLst/>
          </a:prstGeom>
        </p:spPr>
        <p:txBody>
          <a:bodyPr lIns="0" tIns="0" rIns="0" bIns="0" rtlCol="0" anchor="t">
            <a:spAutoFit/>
          </a:bodyPr>
          <a:lstStyle/>
          <a:p>
            <a:pPr marL="457200" lvl="0" indent="-457200" algn="just">
              <a:buFont typeface="Arial" panose="020B0604020202020204" pitchFamily="34" charset="0"/>
              <a:buChar char="•"/>
            </a:pPr>
            <a:r>
              <a:rPr lang="en-IN" sz="3000" dirty="0">
                <a:latin typeface="Arial" pitchFamily="34" charset="0"/>
                <a:cs typeface="Arial" pitchFamily="34" charset="0"/>
              </a:rPr>
              <a:t>These interrelated failures predetermined situations when patients could be harmed repeatedly</a:t>
            </a:r>
          </a:p>
          <a:p>
            <a:pPr marL="457200" lvl="0" indent="-457200" algn="just">
              <a:buFont typeface="Arial" panose="020B0604020202020204" pitchFamily="34" charset="0"/>
              <a:buChar char="•"/>
            </a:pPr>
            <a:r>
              <a:rPr lang="en-IN" sz="3000" dirty="0">
                <a:latin typeface="Arial" pitchFamily="34" charset="0"/>
                <a:cs typeface="Arial" pitchFamily="34" charset="0"/>
              </a:rPr>
              <a:t>Patient safety falls into the responsibility of sound organisational structures rather than on individual vigilance.</a:t>
            </a:r>
            <a:endParaRPr lang="en-US" sz="3000" spc="-110" dirty="0">
              <a:solidFill>
                <a:srgbClr val="191919"/>
              </a:solidFill>
              <a:latin typeface="Arial" pitchFamily="34" charset="0"/>
              <a:ea typeface="Arial"/>
              <a:cs typeface="Arial" pitchFamily="34" charset="0"/>
              <a:sym typeface="Arial"/>
            </a:endParaRPr>
          </a:p>
        </p:txBody>
      </p:sp>
      <p:pic>
        <p:nvPicPr>
          <p:cNvPr id="23553" name="Picture 1"/>
          <p:cNvPicPr>
            <a:picLocks noChangeAspect="1" noChangeArrowheads="1"/>
          </p:cNvPicPr>
          <p:nvPr/>
        </p:nvPicPr>
        <p:blipFill>
          <a:blip r:embed="rId5"/>
          <a:srcRect/>
          <a:stretch>
            <a:fillRect/>
          </a:stretch>
        </p:blipFill>
        <p:spPr bwMode="auto">
          <a:xfrm>
            <a:off x="5867400" y="5067300"/>
            <a:ext cx="7467600" cy="4427538"/>
          </a:xfrm>
          <a:prstGeom prst="rect">
            <a:avLst/>
          </a:prstGeom>
          <a:noFill/>
          <a:ln w="9525">
            <a:noFill/>
            <a:miter lim="800000"/>
            <a:headEnd/>
            <a:tailEnd/>
          </a:ln>
          <a:effectLst/>
        </p:spPr>
      </p:pic>
      <p:sp>
        <p:nvSpPr>
          <p:cNvPr id="9" name="TextBox 8"/>
          <p:cNvSpPr txBox="1"/>
          <p:nvPr/>
        </p:nvSpPr>
        <p:spPr>
          <a:xfrm>
            <a:off x="7010400" y="9715500"/>
            <a:ext cx="4876800" cy="369332"/>
          </a:xfrm>
          <a:prstGeom prst="rect">
            <a:avLst/>
          </a:prstGeom>
          <a:noFill/>
        </p:spPr>
        <p:txBody>
          <a:bodyPr wrap="square" rtlCol="0">
            <a:spAutoFit/>
          </a:bodyPr>
          <a:lstStyle/>
          <a:p>
            <a:pPr algn="ctr"/>
            <a:r>
              <a:rPr lang="en-US" dirty="0">
                <a:latin typeface="Arial" pitchFamily="34" charset="0"/>
                <a:cs typeface="Arial" pitchFamily="34" charset="0"/>
              </a:rPr>
              <a:t>(Source: </a:t>
            </a:r>
            <a:r>
              <a:rPr lang="en-US" dirty="0" err="1">
                <a:latin typeface="Arial" pitchFamily="34" charset="0"/>
                <a:cs typeface="Arial" pitchFamily="34" charset="0"/>
              </a:rPr>
              <a:t>skybrary</a:t>
            </a:r>
            <a:r>
              <a:rPr lang="en-US" dirty="0">
                <a:latin typeface="Arial" pitchFamily="34" charset="0"/>
                <a:cs typeface="Arial" pitchFamily="34" charset="0"/>
              </a:rPr>
              <a:t>, 2026)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777" b="-38777"/>
            </a:stretch>
          </a:blipFill>
        </p:spPr>
      </p:sp>
      <p:sp>
        <p:nvSpPr>
          <p:cNvPr id="3" name="Freeform 3"/>
          <p:cNvSpPr/>
          <p:nvPr/>
        </p:nvSpPr>
        <p:spPr>
          <a:xfrm>
            <a:off x="10406946" y="3823416"/>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4" name="Freeform 4"/>
          <p:cNvSpPr/>
          <p:nvPr/>
        </p:nvSpPr>
        <p:spPr>
          <a:xfrm>
            <a:off x="-2199748" y="-3508929"/>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6" name="TextBox 6"/>
          <p:cNvSpPr txBox="1"/>
          <p:nvPr/>
        </p:nvSpPr>
        <p:spPr>
          <a:xfrm>
            <a:off x="228600" y="0"/>
            <a:ext cx="18059400" cy="3077766"/>
          </a:xfrm>
          <a:prstGeom prst="rect">
            <a:avLst/>
          </a:prstGeom>
        </p:spPr>
        <p:txBody>
          <a:bodyPr wrap="square" lIns="0" tIns="0" rIns="0" bIns="0" rtlCol="0" anchor="t">
            <a:spAutoFit/>
          </a:bodyPr>
          <a:lstStyle/>
          <a:p>
            <a:r>
              <a:rPr lang="en-IN" sz="10000" b="1" dirty="0">
                <a:latin typeface="Arial" panose="020B0604020202020204" pitchFamily="34" charset="0"/>
                <a:cs typeface="Arial" panose="020B0604020202020204" pitchFamily="34" charset="0"/>
              </a:rPr>
              <a:t>Fishbone Diagram and Root Cause Analysis (RCA)</a:t>
            </a:r>
          </a:p>
        </p:txBody>
      </p:sp>
      <p:sp>
        <p:nvSpPr>
          <p:cNvPr id="7" name="TextBox 7"/>
          <p:cNvSpPr txBox="1"/>
          <p:nvPr/>
        </p:nvSpPr>
        <p:spPr>
          <a:xfrm>
            <a:off x="10744200" y="3308113"/>
            <a:ext cx="6629400" cy="6001643"/>
          </a:xfrm>
          <a:prstGeom prst="rect">
            <a:avLst/>
          </a:prstGeom>
        </p:spPr>
        <p:txBody>
          <a:bodyPr wrap="square" lIns="0" tIns="0" rIns="0" bIns="0" rtlCol="0" anchor="t">
            <a:spAutoFit/>
          </a:bodyPr>
          <a:lstStyle/>
          <a:p>
            <a:pPr marL="457200" lvl="0" indent="-457200" algn="just">
              <a:buFont typeface="Arial" panose="020B0604020202020204" pitchFamily="34" charset="0"/>
              <a:buChar char="•"/>
            </a:pPr>
            <a:r>
              <a:rPr lang="en-IN" sz="3000" dirty="0">
                <a:latin typeface="Arial" pitchFamily="34" charset="0"/>
                <a:cs typeface="Arial" pitchFamily="34" charset="0"/>
              </a:rPr>
              <a:t>Root Cause Analysis helps identify root cause failures of healthcare safety in a systematic way (Kumah et al., 2024). </a:t>
            </a:r>
          </a:p>
          <a:p>
            <a:pPr marL="457200" lvl="0" indent="-457200" algn="just">
              <a:buFont typeface="Arial" panose="020B0604020202020204" pitchFamily="34" charset="0"/>
              <a:buChar char="•"/>
            </a:pPr>
            <a:r>
              <a:rPr lang="en-IN" sz="3000" dirty="0">
                <a:latin typeface="Arial" pitchFamily="34" charset="0"/>
                <a:cs typeface="Arial" pitchFamily="34" charset="0"/>
              </a:rPr>
              <a:t>Leadership, governance and communication were listed as some of the main causes of the organisation as identified through fishbone analysis. </a:t>
            </a:r>
          </a:p>
          <a:p>
            <a:pPr marL="457200" indent="-457200" algn="just">
              <a:buFont typeface="Arial" panose="020B0604020202020204" pitchFamily="34" charset="0"/>
              <a:buChar char="•"/>
            </a:pPr>
            <a:r>
              <a:rPr lang="en-IN" sz="3000" dirty="0">
                <a:latin typeface="Arial" pitchFamily="34" charset="0"/>
                <a:cs typeface="Arial" pitchFamily="34" charset="0"/>
              </a:rPr>
              <a:t>In 2023, PSIRF was made compulsory in all NHS trusts, enhancing the investigations of incidents (NHS England, 2022).</a:t>
            </a:r>
            <a:endParaRPr lang="en-US" sz="3000" spc="-110" dirty="0">
              <a:solidFill>
                <a:srgbClr val="191919"/>
              </a:solidFill>
              <a:latin typeface="Arial" pitchFamily="34" charset="0"/>
              <a:ea typeface="Arial"/>
              <a:cs typeface="Arial" pitchFamily="34" charset="0"/>
              <a:sym typeface="Arial"/>
            </a:endParaRPr>
          </a:p>
        </p:txBody>
      </p:sp>
      <p:pic>
        <p:nvPicPr>
          <p:cNvPr id="21506" name="Picture 2" descr="Fishbone Diagram on Wait Times."/>
          <p:cNvPicPr>
            <a:picLocks noChangeAspect="1" noChangeArrowheads="1"/>
          </p:cNvPicPr>
          <p:nvPr/>
        </p:nvPicPr>
        <p:blipFill>
          <a:blip r:embed="rId5"/>
          <a:srcRect/>
          <a:stretch>
            <a:fillRect/>
          </a:stretch>
        </p:blipFill>
        <p:spPr bwMode="auto">
          <a:xfrm>
            <a:off x="685800" y="3314700"/>
            <a:ext cx="8848725" cy="4600576"/>
          </a:xfrm>
          <a:prstGeom prst="rect">
            <a:avLst/>
          </a:prstGeom>
          <a:noFill/>
        </p:spPr>
      </p:pic>
      <p:sp>
        <p:nvSpPr>
          <p:cNvPr id="9" name="TextBox 8"/>
          <p:cNvSpPr txBox="1"/>
          <p:nvPr/>
        </p:nvSpPr>
        <p:spPr>
          <a:xfrm>
            <a:off x="2057400" y="8191500"/>
            <a:ext cx="5410200" cy="369332"/>
          </a:xfrm>
          <a:prstGeom prst="rect">
            <a:avLst/>
          </a:prstGeom>
          <a:noFill/>
        </p:spPr>
        <p:txBody>
          <a:bodyPr wrap="square" rtlCol="0">
            <a:spAutoFit/>
          </a:bodyPr>
          <a:lstStyle/>
          <a:p>
            <a:pPr algn="ctr"/>
            <a:r>
              <a:rPr lang="en-US" dirty="0">
                <a:latin typeface="Arial" pitchFamily="34" charset="0"/>
                <a:cs typeface="Arial" pitchFamily="34" charset="0"/>
              </a:rPr>
              <a:t>(Source: </a:t>
            </a:r>
            <a:r>
              <a:rPr lang="en-US" dirty="0" err="1">
                <a:latin typeface="Arial" pitchFamily="34" charset="0"/>
                <a:cs typeface="Arial" pitchFamily="34" charset="0"/>
              </a:rPr>
              <a:t>Nursingbird</a:t>
            </a:r>
            <a:r>
              <a:rPr lang="en-US" dirty="0">
                <a:latin typeface="Arial" pitchFamily="34" charset="0"/>
                <a:cs typeface="Arial" pitchFamily="34" charset="0"/>
              </a:rPr>
              <a:t>, 2026)</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777" b="-38777"/>
            </a:stretch>
          </a:blipFill>
        </p:spPr>
      </p:sp>
      <p:sp>
        <p:nvSpPr>
          <p:cNvPr id="3" name="Freeform 3"/>
          <p:cNvSpPr/>
          <p:nvPr/>
        </p:nvSpPr>
        <p:spPr>
          <a:xfrm>
            <a:off x="10406946" y="3823416"/>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4" name="Freeform 4"/>
          <p:cNvSpPr/>
          <p:nvPr/>
        </p:nvSpPr>
        <p:spPr>
          <a:xfrm>
            <a:off x="-2199748" y="-3508929"/>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6" name="TextBox 6"/>
          <p:cNvSpPr txBox="1"/>
          <p:nvPr/>
        </p:nvSpPr>
        <p:spPr>
          <a:xfrm>
            <a:off x="228600" y="0"/>
            <a:ext cx="18059400" cy="3077766"/>
          </a:xfrm>
          <a:prstGeom prst="rect">
            <a:avLst/>
          </a:prstGeom>
        </p:spPr>
        <p:txBody>
          <a:bodyPr wrap="square" lIns="0" tIns="0" rIns="0" bIns="0" rtlCol="0" anchor="t">
            <a:spAutoFit/>
          </a:bodyPr>
          <a:lstStyle/>
          <a:p>
            <a:r>
              <a:rPr lang="en-IN" sz="10000" b="1" dirty="0">
                <a:latin typeface="Arial" panose="020B0604020202020204" pitchFamily="34" charset="0"/>
                <a:cs typeface="Arial" panose="020B0604020202020204" pitchFamily="34" charset="0"/>
              </a:rPr>
              <a:t>Fishbone Diagram and Root Cause Analysis (RCA)</a:t>
            </a:r>
          </a:p>
        </p:txBody>
      </p:sp>
      <p:sp>
        <p:nvSpPr>
          <p:cNvPr id="7" name="TextBox 7"/>
          <p:cNvSpPr txBox="1"/>
          <p:nvPr/>
        </p:nvSpPr>
        <p:spPr>
          <a:xfrm>
            <a:off x="10820400" y="4152900"/>
            <a:ext cx="6705600" cy="4154984"/>
          </a:xfrm>
          <a:prstGeom prst="rect">
            <a:avLst/>
          </a:prstGeom>
        </p:spPr>
        <p:txBody>
          <a:bodyPr wrap="square" lIns="0" tIns="0" rIns="0" bIns="0" rtlCol="0" anchor="t">
            <a:spAutoFit/>
          </a:bodyPr>
          <a:lstStyle/>
          <a:p>
            <a:pPr marL="457200" lvl="0" indent="-457200" algn="just">
              <a:buFont typeface="Arial" panose="020B0604020202020204" pitchFamily="34" charset="0"/>
              <a:buChar char="•"/>
            </a:pPr>
            <a:r>
              <a:rPr lang="en-IN" sz="3000" dirty="0">
                <a:latin typeface="Arial" pitchFamily="34" charset="0"/>
                <a:cs typeface="Arial" pitchFamily="34" charset="0"/>
              </a:rPr>
              <a:t>Systematic harm to patients was caused by overlapping systemic weaknesses</a:t>
            </a:r>
          </a:p>
          <a:p>
            <a:pPr marL="457200" lvl="0" indent="-457200" algn="just">
              <a:buFont typeface="Arial" panose="020B0604020202020204" pitchFamily="34" charset="0"/>
              <a:buChar char="•"/>
            </a:pPr>
            <a:r>
              <a:rPr lang="en-IN" sz="3000" dirty="0">
                <a:latin typeface="Arial" pitchFamily="34" charset="0"/>
                <a:cs typeface="Arial" pitchFamily="34" charset="0"/>
              </a:rPr>
              <a:t>Which determine modern patient safety strategies that focus on strong organisational systems rather than direct responsibility.</a:t>
            </a:r>
          </a:p>
          <a:p>
            <a:pPr algn="just"/>
            <a:endParaRPr lang="en-IN" sz="3000" dirty="0">
              <a:latin typeface="Arial" pitchFamily="34" charset="0"/>
              <a:cs typeface="Arial" pitchFamily="34" charset="0"/>
            </a:endParaRPr>
          </a:p>
          <a:p>
            <a:pPr marL="457200" lvl="0" indent="-457200" algn="just">
              <a:buFont typeface="Arial" panose="020B0604020202020204" pitchFamily="34" charset="0"/>
              <a:buChar char="•"/>
            </a:pPr>
            <a:endParaRPr lang="en-US" sz="3000" spc="-110" dirty="0">
              <a:solidFill>
                <a:srgbClr val="191919"/>
              </a:solidFill>
              <a:latin typeface="Arial" pitchFamily="34" charset="0"/>
              <a:ea typeface="Arial"/>
              <a:cs typeface="Arial" pitchFamily="34" charset="0"/>
              <a:sym typeface="Arial"/>
            </a:endParaRPr>
          </a:p>
        </p:txBody>
      </p:sp>
      <p:pic>
        <p:nvPicPr>
          <p:cNvPr id="3074" name="Picture 2" descr="What is a Fishbone Diagram? Ishikawa Diagram | Cause &amp; Effect Diagram"/>
          <p:cNvPicPr>
            <a:picLocks noChangeAspect="1" noChangeArrowheads="1"/>
          </p:cNvPicPr>
          <p:nvPr/>
        </p:nvPicPr>
        <p:blipFill>
          <a:blip r:embed="rId5"/>
          <a:srcRect/>
          <a:stretch>
            <a:fillRect/>
          </a:stretch>
        </p:blipFill>
        <p:spPr bwMode="auto">
          <a:xfrm>
            <a:off x="457200" y="3238501"/>
            <a:ext cx="9753600" cy="5562600"/>
          </a:xfrm>
          <a:prstGeom prst="rect">
            <a:avLst/>
          </a:prstGeom>
          <a:noFill/>
        </p:spPr>
      </p:pic>
      <p:sp>
        <p:nvSpPr>
          <p:cNvPr id="8" name="TextBox 7"/>
          <p:cNvSpPr txBox="1"/>
          <p:nvPr/>
        </p:nvSpPr>
        <p:spPr>
          <a:xfrm>
            <a:off x="2743200" y="9258300"/>
            <a:ext cx="4800600" cy="369332"/>
          </a:xfrm>
          <a:prstGeom prst="rect">
            <a:avLst/>
          </a:prstGeom>
          <a:noFill/>
        </p:spPr>
        <p:txBody>
          <a:bodyPr wrap="square" rtlCol="0">
            <a:spAutoFit/>
          </a:bodyPr>
          <a:lstStyle/>
          <a:p>
            <a:pPr algn="ctr"/>
            <a:r>
              <a:rPr lang="en-US" dirty="0">
                <a:latin typeface="Arial" pitchFamily="34" charset="0"/>
                <a:cs typeface="Arial" pitchFamily="34" charset="0"/>
              </a:rPr>
              <a:t>(Source: </a:t>
            </a:r>
            <a:r>
              <a:rPr lang="en-US" dirty="0" err="1">
                <a:latin typeface="Arial" pitchFamily="34" charset="0"/>
                <a:cs typeface="Arial" pitchFamily="34" charset="0"/>
              </a:rPr>
              <a:t>Techqualitypedia</a:t>
            </a:r>
            <a:r>
              <a:rPr lang="en-US" dirty="0">
                <a:latin typeface="Arial" pitchFamily="34" charset="0"/>
                <a:cs typeface="Arial" pitchFamily="34" charset="0"/>
              </a:rPr>
              <a:t>, 2026)</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777" b="-38777"/>
            </a:stretch>
          </a:blipFill>
        </p:spPr>
      </p:sp>
      <p:sp>
        <p:nvSpPr>
          <p:cNvPr id="3" name="Freeform 3"/>
          <p:cNvSpPr/>
          <p:nvPr/>
        </p:nvSpPr>
        <p:spPr>
          <a:xfrm>
            <a:off x="10406946" y="3823416"/>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4" name="Freeform 4"/>
          <p:cNvSpPr/>
          <p:nvPr/>
        </p:nvSpPr>
        <p:spPr>
          <a:xfrm>
            <a:off x="-2199748" y="-3508929"/>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6" name="TextBox 6"/>
          <p:cNvSpPr txBox="1"/>
          <p:nvPr/>
        </p:nvSpPr>
        <p:spPr>
          <a:xfrm>
            <a:off x="588706" y="427599"/>
            <a:ext cx="17716500" cy="2564805"/>
          </a:xfrm>
          <a:prstGeom prst="rect">
            <a:avLst/>
          </a:prstGeom>
        </p:spPr>
        <p:txBody>
          <a:bodyPr wrap="square" lIns="0" tIns="0" rIns="0" bIns="0" rtlCol="0" anchor="t">
            <a:spAutoFit/>
          </a:bodyPr>
          <a:lstStyle/>
          <a:p>
            <a:pPr>
              <a:lnSpc>
                <a:spcPts val="9999"/>
              </a:lnSpc>
            </a:pPr>
            <a:r>
              <a:rPr lang="en-IN" sz="10000" dirty="0">
                <a:effectLst/>
                <a:latin typeface="Arial" panose="020B0604020202020204" pitchFamily="34" charset="0"/>
                <a:ea typeface="Arial" panose="020B0604020202020204" pitchFamily="34" charset="0"/>
              </a:rPr>
              <a:t>Perceptions of Policy and Governance Failures</a:t>
            </a:r>
            <a:endParaRPr lang="en-US" sz="10000" spc="-519" dirty="0">
              <a:solidFill>
                <a:srgbClr val="3D1B72"/>
              </a:solidFill>
              <a:latin typeface="Arial"/>
              <a:ea typeface="Arial"/>
              <a:cs typeface="Arial"/>
              <a:sym typeface="Arial"/>
            </a:endParaRPr>
          </a:p>
        </p:txBody>
      </p:sp>
      <p:sp>
        <p:nvSpPr>
          <p:cNvPr id="7" name="TextBox 7"/>
          <p:cNvSpPr txBox="1"/>
          <p:nvPr/>
        </p:nvSpPr>
        <p:spPr>
          <a:xfrm>
            <a:off x="990600" y="4305300"/>
            <a:ext cx="7178498" cy="4154984"/>
          </a:xfrm>
          <a:prstGeom prst="rect">
            <a:avLst/>
          </a:prstGeom>
        </p:spPr>
        <p:txBody>
          <a:bodyPr wrap="square" lIns="0" tIns="0" rIns="0" bIns="0" rtlCol="0" anchor="t">
            <a:spAutoFit/>
          </a:bodyPr>
          <a:lstStyle/>
          <a:p>
            <a:pPr marL="457200" lvl="0" indent="-457200" algn="just">
              <a:buFont typeface="Arial" panose="020B0604020202020204" pitchFamily="34" charset="0"/>
              <a:buChar char="•"/>
            </a:pPr>
            <a:r>
              <a:rPr lang="en-IN" sz="3000" dirty="0">
                <a:latin typeface="Arial" pitchFamily="34" charset="0"/>
                <a:cs typeface="Arial" pitchFamily="34" charset="0"/>
              </a:rPr>
              <a:t>National policies on patient safety are the set of standards of safe healthcare delivery (</a:t>
            </a:r>
            <a:r>
              <a:rPr lang="en-IN" sz="3000" dirty="0" err="1">
                <a:latin typeface="Arial" pitchFamily="34" charset="0"/>
                <a:cs typeface="Arial" pitchFamily="34" charset="0"/>
              </a:rPr>
              <a:t>Stayt</a:t>
            </a:r>
            <a:r>
              <a:rPr lang="en-IN" sz="3000" dirty="0">
                <a:latin typeface="Arial" pitchFamily="34" charset="0"/>
                <a:cs typeface="Arial" pitchFamily="34" charset="0"/>
              </a:rPr>
              <a:t> et al., 2022). </a:t>
            </a:r>
          </a:p>
          <a:p>
            <a:pPr marL="457200" lvl="0" indent="-457200" algn="just">
              <a:buFont typeface="Arial" panose="020B0604020202020204" pitchFamily="34" charset="0"/>
              <a:buChar char="•"/>
            </a:pPr>
            <a:r>
              <a:rPr lang="en-IN" sz="3000" dirty="0">
                <a:latin typeface="Arial" pitchFamily="34" charset="0"/>
                <a:cs typeface="Arial" pitchFamily="34" charset="0"/>
              </a:rPr>
              <a:t>Governance and in-depth regulations failed to enhance accountability in leadership (Roy Valiant Salomo and Krisna Puji </a:t>
            </a:r>
            <a:r>
              <a:rPr lang="en-IN" sz="3000" dirty="0" err="1">
                <a:latin typeface="Arial" pitchFamily="34" charset="0"/>
                <a:cs typeface="Arial" pitchFamily="34" charset="0"/>
              </a:rPr>
              <a:t>Rahmayanti</a:t>
            </a:r>
            <a:r>
              <a:rPr lang="en-IN" sz="3000" dirty="0">
                <a:latin typeface="Arial" pitchFamily="34" charset="0"/>
                <a:cs typeface="Arial" pitchFamily="34" charset="0"/>
              </a:rPr>
              <a:t>, 2023). </a:t>
            </a:r>
          </a:p>
          <a:p>
            <a:pPr marL="457200" indent="-457200" algn="just">
              <a:buFont typeface="Arial" panose="020B0604020202020204" pitchFamily="34" charset="0"/>
              <a:buChar char="•"/>
            </a:pPr>
            <a:r>
              <a:rPr lang="en-IN" sz="3000" dirty="0">
                <a:latin typeface="Arial" pitchFamily="34" charset="0"/>
                <a:cs typeface="Arial" pitchFamily="34" charset="0"/>
              </a:rPr>
              <a:t>CQC has more than 40,000 health and social care services (CQC, 2026).</a:t>
            </a:r>
            <a:endParaRPr lang="en-US" sz="3000" spc="-110" dirty="0">
              <a:solidFill>
                <a:srgbClr val="191919"/>
              </a:solidFill>
              <a:latin typeface="Arial" pitchFamily="34" charset="0"/>
              <a:ea typeface="Arial"/>
              <a:cs typeface="Arial" pitchFamily="34" charset="0"/>
              <a:sym typeface="Arial"/>
            </a:endParaRPr>
          </a:p>
        </p:txBody>
      </p:sp>
      <p:pic>
        <p:nvPicPr>
          <p:cNvPr id="8" name="Picture 7" descr="Strategic Objectives of the National Patient Safety Implementation... |  Download Scientific Diagram">
            <a:extLst>
              <a:ext uri="{FF2B5EF4-FFF2-40B4-BE49-F238E27FC236}">
                <a16:creationId xmlns:a16="http://schemas.microsoft.com/office/drawing/2014/main" id="{51AE8788-5ECC-C764-102E-AB2D5C71ACFD}"/>
              </a:ext>
            </a:extLst>
          </p:cNvPr>
          <p:cNvPicPr>
            <a:picLocks noChangeAspect="1"/>
          </p:cNvPicPr>
          <p:nvPr/>
        </p:nvPicPr>
        <p:blipFill>
          <a:blip r:embed="rId5"/>
          <a:stretch>
            <a:fillRect/>
          </a:stretch>
        </p:blipFill>
        <p:spPr>
          <a:xfrm>
            <a:off x="9197621" y="3647661"/>
            <a:ext cx="7447668" cy="5024438"/>
          </a:xfrm>
          <a:prstGeom prst="rect">
            <a:avLst/>
          </a:prstGeom>
        </p:spPr>
      </p:pic>
      <p:sp>
        <p:nvSpPr>
          <p:cNvPr id="9" name="TextBox 8"/>
          <p:cNvSpPr txBox="1"/>
          <p:nvPr/>
        </p:nvSpPr>
        <p:spPr>
          <a:xfrm>
            <a:off x="10287000" y="9029700"/>
            <a:ext cx="5257800" cy="369332"/>
          </a:xfrm>
          <a:prstGeom prst="rect">
            <a:avLst/>
          </a:prstGeom>
          <a:noFill/>
        </p:spPr>
        <p:txBody>
          <a:bodyPr wrap="square" rtlCol="0">
            <a:spAutoFit/>
          </a:bodyPr>
          <a:lstStyle/>
          <a:p>
            <a:pPr algn="ctr"/>
            <a:r>
              <a:rPr lang="en-US" dirty="0">
                <a:latin typeface="Arial" pitchFamily="34" charset="0"/>
                <a:cs typeface="Arial" pitchFamily="34" charset="0"/>
              </a:rPr>
              <a:t>(Source: </a:t>
            </a:r>
            <a:r>
              <a:rPr lang="en-US" dirty="0" err="1">
                <a:latin typeface="Arial" pitchFamily="34" charset="0"/>
                <a:cs typeface="Arial" pitchFamily="34" charset="0"/>
              </a:rPr>
              <a:t>researchgate</a:t>
            </a:r>
            <a:r>
              <a:rPr lang="en-US" dirty="0">
                <a:latin typeface="Arial" pitchFamily="34" charset="0"/>
                <a:cs typeface="Arial" pitchFamily="34" charset="0"/>
              </a:rPr>
              <a:t>, 2026)</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777" b="-38777"/>
            </a:stretch>
          </a:blipFill>
        </p:spPr>
      </p:sp>
      <p:sp>
        <p:nvSpPr>
          <p:cNvPr id="3" name="Freeform 3"/>
          <p:cNvSpPr/>
          <p:nvPr/>
        </p:nvSpPr>
        <p:spPr>
          <a:xfrm>
            <a:off x="10406946" y="3823416"/>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4" name="Freeform 4"/>
          <p:cNvSpPr/>
          <p:nvPr/>
        </p:nvSpPr>
        <p:spPr>
          <a:xfrm>
            <a:off x="-2199748" y="-3508929"/>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6" name="TextBox 6"/>
          <p:cNvSpPr txBox="1"/>
          <p:nvPr/>
        </p:nvSpPr>
        <p:spPr>
          <a:xfrm>
            <a:off x="588706" y="427599"/>
            <a:ext cx="17716500" cy="2564805"/>
          </a:xfrm>
          <a:prstGeom prst="rect">
            <a:avLst/>
          </a:prstGeom>
        </p:spPr>
        <p:txBody>
          <a:bodyPr wrap="square" lIns="0" tIns="0" rIns="0" bIns="0" rtlCol="0" anchor="t">
            <a:spAutoFit/>
          </a:bodyPr>
          <a:lstStyle/>
          <a:p>
            <a:pPr algn="l">
              <a:lnSpc>
                <a:spcPts val="9999"/>
              </a:lnSpc>
            </a:pPr>
            <a:r>
              <a:rPr lang="en-IN" sz="10000" dirty="0">
                <a:effectLst/>
                <a:latin typeface="Arial" panose="020B0604020202020204" pitchFamily="34" charset="0"/>
                <a:ea typeface="Arial" panose="020B0604020202020204" pitchFamily="34" charset="0"/>
              </a:rPr>
              <a:t>Perceptions of Policy and Governance Failures</a:t>
            </a:r>
            <a:endParaRPr lang="en-US" sz="10000" spc="-519" dirty="0">
              <a:solidFill>
                <a:srgbClr val="3D1B72"/>
              </a:solidFill>
              <a:latin typeface="Arial"/>
              <a:ea typeface="Arial"/>
              <a:cs typeface="Arial"/>
              <a:sym typeface="Arial"/>
            </a:endParaRPr>
          </a:p>
        </p:txBody>
      </p:sp>
      <p:sp>
        <p:nvSpPr>
          <p:cNvPr id="7" name="TextBox 7"/>
          <p:cNvSpPr txBox="1"/>
          <p:nvPr/>
        </p:nvSpPr>
        <p:spPr>
          <a:xfrm>
            <a:off x="990600" y="4000500"/>
            <a:ext cx="7178498" cy="4339650"/>
          </a:xfrm>
          <a:prstGeom prst="rect">
            <a:avLst/>
          </a:prstGeom>
        </p:spPr>
        <p:txBody>
          <a:bodyPr wrap="square" lIns="0" tIns="0" rIns="0" bIns="0" rtlCol="0" anchor="t">
            <a:spAutoFit/>
          </a:bodyPr>
          <a:lstStyle/>
          <a:p>
            <a:pPr marL="457200" lvl="0" indent="-457200" algn="just">
              <a:buFont typeface="Arial" panose="020B0604020202020204" pitchFamily="34" charset="0"/>
              <a:buChar char="•"/>
            </a:pPr>
            <a:r>
              <a:rPr lang="en-IN" sz="3000" dirty="0">
                <a:latin typeface="Arial" pitchFamily="34" charset="0"/>
                <a:cs typeface="Arial" pitchFamily="34" charset="0"/>
              </a:rPr>
              <a:t>Poor management and governance coupled with ineffective oversight did not allow these policies to work</a:t>
            </a:r>
          </a:p>
          <a:p>
            <a:pPr marL="457200" lvl="0" indent="-457200" algn="just">
              <a:buFont typeface="Arial" panose="020B0604020202020204" pitchFamily="34" charset="0"/>
              <a:buChar char="•"/>
            </a:pPr>
            <a:r>
              <a:rPr lang="en-IN" sz="3000" dirty="0">
                <a:latin typeface="Arial" pitchFamily="34" charset="0"/>
                <a:cs typeface="Arial" pitchFamily="34" charset="0"/>
              </a:rPr>
              <a:t>As a result, organisational safety failures were partly due to implementation failures and not a policy deficiency.</a:t>
            </a:r>
          </a:p>
          <a:p>
            <a:endParaRPr lang="en-IN" sz="3600" dirty="0"/>
          </a:p>
          <a:p>
            <a:pPr marL="457200" lvl="0" indent="-457200">
              <a:buFont typeface="Arial" panose="020B0604020202020204" pitchFamily="34" charset="0"/>
              <a:buChar char="•"/>
            </a:pPr>
            <a:endParaRPr lang="en-US" sz="3600" spc="-110" dirty="0">
              <a:solidFill>
                <a:srgbClr val="191919"/>
              </a:solidFill>
              <a:latin typeface="Arial"/>
              <a:ea typeface="Arial"/>
              <a:cs typeface="Arial"/>
              <a:sym typeface="Arial"/>
            </a:endParaRPr>
          </a:p>
        </p:txBody>
      </p:sp>
      <p:pic>
        <p:nvPicPr>
          <p:cNvPr id="15361" name="Picture 1"/>
          <p:cNvPicPr>
            <a:picLocks noChangeAspect="1" noChangeArrowheads="1"/>
          </p:cNvPicPr>
          <p:nvPr/>
        </p:nvPicPr>
        <p:blipFill>
          <a:blip r:embed="rId5"/>
          <a:srcRect/>
          <a:stretch>
            <a:fillRect/>
          </a:stretch>
        </p:blipFill>
        <p:spPr bwMode="auto">
          <a:xfrm>
            <a:off x="9677400" y="3771900"/>
            <a:ext cx="7848600" cy="495300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777" b="-38777"/>
            </a:stretch>
          </a:blipFill>
        </p:spPr>
      </p:sp>
      <p:sp>
        <p:nvSpPr>
          <p:cNvPr id="3" name="Freeform 3"/>
          <p:cNvSpPr/>
          <p:nvPr/>
        </p:nvSpPr>
        <p:spPr>
          <a:xfrm>
            <a:off x="10406946" y="3823416"/>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4" name="Freeform 4"/>
          <p:cNvSpPr/>
          <p:nvPr/>
        </p:nvSpPr>
        <p:spPr>
          <a:xfrm>
            <a:off x="-2199748" y="-3508929"/>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6" name="TextBox 6"/>
          <p:cNvSpPr txBox="1"/>
          <p:nvPr/>
        </p:nvSpPr>
        <p:spPr>
          <a:xfrm>
            <a:off x="1909684" y="537521"/>
            <a:ext cx="15201900" cy="1282402"/>
          </a:xfrm>
          <a:prstGeom prst="rect">
            <a:avLst/>
          </a:prstGeom>
        </p:spPr>
        <p:txBody>
          <a:bodyPr wrap="square" lIns="0" tIns="0" rIns="0" bIns="0" rtlCol="0" anchor="t">
            <a:spAutoFit/>
          </a:bodyPr>
          <a:lstStyle/>
          <a:p>
            <a:pPr algn="l">
              <a:lnSpc>
                <a:spcPts val="9999"/>
              </a:lnSpc>
            </a:pPr>
            <a:r>
              <a:rPr lang="en-IN" sz="10000" dirty="0">
                <a:effectLst/>
                <a:latin typeface="Arial" panose="020B0604020202020204" pitchFamily="34" charset="0"/>
                <a:ea typeface="Arial" panose="020B0604020202020204" pitchFamily="34" charset="0"/>
              </a:rPr>
              <a:t>Effect on Service delivery</a:t>
            </a:r>
            <a:endParaRPr lang="en-US" sz="10000" spc="-519" dirty="0">
              <a:solidFill>
                <a:srgbClr val="3D1B72"/>
              </a:solidFill>
              <a:latin typeface="Arial"/>
              <a:ea typeface="Arial"/>
              <a:cs typeface="Arial"/>
              <a:sym typeface="Arial"/>
            </a:endParaRPr>
          </a:p>
        </p:txBody>
      </p:sp>
      <p:sp>
        <p:nvSpPr>
          <p:cNvPr id="7" name="TextBox 7"/>
          <p:cNvSpPr txBox="1"/>
          <p:nvPr/>
        </p:nvSpPr>
        <p:spPr>
          <a:xfrm>
            <a:off x="10668000" y="3308113"/>
            <a:ext cx="6443584" cy="5078313"/>
          </a:xfrm>
          <a:prstGeom prst="rect">
            <a:avLst/>
          </a:prstGeom>
        </p:spPr>
        <p:txBody>
          <a:bodyPr wrap="square" lIns="0" tIns="0" rIns="0" bIns="0" rtlCol="0" anchor="t">
            <a:spAutoFit/>
          </a:bodyPr>
          <a:lstStyle/>
          <a:p>
            <a:pPr marL="457200" lvl="0" indent="-457200">
              <a:buFont typeface="Arial" panose="020B0604020202020204" pitchFamily="34" charset="0"/>
              <a:buChar char="•"/>
            </a:pPr>
            <a:r>
              <a:rPr lang="en-IN" sz="3000" dirty="0">
                <a:latin typeface="Arial" pitchFamily="34" charset="0"/>
                <a:cs typeface="Arial" pitchFamily="34" charset="0"/>
              </a:rPr>
              <a:t>Failures in healthcare diminish quality, safety and organisational confidence among the people to a great extent (</a:t>
            </a:r>
            <a:r>
              <a:rPr lang="en-IN" sz="3000" dirty="0" err="1">
                <a:latin typeface="Arial" pitchFamily="34" charset="0"/>
                <a:cs typeface="Arial" pitchFamily="34" charset="0"/>
              </a:rPr>
              <a:t>Wawersik</a:t>
            </a:r>
            <a:r>
              <a:rPr lang="en-IN" sz="3000" dirty="0">
                <a:latin typeface="Arial" pitchFamily="34" charset="0"/>
                <a:cs typeface="Arial" pitchFamily="34" charset="0"/>
              </a:rPr>
              <a:t> et al., 2023). </a:t>
            </a:r>
          </a:p>
          <a:p>
            <a:pPr marL="457200" lvl="0" indent="-457200">
              <a:buFont typeface="Arial" panose="020B0604020202020204" pitchFamily="34" charset="0"/>
              <a:buChar char="•"/>
            </a:pPr>
            <a:r>
              <a:rPr lang="en-IN" sz="3000" dirty="0">
                <a:latin typeface="Arial" pitchFamily="34" charset="0"/>
                <a:cs typeface="Arial" pitchFamily="34" charset="0"/>
              </a:rPr>
              <a:t>There was unnecessary damage to neonatal services due to long-term deficits in leadership. </a:t>
            </a:r>
          </a:p>
          <a:p>
            <a:pPr marL="457200" indent="-457200">
              <a:buFont typeface="Arial" panose="020B0604020202020204" pitchFamily="34" charset="0"/>
              <a:buChar char="•"/>
            </a:pPr>
            <a:r>
              <a:rPr lang="en-IN" sz="3000" dirty="0">
                <a:latin typeface="Arial" pitchFamily="34" charset="0"/>
                <a:cs typeface="Arial" pitchFamily="34" charset="0"/>
              </a:rPr>
              <a:t>In 2024/25, NHS Resolution reported paying out £2.8 billion in negligence (</a:t>
            </a:r>
            <a:r>
              <a:rPr lang="en-IN" sz="3000" dirty="0" err="1">
                <a:latin typeface="Arial" pitchFamily="34" charset="0"/>
                <a:cs typeface="Arial" pitchFamily="34" charset="0"/>
              </a:rPr>
              <a:t>Ient</a:t>
            </a:r>
            <a:r>
              <a:rPr lang="en-IN" sz="3000" dirty="0">
                <a:latin typeface="Arial" pitchFamily="34" charset="0"/>
                <a:cs typeface="Arial" pitchFamily="34" charset="0"/>
              </a:rPr>
              <a:t>, 2025).</a:t>
            </a:r>
            <a:endParaRPr lang="en-US" sz="3000" spc="-110" dirty="0">
              <a:solidFill>
                <a:srgbClr val="191919"/>
              </a:solidFill>
              <a:latin typeface="Arial" pitchFamily="34" charset="0"/>
              <a:ea typeface="Arial"/>
              <a:cs typeface="Arial" pitchFamily="34" charset="0"/>
              <a:sym typeface="Arial"/>
            </a:endParaRPr>
          </a:p>
        </p:txBody>
      </p:sp>
      <p:pic>
        <p:nvPicPr>
          <p:cNvPr id="8" name="Picture 7" descr="Safety and Quality in Healthcare – Leading in Health and Social Care">
            <a:extLst>
              <a:ext uri="{FF2B5EF4-FFF2-40B4-BE49-F238E27FC236}">
                <a16:creationId xmlns:a16="http://schemas.microsoft.com/office/drawing/2014/main" id="{65CEBA8D-CBC4-FB54-E7F5-380AF818F1B9}"/>
              </a:ext>
            </a:extLst>
          </p:cNvPr>
          <p:cNvPicPr>
            <a:picLocks noChangeAspect="1"/>
          </p:cNvPicPr>
          <p:nvPr/>
        </p:nvPicPr>
        <p:blipFill>
          <a:blip r:embed="rId5"/>
          <a:stretch>
            <a:fillRect/>
          </a:stretch>
        </p:blipFill>
        <p:spPr>
          <a:xfrm>
            <a:off x="914400" y="2171700"/>
            <a:ext cx="9278645" cy="5715000"/>
          </a:xfrm>
          <a:prstGeom prst="rect">
            <a:avLst/>
          </a:prstGeom>
        </p:spPr>
      </p:pic>
      <p:sp>
        <p:nvSpPr>
          <p:cNvPr id="9" name="TextBox 8"/>
          <p:cNvSpPr txBox="1"/>
          <p:nvPr/>
        </p:nvSpPr>
        <p:spPr>
          <a:xfrm>
            <a:off x="2514600" y="8267700"/>
            <a:ext cx="4495800" cy="369332"/>
          </a:xfrm>
          <a:prstGeom prst="rect">
            <a:avLst/>
          </a:prstGeom>
          <a:noFill/>
        </p:spPr>
        <p:txBody>
          <a:bodyPr wrap="square" rtlCol="0">
            <a:spAutoFit/>
          </a:bodyPr>
          <a:lstStyle/>
          <a:p>
            <a:r>
              <a:rPr lang="en-US" dirty="0"/>
              <a:t>(source: </a:t>
            </a:r>
            <a:r>
              <a:rPr lang="en-US" dirty="0" err="1"/>
              <a:t>Machaustralia</a:t>
            </a:r>
            <a:r>
              <a:rPr lang="en-US" dirty="0"/>
              <a:t>, 2026)</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777" b="-38777"/>
            </a:stretch>
          </a:blipFill>
        </p:spPr>
      </p:sp>
      <p:sp>
        <p:nvSpPr>
          <p:cNvPr id="3" name="Freeform 3"/>
          <p:cNvSpPr/>
          <p:nvPr/>
        </p:nvSpPr>
        <p:spPr>
          <a:xfrm>
            <a:off x="10406946" y="3823416"/>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4" name="Freeform 4"/>
          <p:cNvSpPr/>
          <p:nvPr/>
        </p:nvSpPr>
        <p:spPr>
          <a:xfrm>
            <a:off x="-2199748" y="-3508929"/>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6" name="TextBox 6"/>
          <p:cNvSpPr txBox="1"/>
          <p:nvPr/>
        </p:nvSpPr>
        <p:spPr>
          <a:xfrm>
            <a:off x="228600" y="168557"/>
            <a:ext cx="17754600" cy="2308324"/>
          </a:xfrm>
          <a:prstGeom prst="rect">
            <a:avLst/>
          </a:prstGeom>
        </p:spPr>
        <p:txBody>
          <a:bodyPr wrap="square" lIns="0" tIns="0" rIns="0" bIns="0" rtlCol="0" anchor="t">
            <a:spAutoFit/>
          </a:bodyPr>
          <a:lstStyle/>
          <a:p>
            <a:pPr algn="just">
              <a:lnSpc>
                <a:spcPct val="150000"/>
              </a:lnSpc>
              <a:buNone/>
            </a:pPr>
            <a:r>
              <a:rPr lang="en-IN" sz="10000" b="1" kern="0" dirty="0">
                <a:effectLst/>
                <a:latin typeface="Arial" panose="020B0604020202020204" pitchFamily="34" charset="0"/>
              </a:rPr>
              <a:t>Donabedian Model in use</a:t>
            </a:r>
          </a:p>
        </p:txBody>
      </p:sp>
      <p:sp>
        <p:nvSpPr>
          <p:cNvPr id="7" name="TextBox 7"/>
          <p:cNvSpPr txBox="1"/>
          <p:nvPr/>
        </p:nvSpPr>
        <p:spPr>
          <a:xfrm>
            <a:off x="1295400" y="2705100"/>
            <a:ext cx="7315200" cy="5078313"/>
          </a:xfrm>
          <a:prstGeom prst="rect">
            <a:avLst/>
          </a:prstGeom>
        </p:spPr>
        <p:txBody>
          <a:bodyPr wrap="square" lIns="0" tIns="0" rIns="0" bIns="0" rtlCol="0" anchor="t">
            <a:spAutoFit/>
          </a:bodyPr>
          <a:lstStyle/>
          <a:p>
            <a:pPr marL="457200" lvl="0" indent="-457200" algn="just">
              <a:buFont typeface="Arial" panose="020B0604020202020204" pitchFamily="34" charset="0"/>
              <a:buChar char="•"/>
            </a:pPr>
            <a:r>
              <a:rPr lang="en-IN" sz="3000" dirty="0">
                <a:latin typeface="Arial" pitchFamily="34" charset="0"/>
                <a:cs typeface="Arial" pitchFamily="34" charset="0"/>
              </a:rPr>
              <a:t>Donabedian Model is the application that assesses healthcare based on structures, processes and outcomes (McCullough et al., 2022).</a:t>
            </a:r>
          </a:p>
          <a:p>
            <a:pPr marL="457200" lvl="0" indent="-457200" algn="just">
              <a:buFont typeface="Arial" panose="020B0604020202020204" pitchFamily="34" charset="0"/>
              <a:buChar char="•"/>
            </a:pPr>
            <a:r>
              <a:rPr lang="en-IN" sz="3000" dirty="0">
                <a:latin typeface="Arial" pitchFamily="34" charset="0"/>
                <a:cs typeface="Arial" pitchFamily="34" charset="0"/>
              </a:rPr>
              <a:t>Weak organisational designs resulted in unsafe clinical procedures and disastrous patient outcomes (</a:t>
            </a:r>
            <a:r>
              <a:rPr lang="en-IN" sz="3000" dirty="0" err="1">
                <a:latin typeface="Arial" pitchFamily="34" charset="0"/>
                <a:cs typeface="Arial" pitchFamily="34" charset="0"/>
              </a:rPr>
              <a:t>Atinga</a:t>
            </a:r>
            <a:r>
              <a:rPr lang="en-IN" sz="3000" dirty="0">
                <a:latin typeface="Arial" pitchFamily="34" charset="0"/>
                <a:cs typeface="Arial" pitchFamily="34" charset="0"/>
              </a:rPr>
              <a:t> et al., 2024).</a:t>
            </a:r>
          </a:p>
          <a:p>
            <a:pPr marL="457200" indent="-457200" algn="just">
              <a:buFont typeface="Arial" panose="020B0604020202020204" pitchFamily="34" charset="0"/>
              <a:buChar char="•"/>
            </a:pPr>
            <a:r>
              <a:rPr lang="en-IN" sz="3000" dirty="0">
                <a:latin typeface="Arial" pitchFamily="34" charset="0"/>
                <a:cs typeface="Arial" pitchFamily="34" charset="0"/>
              </a:rPr>
              <a:t>These governance practices might make quality improvement and sustainable patient safety stronger.</a:t>
            </a:r>
            <a:endParaRPr lang="en-US" sz="3000" spc="-110" dirty="0">
              <a:solidFill>
                <a:srgbClr val="191919"/>
              </a:solidFill>
              <a:latin typeface="Arial" pitchFamily="34" charset="0"/>
              <a:ea typeface="Arial"/>
              <a:cs typeface="Arial" pitchFamily="34" charset="0"/>
              <a:sym typeface="Arial"/>
            </a:endParaRPr>
          </a:p>
        </p:txBody>
      </p:sp>
      <p:pic>
        <p:nvPicPr>
          <p:cNvPr id="11265" name="Picture 1"/>
          <p:cNvPicPr>
            <a:picLocks noChangeAspect="1" noChangeArrowheads="1"/>
          </p:cNvPicPr>
          <p:nvPr/>
        </p:nvPicPr>
        <p:blipFill>
          <a:blip r:embed="rId5"/>
          <a:srcRect/>
          <a:stretch>
            <a:fillRect/>
          </a:stretch>
        </p:blipFill>
        <p:spPr bwMode="auto">
          <a:xfrm>
            <a:off x="9448800" y="3086100"/>
            <a:ext cx="8321675" cy="3741738"/>
          </a:xfrm>
          <a:prstGeom prst="rect">
            <a:avLst/>
          </a:prstGeom>
          <a:noFill/>
          <a:ln w="9525">
            <a:noFill/>
            <a:miter lim="800000"/>
            <a:headEnd/>
            <a:tailEnd/>
          </a:ln>
          <a:effectLst/>
        </p:spPr>
      </p:pic>
      <p:sp>
        <p:nvSpPr>
          <p:cNvPr id="9" name="TextBox 8"/>
          <p:cNvSpPr txBox="1"/>
          <p:nvPr/>
        </p:nvSpPr>
        <p:spPr>
          <a:xfrm>
            <a:off x="10668000" y="7277100"/>
            <a:ext cx="4648200" cy="369332"/>
          </a:xfrm>
          <a:prstGeom prst="rect">
            <a:avLst/>
          </a:prstGeom>
          <a:noFill/>
        </p:spPr>
        <p:txBody>
          <a:bodyPr wrap="square" rtlCol="0">
            <a:spAutoFit/>
          </a:bodyPr>
          <a:lstStyle/>
          <a:p>
            <a:pPr algn="ctr"/>
            <a:r>
              <a:rPr lang="en-US" dirty="0">
                <a:latin typeface="Arial" pitchFamily="34" charset="0"/>
                <a:cs typeface="Arial" pitchFamily="34" charset="0"/>
              </a:rPr>
              <a:t>(Source: </a:t>
            </a:r>
            <a:r>
              <a:rPr lang="en-US" dirty="0" err="1">
                <a:latin typeface="Arial" pitchFamily="34" charset="0"/>
                <a:cs typeface="Arial" pitchFamily="34" charset="0"/>
              </a:rPr>
              <a:t>Semanticscholar</a:t>
            </a:r>
            <a:r>
              <a:rPr lang="en-US" dirty="0">
                <a:latin typeface="Arial" pitchFamily="34" charset="0"/>
                <a:cs typeface="Arial" pitchFamily="34" charset="0"/>
              </a:rPr>
              <a:t>, 2026)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777" b="-38777"/>
            </a:stretch>
          </a:blipFill>
        </p:spPr>
      </p:sp>
      <p:sp>
        <p:nvSpPr>
          <p:cNvPr id="3" name="Freeform 3"/>
          <p:cNvSpPr/>
          <p:nvPr/>
        </p:nvSpPr>
        <p:spPr>
          <a:xfrm>
            <a:off x="10406946" y="3823416"/>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4" name="Freeform 4"/>
          <p:cNvSpPr/>
          <p:nvPr/>
        </p:nvSpPr>
        <p:spPr>
          <a:xfrm>
            <a:off x="-2199748" y="-3508929"/>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6" name="TextBox 6"/>
          <p:cNvSpPr txBox="1"/>
          <p:nvPr/>
        </p:nvSpPr>
        <p:spPr>
          <a:xfrm>
            <a:off x="685800" y="427599"/>
            <a:ext cx="17449800" cy="2564805"/>
          </a:xfrm>
          <a:prstGeom prst="rect">
            <a:avLst/>
          </a:prstGeom>
        </p:spPr>
        <p:txBody>
          <a:bodyPr wrap="square" lIns="0" tIns="0" rIns="0" bIns="0" rtlCol="0" anchor="t">
            <a:spAutoFit/>
          </a:bodyPr>
          <a:lstStyle/>
          <a:p>
            <a:pPr algn="l">
              <a:lnSpc>
                <a:spcPts val="9999"/>
              </a:lnSpc>
            </a:pPr>
            <a:r>
              <a:rPr lang="en-IN" sz="10000" dirty="0">
                <a:effectLst/>
                <a:latin typeface="Arial" panose="020B0604020202020204" pitchFamily="34" charset="0"/>
                <a:ea typeface="Arial" panose="020B0604020202020204" pitchFamily="34" charset="0"/>
              </a:rPr>
              <a:t>Critical Discussion and Lessons Learned</a:t>
            </a:r>
            <a:endParaRPr lang="en-US" sz="10000" spc="-519" dirty="0">
              <a:solidFill>
                <a:srgbClr val="3D1B72"/>
              </a:solidFill>
              <a:latin typeface="Arial"/>
              <a:ea typeface="Arial"/>
              <a:cs typeface="Arial"/>
              <a:sym typeface="Arial"/>
            </a:endParaRPr>
          </a:p>
        </p:txBody>
      </p:sp>
      <p:sp>
        <p:nvSpPr>
          <p:cNvPr id="7" name="TextBox 7"/>
          <p:cNvSpPr txBox="1"/>
          <p:nvPr/>
        </p:nvSpPr>
        <p:spPr>
          <a:xfrm>
            <a:off x="1210742" y="4530136"/>
            <a:ext cx="15248458" cy="2308324"/>
          </a:xfrm>
          <a:prstGeom prst="rect">
            <a:avLst/>
          </a:prstGeom>
        </p:spPr>
        <p:txBody>
          <a:bodyPr wrap="square" lIns="0" tIns="0" rIns="0" bIns="0" rtlCol="0" anchor="t">
            <a:spAutoFit/>
          </a:bodyPr>
          <a:lstStyle/>
          <a:p>
            <a:pPr marL="457200" lvl="0" indent="-457200" algn="just">
              <a:buFont typeface="Arial" panose="020B0604020202020204" pitchFamily="34" charset="0"/>
              <a:buChar char="•"/>
            </a:pPr>
            <a:r>
              <a:rPr lang="en-IN" sz="3000" dirty="0"/>
              <a:t>Patient safety is sustainable only with robust systems that are not limited to personal professional accountability (Madine et al., 2025). </a:t>
            </a:r>
          </a:p>
          <a:p>
            <a:pPr marL="457200" lvl="0" indent="-457200" algn="just">
              <a:buFont typeface="Arial" panose="020B0604020202020204" pitchFamily="34" charset="0"/>
              <a:buChar char="•"/>
            </a:pPr>
            <a:r>
              <a:rPr lang="en-IN" sz="3000" dirty="0"/>
              <a:t>Transparency, accountability and continuous healthcare improvement are reinforced through organisational learning (</a:t>
            </a:r>
            <a:r>
              <a:rPr lang="en-IN" sz="3000" dirty="0" err="1"/>
              <a:t>Enahoro</a:t>
            </a:r>
            <a:r>
              <a:rPr lang="en-IN" sz="3000" dirty="0"/>
              <a:t> et al., 2024). </a:t>
            </a:r>
          </a:p>
          <a:p>
            <a:pPr marL="457200" indent="-457200" algn="just">
              <a:buFont typeface="Arial" panose="020B0604020202020204" pitchFamily="34" charset="0"/>
              <a:buChar char="•"/>
            </a:pPr>
            <a:r>
              <a:rPr lang="en-IN" sz="3000" dirty="0"/>
              <a:t>In 2023, NHS implemented PSIRF on the national level to enhance investigations.</a:t>
            </a:r>
            <a:endParaRPr lang="en-US" sz="3000" spc="-110" dirty="0">
              <a:solidFill>
                <a:srgbClr val="191919"/>
              </a:solidFill>
              <a:latin typeface="Arial"/>
              <a:ea typeface="Arial"/>
              <a:cs typeface="Arial"/>
              <a:sym typeface="Arial"/>
            </a:endParaRPr>
          </a:p>
        </p:txBody>
      </p:sp>
      <p:pic>
        <p:nvPicPr>
          <p:cNvPr id="1026" name="Picture 2"/>
          <p:cNvPicPr>
            <a:picLocks noChangeAspect="1" noChangeArrowheads="1"/>
          </p:cNvPicPr>
          <p:nvPr/>
        </p:nvPicPr>
        <p:blipFill>
          <a:blip r:embed="rId5"/>
          <a:srcRect/>
          <a:stretch>
            <a:fillRect/>
          </a:stretch>
        </p:blipFill>
        <p:spPr bwMode="auto">
          <a:xfrm>
            <a:off x="12268200" y="6972300"/>
            <a:ext cx="5486400" cy="2971800"/>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777" b="-38777"/>
            </a:stretch>
          </a:blipFill>
        </p:spPr>
      </p:sp>
      <p:sp>
        <p:nvSpPr>
          <p:cNvPr id="3" name="Freeform 3"/>
          <p:cNvSpPr/>
          <p:nvPr/>
        </p:nvSpPr>
        <p:spPr>
          <a:xfrm>
            <a:off x="10406946" y="3823416"/>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4" name="Freeform 4"/>
          <p:cNvSpPr/>
          <p:nvPr/>
        </p:nvSpPr>
        <p:spPr>
          <a:xfrm>
            <a:off x="-2199748" y="-3508929"/>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4">
              <a:alphaModFix amt="60000"/>
            </a:blip>
            <a:stretch>
              <a:fillRect/>
            </a:stretch>
          </a:blipFill>
        </p:spPr>
      </p:sp>
      <p:sp>
        <p:nvSpPr>
          <p:cNvPr id="6" name="TextBox 6"/>
          <p:cNvSpPr txBox="1"/>
          <p:nvPr/>
        </p:nvSpPr>
        <p:spPr>
          <a:xfrm>
            <a:off x="5865142" y="337548"/>
            <a:ext cx="9083607" cy="1282402"/>
          </a:xfrm>
          <a:prstGeom prst="rect">
            <a:avLst/>
          </a:prstGeom>
        </p:spPr>
        <p:txBody>
          <a:bodyPr lIns="0" tIns="0" rIns="0" bIns="0" rtlCol="0" anchor="t">
            <a:spAutoFit/>
          </a:bodyPr>
          <a:lstStyle/>
          <a:p>
            <a:pPr algn="l">
              <a:lnSpc>
                <a:spcPts val="9999"/>
              </a:lnSpc>
            </a:pPr>
            <a:r>
              <a:rPr lang="en-IN" sz="10000" dirty="0">
                <a:effectLst/>
                <a:latin typeface="Arial" panose="020B0604020202020204" pitchFamily="34" charset="0"/>
                <a:ea typeface="Arial" panose="020B0604020202020204" pitchFamily="34" charset="0"/>
              </a:rPr>
              <a:t>Conclusion</a:t>
            </a:r>
            <a:endParaRPr lang="en-US" sz="10000" spc="-519" dirty="0">
              <a:solidFill>
                <a:srgbClr val="3D1B72"/>
              </a:solidFill>
              <a:latin typeface="Arial"/>
              <a:ea typeface="Arial"/>
              <a:cs typeface="Arial"/>
              <a:sym typeface="Arial"/>
            </a:endParaRPr>
          </a:p>
        </p:txBody>
      </p:sp>
      <p:sp>
        <p:nvSpPr>
          <p:cNvPr id="7" name="TextBox 7"/>
          <p:cNvSpPr txBox="1"/>
          <p:nvPr/>
        </p:nvSpPr>
        <p:spPr>
          <a:xfrm>
            <a:off x="1028700" y="3308113"/>
            <a:ext cx="6972300" cy="5078313"/>
          </a:xfrm>
          <a:prstGeom prst="rect">
            <a:avLst/>
          </a:prstGeom>
        </p:spPr>
        <p:txBody>
          <a:bodyPr wrap="square" lIns="0" tIns="0" rIns="0" bIns="0" rtlCol="0" anchor="t">
            <a:spAutoFit/>
          </a:bodyPr>
          <a:lstStyle/>
          <a:p>
            <a:pPr marL="457200" lvl="0" indent="-457200" algn="just">
              <a:buFont typeface="Arial" panose="020B0604020202020204" pitchFamily="34" charset="0"/>
              <a:buChar char="•"/>
            </a:pPr>
            <a:r>
              <a:rPr lang="en-IN" sz="3000" dirty="0">
                <a:latin typeface="Arial" pitchFamily="34" charset="0"/>
                <a:cs typeface="Arial" pitchFamily="34" charset="0"/>
              </a:rPr>
              <a:t>Quality assurance safeguards patients by good organisational safety structures. </a:t>
            </a:r>
          </a:p>
          <a:p>
            <a:pPr marL="457200" lvl="0" indent="-457200" algn="just">
              <a:buFont typeface="Arial" panose="020B0604020202020204" pitchFamily="34" charset="0"/>
              <a:buChar char="•"/>
            </a:pPr>
            <a:r>
              <a:rPr lang="en-IN" sz="3000" dirty="0">
                <a:latin typeface="Arial" pitchFamily="34" charset="0"/>
                <a:cs typeface="Arial" pitchFamily="34" charset="0"/>
              </a:rPr>
              <a:t>Lucy Letby was a criminal, but patients never received care, and healthcare failed them again and again. </a:t>
            </a:r>
          </a:p>
          <a:p>
            <a:pPr marL="457200" indent="-457200" algn="just">
              <a:buFont typeface="Arial" panose="020B0604020202020204" pitchFamily="34" charset="0"/>
              <a:buChar char="•"/>
            </a:pPr>
            <a:r>
              <a:rPr lang="en-IN" sz="3000" dirty="0">
                <a:latin typeface="Arial" pitchFamily="34" charset="0"/>
                <a:cs typeface="Arial" pitchFamily="34" charset="0"/>
              </a:rPr>
              <a:t>Research on practices at the national level reinforced the future reform of patient safety and governance in the NHS.</a:t>
            </a:r>
            <a:endParaRPr lang="en-US" sz="3000" spc="-110" dirty="0">
              <a:solidFill>
                <a:srgbClr val="191919"/>
              </a:solidFill>
              <a:latin typeface="Arial" pitchFamily="34" charset="0"/>
              <a:ea typeface="Arial"/>
              <a:cs typeface="Arial" pitchFamily="34" charset="0"/>
              <a:sym typeface="Arial"/>
            </a:endParaRPr>
          </a:p>
        </p:txBody>
      </p:sp>
      <p:pic>
        <p:nvPicPr>
          <p:cNvPr id="7170" name="Picture 2" descr="Key Principles of Quality Assurance in Healthcare"/>
          <p:cNvPicPr>
            <a:picLocks noChangeAspect="1" noChangeArrowheads="1"/>
          </p:cNvPicPr>
          <p:nvPr/>
        </p:nvPicPr>
        <p:blipFill>
          <a:blip r:embed="rId5"/>
          <a:srcRect/>
          <a:stretch>
            <a:fillRect/>
          </a:stretch>
        </p:blipFill>
        <p:spPr bwMode="auto">
          <a:xfrm>
            <a:off x="9220200" y="2400300"/>
            <a:ext cx="8382000" cy="3505200"/>
          </a:xfrm>
          <a:prstGeom prst="rect">
            <a:avLst/>
          </a:prstGeom>
          <a:noFill/>
        </p:spPr>
      </p:pic>
      <p:sp>
        <p:nvSpPr>
          <p:cNvPr id="9" name="TextBox 8"/>
          <p:cNvSpPr txBox="1"/>
          <p:nvPr/>
        </p:nvSpPr>
        <p:spPr>
          <a:xfrm>
            <a:off x="11277600" y="6210300"/>
            <a:ext cx="3733800" cy="369332"/>
          </a:xfrm>
          <a:prstGeom prst="rect">
            <a:avLst/>
          </a:prstGeom>
          <a:noFill/>
        </p:spPr>
        <p:txBody>
          <a:bodyPr wrap="square" rtlCol="0">
            <a:spAutoFit/>
          </a:bodyPr>
          <a:lstStyle/>
          <a:p>
            <a:pPr algn="ctr"/>
            <a:r>
              <a:rPr lang="en-US" dirty="0">
                <a:latin typeface="Arial" pitchFamily="34" charset="0"/>
                <a:cs typeface="Arial" pitchFamily="34" charset="0"/>
              </a:rPr>
              <a:t>(Source: </a:t>
            </a:r>
            <a:r>
              <a:rPr lang="en-US" dirty="0" err="1">
                <a:latin typeface="Arial" pitchFamily="34" charset="0"/>
                <a:cs typeface="Arial" pitchFamily="34" charset="0"/>
              </a:rPr>
              <a:t>Compliancequest</a:t>
            </a:r>
            <a:r>
              <a:rPr lang="en-US" dirty="0">
                <a:latin typeface="Arial" pitchFamily="34" charset="0"/>
                <a:cs typeface="Arial" pitchFamily="34" charset="0"/>
              </a:rPr>
              <a:t>,  2026)</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777" b="-38777"/>
            </a:stretch>
          </a:blipFill>
        </p:spPr>
      </p:sp>
      <p:sp>
        <p:nvSpPr>
          <p:cNvPr id="3" name="Freeform 3"/>
          <p:cNvSpPr/>
          <p:nvPr/>
        </p:nvSpPr>
        <p:spPr>
          <a:xfrm>
            <a:off x="10406946" y="3823416"/>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3">
              <a:alphaModFix amt="60000"/>
            </a:blip>
            <a:stretch>
              <a:fillRect/>
            </a:stretch>
          </a:blipFill>
        </p:spPr>
      </p:sp>
      <p:sp>
        <p:nvSpPr>
          <p:cNvPr id="4" name="Freeform 4"/>
          <p:cNvSpPr/>
          <p:nvPr/>
        </p:nvSpPr>
        <p:spPr>
          <a:xfrm>
            <a:off x="-2199748" y="-3508929"/>
            <a:ext cx="10080802" cy="8229600"/>
          </a:xfrm>
          <a:custGeom>
            <a:avLst/>
            <a:gdLst/>
            <a:ahLst/>
            <a:cxnLst/>
            <a:rect l="l" t="t" r="r" b="b"/>
            <a:pathLst>
              <a:path w="10080802" h="8229600">
                <a:moveTo>
                  <a:pt x="0" y="0"/>
                </a:moveTo>
                <a:lnTo>
                  <a:pt x="10080802" y="0"/>
                </a:lnTo>
                <a:lnTo>
                  <a:pt x="10080802" y="8229600"/>
                </a:lnTo>
                <a:lnTo>
                  <a:pt x="0" y="8229600"/>
                </a:lnTo>
                <a:lnTo>
                  <a:pt x="0" y="0"/>
                </a:lnTo>
                <a:close/>
              </a:path>
            </a:pathLst>
          </a:custGeom>
          <a:blipFill>
            <a:blip r:embed="rId3">
              <a:alphaModFix amt="60000"/>
            </a:blip>
            <a:stretch>
              <a:fillRect/>
            </a:stretch>
          </a:blipFill>
        </p:spPr>
      </p:sp>
      <p:sp>
        <p:nvSpPr>
          <p:cNvPr id="6" name="TextBox 6"/>
          <p:cNvSpPr txBox="1"/>
          <p:nvPr/>
        </p:nvSpPr>
        <p:spPr>
          <a:xfrm>
            <a:off x="457200" y="94987"/>
            <a:ext cx="18059400" cy="2308324"/>
          </a:xfrm>
          <a:prstGeom prst="rect">
            <a:avLst/>
          </a:prstGeom>
        </p:spPr>
        <p:txBody>
          <a:bodyPr wrap="square" lIns="0" tIns="0" rIns="0" bIns="0" rtlCol="0" anchor="t">
            <a:spAutoFit/>
          </a:bodyPr>
          <a:lstStyle/>
          <a:p>
            <a:pPr algn="just">
              <a:lnSpc>
                <a:spcPct val="150000"/>
              </a:lnSpc>
              <a:spcAft>
                <a:spcPts val="1200"/>
              </a:spcAft>
              <a:buNone/>
            </a:pPr>
            <a:r>
              <a:rPr lang="en-IN" sz="10000" kern="0" dirty="0">
                <a:effectLst/>
                <a:latin typeface="Arial" panose="020B0604020202020204" pitchFamily="34" charset="0"/>
              </a:rPr>
              <a:t>Reference list</a:t>
            </a:r>
          </a:p>
        </p:txBody>
      </p:sp>
      <p:sp>
        <p:nvSpPr>
          <p:cNvPr id="7" name="TextBox 7"/>
          <p:cNvSpPr txBox="1"/>
          <p:nvPr/>
        </p:nvSpPr>
        <p:spPr>
          <a:xfrm>
            <a:off x="0" y="2095500"/>
            <a:ext cx="18270794" cy="8494633"/>
          </a:xfrm>
          <a:prstGeom prst="rect">
            <a:avLst/>
          </a:prstGeom>
        </p:spPr>
        <p:txBody>
          <a:bodyPr wrap="square" lIns="0" tIns="0" rIns="0" bIns="0" rtlCol="0" anchor="t">
            <a:spAutoFit/>
          </a:bodyPr>
          <a:lstStyle/>
          <a:p>
            <a:pPr marL="285750" indent="-285750">
              <a:buFont typeface="Arial" panose="020B0604020202020204" pitchFamily="34" charset="0"/>
              <a:buChar char="•"/>
            </a:pPr>
            <a:r>
              <a:rPr lang="en-IN" sz="1200" dirty="0" err="1">
                <a:latin typeface="Arial" pitchFamily="34" charset="0"/>
                <a:cs typeface="Arial" pitchFamily="34" charset="0"/>
              </a:rPr>
              <a:t>Atinga</a:t>
            </a:r>
            <a:r>
              <a:rPr lang="en-IN" sz="1200" dirty="0">
                <a:latin typeface="Arial" pitchFamily="34" charset="0"/>
                <a:cs typeface="Arial" pitchFamily="34" charset="0"/>
              </a:rPr>
              <a:t>, R.A., </a:t>
            </a:r>
            <a:r>
              <a:rPr lang="en-IN" sz="1200" dirty="0" err="1">
                <a:latin typeface="Arial" pitchFamily="34" charset="0"/>
                <a:cs typeface="Arial" pitchFamily="34" charset="0"/>
              </a:rPr>
              <a:t>Gmaligan</a:t>
            </a:r>
            <a:r>
              <a:rPr lang="en-IN" sz="1200" dirty="0">
                <a:latin typeface="Arial" pitchFamily="34" charset="0"/>
                <a:cs typeface="Arial" pitchFamily="34" charset="0"/>
              </a:rPr>
              <a:t>, M.N., </a:t>
            </a:r>
            <a:r>
              <a:rPr lang="en-IN" sz="1200" dirty="0" err="1">
                <a:latin typeface="Arial" pitchFamily="34" charset="0"/>
                <a:cs typeface="Arial" pitchFamily="34" charset="0"/>
              </a:rPr>
              <a:t>Ayawine</a:t>
            </a:r>
            <a:r>
              <a:rPr lang="en-IN" sz="1200" dirty="0">
                <a:latin typeface="Arial" pitchFamily="34" charset="0"/>
                <a:cs typeface="Arial" pitchFamily="34" charset="0"/>
              </a:rPr>
              <a:t>, A. and </a:t>
            </a:r>
            <a:r>
              <a:rPr lang="en-IN" sz="1200" dirty="0" err="1">
                <a:latin typeface="Arial" pitchFamily="34" charset="0"/>
                <a:cs typeface="Arial" pitchFamily="34" charset="0"/>
              </a:rPr>
              <a:t>Yambah</a:t>
            </a:r>
            <a:r>
              <a:rPr lang="en-IN" sz="1200" dirty="0">
                <a:latin typeface="Arial" pitchFamily="34" charset="0"/>
                <a:cs typeface="Arial" pitchFamily="34" charset="0"/>
              </a:rPr>
              <a:t>, J.K. (2024). “It’s the patient that suffers from Poor communication”: Analysing communication gaps and associated consequences in Handover events from Nurses’ experiences. </a:t>
            </a:r>
            <a:r>
              <a:rPr lang="en-IN" sz="1200" i="1" dirty="0">
                <a:latin typeface="Arial" pitchFamily="34" charset="0"/>
                <a:cs typeface="Arial" pitchFamily="34" charset="0"/>
              </a:rPr>
              <a:t>SSM - qualitative research in Health</a:t>
            </a:r>
            <a:r>
              <a:rPr lang="en-IN" sz="1200" dirty="0">
                <a:latin typeface="Arial" pitchFamily="34" charset="0"/>
                <a:cs typeface="Arial" pitchFamily="34" charset="0"/>
              </a:rPr>
              <a:t>, [online] 6(100482). </a:t>
            </a:r>
            <a:r>
              <a:rPr lang="en-IN" sz="1200" dirty="0" err="1">
                <a:latin typeface="Arial" pitchFamily="34" charset="0"/>
                <a:cs typeface="Arial" pitchFamily="34" charset="0"/>
              </a:rPr>
              <a:t>doi:https</a:t>
            </a:r>
            <a:r>
              <a:rPr lang="en-IN" sz="1200" dirty="0">
                <a:latin typeface="Arial" pitchFamily="34" charset="0"/>
                <a:cs typeface="Arial" pitchFamily="34" charset="0"/>
              </a:rPr>
              <a:t>://doi.org/10.1016/j.ssmqr.2024.100482.</a:t>
            </a:r>
          </a:p>
          <a:p>
            <a:pPr marL="285750" indent="-285750">
              <a:buFont typeface="Arial" panose="020B0604020202020204" pitchFamily="34" charset="0"/>
              <a:buChar char="•"/>
            </a:pPr>
            <a:r>
              <a:rPr lang="en-IN" sz="1200" dirty="0" err="1">
                <a:latin typeface="Arial" pitchFamily="34" charset="0"/>
                <a:cs typeface="Arial" pitchFamily="34" charset="0"/>
              </a:rPr>
              <a:t>Bhasale</a:t>
            </a:r>
            <a:r>
              <a:rPr lang="en-IN" sz="1200" dirty="0">
                <a:latin typeface="Arial" pitchFamily="34" charset="0"/>
                <a:cs typeface="Arial" pitchFamily="34" charset="0"/>
              </a:rPr>
              <a:t>, A.L., Ameet Sarpatwari, </a:t>
            </a:r>
            <a:r>
              <a:rPr lang="en-IN" sz="1200" dirty="0" err="1">
                <a:latin typeface="Arial" pitchFamily="34" charset="0"/>
                <a:cs typeface="Arial" pitchFamily="34" charset="0"/>
              </a:rPr>
              <a:t>Lipworth</a:t>
            </a:r>
            <a:r>
              <a:rPr lang="en-IN" sz="1200" dirty="0">
                <a:latin typeface="Arial" pitchFamily="34" charset="0"/>
                <a:cs typeface="Arial" pitchFamily="34" charset="0"/>
              </a:rPr>
              <a:t>, W., Mathias Møllebæk, McEwin, E.J., Gautam, N., Adrian Santiago Ortiz and Mintzes, B.J. (2021). Regulatory authority and clinical acceptability: Physicians” responses to regulatory drug safety warnings. </a:t>
            </a:r>
            <a:r>
              <a:rPr lang="en-IN" sz="1200" i="1" dirty="0">
                <a:latin typeface="Arial" pitchFamily="34" charset="0"/>
                <a:cs typeface="Arial" pitchFamily="34" charset="0"/>
              </a:rPr>
              <a:t>British journal of clinical pharmacology</a:t>
            </a:r>
            <a:r>
              <a:rPr lang="en-IN" sz="1200" dirty="0">
                <a:latin typeface="Arial" pitchFamily="34" charset="0"/>
                <a:cs typeface="Arial" pitchFamily="34" charset="0"/>
              </a:rPr>
              <a:t>, 88(2), pp.713–722. doi:10.1111/bcp.15007.</a:t>
            </a:r>
          </a:p>
          <a:p>
            <a:pPr marL="285750" indent="-285750">
              <a:buFont typeface="Arial" panose="020B0604020202020204" pitchFamily="34" charset="0"/>
              <a:buChar char="•"/>
            </a:pPr>
            <a:r>
              <a:rPr lang="en-IN" sz="1200" dirty="0">
                <a:latin typeface="Arial" pitchFamily="34" charset="0"/>
                <a:cs typeface="Arial" pitchFamily="34" charset="0"/>
              </a:rPr>
              <a:t>CQC (2026). </a:t>
            </a:r>
            <a:r>
              <a:rPr lang="en-IN" sz="1200" i="1" dirty="0">
                <a:latin typeface="Arial" pitchFamily="34" charset="0"/>
                <a:cs typeface="Arial" pitchFamily="34" charset="0"/>
              </a:rPr>
              <a:t>CQC rates leadership and services run by South </a:t>
            </a:r>
            <a:r>
              <a:rPr lang="en-IN" sz="1200" i="1" dirty="0" err="1">
                <a:latin typeface="Arial" pitchFamily="34" charset="0"/>
                <a:cs typeface="Arial" pitchFamily="34" charset="0"/>
              </a:rPr>
              <a:t>london</a:t>
            </a:r>
            <a:r>
              <a:rPr lang="en-IN" sz="1200" i="1" dirty="0">
                <a:latin typeface="Arial" pitchFamily="34" charset="0"/>
                <a:cs typeface="Arial" pitchFamily="34" charset="0"/>
              </a:rPr>
              <a:t> and </a:t>
            </a:r>
            <a:r>
              <a:rPr lang="en-IN" sz="1200" i="1" dirty="0" err="1">
                <a:latin typeface="Arial" pitchFamily="34" charset="0"/>
                <a:cs typeface="Arial" pitchFamily="34" charset="0"/>
              </a:rPr>
              <a:t>maudsley</a:t>
            </a:r>
            <a:r>
              <a:rPr lang="en-IN" sz="1200" i="1" dirty="0">
                <a:latin typeface="Arial" pitchFamily="34" charset="0"/>
                <a:cs typeface="Arial" pitchFamily="34" charset="0"/>
              </a:rPr>
              <a:t> NHS foundation trust - care quality commission</a:t>
            </a:r>
            <a:r>
              <a:rPr lang="en-IN" sz="1200" dirty="0">
                <a:latin typeface="Arial" pitchFamily="34" charset="0"/>
                <a:cs typeface="Arial" pitchFamily="34" charset="0"/>
              </a:rPr>
              <a:t>. [online] Cqc.org.uk. Available at: https://www.cqc.org.uk/press-release/cqc-rates-leadership-and-services-run-south-london-and-maudsley-nhs-foundation-trust [Accessed 17 July 2026].</a:t>
            </a:r>
          </a:p>
          <a:p>
            <a:pPr marL="285750" indent="-285750">
              <a:buFont typeface="Arial" panose="020B0604020202020204" pitchFamily="34" charset="0"/>
              <a:buChar char="•"/>
            </a:pPr>
            <a:r>
              <a:rPr lang="en-IN" sz="1200" dirty="0" err="1">
                <a:latin typeface="Arial" pitchFamily="34" charset="0"/>
                <a:cs typeface="Arial" pitchFamily="34" charset="0"/>
              </a:rPr>
              <a:t>Enahoro</a:t>
            </a:r>
            <a:r>
              <a:rPr lang="en-IN" sz="1200" dirty="0">
                <a:latin typeface="Arial" pitchFamily="34" charset="0"/>
                <a:cs typeface="Arial" pitchFamily="34" charset="0"/>
              </a:rPr>
              <a:t>, A., </a:t>
            </a:r>
            <a:r>
              <a:rPr lang="en-IN" sz="1200" dirty="0" err="1">
                <a:latin typeface="Arial" pitchFamily="34" charset="0"/>
                <a:cs typeface="Arial" pitchFamily="34" charset="0"/>
              </a:rPr>
              <a:t>Osunlaja</a:t>
            </a:r>
            <a:r>
              <a:rPr lang="en-IN" sz="1200" dirty="0">
                <a:latin typeface="Arial" pitchFamily="34" charset="0"/>
                <a:cs typeface="Arial" pitchFamily="34" charset="0"/>
              </a:rPr>
              <a:t>, O., Maha, C.C., Kolawole, T.O. and Abdul, S. (2024). Reviewing healthcare quality improvement initiatives: Best practices in management and leadership. </a:t>
            </a:r>
            <a:r>
              <a:rPr lang="en-IN" sz="1200" i="1" dirty="0">
                <a:latin typeface="Arial" pitchFamily="34" charset="0"/>
                <a:cs typeface="Arial" pitchFamily="34" charset="0"/>
              </a:rPr>
              <a:t>International journal of Management &amp; entrepreneurship research</a:t>
            </a:r>
            <a:r>
              <a:rPr lang="en-IN" sz="1200" dirty="0">
                <a:latin typeface="Arial" pitchFamily="34" charset="0"/>
                <a:cs typeface="Arial" pitchFamily="34" charset="0"/>
              </a:rPr>
              <a:t>, [online] 6(6), pp.1869–1884. doi:10.51594/ijmer.v6i6.1171.</a:t>
            </a:r>
          </a:p>
          <a:p>
            <a:pPr marL="285750" indent="-285750">
              <a:buFont typeface="Arial" panose="020B0604020202020204" pitchFamily="34" charset="0"/>
              <a:buChar char="•"/>
            </a:pPr>
            <a:r>
              <a:rPr lang="en-IN" sz="1200" dirty="0" err="1">
                <a:latin typeface="Arial" pitchFamily="34" charset="0"/>
                <a:cs typeface="Arial" pitchFamily="34" charset="0"/>
              </a:rPr>
              <a:t>Ient</a:t>
            </a:r>
            <a:r>
              <a:rPr lang="en-IN" sz="1200" dirty="0">
                <a:latin typeface="Arial" pitchFamily="34" charset="0"/>
                <a:cs typeface="Arial" pitchFamily="34" charset="0"/>
              </a:rPr>
              <a:t>, A. (2025). </a:t>
            </a:r>
            <a:r>
              <a:rPr lang="en-IN" sz="1200" i="1" dirty="0">
                <a:latin typeface="Arial" pitchFamily="34" charset="0"/>
                <a:cs typeface="Arial" pitchFamily="34" charset="0"/>
              </a:rPr>
              <a:t>NHS resolution resolves record numbers of compensation claims through collaboration - NHS resolution</a:t>
            </a:r>
            <a:r>
              <a:rPr lang="en-IN" sz="1200" dirty="0">
                <a:latin typeface="Arial" pitchFamily="34" charset="0"/>
                <a:cs typeface="Arial" pitchFamily="34" charset="0"/>
              </a:rPr>
              <a:t>. [online] NHS resolution. Available at: https://resolution.nhs.uk/2025/07/17/nhs-resolution-resolves-record-numbers-of-compensation-claims-through-collaboration/ [Accessed 17 July 2026].</a:t>
            </a:r>
          </a:p>
          <a:p>
            <a:pPr marL="285750" indent="-285750">
              <a:buFont typeface="Arial" panose="020B0604020202020204" pitchFamily="34" charset="0"/>
              <a:buChar char="•"/>
            </a:pPr>
            <a:r>
              <a:rPr lang="en-IN" sz="1200" dirty="0">
                <a:latin typeface="Arial" pitchFamily="34" charset="0"/>
                <a:cs typeface="Arial" pitchFamily="34" charset="0"/>
              </a:rPr>
              <a:t>Kumah, A., Nwogu, C.N., Issah, A.-R., Obot, E., </a:t>
            </a:r>
            <a:r>
              <a:rPr lang="en-IN" sz="1200" dirty="0" err="1">
                <a:latin typeface="Arial" pitchFamily="34" charset="0"/>
                <a:cs typeface="Arial" pitchFamily="34" charset="0"/>
              </a:rPr>
              <a:t>Kanamitie</a:t>
            </a:r>
            <a:r>
              <a:rPr lang="en-IN" sz="1200" dirty="0">
                <a:latin typeface="Arial" pitchFamily="34" charset="0"/>
                <a:cs typeface="Arial" pitchFamily="34" charset="0"/>
              </a:rPr>
              <a:t>, D.T., Sifa, J.S. and Aidoo, L.A. (2024). Cause-and-Effect (fishbone) diagram: A tool for Generating and organizing quality improvement ideas. </a:t>
            </a:r>
            <a:r>
              <a:rPr lang="en-IN" sz="1200" i="1" dirty="0">
                <a:latin typeface="Arial" pitchFamily="34" charset="0"/>
                <a:cs typeface="Arial" pitchFamily="34" charset="0"/>
              </a:rPr>
              <a:t>Innovations journals</a:t>
            </a:r>
            <a:r>
              <a:rPr lang="en-IN" sz="1200" dirty="0">
                <a:latin typeface="Arial" pitchFamily="34" charset="0"/>
                <a:cs typeface="Arial" pitchFamily="34" charset="0"/>
              </a:rPr>
              <a:t>, [online] 7(2), pp.85–87. doi:10.36401/JQSH-23-42.</a:t>
            </a:r>
          </a:p>
          <a:p>
            <a:pPr marL="285750" indent="-285750">
              <a:buFont typeface="Arial" panose="020B0604020202020204" pitchFamily="34" charset="0"/>
              <a:buChar char="•"/>
            </a:pPr>
            <a:r>
              <a:rPr lang="en-IN" sz="1200" dirty="0">
                <a:latin typeface="Arial" pitchFamily="34" charset="0"/>
                <a:cs typeface="Arial" pitchFamily="34" charset="0"/>
              </a:rPr>
              <a:t>Lawrence, F. and Conn, D. (2024). </a:t>
            </a:r>
            <a:r>
              <a:rPr lang="en-IN" sz="1200" i="1" dirty="0">
                <a:latin typeface="Arial" pitchFamily="34" charset="0"/>
                <a:cs typeface="Arial" pitchFamily="34" charset="0"/>
              </a:rPr>
              <a:t>A superbug, doctor shortages and a neonatal unit ‘out of its depth’: Failures at Lucy </a:t>
            </a:r>
            <a:r>
              <a:rPr lang="en-IN" sz="1200" i="1" dirty="0" err="1">
                <a:latin typeface="Arial" pitchFamily="34" charset="0"/>
                <a:cs typeface="Arial" pitchFamily="34" charset="0"/>
              </a:rPr>
              <a:t>letby</a:t>
            </a:r>
            <a:r>
              <a:rPr lang="en-IN" sz="1200" i="1" dirty="0">
                <a:latin typeface="Arial" pitchFamily="34" charset="0"/>
                <a:cs typeface="Arial" pitchFamily="34" charset="0"/>
              </a:rPr>
              <a:t> hospital revealed</a:t>
            </a:r>
            <a:r>
              <a:rPr lang="en-IN" sz="1200" dirty="0">
                <a:latin typeface="Arial" pitchFamily="34" charset="0"/>
                <a:cs typeface="Arial" pitchFamily="34" charset="0"/>
              </a:rPr>
              <a:t>. [online] The guardian. Available at: https://www.theguardian.com/uk-news/article/2024/sep/08/a-superbug-doctor-shortages-and-a-neonatal-unit-out-of-its-depth-failures-at-lucy-letby-hospital-revealed [Accessed 17 July 2026].</a:t>
            </a:r>
          </a:p>
          <a:p>
            <a:pPr marL="285750" indent="-285750">
              <a:buFont typeface="Arial" panose="020B0604020202020204" pitchFamily="34" charset="0"/>
              <a:buChar char="•"/>
            </a:pPr>
            <a:r>
              <a:rPr lang="en-IN" sz="1200" dirty="0">
                <a:latin typeface="Arial" pitchFamily="34" charset="0"/>
                <a:cs typeface="Arial" pitchFamily="34" charset="0"/>
              </a:rPr>
              <a:t>Madine, M., Simsekler, M.C.E., Salah, K. and </a:t>
            </a:r>
            <a:r>
              <a:rPr lang="en-IN" sz="1200" dirty="0" err="1">
                <a:latin typeface="Arial" pitchFamily="34" charset="0"/>
                <a:cs typeface="Arial" pitchFamily="34" charset="0"/>
              </a:rPr>
              <a:t>Ellahham</a:t>
            </a:r>
            <a:r>
              <a:rPr lang="en-IN" sz="1200" dirty="0">
                <a:latin typeface="Arial" pitchFamily="34" charset="0"/>
                <a:cs typeface="Arial" pitchFamily="34" charset="0"/>
              </a:rPr>
              <a:t>, S. (2025). Applying quality improvement science to Patient safety: Strategies, frameworks, and sustainable solutions. </a:t>
            </a:r>
            <a:r>
              <a:rPr lang="en-IN" sz="1200" i="1" dirty="0">
                <a:latin typeface="Arial" pitchFamily="34" charset="0"/>
                <a:cs typeface="Arial" pitchFamily="34" charset="0"/>
              </a:rPr>
              <a:t>Risk management and healthcare policy</a:t>
            </a:r>
            <a:r>
              <a:rPr lang="en-IN" sz="1200" dirty="0">
                <a:latin typeface="Arial" pitchFamily="34" charset="0"/>
                <a:cs typeface="Arial" pitchFamily="34" charset="0"/>
              </a:rPr>
              <a:t>, [online] Volume 18, pp.3781–3791. doi:10.2147/rmhp.s564459.</a:t>
            </a:r>
          </a:p>
          <a:p>
            <a:pPr marL="285750" indent="-285750">
              <a:buFont typeface="Arial" panose="020B0604020202020204" pitchFamily="34" charset="0"/>
              <a:buChar char="•"/>
            </a:pPr>
            <a:r>
              <a:rPr lang="en-IN" sz="1200" dirty="0">
                <a:latin typeface="Arial" pitchFamily="34" charset="0"/>
                <a:cs typeface="Arial" pitchFamily="34" charset="0"/>
              </a:rPr>
              <a:t>McCullough, K., Andrew, L., </a:t>
            </a:r>
            <a:r>
              <a:rPr lang="en-IN" sz="1200" dirty="0" err="1">
                <a:latin typeface="Arial" pitchFamily="34" charset="0"/>
                <a:cs typeface="Arial" pitchFamily="34" charset="0"/>
              </a:rPr>
              <a:t>Genoni</a:t>
            </a:r>
            <a:r>
              <a:rPr lang="en-IN" sz="1200" dirty="0">
                <a:latin typeface="Arial" pitchFamily="34" charset="0"/>
                <a:cs typeface="Arial" pitchFamily="34" charset="0"/>
              </a:rPr>
              <a:t>, A., Dunham, M., Whitehead, L. and </a:t>
            </a:r>
            <a:r>
              <a:rPr lang="en-IN" sz="1200" dirty="0" err="1">
                <a:latin typeface="Arial" pitchFamily="34" charset="0"/>
                <a:cs typeface="Arial" pitchFamily="34" charset="0"/>
              </a:rPr>
              <a:t>Porock</a:t>
            </a:r>
            <a:r>
              <a:rPr lang="en-IN" sz="1200" dirty="0">
                <a:latin typeface="Arial" pitchFamily="34" charset="0"/>
                <a:cs typeface="Arial" pitchFamily="34" charset="0"/>
              </a:rPr>
              <a:t>, D. (2022). An examination of primary health care nursing service evaluation using the </a:t>
            </a:r>
            <a:r>
              <a:rPr lang="en-IN" sz="1200" dirty="0" err="1">
                <a:latin typeface="Arial" pitchFamily="34" charset="0"/>
                <a:cs typeface="Arial" pitchFamily="34" charset="0"/>
              </a:rPr>
              <a:t>donabedian</a:t>
            </a:r>
            <a:r>
              <a:rPr lang="en-IN" sz="1200" dirty="0">
                <a:latin typeface="Arial" pitchFamily="34" charset="0"/>
                <a:cs typeface="Arial" pitchFamily="34" charset="0"/>
              </a:rPr>
              <a:t> model: A systematic review. </a:t>
            </a:r>
            <a:r>
              <a:rPr lang="en-IN" sz="1200" i="1" dirty="0">
                <a:latin typeface="Arial" pitchFamily="34" charset="0"/>
                <a:cs typeface="Arial" pitchFamily="34" charset="0"/>
              </a:rPr>
              <a:t>Research in Nursing &amp; health</a:t>
            </a:r>
            <a:r>
              <a:rPr lang="en-IN" sz="1200" dirty="0">
                <a:latin typeface="Arial" pitchFamily="34" charset="0"/>
                <a:cs typeface="Arial" pitchFamily="34" charset="0"/>
              </a:rPr>
              <a:t>, [online] 46(1), pp.159–176. doi:10.1002/nur.22291.</a:t>
            </a:r>
          </a:p>
          <a:p>
            <a:pPr marL="285750" indent="-285750">
              <a:buFont typeface="Arial" panose="020B0604020202020204" pitchFamily="34" charset="0"/>
              <a:buChar char="•"/>
            </a:pPr>
            <a:r>
              <a:rPr lang="en-IN" sz="1200" dirty="0">
                <a:latin typeface="Arial" pitchFamily="34" charset="0"/>
                <a:cs typeface="Arial" pitchFamily="34" charset="0"/>
              </a:rPr>
              <a:t>NHS England (2022). </a:t>
            </a:r>
            <a:r>
              <a:rPr lang="en-IN" sz="1200" i="1" dirty="0">
                <a:latin typeface="Arial" pitchFamily="34" charset="0"/>
                <a:cs typeface="Arial" pitchFamily="34" charset="0"/>
              </a:rPr>
              <a:t>Patient safety incident response framework</a:t>
            </a:r>
            <a:r>
              <a:rPr lang="en-IN" sz="1200" dirty="0">
                <a:latin typeface="Arial" pitchFamily="34" charset="0"/>
                <a:cs typeface="Arial" pitchFamily="34" charset="0"/>
              </a:rPr>
              <a:t>. [online] Www.england.nhs.uk. Available at: https://www.england.nhs.uk/patient-safety/patient-safety-insight/incident-response-framework/ [Accessed 17 July 2026].</a:t>
            </a:r>
          </a:p>
          <a:p>
            <a:pPr marL="285750" indent="-285750">
              <a:buFont typeface="Arial" panose="020B0604020202020204" pitchFamily="34" charset="0"/>
              <a:buChar char="•"/>
            </a:pPr>
            <a:r>
              <a:rPr lang="en-IN" sz="1200" dirty="0">
                <a:latin typeface="Arial" pitchFamily="34" charset="0"/>
                <a:cs typeface="Arial" pitchFamily="34" charset="0"/>
              </a:rPr>
              <a:t>Roy Valiant </a:t>
            </a:r>
            <a:r>
              <a:rPr lang="en-IN" sz="1200" dirty="0" err="1">
                <a:latin typeface="Arial" pitchFamily="34" charset="0"/>
                <a:cs typeface="Arial" pitchFamily="34" charset="0"/>
              </a:rPr>
              <a:t>Salomo</a:t>
            </a:r>
            <a:r>
              <a:rPr lang="en-IN" sz="1200" dirty="0">
                <a:latin typeface="Arial" pitchFamily="34" charset="0"/>
                <a:cs typeface="Arial" pitchFamily="34" charset="0"/>
              </a:rPr>
              <a:t> and </a:t>
            </a:r>
            <a:r>
              <a:rPr lang="en-IN" sz="1200" dirty="0" err="1">
                <a:latin typeface="Arial" pitchFamily="34" charset="0"/>
                <a:cs typeface="Arial" pitchFamily="34" charset="0"/>
              </a:rPr>
              <a:t>Krisna</a:t>
            </a:r>
            <a:r>
              <a:rPr lang="en-IN" sz="1200" dirty="0">
                <a:latin typeface="Arial" pitchFamily="34" charset="0"/>
                <a:cs typeface="Arial" pitchFamily="34" charset="0"/>
              </a:rPr>
              <a:t> </a:t>
            </a:r>
            <a:r>
              <a:rPr lang="en-IN" sz="1200" dirty="0" err="1">
                <a:latin typeface="Arial" pitchFamily="34" charset="0"/>
                <a:cs typeface="Arial" pitchFamily="34" charset="0"/>
              </a:rPr>
              <a:t>Puji</a:t>
            </a:r>
            <a:r>
              <a:rPr lang="en-IN" sz="1200" dirty="0">
                <a:latin typeface="Arial" pitchFamily="34" charset="0"/>
                <a:cs typeface="Arial" pitchFamily="34" charset="0"/>
              </a:rPr>
              <a:t> </a:t>
            </a:r>
            <a:r>
              <a:rPr lang="en-IN" sz="1200" dirty="0" err="1">
                <a:latin typeface="Arial" pitchFamily="34" charset="0"/>
                <a:cs typeface="Arial" pitchFamily="34" charset="0"/>
              </a:rPr>
              <a:t>Rahmayanti</a:t>
            </a:r>
            <a:r>
              <a:rPr lang="en-IN" sz="1200" dirty="0">
                <a:latin typeface="Arial" pitchFamily="34" charset="0"/>
                <a:cs typeface="Arial" pitchFamily="34" charset="0"/>
              </a:rPr>
              <a:t> (2023). Progress and institutional challenges on local governments performance accountability system reform in Indonesia. </a:t>
            </a:r>
            <a:r>
              <a:rPr lang="en-IN" sz="1200" i="1" dirty="0">
                <a:latin typeface="Arial" pitchFamily="34" charset="0"/>
                <a:cs typeface="Arial" pitchFamily="34" charset="0"/>
              </a:rPr>
              <a:t>SAGE open</a:t>
            </a:r>
            <a:r>
              <a:rPr lang="en-IN" sz="1200" dirty="0">
                <a:latin typeface="Arial" pitchFamily="34" charset="0"/>
                <a:cs typeface="Arial" pitchFamily="34" charset="0"/>
              </a:rPr>
              <a:t>, 13(4). doi:10.1177/21582440231196659.</a:t>
            </a:r>
          </a:p>
          <a:p>
            <a:pPr marL="285750" indent="-285750">
              <a:buFont typeface="Arial" panose="020B0604020202020204" pitchFamily="34" charset="0"/>
              <a:buChar char="•"/>
            </a:pPr>
            <a:r>
              <a:rPr lang="en-IN" sz="1200" dirty="0" err="1">
                <a:latin typeface="Arial" pitchFamily="34" charset="0"/>
                <a:cs typeface="Arial" pitchFamily="34" charset="0"/>
              </a:rPr>
              <a:t>Stayt</a:t>
            </a:r>
            <a:r>
              <a:rPr lang="en-IN" sz="1200" dirty="0">
                <a:latin typeface="Arial" pitchFamily="34" charset="0"/>
                <a:cs typeface="Arial" pitchFamily="34" charset="0"/>
              </a:rPr>
              <a:t>, L.C., Merriman, C., Bench, S., M. Price, A., </a:t>
            </a:r>
            <a:r>
              <a:rPr lang="en-IN" sz="1200" dirty="0" err="1">
                <a:latin typeface="Arial" pitchFamily="34" charset="0"/>
                <a:cs typeface="Arial" pitchFamily="34" charset="0"/>
              </a:rPr>
              <a:t>Vollam</a:t>
            </a:r>
            <a:r>
              <a:rPr lang="en-IN" sz="1200" dirty="0">
                <a:latin typeface="Arial" pitchFamily="34" charset="0"/>
                <a:cs typeface="Arial" pitchFamily="34" charset="0"/>
              </a:rPr>
              <a:t>, S., </a:t>
            </a:r>
            <a:r>
              <a:rPr lang="en-IN" sz="1200" dirty="0" err="1">
                <a:latin typeface="Arial" pitchFamily="34" charset="0"/>
                <a:cs typeface="Arial" pitchFamily="34" charset="0"/>
              </a:rPr>
              <a:t>Walthall</a:t>
            </a:r>
            <a:r>
              <a:rPr lang="en-IN" sz="1200" dirty="0">
                <a:latin typeface="Arial" pitchFamily="34" charset="0"/>
                <a:cs typeface="Arial" pitchFamily="34" charset="0"/>
              </a:rPr>
              <a:t>, H., </a:t>
            </a:r>
            <a:r>
              <a:rPr lang="en-IN" sz="1200" dirty="0" err="1">
                <a:latin typeface="Arial" pitchFamily="34" charset="0"/>
                <a:cs typeface="Arial" pitchFamily="34" charset="0"/>
              </a:rPr>
              <a:t>Credland</a:t>
            </a:r>
            <a:r>
              <a:rPr lang="en-IN" sz="1200" dirty="0">
                <a:latin typeface="Arial" pitchFamily="34" charset="0"/>
                <a:cs typeface="Arial" pitchFamily="34" charset="0"/>
              </a:rPr>
              <a:t>, N., Gerber, K. and </a:t>
            </a:r>
            <a:r>
              <a:rPr lang="en-IN" sz="1200" dirty="0" err="1">
                <a:latin typeface="Arial" pitchFamily="34" charset="0"/>
                <a:cs typeface="Arial" pitchFamily="34" charset="0"/>
              </a:rPr>
              <a:t>Calovski</a:t>
            </a:r>
            <a:r>
              <a:rPr lang="en-IN" sz="1200" dirty="0">
                <a:latin typeface="Arial" pitchFamily="34" charset="0"/>
                <a:cs typeface="Arial" pitchFamily="34" charset="0"/>
              </a:rPr>
              <a:t>, V. (2022). ‘Doing the best we can’: Registered nurses” experiences and perceptions of patient safety in intensive care during</a:t>
            </a:r>
            <a:br>
              <a:rPr lang="en-IN" sz="1200" dirty="0">
                <a:latin typeface="Arial" pitchFamily="34" charset="0"/>
                <a:cs typeface="Arial" pitchFamily="34" charset="0"/>
              </a:rPr>
            </a:br>
            <a:r>
              <a:rPr lang="en-IN" sz="1200" dirty="0">
                <a:latin typeface="Arial" pitchFamily="34" charset="0"/>
                <a:cs typeface="Arial" pitchFamily="34" charset="0"/>
              </a:rPr>
              <a:t>&lt;</a:t>
            </a:r>
            <a:r>
              <a:rPr lang="en-IN" sz="1200" dirty="0" err="1">
                <a:latin typeface="Arial" pitchFamily="34" charset="0"/>
                <a:cs typeface="Arial" pitchFamily="34" charset="0"/>
              </a:rPr>
              <a:t>scp</a:t>
            </a:r>
            <a:r>
              <a:rPr lang="en-IN" sz="1200" dirty="0">
                <a:latin typeface="Arial" pitchFamily="34" charset="0"/>
                <a:cs typeface="Arial" pitchFamily="34" charset="0"/>
              </a:rPr>
              <a:t>&gt;</a:t>
            </a:r>
            <a:r>
              <a:rPr lang="en-IN" sz="1200" dirty="0" err="1">
                <a:latin typeface="Arial" pitchFamily="34" charset="0"/>
                <a:cs typeface="Arial" pitchFamily="34" charset="0"/>
              </a:rPr>
              <a:t>covid</a:t>
            </a:r>
            <a:r>
              <a:rPr lang="en-IN" sz="1200" dirty="0">
                <a:latin typeface="Arial" pitchFamily="34" charset="0"/>
                <a:cs typeface="Arial" pitchFamily="34" charset="0"/>
              </a:rPr>
              <a:t>&lt;/</a:t>
            </a:r>
            <a:r>
              <a:rPr lang="en-IN" sz="1200" dirty="0" err="1">
                <a:latin typeface="Arial" pitchFamily="34" charset="0"/>
                <a:cs typeface="Arial" pitchFamily="34" charset="0"/>
              </a:rPr>
              <a:t>scp</a:t>
            </a:r>
            <a:r>
              <a:rPr lang="en-IN" sz="1200" dirty="0">
                <a:latin typeface="Arial" pitchFamily="34" charset="0"/>
                <a:cs typeface="Arial" pitchFamily="34" charset="0"/>
              </a:rPr>
              <a:t>&gt;‐19. </a:t>
            </a:r>
            <a:r>
              <a:rPr lang="en-IN" sz="1200" i="1" dirty="0">
                <a:latin typeface="Arial" pitchFamily="34" charset="0"/>
                <a:cs typeface="Arial" pitchFamily="34" charset="0"/>
              </a:rPr>
              <a:t>Journal of Advanced nursing</a:t>
            </a:r>
            <a:r>
              <a:rPr lang="en-IN" sz="1200" dirty="0">
                <a:latin typeface="Arial" pitchFamily="34" charset="0"/>
                <a:cs typeface="Arial" pitchFamily="34" charset="0"/>
              </a:rPr>
              <a:t>, 78(10), pp.3371–3384. doi:10.1111/jan.15419.</a:t>
            </a:r>
          </a:p>
          <a:p>
            <a:pPr marL="285750" indent="-285750">
              <a:buFont typeface="Arial" panose="020B0604020202020204" pitchFamily="34" charset="0"/>
              <a:buChar char="•"/>
            </a:pPr>
            <a:r>
              <a:rPr lang="en-IN" sz="1200" dirty="0">
                <a:latin typeface="Arial" pitchFamily="34" charset="0"/>
                <a:cs typeface="Arial" pitchFamily="34" charset="0"/>
              </a:rPr>
              <a:t>Wang, H., Chen, Y., Wang, L., Liu, Q., Yang, S. and Wang, C.-Q. (2023). Advancing herbal medicine: Enhancing product quality and safety through robust quality control practices. </a:t>
            </a:r>
            <a:r>
              <a:rPr lang="en-IN" sz="1200" i="1" dirty="0">
                <a:latin typeface="Arial" pitchFamily="34" charset="0"/>
                <a:cs typeface="Arial" pitchFamily="34" charset="0"/>
              </a:rPr>
              <a:t>Frontiers in Pharmacology</a:t>
            </a:r>
            <a:r>
              <a:rPr lang="en-IN" sz="1200" dirty="0">
                <a:latin typeface="Arial" pitchFamily="34" charset="0"/>
                <a:cs typeface="Arial" pitchFamily="34" charset="0"/>
              </a:rPr>
              <a:t>, [online] 14(2). doi:10.3389/fphar.2023.1265178.</a:t>
            </a:r>
          </a:p>
          <a:p>
            <a:pPr marL="285750" indent="-285750">
              <a:buFont typeface="Arial" panose="020B0604020202020204" pitchFamily="34" charset="0"/>
              <a:buChar char="•"/>
            </a:pPr>
            <a:r>
              <a:rPr lang="en-IN" sz="1200" dirty="0" err="1">
                <a:latin typeface="Arial" pitchFamily="34" charset="0"/>
                <a:cs typeface="Arial" pitchFamily="34" charset="0"/>
              </a:rPr>
              <a:t>Wawersik</a:t>
            </a:r>
            <a:r>
              <a:rPr lang="en-IN" sz="1200" dirty="0">
                <a:latin typeface="Arial" pitchFamily="34" charset="0"/>
                <a:cs typeface="Arial" pitchFamily="34" charset="0"/>
              </a:rPr>
              <a:t>, D.M., </a:t>
            </a:r>
            <a:r>
              <a:rPr lang="en-IN" sz="1200" dirty="0" err="1">
                <a:latin typeface="Arial" pitchFamily="34" charset="0"/>
                <a:cs typeface="Arial" pitchFamily="34" charset="0"/>
              </a:rPr>
              <a:t>Boutin</a:t>
            </a:r>
            <a:r>
              <a:rPr lang="en-IN" sz="1200" dirty="0">
                <a:latin typeface="Arial" pitchFamily="34" charset="0"/>
                <a:cs typeface="Arial" pitchFamily="34" charset="0"/>
              </a:rPr>
              <a:t>, E.R., Gore, T. and </a:t>
            </a:r>
            <a:r>
              <a:rPr lang="en-IN" sz="1200" dirty="0" err="1">
                <a:latin typeface="Arial" pitchFamily="34" charset="0"/>
                <a:cs typeface="Arial" pitchFamily="34" charset="0"/>
              </a:rPr>
              <a:t>Palaganas</a:t>
            </a:r>
            <a:r>
              <a:rPr lang="en-IN" sz="1200" dirty="0">
                <a:latin typeface="Arial" pitchFamily="34" charset="0"/>
                <a:cs typeface="Arial" pitchFamily="34" charset="0"/>
              </a:rPr>
              <a:t>, J.C. (2023). Individual characteristics that promote or prevent psychological safety and error reporting in Healthcare: A systematic review. </a:t>
            </a:r>
            <a:r>
              <a:rPr lang="en-IN" sz="1200" i="1" dirty="0">
                <a:latin typeface="Arial" pitchFamily="34" charset="0"/>
                <a:cs typeface="Arial" pitchFamily="34" charset="0"/>
              </a:rPr>
              <a:t>Journal of Healthcare leadership</a:t>
            </a:r>
            <a:r>
              <a:rPr lang="en-IN" sz="1200" dirty="0">
                <a:latin typeface="Arial" pitchFamily="34" charset="0"/>
                <a:cs typeface="Arial" pitchFamily="34" charset="0"/>
              </a:rPr>
              <a:t>, Volume 15(15), pp.59–70. doi:10.2147/jhl.s369242.</a:t>
            </a:r>
          </a:p>
          <a:p>
            <a:pPr marL="285750" indent="-285750">
              <a:buFont typeface="Arial" panose="020B0604020202020204" pitchFamily="34" charset="0"/>
              <a:buChar char="•"/>
            </a:pPr>
            <a:r>
              <a:rPr lang="en-IN" sz="1200" dirty="0" err="1">
                <a:latin typeface="Arial" pitchFamily="34" charset="0"/>
                <a:cs typeface="Arial" pitchFamily="34" charset="0"/>
              </a:rPr>
              <a:t>Whiteing</a:t>
            </a:r>
            <a:r>
              <a:rPr lang="en-IN" sz="1200" dirty="0">
                <a:latin typeface="Arial" pitchFamily="34" charset="0"/>
                <a:cs typeface="Arial" pitchFamily="34" charset="0"/>
              </a:rPr>
              <a:t>, P. (2023). Lucy </a:t>
            </a:r>
            <a:r>
              <a:rPr lang="en-IN" sz="1200" dirty="0" err="1">
                <a:latin typeface="Arial" pitchFamily="34" charset="0"/>
                <a:cs typeface="Arial" pitchFamily="34" charset="0"/>
              </a:rPr>
              <a:t>letby</a:t>
            </a:r>
            <a:r>
              <a:rPr lang="en-IN" sz="1200" dirty="0">
                <a:latin typeface="Arial" pitchFamily="34" charset="0"/>
                <a:cs typeface="Arial" pitchFamily="34" charset="0"/>
              </a:rPr>
              <a:t> inquiry could be a missed opportunity if it does not look at the wider issue. </a:t>
            </a:r>
            <a:r>
              <a:rPr lang="en-IN" sz="1200" i="1" dirty="0">
                <a:latin typeface="Arial" pitchFamily="34" charset="0"/>
                <a:cs typeface="Arial" pitchFamily="34" charset="0"/>
              </a:rPr>
              <a:t>Journal of patient safety and risk management</a:t>
            </a:r>
            <a:r>
              <a:rPr lang="en-IN" sz="1200" dirty="0">
                <a:latin typeface="Arial" pitchFamily="34" charset="0"/>
                <a:cs typeface="Arial" pitchFamily="34" charset="0"/>
              </a:rPr>
              <a:t>, 29(1). doi:10.1177/25160435231212956.</a:t>
            </a:r>
          </a:p>
          <a:p>
            <a:pPr marL="285750" indent="-285750">
              <a:buFont typeface="Arial" panose="020B0604020202020204" pitchFamily="34" charset="0"/>
              <a:buChar char="•"/>
            </a:pPr>
            <a:r>
              <a:rPr lang="en-IN" sz="1200" dirty="0">
                <a:latin typeface="Arial" pitchFamily="34" charset="0"/>
                <a:cs typeface="Arial" pitchFamily="34" charset="0"/>
              </a:rPr>
              <a:t>Roy Valiant </a:t>
            </a:r>
            <a:r>
              <a:rPr lang="en-IN" sz="1200" dirty="0" err="1">
                <a:latin typeface="Arial" pitchFamily="34" charset="0"/>
                <a:cs typeface="Arial" pitchFamily="34" charset="0"/>
              </a:rPr>
              <a:t>Salomo</a:t>
            </a:r>
            <a:r>
              <a:rPr lang="en-IN" sz="1200" dirty="0">
                <a:latin typeface="Arial" pitchFamily="34" charset="0"/>
                <a:cs typeface="Arial" pitchFamily="34" charset="0"/>
              </a:rPr>
              <a:t> and </a:t>
            </a:r>
            <a:r>
              <a:rPr lang="en-IN" sz="1200" dirty="0" err="1">
                <a:latin typeface="Arial" pitchFamily="34" charset="0"/>
                <a:cs typeface="Arial" pitchFamily="34" charset="0"/>
              </a:rPr>
              <a:t>Krisna</a:t>
            </a:r>
            <a:r>
              <a:rPr lang="en-IN" sz="1200" dirty="0">
                <a:latin typeface="Arial" pitchFamily="34" charset="0"/>
                <a:cs typeface="Arial" pitchFamily="34" charset="0"/>
              </a:rPr>
              <a:t> </a:t>
            </a:r>
            <a:r>
              <a:rPr lang="en-IN" sz="1200" dirty="0" err="1">
                <a:latin typeface="Arial" pitchFamily="34" charset="0"/>
                <a:cs typeface="Arial" pitchFamily="34" charset="0"/>
              </a:rPr>
              <a:t>Puji</a:t>
            </a:r>
            <a:r>
              <a:rPr lang="en-IN" sz="1200" dirty="0">
                <a:latin typeface="Arial" pitchFamily="34" charset="0"/>
                <a:cs typeface="Arial" pitchFamily="34" charset="0"/>
              </a:rPr>
              <a:t> </a:t>
            </a:r>
            <a:r>
              <a:rPr lang="en-IN" sz="1200" dirty="0" err="1">
                <a:latin typeface="Arial" pitchFamily="34" charset="0"/>
                <a:cs typeface="Arial" pitchFamily="34" charset="0"/>
              </a:rPr>
              <a:t>Rahmayanti</a:t>
            </a:r>
            <a:r>
              <a:rPr lang="en-IN" sz="1200" dirty="0">
                <a:latin typeface="Arial" pitchFamily="34" charset="0"/>
                <a:cs typeface="Arial" pitchFamily="34" charset="0"/>
              </a:rPr>
              <a:t> (2023). Progress and institutional challenges on local governments performance accountability system reform in Indonesia. </a:t>
            </a:r>
            <a:r>
              <a:rPr lang="en-IN" sz="1200" i="1" dirty="0">
                <a:latin typeface="Arial" pitchFamily="34" charset="0"/>
                <a:cs typeface="Arial" pitchFamily="34" charset="0"/>
              </a:rPr>
              <a:t>SAGE open</a:t>
            </a:r>
            <a:r>
              <a:rPr lang="en-IN" sz="1200" dirty="0">
                <a:latin typeface="Arial" pitchFamily="34" charset="0"/>
                <a:cs typeface="Arial" pitchFamily="34" charset="0"/>
              </a:rPr>
              <a:t>, 13(4). doi:10.1177/21582440231196659.</a:t>
            </a:r>
          </a:p>
          <a:p>
            <a:pPr marL="285750" indent="-285750">
              <a:buFont typeface="Arial" panose="020B0604020202020204" pitchFamily="34" charset="0"/>
              <a:buChar char="•"/>
            </a:pPr>
            <a:r>
              <a:rPr lang="en-IN" sz="1200" dirty="0" err="1">
                <a:latin typeface="Arial" pitchFamily="34" charset="0"/>
                <a:cs typeface="Arial" pitchFamily="34" charset="0"/>
              </a:rPr>
              <a:t>Stayt</a:t>
            </a:r>
            <a:r>
              <a:rPr lang="en-IN" sz="1200" dirty="0">
                <a:latin typeface="Arial" pitchFamily="34" charset="0"/>
                <a:cs typeface="Arial" pitchFamily="34" charset="0"/>
              </a:rPr>
              <a:t>, L.C., Merriman, C., Bench, S., M. Price, A., </a:t>
            </a:r>
            <a:r>
              <a:rPr lang="en-IN" sz="1200" dirty="0" err="1">
                <a:latin typeface="Arial" pitchFamily="34" charset="0"/>
                <a:cs typeface="Arial" pitchFamily="34" charset="0"/>
              </a:rPr>
              <a:t>Vollam</a:t>
            </a:r>
            <a:r>
              <a:rPr lang="en-IN" sz="1200" dirty="0">
                <a:latin typeface="Arial" pitchFamily="34" charset="0"/>
                <a:cs typeface="Arial" pitchFamily="34" charset="0"/>
              </a:rPr>
              <a:t>, S., </a:t>
            </a:r>
            <a:r>
              <a:rPr lang="en-IN" sz="1200" dirty="0" err="1">
                <a:latin typeface="Arial" pitchFamily="34" charset="0"/>
                <a:cs typeface="Arial" pitchFamily="34" charset="0"/>
              </a:rPr>
              <a:t>Walthall</a:t>
            </a:r>
            <a:r>
              <a:rPr lang="en-IN" sz="1200" dirty="0">
                <a:latin typeface="Arial" pitchFamily="34" charset="0"/>
                <a:cs typeface="Arial" pitchFamily="34" charset="0"/>
              </a:rPr>
              <a:t>, H., </a:t>
            </a:r>
            <a:r>
              <a:rPr lang="en-IN" sz="1200" dirty="0" err="1">
                <a:latin typeface="Arial" pitchFamily="34" charset="0"/>
                <a:cs typeface="Arial" pitchFamily="34" charset="0"/>
              </a:rPr>
              <a:t>Credland</a:t>
            </a:r>
            <a:r>
              <a:rPr lang="en-IN" sz="1200" dirty="0">
                <a:latin typeface="Arial" pitchFamily="34" charset="0"/>
                <a:cs typeface="Arial" pitchFamily="34" charset="0"/>
              </a:rPr>
              <a:t>, N., Gerber, K. and </a:t>
            </a:r>
            <a:r>
              <a:rPr lang="en-IN" sz="1200" dirty="0" err="1">
                <a:latin typeface="Arial" pitchFamily="34" charset="0"/>
                <a:cs typeface="Arial" pitchFamily="34" charset="0"/>
              </a:rPr>
              <a:t>Calovski</a:t>
            </a:r>
            <a:r>
              <a:rPr lang="en-IN" sz="1200" dirty="0">
                <a:latin typeface="Arial" pitchFamily="34" charset="0"/>
                <a:cs typeface="Arial" pitchFamily="34" charset="0"/>
              </a:rPr>
              <a:t>, V. (2022). ‘Doing the best we can’: Registered nurses” experiences and perceptions of patient safety in intensive care during</a:t>
            </a:r>
            <a:br>
              <a:rPr lang="en-IN" sz="1200" dirty="0">
                <a:latin typeface="Arial" pitchFamily="34" charset="0"/>
                <a:cs typeface="Arial" pitchFamily="34" charset="0"/>
              </a:rPr>
            </a:br>
            <a:r>
              <a:rPr lang="en-IN" sz="1200" dirty="0">
                <a:latin typeface="Arial" pitchFamily="34" charset="0"/>
                <a:cs typeface="Arial" pitchFamily="34" charset="0"/>
              </a:rPr>
              <a:t>&lt;</a:t>
            </a:r>
            <a:r>
              <a:rPr lang="en-IN" sz="1200" dirty="0" err="1">
                <a:latin typeface="Arial" pitchFamily="34" charset="0"/>
                <a:cs typeface="Arial" pitchFamily="34" charset="0"/>
              </a:rPr>
              <a:t>scp</a:t>
            </a:r>
            <a:r>
              <a:rPr lang="en-IN" sz="1200" dirty="0">
                <a:latin typeface="Arial" pitchFamily="34" charset="0"/>
                <a:cs typeface="Arial" pitchFamily="34" charset="0"/>
              </a:rPr>
              <a:t>&gt;</a:t>
            </a:r>
            <a:r>
              <a:rPr lang="en-IN" sz="1200" dirty="0" err="1">
                <a:latin typeface="Arial" pitchFamily="34" charset="0"/>
                <a:cs typeface="Arial" pitchFamily="34" charset="0"/>
              </a:rPr>
              <a:t>covid</a:t>
            </a:r>
            <a:r>
              <a:rPr lang="en-IN" sz="1200" dirty="0">
                <a:latin typeface="Arial" pitchFamily="34" charset="0"/>
                <a:cs typeface="Arial" pitchFamily="34" charset="0"/>
              </a:rPr>
              <a:t>&lt;/</a:t>
            </a:r>
            <a:r>
              <a:rPr lang="en-IN" sz="1200" dirty="0" err="1">
                <a:latin typeface="Arial" pitchFamily="34" charset="0"/>
                <a:cs typeface="Arial" pitchFamily="34" charset="0"/>
              </a:rPr>
              <a:t>scp</a:t>
            </a:r>
            <a:r>
              <a:rPr lang="en-IN" sz="1200" dirty="0">
                <a:latin typeface="Arial" pitchFamily="34" charset="0"/>
                <a:cs typeface="Arial" pitchFamily="34" charset="0"/>
              </a:rPr>
              <a:t>&gt;‐19. </a:t>
            </a:r>
            <a:r>
              <a:rPr lang="en-IN" sz="1200" i="1" dirty="0">
                <a:latin typeface="Arial" pitchFamily="34" charset="0"/>
                <a:cs typeface="Arial" pitchFamily="34" charset="0"/>
              </a:rPr>
              <a:t>Journal of Advanced nursing</a:t>
            </a:r>
            <a:r>
              <a:rPr lang="en-IN" sz="1200" dirty="0">
                <a:latin typeface="Arial" pitchFamily="34" charset="0"/>
                <a:cs typeface="Arial" pitchFamily="34" charset="0"/>
              </a:rPr>
              <a:t>, 78(10), pp.3371–3384. doi:10.1111/jan.15419.</a:t>
            </a:r>
          </a:p>
          <a:p>
            <a:pPr marL="285750" indent="-285750">
              <a:buFont typeface="Arial" panose="020B0604020202020204" pitchFamily="34" charset="0"/>
              <a:buChar char="•"/>
            </a:pPr>
            <a:r>
              <a:rPr lang="en-IN" sz="1200" dirty="0">
                <a:latin typeface="Arial" pitchFamily="34" charset="0"/>
                <a:cs typeface="Arial" pitchFamily="34" charset="0"/>
              </a:rPr>
              <a:t>Wang, H., Chen, Y., Wang, L., Liu, Q., Yang, S. and Wang, C.-Q. (2023). Advancing herbal medicine: Enhancing product quality and safety through robust quality control practices. </a:t>
            </a:r>
            <a:r>
              <a:rPr lang="en-IN" sz="1200" i="1" dirty="0">
                <a:latin typeface="Arial" pitchFamily="34" charset="0"/>
                <a:cs typeface="Arial" pitchFamily="34" charset="0"/>
              </a:rPr>
              <a:t>Frontiers in Pharmacology</a:t>
            </a:r>
            <a:r>
              <a:rPr lang="en-IN" sz="1200" dirty="0">
                <a:latin typeface="Arial" pitchFamily="34" charset="0"/>
                <a:cs typeface="Arial" pitchFamily="34" charset="0"/>
              </a:rPr>
              <a:t>, [online] 14(2). doi:10.3389/fphar.2023.1265178.</a:t>
            </a:r>
          </a:p>
          <a:p>
            <a:pPr marL="285750" indent="-285750">
              <a:buFont typeface="Arial" panose="020B0604020202020204" pitchFamily="34" charset="0"/>
              <a:buChar char="•"/>
            </a:pPr>
            <a:r>
              <a:rPr lang="en-IN" sz="1200" dirty="0" err="1">
                <a:latin typeface="Arial" pitchFamily="34" charset="0"/>
                <a:cs typeface="Arial" pitchFamily="34" charset="0"/>
              </a:rPr>
              <a:t>Wawersik</a:t>
            </a:r>
            <a:r>
              <a:rPr lang="en-IN" sz="1200" dirty="0">
                <a:latin typeface="Arial" pitchFamily="34" charset="0"/>
                <a:cs typeface="Arial" pitchFamily="34" charset="0"/>
              </a:rPr>
              <a:t>, D.M., </a:t>
            </a:r>
            <a:r>
              <a:rPr lang="en-IN" sz="1200" dirty="0" err="1">
                <a:latin typeface="Arial" pitchFamily="34" charset="0"/>
                <a:cs typeface="Arial" pitchFamily="34" charset="0"/>
              </a:rPr>
              <a:t>Boutin</a:t>
            </a:r>
            <a:r>
              <a:rPr lang="en-IN" sz="1200" dirty="0">
                <a:latin typeface="Arial" pitchFamily="34" charset="0"/>
                <a:cs typeface="Arial" pitchFamily="34" charset="0"/>
              </a:rPr>
              <a:t>, E.R., Gore, T. and </a:t>
            </a:r>
            <a:r>
              <a:rPr lang="en-IN" sz="1200" dirty="0" err="1">
                <a:latin typeface="Arial" pitchFamily="34" charset="0"/>
                <a:cs typeface="Arial" pitchFamily="34" charset="0"/>
              </a:rPr>
              <a:t>Palaganas</a:t>
            </a:r>
            <a:r>
              <a:rPr lang="en-IN" sz="1200" dirty="0">
                <a:latin typeface="Arial" pitchFamily="34" charset="0"/>
                <a:cs typeface="Arial" pitchFamily="34" charset="0"/>
              </a:rPr>
              <a:t>, J.C. (2023). Individual characteristics that promote or prevent psychological safety and error reporting in Healthcare: A systematic review. </a:t>
            </a:r>
            <a:r>
              <a:rPr lang="en-IN" sz="1200" i="1" dirty="0">
                <a:latin typeface="Arial" pitchFamily="34" charset="0"/>
                <a:cs typeface="Arial" pitchFamily="34" charset="0"/>
              </a:rPr>
              <a:t>Journal of Healthcare leadership</a:t>
            </a:r>
            <a:r>
              <a:rPr lang="en-IN" sz="1200" dirty="0">
                <a:latin typeface="Arial" pitchFamily="34" charset="0"/>
                <a:cs typeface="Arial" pitchFamily="34" charset="0"/>
              </a:rPr>
              <a:t>, Volume 15(15), pp.59–70. doi:10.2147/jhl.s369242.</a:t>
            </a:r>
          </a:p>
          <a:p>
            <a:pPr marL="285750" indent="-285750">
              <a:buFont typeface="Arial" panose="020B0604020202020204" pitchFamily="34" charset="0"/>
              <a:buChar char="•"/>
            </a:pPr>
            <a:r>
              <a:rPr lang="en-IN" sz="1200" dirty="0" err="1">
                <a:latin typeface="Arial" pitchFamily="34" charset="0"/>
                <a:cs typeface="Arial" pitchFamily="34" charset="0"/>
              </a:rPr>
              <a:t>Whiteing</a:t>
            </a:r>
            <a:r>
              <a:rPr lang="en-IN" sz="1200" dirty="0">
                <a:latin typeface="Arial" pitchFamily="34" charset="0"/>
                <a:cs typeface="Arial" pitchFamily="34" charset="0"/>
              </a:rPr>
              <a:t>, P. (2023). Lucy </a:t>
            </a:r>
            <a:r>
              <a:rPr lang="en-IN" sz="1200" dirty="0" err="1">
                <a:latin typeface="Arial" pitchFamily="34" charset="0"/>
                <a:cs typeface="Arial" pitchFamily="34" charset="0"/>
              </a:rPr>
              <a:t>letby</a:t>
            </a:r>
            <a:r>
              <a:rPr lang="en-IN" sz="1200" dirty="0">
                <a:latin typeface="Arial" pitchFamily="34" charset="0"/>
                <a:cs typeface="Arial" pitchFamily="34" charset="0"/>
              </a:rPr>
              <a:t> inquiry could be a missed opportunity if it does not look at the wider issue. </a:t>
            </a:r>
            <a:r>
              <a:rPr lang="en-IN" sz="1200" i="1" dirty="0">
                <a:latin typeface="Arial" pitchFamily="34" charset="0"/>
                <a:cs typeface="Arial" pitchFamily="34" charset="0"/>
              </a:rPr>
              <a:t>Journal of patient safety and risk management</a:t>
            </a:r>
            <a:r>
              <a:rPr lang="en-IN" sz="1200" dirty="0">
                <a:latin typeface="Arial" pitchFamily="34" charset="0"/>
                <a:cs typeface="Arial" pitchFamily="34" charset="0"/>
              </a:rPr>
              <a:t>, 29(1). doi:10.1177/25160435231212956</a:t>
            </a:r>
          </a:p>
          <a:p>
            <a:pPr marL="285750" indent="-285750">
              <a:buFont typeface="Arial" panose="020B0604020202020204" pitchFamily="34" charset="0"/>
              <a:buChar char="•"/>
            </a:pPr>
            <a:r>
              <a:rPr lang="en-IN" sz="1200" spc="-110" dirty="0">
                <a:solidFill>
                  <a:srgbClr val="191919"/>
                </a:solidFill>
                <a:latin typeface="Arial" pitchFamily="34" charset="0"/>
                <a:ea typeface="Arial"/>
                <a:cs typeface="Arial" pitchFamily="34" charset="0"/>
                <a:sym typeface="Arial"/>
              </a:rPr>
              <a:t>Image sources: </a:t>
            </a:r>
          </a:p>
          <a:p>
            <a:pPr marL="285750" indent="-285750">
              <a:buFont typeface="Arial" panose="020B0604020202020204" pitchFamily="34" charset="0"/>
              <a:buChar char="•"/>
            </a:pPr>
            <a:r>
              <a:rPr lang="en-US" sz="1200" spc="-110" dirty="0">
                <a:solidFill>
                  <a:srgbClr val="191919"/>
                </a:solidFill>
                <a:latin typeface="Arial" pitchFamily="34" charset="0"/>
                <a:ea typeface="Arial"/>
                <a:cs typeface="Arial" pitchFamily="34" charset="0"/>
                <a:sym typeface="Arial"/>
                <a:hlinkClick r:id="rId4"/>
              </a:rPr>
              <a:t>https://catalyst.nejm.org/doi/full/10.1056/CAT.17.0559</a:t>
            </a:r>
            <a:endParaRPr lang="en-US" sz="1200" spc="-110" dirty="0">
              <a:solidFill>
                <a:srgbClr val="191919"/>
              </a:solidFill>
              <a:latin typeface="Arial" pitchFamily="34" charset="0"/>
              <a:ea typeface="Arial"/>
              <a:cs typeface="Arial" pitchFamily="34" charset="0"/>
              <a:sym typeface="Arial"/>
            </a:endParaRPr>
          </a:p>
          <a:p>
            <a:pPr marL="285750" indent="-285750">
              <a:buFont typeface="Arial" panose="020B0604020202020204" pitchFamily="34" charset="0"/>
              <a:buChar char="•"/>
            </a:pPr>
            <a:r>
              <a:rPr lang="en-US" sz="1200" spc="-110" dirty="0">
                <a:solidFill>
                  <a:srgbClr val="191919"/>
                </a:solidFill>
                <a:latin typeface="Arial" pitchFamily="34" charset="0"/>
                <a:ea typeface="Arial"/>
                <a:cs typeface="Arial" pitchFamily="34" charset="0"/>
                <a:sym typeface="Arial"/>
                <a:hlinkClick r:id="rId5"/>
              </a:rPr>
              <a:t>https://consultivo.in/blogs/swiss-cheese-model-and-behaviour-based-safety-culture/</a:t>
            </a:r>
            <a:r>
              <a:rPr lang="en-US" sz="1200" spc="-110" dirty="0">
                <a:solidFill>
                  <a:srgbClr val="191919"/>
                </a:solidFill>
                <a:latin typeface="Arial" pitchFamily="34" charset="0"/>
                <a:ea typeface="Arial"/>
                <a:cs typeface="Arial" pitchFamily="34" charset="0"/>
                <a:sym typeface="Arial"/>
              </a:rPr>
              <a:t> </a:t>
            </a:r>
          </a:p>
          <a:p>
            <a:pPr marL="285750" indent="-285750">
              <a:buFont typeface="Arial" panose="020B0604020202020204" pitchFamily="34" charset="0"/>
              <a:buChar char="•"/>
            </a:pPr>
            <a:r>
              <a:rPr lang="en-US" sz="1200" spc="-110" dirty="0">
                <a:solidFill>
                  <a:srgbClr val="191919"/>
                </a:solidFill>
                <a:latin typeface="Arial" pitchFamily="34" charset="0"/>
                <a:ea typeface="Arial"/>
                <a:cs typeface="Arial" pitchFamily="34" charset="0"/>
                <a:sym typeface="Arial"/>
                <a:hlinkClick r:id="rId6"/>
              </a:rPr>
              <a:t>https://techqualitypedia.com/fishbone-diagram-ishikawa-diagram/</a:t>
            </a:r>
            <a:endParaRPr lang="en-US" sz="1200" spc="-110" dirty="0">
              <a:solidFill>
                <a:srgbClr val="191919"/>
              </a:solidFill>
              <a:latin typeface="Arial" pitchFamily="34" charset="0"/>
              <a:ea typeface="Arial"/>
              <a:cs typeface="Arial" pitchFamily="34" charset="0"/>
              <a:sym typeface="Arial"/>
            </a:endParaRPr>
          </a:p>
          <a:p>
            <a:pPr marL="285750" indent="-285750">
              <a:buFont typeface="Arial" panose="020B0604020202020204" pitchFamily="34" charset="0"/>
              <a:buChar char="•"/>
            </a:pPr>
            <a:r>
              <a:rPr lang="en-US" sz="1200" spc="-110" dirty="0">
                <a:solidFill>
                  <a:srgbClr val="191919"/>
                </a:solidFill>
                <a:latin typeface="Arial" pitchFamily="34" charset="0"/>
                <a:ea typeface="Arial"/>
                <a:cs typeface="Arial" pitchFamily="34" charset="0"/>
                <a:sym typeface="Arial"/>
                <a:hlinkClick r:id="rId7"/>
              </a:rPr>
              <a:t>https://nursingbird.com/using-fishbone-diagrams-to-identify-causes-of-patient-wait-times-in-healthcare/</a:t>
            </a:r>
            <a:endParaRPr lang="en-US" sz="1200" spc="-110" dirty="0">
              <a:solidFill>
                <a:srgbClr val="191919"/>
              </a:solidFill>
              <a:latin typeface="Arial" pitchFamily="34" charset="0"/>
              <a:ea typeface="Arial"/>
              <a:cs typeface="Arial" pitchFamily="34" charset="0"/>
              <a:sym typeface="Arial"/>
            </a:endParaRPr>
          </a:p>
          <a:p>
            <a:pPr marL="285750" indent="-285750">
              <a:buFont typeface="Arial" panose="020B0604020202020204" pitchFamily="34" charset="0"/>
              <a:buChar char="•"/>
            </a:pPr>
            <a:r>
              <a:rPr lang="en-US" sz="1200" spc="-110" dirty="0">
                <a:solidFill>
                  <a:srgbClr val="191919"/>
                </a:solidFill>
                <a:latin typeface="Arial" pitchFamily="34" charset="0"/>
                <a:ea typeface="Arial"/>
                <a:cs typeface="Arial" pitchFamily="34" charset="0"/>
                <a:sym typeface="Arial"/>
              </a:rPr>
              <a:t>researchgate.net/figure/Strategic-Objectives-of-the-National-Patient-Safety-Implementation-Framework-India_fig1_375303843?__cf_chl_tk=4z7LI330zPqQqrYehxKZfNNMH7YfebLv.MLG9JExwLQ-1784623788-1.0.1.1-jOQtxoQ3Ba2clGkfGDfQS_ZbA6QHYsUezDLz.ICYM.s</a:t>
            </a:r>
          </a:p>
          <a:p>
            <a:pPr marL="285750" indent="-285750">
              <a:buFont typeface="Arial" panose="020B0604020202020204" pitchFamily="34" charset="0"/>
              <a:buChar char="•"/>
            </a:pPr>
            <a:r>
              <a:rPr lang="en-US" sz="1200" spc="-110" dirty="0">
                <a:solidFill>
                  <a:srgbClr val="191919"/>
                </a:solidFill>
                <a:latin typeface="Arial" pitchFamily="34" charset="0"/>
                <a:ea typeface="Arial"/>
                <a:cs typeface="Arial" pitchFamily="34" charset="0"/>
                <a:sym typeface="Arial"/>
                <a:hlinkClick r:id="rId8"/>
              </a:rPr>
              <a:t>https://machaustralia.org/resource/national-clinical-trials-governance-framework-workbook/</a:t>
            </a:r>
            <a:r>
              <a:rPr lang="en-US" sz="1200" spc="-110" dirty="0">
                <a:solidFill>
                  <a:srgbClr val="191919"/>
                </a:solidFill>
                <a:latin typeface="Arial" pitchFamily="34" charset="0"/>
                <a:ea typeface="Arial"/>
                <a:cs typeface="Arial" pitchFamily="34" charset="0"/>
                <a:sym typeface="Arial"/>
              </a:rPr>
              <a:t> </a:t>
            </a:r>
          </a:p>
          <a:p>
            <a:pPr marL="285750" indent="-285750">
              <a:buFont typeface="Arial" panose="020B0604020202020204" pitchFamily="34" charset="0"/>
              <a:buChar char="•"/>
            </a:pPr>
            <a:r>
              <a:rPr lang="en-US" sz="1200" spc="-110" dirty="0">
                <a:solidFill>
                  <a:srgbClr val="191919"/>
                </a:solidFill>
                <a:latin typeface="Arial" pitchFamily="34" charset="0"/>
                <a:ea typeface="Arial"/>
                <a:cs typeface="Arial" pitchFamily="34" charset="0"/>
                <a:sym typeface="Arial"/>
                <a:hlinkClick r:id="rId9"/>
              </a:rPr>
              <a:t>https://www.semanticscholar.org/paper/Healthcare-quality-in-systemic-lupus-erythematosus%3A-Lawson-Yazdany/d9102045290cbd0854e67a6cf4a1b885453e12d4/figure/0</a:t>
            </a:r>
            <a:r>
              <a:rPr lang="en-US" sz="1200" spc="-110" dirty="0">
                <a:solidFill>
                  <a:srgbClr val="191919"/>
                </a:solidFill>
                <a:latin typeface="Arial" pitchFamily="34" charset="0"/>
                <a:ea typeface="Arial"/>
                <a:cs typeface="Arial" pitchFamily="34" charset="0"/>
                <a:sym typeface="Arial"/>
              </a:rPr>
              <a:t> </a:t>
            </a:r>
          </a:p>
          <a:p>
            <a:pPr marL="285750" indent="-285750">
              <a:buFont typeface="Arial" panose="020B0604020202020204" pitchFamily="34" charset="0"/>
              <a:buChar char="•"/>
            </a:pPr>
            <a:r>
              <a:rPr lang="en-US" sz="1200" spc="-110" dirty="0">
                <a:solidFill>
                  <a:srgbClr val="191919"/>
                </a:solidFill>
                <a:latin typeface="Arial" pitchFamily="34" charset="0"/>
                <a:ea typeface="Arial"/>
                <a:cs typeface="Arial" pitchFamily="34" charset="0"/>
                <a:sym typeface="Arial"/>
                <a:hlinkClick r:id="rId10"/>
              </a:rPr>
              <a:t>https://www.compliancequest.com/bloglet/quality-assurance-in-healthcare-definition-importance-and-best-practices/</a:t>
            </a:r>
            <a:r>
              <a:rPr lang="en-US" sz="1200" spc="-110" dirty="0">
                <a:solidFill>
                  <a:srgbClr val="191919"/>
                </a:solidFill>
                <a:latin typeface="Arial" pitchFamily="34" charset="0"/>
                <a:ea typeface="Arial"/>
                <a:cs typeface="Arial" pitchFamily="34" charset="0"/>
                <a:sym typeface="Arial"/>
              </a:rPr>
              <a:t> </a:t>
            </a:r>
          </a:p>
          <a:p>
            <a:pPr marL="285750" indent="-285750">
              <a:buFont typeface="Arial" panose="020B0604020202020204" pitchFamily="34" charset="0"/>
              <a:buChar char="•"/>
            </a:pPr>
            <a:endParaRPr lang="en-US" sz="1200" spc="-110" dirty="0">
              <a:solidFill>
                <a:srgbClr val="191919"/>
              </a:solidFill>
              <a:latin typeface="Arial" pitchFamily="34" charset="0"/>
              <a:ea typeface="Arial"/>
              <a:cs typeface="Arial" pitchFamily="34" charset="0"/>
              <a:sym typeface="Arial"/>
            </a:endParaRPr>
          </a:p>
          <a:p>
            <a:pPr marL="285750" indent="-285750">
              <a:buFont typeface="Arial" panose="020B0604020202020204" pitchFamily="34" charset="0"/>
              <a:buChar char="•"/>
            </a:pPr>
            <a:endParaRPr lang="en-US" sz="1200" spc="-110" dirty="0">
              <a:solidFill>
                <a:srgbClr val="191919"/>
              </a:solidFill>
              <a:latin typeface="Arial" pitchFamily="34" charset="0"/>
              <a:ea typeface="Arial"/>
              <a:cs typeface="Arial" pitchFamily="34" charset="0"/>
              <a:sym typeface="Arial"/>
            </a:endParaRPr>
          </a:p>
          <a:p>
            <a:pPr marL="285750" indent="-285750">
              <a:buFont typeface="Arial" panose="020B0604020202020204" pitchFamily="34" charset="0"/>
              <a:buChar char="•"/>
            </a:pPr>
            <a:endParaRPr lang="en-US" sz="1200" spc="-110" dirty="0">
              <a:solidFill>
                <a:srgbClr val="191919"/>
              </a:solidFill>
              <a:latin typeface="Arial" pitchFamily="34" charset="0"/>
              <a:ea typeface="Arial"/>
              <a:cs typeface="Arial" pitchFamily="34" charset="0"/>
              <a:sym typeface="Arial"/>
            </a:endParaRPr>
          </a:p>
          <a:p>
            <a:pPr marL="285750" indent="-285750">
              <a:buFont typeface="Arial" panose="020B0604020202020204" pitchFamily="34" charset="0"/>
              <a:buChar char="•"/>
            </a:pPr>
            <a:endParaRPr lang="en-IN" sz="1200" dirty="0">
              <a:latin typeface="Arial" pitchFamily="34" charset="0"/>
              <a:cs typeface="Arial"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srcRect/>
          <a:stretch>
            <a:fillRect/>
          </a:stretch>
        </p:blipFill>
        <p:spPr bwMode="auto">
          <a:xfrm>
            <a:off x="762000" y="391984"/>
            <a:ext cx="16535400" cy="9509382"/>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3497</Words>
  <Application>Microsoft Office PowerPoint</Application>
  <PresentationFormat>Custom</PresentationFormat>
  <Paragraphs>131</Paragraphs>
  <Slides>16</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Sonali</dc:creator>
  <cp:lastModifiedBy>sonali solanki</cp:lastModifiedBy>
  <cp:revision>2</cp:revision>
  <dcterms:modified xsi:type="dcterms:W3CDTF">2026-07-21T09:22:42Z</dcterms:modified>
</cp:coreProperties>
</file>