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sldIdLst>
    <p:sldId id="256" r:id="rId2"/>
    <p:sldId id="257" r:id="rId3"/>
  </p:sldIdLst>
  <p:sldSz cx="17068800" cy="9601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50" autoAdjust="0"/>
    <p:restoredTop sz="94720"/>
  </p:normalViewPr>
  <p:slideViewPr>
    <p:cSldViewPr snapToGrid="0">
      <p:cViewPr>
        <p:scale>
          <a:sx n="82" d="100"/>
          <a:sy n="82" d="100"/>
        </p:scale>
        <p:origin x="1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1853"/>
            <a:ext cx="17068800" cy="9613054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09894" y="3366348"/>
            <a:ext cx="10873710" cy="2304823"/>
          </a:xfrm>
        </p:spPr>
        <p:txBody>
          <a:bodyPr anchor="b">
            <a:noAutofit/>
          </a:bodyPr>
          <a:lstStyle>
            <a:lvl1pPr algn="r">
              <a:defRPr sz="756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09894" y="5671167"/>
            <a:ext cx="10873710" cy="153565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04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269" y="3781215"/>
            <a:ext cx="12035335" cy="2557213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9" y="6338427"/>
            <a:ext cx="12035335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8268" y="3024825"/>
            <a:ext cx="5857649" cy="54330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5958" y="3024825"/>
            <a:ext cx="5857648" cy="54330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044" y="3025376"/>
            <a:ext cx="5859872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044" y="3832144"/>
            <a:ext cx="5859872" cy="4625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123736" y="3025376"/>
            <a:ext cx="5859865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23738" y="3832144"/>
            <a:ext cx="5859864" cy="4625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268" y="853440"/>
            <a:ext cx="12035335" cy="184912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268" y="2098046"/>
            <a:ext cx="5396339" cy="178985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4646" y="720894"/>
            <a:ext cx="6318957" cy="773701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8268" y="3887897"/>
            <a:ext cx="5396339" cy="3618229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639888" indent="0">
              <a:buNone/>
              <a:defRPr sz="1960"/>
            </a:lvl2pPr>
            <a:lvl3pPr marL="1279776" indent="0">
              <a:buNone/>
              <a:defRPr sz="1680"/>
            </a:lvl3pPr>
            <a:lvl4pPr marL="1919665" indent="0">
              <a:buNone/>
              <a:defRPr sz="1400"/>
            </a:lvl4pPr>
            <a:lvl5pPr marL="2559551" indent="0">
              <a:buNone/>
              <a:defRPr sz="1400"/>
            </a:lvl5pPr>
            <a:lvl6pPr marL="3199440" indent="0">
              <a:buNone/>
              <a:defRPr sz="1400"/>
            </a:lvl6pPr>
            <a:lvl7pPr marL="3839328" indent="0">
              <a:buNone/>
              <a:defRPr sz="1400"/>
            </a:lvl7pPr>
            <a:lvl8pPr marL="4479216" indent="0">
              <a:buNone/>
              <a:defRPr sz="1400"/>
            </a:lvl8pPr>
            <a:lvl9pPr marL="5119104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268" y="6720840"/>
            <a:ext cx="12035334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48268" y="853440"/>
            <a:ext cx="12035335" cy="5384005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8268" y="7514273"/>
            <a:ext cx="12035334" cy="943634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269" y="853440"/>
            <a:ext cx="12035335" cy="47650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9" y="6258560"/>
            <a:ext cx="12035335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7" y="853440"/>
            <a:ext cx="11331788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12594" y="5085080"/>
            <a:ext cx="10114334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9" y="6258560"/>
            <a:ext cx="12035335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758618" y="1106529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2450215" y="4041179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252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269" y="2704783"/>
            <a:ext cx="12035335" cy="3633644"/>
          </a:xfrm>
        </p:spPr>
        <p:txBody>
          <a:bodyPr anchor="b">
            <a:normAutofit/>
          </a:bodyPr>
          <a:lstStyle>
            <a:lvl1pPr algn="l">
              <a:defRPr sz="616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9" y="6338427"/>
            <a:ext cx="12035335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7" y="853440"/>
            <a:ext cx="11331788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48265" y="5618480"/>
            <a:ext cx="12035337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9" y="6338427"/>
            <a:ext cx="12035335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758618" y="1106529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2450215" y="4041179"/>
            <a:ext cx="85344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19" y="853440"/>
            <a:ext cx="12023484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48265" y="5618480"/>
            <a:ext cx="12035337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9" y="6338427"/>
            <a:ext cx="12035335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154743" y="853440"/>
            <a:ext cx="1826640" cy="735203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8269" y="853440"/>
            <a:ext cx="9884210" cy="735203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1853"/>
            <a:ext cx="17068800" cy="9613054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8268" y="853440"/>
            <a:ext cx="12035335" cy="184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268" y="3024825"/>
            <a:ext cx="12035335" cy="5433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87187" y="8457908"/>
            <a:ext cx="127671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F172A-FB2C-41F5-A8F7-30E63CC4B8F1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48268" y="8457908"/>
            <a:ext cx="8816657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026929" y="8457908"/>
            <a:ext cx="95667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1"/>
                </a:solidFill>
              </a:defRPr>
            </a:lvl1pPr>
          </a:lstStyle>
          <a:p>
            <a:fld id="{4F08FF69-ACDB-4352-8E3A-6300EB332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60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  <p:sldLayoutId id="2147483818" r:id="rId15"/>
    <p:sldLayoutId id="2147483819" r:id="rId16"/>
  </p:sldLayoutIdLst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bc.co.uk/news/uk-430319" TargetMode="External"/><Relationship Id="rId3" Type="http://schemas.openxmlformats.org/officeDocument/2006/relationships/hyperlink" Target="https://www.bbc.co.uk/news/uk-politics-4309148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86239" y="0"/>
            <a:ext cx="76925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Oxfam – global poverty organisation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4327" y="244008"/>
            <a:ext cx="2893671" cy="4278094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1600" u="sng" dirty="0" smtClean="0"/>
              <a:t>What is it?</a:t>
            </a:r>
          </a:p>
          <a:p>
            <a:r>
              <a:rPr lang="en-GB" sz="1600" dirty="0" smtClean="0"/>
              <a:t> Established in 1942 and continuously provided help and support for vulnerable individuals at risk of poverty</a:t>
            </a:r>
            <a:r>
              <a:rPr lang="en-GB" sz="1600" dirty="0" smtClean="0"/>
              <a:t>.</a:t>
            </a:r>
          </a:p>
          <a:p>
            <a:endParaRPr lang="en-GB" sz="1600" dirty="0"/>
          </a:p>
          <a:p>
            <a:r>
              <a:rPr lang="en-GB" sz="1600" dirty="0" smtClean="0"/>
              <a:t> </a:t>
            </a:r>
            <a:r>
              <a:rPr lang="en-GB" sz="1600" b="1" dirty="0" smtClean="0"/>
              <a:t>Th</a:t>
            </a:r>
            <a:r>
              <a:rPr lang="en-GB" sz="1600" b="1" dirty="0" smtClean="0"/>
              <a:t>e aim of </a:t>
            </a:r>
            <a:r>
              <a:rPr lang="en-GB" sz="1600" b="1" dirty="0" smtClean="0"/>
              <a:t>Oxfam: </a:t>
            </a:r>
            <a:r>
              <a:rPr lang="en-GB" sz="1600" dirty="0" smtClean="0"/>
              <a:t>is to ensure lives are saved and to help people come back stronger. For example, they make sure people receive clean water and healthy sanitation.</a:t>
            </a:r>
            <a:endParaRPr lang="en-GB" sz="1600" dirty="0"/>
          </a:p>
          <a:p>
            <a:r>
              <a:rPr lang="en-GB" sz="1600" dirty="0" smtClean="0"/>
              <a:t>The leader of Oxfam formally known as </a:t>
            </a:r>
            <a:r>
              <a:rPr lang="en-GB" sz="1600" b="1" dirty="0" smtClean="0"/>
              <a:t>Winnie </a:t>
            </a:r>
            <a:r>
              <a:rPr lang="en-GB" sz="1600" b="1" dirty="0" err="1" smtClean="0"/>
              <a:t>Byanyima</a:t>
            </a:r>
            <a:r>
              <a:rPr lang="en-GB" sz="1600" dirty="0" smtClean="0"/>
              <a:t>. Who is also leader on women’s rights. 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571519" y="721228"/>
            <a:ext cx="7865046" cy="3539430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These are the current emergencies that Oxfam are providing help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chemeClr val="accent2"/>
                </a:solidFill>
              </a:rPr>
              <a:t>Cyclone Idai </a:t>
            </a:r>
            <a:r>
              <a:rPr lang="en-GB" sz="1600" dirty="0" smtClean="0"/>
              <a:t>– many fatalities have occurred due to the high amounts of flooding and landslides. There are many families who have missing members. 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>
                <a:solidFill>
                  <a:schemeClr val="accent2"/>
                </a:solidFill>
              </a:rPr>
              <a:t>Yemen crisis </a:t>
            </a:r>
            <a:r>
              <a:rPr lang="en-GB" sz="1600" dirty="0" smtClean="0"/>
              <a:t>–  18.8 millions are at risk to Famine (shortage of food).</a:t>
            </a:r>
          </a:p>
          <a:p>
            <a:pPr algn="ctr"/>
            <a:endParaRPr lang="en-GB" sz="1600" b="1" dirty="0" smtClean="0"/>
          </a:p>
          <a:p>
            <a:pPr algn="ctr"/>
            <a:r>
              <a:rPr lang="en-GB" sz="1600" b="1" dirty="0" smtClean="0"/>
              <a:t>Achievements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/>
              <a:t>They </a:t>
            </a:r>
            <a:r>
              <a:rPr lang="en-GB" sz="1600" dirty="0" smtClean="0"/>
              <a:t>have 22 different projects in 19 countries to help reduce poverty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/>
              <a:t> </a:t>
            </a:r>
            <a:r>
              <a:rPr lang="en-GB" sz="1600" dirty="0" smtClean="0"/>
              <a:t>In 2013/14 a sum of £3.8 million was spent on tackling poverty and the suffering on families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/>
              <a:t> </a:t>
            </a:r>
            <a:r>
              <a:rPr lang="en-GB" sz="1600" dirty="0" smtClean="0"/>
              <a:t>In 2017/18 Oxfam helped over 14 </a:t>
            </a:r>
            <a:r>
              <a:rPr lang="en-GB" sz="1600" b="1" dirty="0" smtClean="0"/>
              <a:t>million</a:t>
            </a:r>
            <a:r>
              <a:rPr lang="en-GB" sz="1600" dirty="0" smtClean="0"/>
              <a:t> people fight poverty (mostly women</a:t>
            </a:r>
            <a:r>
              <a:rPr lang="en-GB" sz="1600" dirty="0" smtClean="0"/>
              <a:t>).</a:t>
            </a:r>
          </a:p>
          <a:p>
            <a:pPr marL="285750" indent="-285750">
              <a:buFont typeface="Arial" charset="0"/>
              <a:buChar char="•"/>
            </a:pP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In light of this Oxfam has been rewarded  with the European Excellence Award ( Oxfam international May 2017).  </a:t>
            </a:r>
            <a:r>
              <a:rPr lang="en-GB" sz="1600" dirty="0" smtClean="0"/>
              <a:t> </a:t>
            </a:r>
            <a:endParaRPr lang="en-GB" sz="16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259061" y="4746928"/>
            <a:ext cx="2851612" cy="4062651"/>
          </a:xfrm>
          <a:prstGeom prst="rect">
            <a:avLst/>
          </a:prstGeom>
          <a:noFill/>
          <a:ln w="12700">
            <a:gradFill>
              <a:gsLst>
                <a:gs pos="10000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lumMod val="45000"/>
                    <a:lumOff val="55000"/>
                  </a:schemeClr>
                </a:gs>
                <a:gs pos="95000">
                  <a:schemeClr val="accent2">
                    <a:lumMod val="60000"/>
                    <a:lumOff val="40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glow rad="25400">
              <a:schemeClr val="accent1"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The 5 core values of Oxfam (Oxfam 2018):</a:t>
            </a:r>
          </a:p>
          <a:p>
            <a:endParaRPr lang="en-US" sz="1600" dirty="0"/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>
                <a:solidFill>
                  <a:srgbClr val="00B050"/>
                </a:solidFill>
              </a:rPr>
              <a:t>The right to a sustainable livelihood</a:t>
            </a:r>
          </a:p>
          <a:p>
            <a:pPr marL="285750" indent="-285750">
              <a:buFont typeface="Arial" charset="0"/>
              <a:buChar char="•"/>
            </a:pPr>
            <a:endParaRPr lang="en-US" sz="1600" dirty="0"/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>
                <a:solidFill>
                  <a:srgbClr val="FFC000"/>
                </a:solidFill>
              </a:rPr>
              <a:t>The right to basic social services</a:t>
            </a:r>
          </a:p>
          <a:p>
            <a:pPr marL="285750" indent="-285750">
              <a:buFont typeface="Arial" charset="0"/>
              <a:buChar char="•"/>
            </a:pPr>
            <a:endParaRPr lang="en-US" sz="1600" dirty="0"/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>
                <a:solidFill>
                  <a:srgbClr val="00B050"/>
                </a:solidFill>
              </a:rPr>
              <a:t>The right to life and security</a:t>
            </a:r>
          </a:p>
          <a:p>
            <a:pPr marL="285750" indent="-285750">
              <a:buFont typeface="Arial" charset="0"/>
              <a:buChar char="•"/>
            </a:pPr>
            <a:endParaRPr lang="en-US" sz="1600" dirty="0">
              <a:solidFill>
                <a:srgbClr val="FFC000"/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>
                <a:solidFill>
                  <a:srgbClr val="FFC000"/>
                </a:solidFill>
              </a:rPr>
              <a:t>The right to be heard</a:t>
            </a:r>
          </a:p>
          <a:p>
            <a:pPr marL="285750" indent="-285750">
              <a:buFont typeface="Arial" charset="0"/>
              <a:buChar char="•"/>
            </a:pPr>
            <a:endParaRPr lang="en-US" sz="1600" dirty="0"/>
          </a:p>
          <a:p>
            <a:pPr marL="285750" indent="-285750">
              <a:buFont typeface="Arial" charset="0"/>
              <a:buChar char="•"/>
            </a:pPr>
            <a:r>
              <a:rPr lang="en-US" sz="1600" dirty="0" smtClean="0">
                <a:solidFill>
                  <a:srgbClr val="00B050"/>
                </a:solidFill>
              </a:rPr>
              <a:t>The right to an identity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1680019" y="961276"/>
            <a:ext cx="4990454" cy="4031873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63500">
              <a:schemeClr val="accent1"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The charity uses three different ways of raising awareness:</a:t>
            </a:r>
          </a:p>
          <a:p>
            <a:endParaRPr lang="en-US" sz="1600" dirty="0"/>
          </a:p>
          <a:p>
            <a:r>
              <a:rPr lang="en-US" sz="1600" u="sng" dirty="0" smtClean="0"/>
              <a:t>Shops (first opened in 1948) </a:t>
            </a:r>
            <a:r>
              <a:rPr lang="en-US" sz="1600" dirty="0" smtClean="0"/>
              <a:t>– located all over the world that sell items donated or fair trade. All proceeds go towards </a:t>
            </a:r>
            <a:r>
              <a:rPr lang="en-US" sz="1600" dirty="0" err="1" smtClean="0"/>
              <a:t>emergancies</a:t>
            </a:r>
            <a:r>
              <a:rPr lang="en-US" sz="1600" dirty="0" smtClean="0"/>
              <a:t>.</a:t>
            </a:r>
          </a:p>
          <a:p>
            <a:endParaRPr lang="en-US" sz="1600" dirty="0"/>
          </a:p>
          <a:p>
            <a:r>
              <a:rPr lang="en-US" sz="1600" u="sng" dirty="0" smtClean="0"/>
              <a:t>Campaigns</a:t>
            </a:r>
            <a:r>
              <a:rPr lang="en-US" sz="1600" dirty="0" smtClean="0"/>
              <a:t> – An example would be the ‘Make Trade Fair’ campaign which </a:t>
            </a:r>
            <a:r>
              <a:rPr lang="en-US" sz="1600" dirty="0" err="1" smtClean="0"/>
              <a:t>elimites</a:t>
            </a:r>
            <a:r>
              <a:rPr lang="en-US" sz="1600" dirty="0" smtClean="0"/>
              <a:t> </a:t>
            </a:r>
            <a:r>
              <a:rPr lang="en-US" sz="1600" dirty="0" smtClean="0"/>
              <a:t>trade practices (dumping).</a:t>
            </a:r>
          </a:p>
          <a:p>
            <a:endParaRPr lang="en-US" sz="1600" dirty="0"/>
          </a:p>
          <a:p>
            <a:r>
              <a:rPr lang="en-US" sz="1600" u="sng" dirty="0" smtClean="0"/>
              <a:t>Fundraising</a:t>
            </a:r>
            <a:r>
              <a:rPr lang="en-US" sz="1600" dirty="0" smtClean="0"/>
              <a:t> – over 500,000 people in the UK make monthly donations to Oxfam. Many donations have been left through peoples will’s. </a:t>
            </a:r>
            <a:r>
              <a:rPr lang="en-US" sz="1600" dirty="0" err="1" smtClean="0"/>
              <a:t>E.g</a:t>
            </a:r>
            <a:r>
              <a:rPr lang="en-US" sz="1600" dirty="0" smtClean="0"/>
              <a:t> Christopher McCandless. As well as many London Marathon runners who fundraise as part of the charity.</a:t>
            </a:r>
            <a:endParaRPr lang="en-US" sz="16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011" y="4746928"/>
            <a:ext cx="3084675" cy="1758233"/>
          </a:xfrm>
          <a:prstGeom prst="rect">
            <a:avLst/>
          </a:prstGeom>
          <a:effectLst>
            <a:glow rad="215900">
              <a:schemeClr val="accent1">
                <a:lumMod val="75000"/>
                <a:alpha val="40000"/>
              </a:schemeClr>
            </a:glow>
            <a:softEdge rad="0"/>
          </a:effectLst>
        </p:spPr>
      </p:pic>
      <p:cxnSp>
        <p:nvCxnSpPr>
          <p:cNvPr id="21" name="Straight Arrow Connector 20"/>
          <p:cNvCxnSpPr/>
          <p:nvPr/>
        </p:nvCxnSpPr>
        <p:spPr>
          <a:xfrm>
            <a:off x="6986459" y="6350726"/>
            <a:ext cx="4724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616379" y="4555317"/>
            <a:ext cx="3762456" cy="2554545"/>
          </a:xfrm>
          <a:prstGeom prst="rect">
            <a:avLst/>
          </a:prstGeom>
          <a:noFill/>
          <a:ln>
            <a:gradFill flip="none" rotWithShape="1">
              <a:gsLst>
                <a:gs pos="36000">
                  <a:schemeClr val="accent2">
                    <a:lumMod val="67000"/>
                  </a:schemeClr>
                </a:gs>
                <a:gs pos="37000">
                  <a:schemeClr val="accent2">
                    <a:alpha val="46000"/>
                    <a:lumMod val="0"/>
                    <a:lumOff val="100000"/>
                  </a:schemeClr>
                </a:gs>
                <a:gs pos="100000">
                  <a:schemeClr val="accent2">
                    <a:lumMod val="60000"/>
                    <a:lumOff val="40000"/>
                  </a:schemeClr>
                </a:gs>
              </a:gsLst>
              <a:path path="rect">
                <a:fillToRect l="100000" t="100000"/>
              </a:path>
              <a:tileRect r="-100000" b="-100000"/>
            </a:gradFill>
          </a:ln>
          <a:effectLst>
            <a:glow rad="127000">
              <a:schemeClr val="accent1">
                <a:alpha val="64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This chart provided by Oxfam (2017/18) show an overall of how the money which is provided is spent. The chart states how 70% of the funding is spent on actual help for vulnerable people such as: campaigning, development and humanitarian. Then, the remaining 30% is left to be spent on </a:t>
            </a:r>
            <a:r>
              <a:rPr lang="en-US" sz="1600" dirty="0" smtClean="0"/>
              <a:t>administration</a:t>
            </a:r>
            <a:r>
              <a:rPr lang="en-US" sz="1600" dirty="0" smtClean="0"/>
              <a:t>, fundraising and trading</a:t>
            </a:r>
            <a:r>
              <a:rPr lang="en-US" sz="1400" dirty="0" smtClean="0"/>
              <a:t>.</a:t>
            </a:r>
            <a:endParaRPr lang="en-US" sz="1400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6666" y="6825544"/>
            <a:ext cx="3496013" cy="2032984"/>
          </a:xfrm>
          <a:prstGeom prst="rect">
            <a:avLst/>
          </a:prstGeom>
          <a:effectLst>
            <a:glow rad="254000">
              <a:schemeClr val="accent1">
                <a:lumMod val="75000"/>
                <a:alpha val="40000"/>
              </a:schemeClr>
            </a:glow>
          </a:effectLst>
        </p:spPr>
      </p:pic>
      <p:cxnSp>
        <p:nvCxnSpPr>
          <p:cNvPr id="27" name="Straight Arrow Connector 26"/>
          <p:cNvCxnSpPr/>
          <p:nvPr/>
        </p:nvCxnSpPr>
        <p:spPr>
          <a:xfrm>
            <a:off x="7272386" y="8133988"/>
            <a:ext cx="68798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8086098" y="7656935"/>
            <a:ext cx="3292737" cy="1569660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177800">
              <a:schemeClr val="accent1">
                <a:alpha val="54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This chart provided by Oxfam shows the % of the money is spent within each and every country that they have worked in that year. (Annual report 2017/18)</a:t>
            </a:r>
            <a:endParaRPr lang="en-US" sz="1600" dirty="0"/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7156" y="205186"/>
            <a:ext cx="1393408" cy="516042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11509537" y="5163550"/>
            <a:ext cx="5331417" cy="3323987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38100">
              <a:schemeClr val="accent1">
                <a:alpha val="46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b="1" i="1" dirty="0" smtClean="0"/>
              <a:t>Future movement</a:t>
            </a:r>
          </a:p>
          <a:p>
            <a:r>
              <a:rPr lang="en-US" sz="1600" dirty="0" smtClean="0"/>
              <a:t>This </a:t>
            </a:r>
            <a:r>
              <a:rPr lang="en-US" sz="1600" dirty="0" smtClean="0"/>
              <a:t>is where Oxfam rely on the empowerment of people to make a broad change to the struggles of poverty (Winnie </a:t>
            </a:r>
            <a:r>
              <a:rPr lang="en-US" sz="1600" dirty="0" err="1" smtClean="0"/>
              <a:t>Byanyima</a:t>
            </a:r>
            <a:r>
              <a:rPr lang="en-US" sz="1600" dirty="0" smtClean="0"/>
              <a:t> 2013).  The idea that people are able to shape and empower their own future and direct it away from poverty. An article on the Oxfam website highlighted how from 2013-2019 the aim was to spend £1 billion every year to ensure that all individuals at risk of poverty is able to use their own empowerment to save their future. This was to be done by : saving human lives by humanitarian disasters and preparing for crisis, providing sustainable food for all, fair sharing of natural resources and to ensure basic finances for basic human needs. </a:t>
            </a:r>
            <a:endParaRPr lang="en-US" sz="1600" dirty="0"/>
          </a:p>
        </p:txBody>
      </p:sp>
      <p:sp>
        <p:nvSpPr>
          <p:cNvPr id="2" name="TextBox 1"/>
          <p:cNvSpPr txBox="1"/>
          <p:nvPr/>
        </p:nvSpPr>
        <p:spPr>
          <a:xfrm>
            <a:off x="15803491" y="2052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1707638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94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BBC(2019</a:t>
            </a:r>
            <a:r>
              <a:rPr lang="en-US" dirty="0"/>
              <a:t>). Retrieved from 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www.bbc.co.uk/news/uk-430319</a:t>
            </a:r>
            <a:endParaRPr lang="en-US" dirty="0" smtClean="0"/>
          </a:p>
          <a:p>
            <a:endParaRPr lang="en-GB" dirty="0"/>
          </a:p>
          <a:p>
            <a:r>
              <a:rPr lang="en-GB" dirty="0"/>
              <a:t>Oxfam agrees to stop government funding bids. (2019). Retrieved from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www.bbc.co.uk/news/uk-politics-43091489</a:t>
            </a:r>
            <a:r>
              <a:rPr lang="en-GB" dirty="0" smtClean="0"/>
              <a:t>  </a:t>
            </a:r>
          </a:p>
          <a:p>
            <a:endParaRPr lang="en-GB" dirty="0"/>
          </a:p>
          <a:p>
            <a:r>
              <a:rPr lang="en-GB" dirty="0" smtClean="0"/>
              <a:t>How </a:t>
            </a:r>
            <a:r>
              <a:rPr lang="en-GB" dirty="0"/>
              <a:t>we spend your money | Oxfam International. (2019). Retrieved from https://</a:t>
            </a:r>
            <a:r>
              <a:rPr lang="en-GB" dirty="0" err="1"/>
              <a:t>www.oxfam.org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/about/how-we-spend-money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20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17008</TotalTime>
  <Words>601</Words>
  <Application>Microsoft Macintosh PowerPoint</Application>
  <PresentationFormat>Custom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Trebuchet MS</vt:lpstr>
      <vt:lpstr>Wingdings 3</vt:lpstr>
      <vt:lpstr>Arial</vt:lpstr>
      <vt:lpstr>Facet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Freya Hughes (1707638)</dc:creator>
  <cp:lastModifiedBy>Freya Hughes (1707638)</cp:lastModifiedBy>
  <cp:revision>25</cp:revision>
  <dcterms:created xsi:type="dcterms:W3CDTF">2019-03-27T08:28:00Z</dcterms:created>
  <dcterms:modified xsi:type="dcterms:W3CDTF">2019-04-30T09:21:45Z</dcterms:modified>
</cp:coreProperties>
</file>