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7" r:id="rId2"/>
    <p:sldId id="256" r:id="rId3"/>
  </p:sldIdLst>
  <p:sldSz cx="7556500" cy="10693400"/>
  <p:notesSz cx="6858000" cy="9144000"/>
  <p:embeddedFontLst>
    <p:embeddedFont>
      <p:font typeface="Times New Roman Bold" panose="02020803070505020304" pitchFamily="18" charset="0"/>
      <p:bold r:id="rId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114" d="100"/>
          <a:sy n="114" d="100"/>
        </p:scale>
        <p:origin x="1128" y="-221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font" Target="fonts/font1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7/31/2026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18" Type="http://schemas.openxmlformats.org/officeDocument/2006/relationships/image" Target="../media/image18.svg"/><Relationship Id="rId26" Type="http://schemas.openxmlformats.org/officeDocument/2006/relationships/hyperlink" Target="https://www.samsung.com/global/sustainability/media/pdf/Samsung_Electronics_Sustainability_Report_2025_ENG.pdf" TargetMode="External"/><Relationship Id="rId3" Type="http://schemas.openxmlformats.org/officeDocument/2006/relationships/image" Target="../media/image3.svg"/><Relationship Id="rId21" Type="http://schemas.openxmlformats.org/officeDocument/2006/relationships/image" Target="../media/image21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5" Type="http://schemas.openxmlformats.org/officeDocument/2006/relationships/image" Target="../media/image25.svg"/><Relationship Id="rId2" Type="http://schemas.openxmlformats.org/officeDocument/2006/relationships/image" Target="../media/image2.svg"/><Relationship Id="rId16" Type="http://schemas.openxmlformats.org/officeDocument/2006/relationships/image" Target="../media/image16.png"/><Relationship Id="rId20" Type="http://schemas.openxmlformats.org/officeDocument/2006/relationships/image" Target="../media/image20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24" Type="http://schemas.openxmlformats.org/officeDocument/2006/relationships/image" Target="../media/image24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23" Type="http://schemas.openxmlformats.org/officeDocument/2006/relationships/image" Target="../media/image23.svg"/><Relationship Id="rId10" Type="http://schemas.openxmlformats.org/officeDocument/2006/relationships/image" Target="../media/image10.svg"/><Relationship Id="rId19" Type="http://schemas.openxmlformats.org/officeDocument/2006/relationships/image" Target="../media/image19.svg"/><Relationship Id="rId4" Type="http://schemas.openxmlformats.org/officeDocument/2006/relationships/image" Target="../media/image4.jpeg"/><Relationship Id="rId9" Type="http://schemas.openxmlformats.org/officeDocument/2006/relationships/image" Target="../media/image9.png"/><Relationship Id="rId14" Type="http://schemas.openxmlformats.org/officeDocument/2006/relationships/image" Target="../media/image14.png"/><Relationship Id="rId22" Type="http://schemas.openxmlformats.org/officeDocument/2006/relationships/image" Target="../media/image22.png"/><Relationship Id="rId27" Type="http://schemas.openxmlformats.org/officeDocument/2006/relationships/hyperlink" Target="https://sg.finance.yahoo.com/news/smart-adaptive-street-furniture-market-103900253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141668-C9C1-6C38-AC18-7E630F9F17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2">
            <a:extLst>
              <a:ext uri="{FF2B5EF4-FFF2-40B4-BE49-F238E27FC236}">
                <a16:creationId xmlns:a16="http://schemas.microsoft.com/office/drawing/2014/main" id="{FEF5194D-B60B-F3B5-9FDB-190FB8888E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0650" y="1514475"/>
            <a:ext cx="75565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IN"/>
          </a:p>
        </p:txBody>
      </p:sp>
      <p:pic>
        <p:nvPicPr>
          <p:cNvPr id="1025" name="Picture 2">
            <a:extLst>
              <a:ext uri="{FF2B5EF4-FFF2-40B4-BE49-F238E27FC236}">
                <a16:creationId xmlns:a16="http://schemas.microsoft.com/office/drawing/2014/main" id="{D6D0CDB4-A7A6-86FE-A047-B78F8AB4E6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06" t="16325" r="10352" b="17850"/>
          <a:stretch>
            <a:fillRect/>
          </a:stretch>
        </p:blipFill>
        <p:spPr bwMode="auto">
          <a:xfrm>
            <a:off x="2013617" y="752475"/>
            <a:ext cx="3529263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3">
            <a:extLst>
              <a:ext uri="{FF2B5EF4-FFF2-40B4-BE49-F238E27FC236}">
                <a16:creationId xmlns:a16="http://schemas.microsoft.com/office/drawing/2014/main" id="{2F2F0663-7D58-19AB-40C3-94D91F6D18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6850" y="3100337"/>
            <a:ext cx="7239000" cy="50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Programme: Master of Business Administration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000" b="1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Module: Marketing Management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000" b="1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 code: LCMB7024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000" b="1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Lecturer: Haoran Liu</a:t>
            </a:r>
            <a:endParaRPr lang="en-GB" altLang="en-US" sz="2000" b="1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000" b="1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Assignment Title: Portfolio Presentation </a:t>
            </a:r>
            <a:endParaRPr lang="en-GB" altLang="en-US" sz="2000" b="1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000" b="1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Name: Akash Patel</a:t>
            </a:r>
            <a:endParaRPr lang="en-GB" altLang="en-US" sz="2000" b="1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000" b="1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ID Number: 2538074</a:t>
            </a:r>
            <a:endParaRPr lang="en-GB" altLang="en-US" sz="1400" b="1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1835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C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-18607" y="45020"/>
            <a:ext cx="2815919" cy="3024000"/>
          </a:xfrm>
          <a:custGeom>
            <a:avLst/>
            <a:gdLst/>
            <a:ahLst/>
            <a:cxnLst/>
            <a:rect l="l" t="t" r="r" b="b"/>
            <a:pathLst>
              <a:path w="3024000" h="3024000">
                <a:moveTo>
                  <a:pt x="0" y="3024000"/>
                </a:moveTo>
                <a:lnTo>
                  <a:pt x="3024000" y="3024000"/>
                </a:lnTo>
                <a:lnTo>
                  <a:pt x="3024000" y="0"/>
                </a:lnTo>
                <a:lnTo>
                  <a:pt x="0" y="0"/>
                </a:lnTo>
                <a:lnTo>
                  <a:pt x="0" y="302400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3" name="Group 3"/>
          <p:cNvGrpSpPr/>
          <p:nvPr/>
        </p:nvGrpSpPr>
        <p:grpSpPr>
          <a:xfrm>
            <a:off x="19405" y="7309736"/>
            <a:ext cx="3758845" cy="2570839"/>
            <a:chOff x="0" y="0"/>
            <a:chExt cx="1347085" cy="92133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347085" cy="921331"/>
            </a:xfrm>
            <a:custGeom>
              <a:avLst/>
              <a:gdLst/>
              <a:ahLst/>
              <a:cxnLst/>
              <a:rect l="l" t="t" r="r" b="b"/>
              <a:pathLst>
                <a:path w="1347085" h="921331">
                  <a:moveTo>
                    <a:pt x="0" y="0"/>
                  </a:moveTo>
                  <a:lnTo>
                    <a:pt x="1347085" y="0"/>
                  </a:lnTo>
                  <a:lnTo>
                    <a:pt x="1347085" y="921331"/>
                  </a:lnTo>
                  <a:lnTo>
                    <a:pt x="0" y="921331"/>
                  </a:lnTo>
                  <a:close/>
                </a:path>
              </a:pathLst>
            </a:custGeom>
            <a:solidFill>
              <a:srgbClr val="5170FF">
                <a:alpha val="25882"/>
              </a:srgbClr>
            </a:solidFill>
            <a:ln w="9525" cap="sq">
              <a:solidFill>
                <a:srgbClr val="5170FF">
                  <a:alpha val="25882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347085" cy="959431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algn="ctr">
                <a:lnSpc>
                  <a:spcPts val="174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-18607" y="9930135"/>
            <a:ext cx="7575106" cy="760798"/>
            <a:chOff x="0" y="0"/>
            <a:chExt cx="3092310" cy="27265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092310" cy="272653"/>
            </a:xfrm>
            <a:custGeom>
              <a:avLst/>
              <a:gdLst/>
              <a:ahLst/>
              <a:cxnLst/>
              <a:rect l="l" t="t" r="r" b="b"/>
              <a:pathLst>
                <a:path w="3092310" h="272653">
                  <a:moveTo>
                    <a:pt x="8972" y="0"/>
                  </a:moveTo>
                  <a:lnTo>
                    <a:pt x="3083337" y="0"/>
                  </a:lnTo>
                  <a:cubicBezTo>
                    <a:pt x="3085717" y="0"/>
                    <a:pt x="3087999" y="945"/>
                    <a:pt x="3089682" y="2628"/>
                  </a:cubicBezTo>
                  <a:cubicBezTo>
                    <a:pt x="3091364" y="4311"/>
                    <a:pt x="3092310" y="6593"/>
                    <a:pt x="3092310" y="8972"/>
                  </a:cubicBezTo>
                  <a:lnTo>
                    <a:pt x="3092310" y="263681"/>
                  </a:lnTo>
                  <a:cubicBezTo>
                    <a:pt x="3092310" y="266060"/>
                    <a:pt x="3091364" y="268342"/>
                    <a:pt x="3089682" y="270025"/>
                  </a:cubicBezTo>
                  <a:cubicBezTo>
                    <a:pt x="3087999" y="271708"/>
                    <a:pt x="3085717" y="272653"/>
                    <a:pt x="3083337" y="272653"/>
                  </a:cubicBezTo>
                  <a:lnTo>
                    <a:pt x="8972" y="272653"/>
                  </a:lnTo>
                  <a:cubicBezTo>
                    <a:pt x="6593" y="272653"/>
                    <a:pt x="4311" y="271708"/>
                    <a:pt x="2628" y="270025"/>
                  </a:cubicBezTo>
                  <a:cubicBezTo>
                    <a:pt x="945" y="268342"/>
                    <a:pt x="0" y="266060"/>
                    <a:pt x="0" y="263681"/>
                  </a:cubicBezTo>
                  <a:lnTo>
                    <a:pt x="0" y="8972"/>
                  </a:lnTo>
                  <a:cubicBezTo>
                    <a:pt x="0" y="6593"/>
                    <a:pt x="945" y="4311"/>
                    <a:pt x="2628" y="2628"/>
                  </a:cubicBezTo>
                  <a:cubicBezTo>
                    <a:pt x="4311" y="945"/>
                    <a:pt x="6593" y="0"/>
                    <a:pt x="8972" y="0"/>
                  </a:cubicBezTo>
                  <a:close/>
                </a:path>
              </a:pathLst>
            </a:custGeom>
            <a:solidFill>
              <a:srgbClr val="5170FF"/>
            </a:solidFill>
            <a:ln w="9525" cap="sq">
              <a:solidFill>
                <a:srgbClr val="5170FF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3092310" cy="310753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algn="ctr">
                <a:lnSpc>
                  <a:spcPts val="174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-18607" y="4749589"/>
            <a:ext cx="3763617" cy="2536797"/>
            <a:chOff x="0" y="0"/>
            <a:chExt cx="1356743" cy="909131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356742" cy="909131"/>
            </a:xfrm>
            <a:custGeom>
              <a:avLst/>
              <a:gdLst/>
              <a:ahLst/>
              <a:cxnLst/>
              <a:rect l="l" t="t" r="r" b="b"/>
              <a:pathLst>
                <a:path w="1356742" h="909131">
                  <a:moveTo>
                    <a:pt x="0" y="0"/>
                  </a:moveTo>
                  <a:lnTo>
                    <a:pt x="1356742" y="0"/>
                  </a:lnTo>
                  <a:lnTo>
                    <a:pt x="1356742" y="909131"/>
                  </a:lnTo>
                  <a:lnTo>
                    <a:pt x="0" y="909131"/>
                  </a:lnTo>
                  <a:close/>
                </a:path>
              </a:pathLst>
            </a:custGeom>
            <a:solidFill>
              <a:srgbClr val="7ED957">
                <a:alpha val="24706"/>
              </a:srgbClr>
            </a:solidFill>
            <a:ln w="9525" cap="sq">
              <a:solidFill>
                <a:srgbClr val="5170FF">
                  <a:alpha val="24706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1356743" cy="947231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algn="ctr">
                <a:lnSpc>
                  <a:spcPts val="174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740234" y="5885151"/>
            <a:ext cx="3793303" cy="1843611"/>
            <a:chOff x="0" y="0"/>
            <a:chExt cx="1367206" cy="90913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367206" cy="909131"/>
            </a:xfrm>
            <a:custGeom>
              <a:avLst/>
              <a:gdLst/>
              <a:ahLst/>
              <a:cxnLst/>
              <a:rect l="l" t="t" r="r" b="b"/>
              <a:pathLst>
                <a:path w="1367206" h="909131">
                  <a:moveTo>
                    <a:pt x="0" y="0"/>
                  </a:moveTo>
                  <a:lnTo>
                    <a:pt x="1367206" y="0"/>
                  </a:lnTo>
                  <a:lnTo>
                    <a:pt x="1367206" y="909131"/>
                  </a:lnTo>
                  <a:lnTo>
                    <a:pt x="0" y="909131"/>
                  </a:lnTo>
                  <a:close/>
                </a:path>
              </a:pathLst>
            </a:custGeom>
            <a:solidFill>
              <a:srgbClr val="7ED957">
                <a:alpha val="19608"/>
              </a:srgbClr>
            </a:solidFill>
            <a:ln w="9525" cap="sq">
              <a:solidFill>
                <a:srgbClr val="5170FF">
                  <a:alpha val="19608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1367206" cy="947231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algn="ctr">
                <a:lnSpc>
                  <a:spcPts val="1749"/>
                </a:lnSpc>
              </a:pPr>
              <a:endParaRPr/>
            </a:p>
          </p:txBody>
        </p:sp>
      </p:grpSp>
      <p:sp>
        <p:nvSpPr>
          <p:cNvPr id="21" name="AutoShape 21"/>
          <p:cNvSpPr/>
          <p:nvPr/>
        </p:nvSpPr>
        <p:spPr>
          <a:xfrm flipV="1">
            <a:off x="3666363" y="9874098"/>
            <a:ext cx="0" cy="576761"/>
          </a:xfrm>
          <a:prstGeom prst="line">
            <a:avLst/>
          </a:prstGeom>
          <a:ln w="9525" cap="flat">
            <a:solidFill>
              <a:srgbClr val="5170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22" name="Freeform 22"/>
          <p:cNvSpPr/>
          <p:nvPr/>
        </p:nvSpPr>
        <p:spPr>
          <a:xfrm>
            <a:off x="3100175" y="3969715"/>
            <a:ext cx="223014" cy="200307"/>
          </a:xfrm>
          <a:custGeom>
            <a:avLst/>
            <a:gdLst/>
            <a:ahLst/>
            <a:cxnLst/>
            <a:rect l="l" t="t" r="r" b="b"/>
            <a:pathLst>
              <a:path w="223014" h="200307">
                <a:moveTo>
                  <a:pt x="0" y="0"/>
                </a:moveTo>
                <a:lnTo>
                  <a:pt x="223014" y="0"/>
                </a:lnTo>
                <a:lnTo>
                  <a:pt x="223014" y="200308"/>
                </a:lnTo>
                <a:lnTo>
                  <a:pt x="0" y="2003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23" name="Freeform 23"/>
          <p:cNvSpPr/>
          <p:nvPr/>
        </p:nvSpPr>
        <p:spPr>
          <a:xfrm>
            <a:off x="0" y="-12130"/>
            <a:ext cx="7556500" cy="2163558"/>
          </a:xfrm>
          <a:custGeom>
            <a:avLst/>
            <a:gdLst/>
            <a:ahLst/>
            <a:cxnLst/>
            <a:rect l="l" t="t" r="r" b="b"/>
            <a:pathLst>
              <a:path w="8991002" h="3475935">
                <a:moveTo>
                  <a:pt x="0" y="0"/>
                </a:moveTo>
                <a:lnTo>
                  <a:pt x="8991002" y="0"/>
                </a:lnTo>
                <a:lnTo>
                  <a:pt x="8991002" y="3475935"/>
                </a:lnTo>
                <a:lnTo>
                  <a:pt x="0" y="347593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24130" b="-23308"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24" name="Freeform 24"/>
          <p:cNvSpPr/>
          <p:nvPr/>
        </p:nvSpPr>
        <p:spPr>
          <a:xfrm rot="-10800000">
            <a:off x="-3500" y="-40057"/>
            <a:ext cx="5460330" cy="2172436"/>
          </a:xfrm>
          <a:custGeom>
            <a:avLst/>
            <a:gdLst/>
            <a:ahLst/>
            <a:cxnLst/>
            <a:rect l="l" t="t" r="r" b="b"/>
            <a:pathLst>
              <a:path w="5538054" h="5538054">
                <a:moveTo>
                  <a:pt x="0" y="0"/>
                </a:moveTo>
                <a:lnTo>
                  <a:pt x="5538054" y="0"/>
                </a:lnTo>
                <a:lnTo>
                  <a:pt x="5538054" y="5538053"/>
                </a:lnTo>
                <a:lnTo>
                  <a:pt x="0" y="55380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3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25" name="Group 25"/>
          <p:cNvGrpSpPr/>
          <p:nvPr/>
        </p:nvGrpSpPr>
        <p:grpSpPr>
          <a:xfrm>
            <a:off x="3745010" y="7369704"/>
            <a:ext cx="3814990" cy="2525843"/>
            <a:chOff x="0" y="-38100"/>
            <a:chExt cx="1367206" cy="959510"/>
          </a:xfrm>
        </p:grpSpPr>
        <p:sp>
          <p:nvSpPr>
            <p:cNvPr id="26" name="Freeform 26"/>
            <p:cNvSpPr/>
            <p:nvPr/>
          </p:nvSpPr>
          <p:spPr>
            <a:xfrm>
              <a:off x="0" y="97657"/>
              <a:ext cx="1367206" cy="823753"/>
            </a:xfrm>
            <a:custGeom>
              <a:avLst/>
              <a:gdLst/>
              <a:ahLst/>
              <a:cxnLst/>
              <a:rect l="l" t="t" r="r" b="b"/>
              <a:pathLst>
                <a:path w="1367206" h="921410">
                  <a:moveTo>
                    <a:pt x="0" y="0"/>
                  </a:moveTo>
                  <a:lnTo>
                    <a:pt x="1367206" y="0"/>
                  </a:lnTo>
                  <a:lnTo>
                    <a:pt x="1367206" y="921410"/>
                  </a:lnTo>
                  <a:lnTo>
                    <a:pt x="0" y="921410"/>
                  </a:lnTo>
                  <a:close/>
                </a:path>
              </a:pathLst>
            </a:custGeom>
            <a:solidFill>
              <a:srgbClr val="5170FF">
                <a:alpha val="15686"/>
              </a:srgbClr>
            </a:solidFill>
            <a:ln w="9525" cap="sq">
              <a:solidFill>
                <a:srgbClr val="5170FF">
                  <a:alpha val="15686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38100"/>
              <a:ext cx="1367206" cy="959510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algn="ctr">
                <a:lnSpc>
                  <a:spcPts val="1749"/>
                </a:lnSpc>
              </a:pPr>
              <a:endParaRPr/>
            </a:p>
          </p:txBody>
        </p:sp>
      </p:grpSp>
      <p:sp>
        <p:nvSpPr>
          <p:cNvPr id="28" name="Freeform 28"/>
          <p:cNvSpPr/>
          <p:nvPr/>
        </p:nvSpPr>
        <p:spPr>
          <a:xfrm>
            <a:off x="5179" y="5254856"/>
            <a:ext cx="144980" cy="149885"/>
          </a:xfrm>
          <a:custGeom>
            <a:avLst/>
            <a:gdLst/>
            <a:ahLst/>
            <a:cxnLst/>
            <a:rect l="l" t="t" r="r" b="b"/>
            <a:pathLst>
              <a:path w="144980" h="149885">
                <a:moveTo>
                  <a:pt x="0" y="0"/>
                </a:moveTo>
                <a:lnTo>
                  <a:pt x="144980" y="0"/>
                </a:lnTo>
                <a:lnTo>
                  <a:pt x="144980" y="149886"/>
                </a:lnTo>
                <a:lnTo>
                  <a:pt x="0" y="1498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29" name="AutoShape 29"/>
          <p:cNvSpPr/>
          <p:nvPr/>
        </p:nvSpPr>
        <p:spPr>
          <a:xfrm flipV="1">
            <a:off x="3818763" y="10026498"/>
            <a:ext cx="0" cy="576761"/>
          </a:xfrm>
          <a:prstGeom prst="line">
            <a:avLst/>
          </a:prstGeom>
          <a:ln w="9525" cap="flat">
            <a:solidFill>
              <a:srgbClr val="5170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grpSp>
        <p:nvGrpSpPr>
          <p:cNvPr id="30" name="Group 30"/>
          <p:cNvGrpSpPr/>
          <p:nvPr/>
        </p:nvGrpSpPr>
        <p:grpSpPr>
          <a:xfrm>
            <a:off x="0" y="2189528"/>
            <a:ext cx="3677621" cy="2555575"/>
            <a:chOff x="0" y="0"/>
            <a:chExt cx="1317976" cy="896987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1317976" cy="896987"/>
            </a:xfrm>
            <a:custGeom>
              <a:avLst/>
              <a:gdLst/>
              <a:ahLst/>
              <a:cxnLst/>
              <a:rect l="l" t="t" r="r" b="b"/>
              <a:pathLst>
                <a:path w="1317976" h="896987">
                  <a:moveTo>
                    <a:pt x="0" y="0"/>
                  </a:moveTo>
                  <a:lnTo>
                    <a:pt x="1317976" y="0"/>
                  </a:lnTo>
                  <a:lnTo>
                    <a:pt x="1317976" y="896987"/>
                  </a:lnTo>
                  <a:lnTo>
                    <a:pt x="0" y="896987"/>
                  </a:lnTo>
                  <a:close/>
                </a:path>
              </a:pathLst>
            </a:custGeom>
            <a:solidFill>
              <a:srgbClr val="5170FF">
                <a:alpha val="19608"/>
              </a:srgbClr>
            </a:solidFill>
            <a:ln w="9525" cap="sq">
              <a:solidFill>
                <a:srgbClr val="5170FF">
                  <a:alpha val="19608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38100"/>
              <a:ext cx="1317976" cy="935087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algn="ctr">
                <a:lnSpc>
                  <a:spcPts val="1749"/>
                </a:lnSpc>
              </a:pPr>
              <a:endParaRPr/>
            </a:p>
          </p:txBody>
        </p:sp>
      </p:grpSp>
      <p:sp>
        <p:nvSpPr>
          <p:cNvPr id="33" name="Freeform 33"/>
          <p:cNvSpPr/>
          <p:nvPr/>
        </p:nvSpPr>
        <p:spPr>
          <a:xfrm>
            <a:off x="4001098" y="2211845"/>
            <a:ext cx="374846" cy="374846"/>
          </a:xfrm>
          <a:custGeom>
            <a:avLst/>
            <a:gdLst/>
            <a:ahLst/>
            <a:cxnLst/>
            <a:rect l="l" t="t" r="r" b="b"/>
            <a:pathLst>
              <a:path w="374846" h="374846">
                <a:moveTo>
                  <a:pt x="0" y="0"/>
                </a:moveTo>
                <a:lnTo>
                  <a:pt x="374847" y="0"/>
                </a:lnTo>
                <a:lnTo>
                  <a:pt x="374847" y="374847"/>
                </a:lnTo>
                <a:lnTo>
                  <a:pt x="0" y="3748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34" name="Group 34"/>
          <p:cNvGrpSpPr/>
          <p:nvPr/>
        </p:nvGrpSpPr>
        <p:grpSpPr>
          <a:xfrm>
            <a:off x="3766435" y="2189528"/>
            <a:ext cx="3793565" cy="3695623"/>
            <a:chOff x="0" y="0"/>
            <a:chExt cx="1359528" cy="89016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1359528" cy="890160"/>
            </a:xfrm>
            <a:custGeom>
              <a:avLst/>
              <a:gdLst/>
              <a:ahLst/>
              <a:cxnLst/>
              <a:rect l="l" t="t" r="r" b="b"/>
              <a:pathLst>
                <a:path w="1359528" h="890160">
                  <a:moveTo>
                    <a:pt x="0" y="0"/>
                  </a:moveTo>
                  <a:lnTo>
                    <a:pt x="1359528" y="0"/>
                  </a:lnTo>
                  <a:lnTo>
                    <a:pt x="1359528" y="890160"/>
                  </a:lnTo>
                  <a:lnTo>
                    <a:pt x="0" y="890160"/>
                  </a:lnTo>
                  <a:close/>
                </a:path>
              </a:pathLst>
            </a:custGeom>
            <a:solidFill>
              <a:srgbClr val="8C6ADD">
                <a:alpha val="12941"/>
              </a:srgbClr>
            </a:solidFill>
            <a:ln w="9525" cap="sq">
              <a:solidFill>
                <a:srgbClr val="5170FF">
                  <a:alpha val="12941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38100"/>
              <a:ext cx="1359528" cy="928260"/>
            </a:xfrm>
            <a:prstGeom prst="rect">
              <a:avLst/>
            </a:prstGeom>
          </p:spPr>
          <p:txBody>
            <a:bodyPr lIns="25400" tIns="25400" rIns="25400" bIns="25400" rtlCol="0" anchor="ctr"/>
            <a:lstStyle/>
            <a:p>
              <a:pPr algn="ctr">
                <a:lnSpc>
                  <a:spcPts val="1749"/>
                </a:lnSpc>
              </a:pPr>
              <a:endParaRPr/>
            </a:p>
          </p:txBody>
        </p:sp>
      </p:grpSp>
      <p:sp>
        <p:nvSpPr>
          <p:cNvPr id="37" name="Freeform 37"/>
          <p:cNvSpPr/>
          <p:nvPr/>
        </p:nvSpPr>
        <p:spPr>
          <a:xfrm>
            <a:off x="4455625" y="-41778"/>
            <a:ext cx="3375340" cy="1806520"/>
          </a:xfrm>
          <a:custGeom>
            <a:avLst/>
            <a:gdLst/>
            <a:ahLst/>
            <a:cxnLst/>
            <a:rect l="l" t="t" r="r" b="b"/>
            <a:pathLst>
              <a:path w="3375340" h="1806520">
                <a:moveTo>
                  <a:pt x="0" y="0"/>
                </a:moveTo>
                <a:lnTo>
                  <a:pt x="3375340" y="0"/>
                </a:lnTo>
                <a:lnTo>
                  <a:pt x="3375340" y="1806520"/>
                </a:lnTo>
                <a:lnTo>
                  <a:pt x="0" y="180652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8" name="Freeform 38"/>
          <p:cNvSpPr/>
          <p:nvPr/>
        </p:nvSpPr>
        <p:spPr>
          <a:xfrm>
            <a:off x="4061943" y="143771"/>
            <a:ext cx="1804904" cy="1965550"/>
          </a:xfrm>
          <a:custGeom>
            <a:avLst/>
            <a:gdLst/>
            <a:ahLst/>
            <a:cxnLst/>
            <a:rect l="l" t="t" r="r" b="b"/>
            <a:pathLst>
              <a:path w="1804904" h="1965550">
                <a:moveTo>
                  <a:pt x="0" y="0"/>
                </a:moveTo>
                <a:lnTo>
                  <a:pt x="1804904" y="0"/>
                </a:lnTo>
                <a:lnTo>
                  <a:pt x="1804904" y="1965550"/>
                </a:lnTo>
                <a:lnTo>
                  <a:pt x="0" y="196555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9" name="Freeform 39"/>
          <p:cNvSpPr/>
          <p:nvPr/>
        </p:nvSpPr>
        <p:spPr>
          <a:xfrm>
            <a:off x="6813764" y="6822229"/>
            <a:ext cx="606161" cy="837553"/>
          </a:xfrm>
          <a:custGeom>
            <a:avLst/>
            <a:gdLst/>
            <a:ahLst/>
            <a:cxnLst/>
            <a:rect l="l" t="t" r="r" b="b"/>
            <a:pathLst>
              <a:path w="989351" h="1433842">
                <a:moveTo>
                  <a:pt x="0" y="0"/>
                </a:moveTo>
                <a:lnTo>
                  <a:pt x="989352" y="0"/>
                </a:lnTo>
                <a:lnTo>
                  <a:pt x="989352" y="1433843"/>
                </a:lnTo>
                <a:lnTo>
                  <a:pt x="0" y="143384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0" name="TextBox 40"/>
          <p:cNvSpPr txBox="1"/>
          <p:nvPr/>
        </p:nvSpPr>
        <p:spPr>
          <a:xfrm>
            <a:off x="6056646" y="6067602"/>
            <a:ext cx="1490123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820"/>
              </a:lnSpc>
            </a:pPr>
            <a:r>
              <a:rPr lang="en-US" sz="13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BRAND EXTENSION AND SUSTAINABILITY</a:t>
            </a:r>
          </a:p>
          <a:p>
            <a:pPr algn="ctr">
              <a:lnSpc>
                <a:spcPts val="1820"/>
              </a:lnSpc>
            </a:pPr>
            <a:endParaRPr lang="en-US" sz="1300" b="1" dirty="0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214656" y="5226135"/>
            <a:ext cx="2218479" cy="20005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180"/>
              </a:lnSpc>
            </a:pPr>
            <a:r>
              <a:rPr lang="en-US" sz="105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The global smart adaptive street furniture market is expected to grow significantly, reaching $5.46 billion in 2026 (Yahoo, 2026).</a:t>
            </a:r>
          </a:p>
          <a:p>
            <a:pPr algn="l">
              <a:lnSpc>
                <a:spcPts val="1180"/>
              </a:lnSpc>
            </a:pPr>
            <a:r>
              <a:rPr lang="en-US" sz="105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The growth is associated with </a:t>
            </a:r>
            <a:r>
              <a:rPr lang="en-US" sz="1050" dirty="0" err="1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IoT</a:t>
            </a:r>
            <a:r>
              <a:rPr lang="en-US" sz="105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 sensor integration, solar-powered designs and smart-city investment across Europe.</a:t>
            </a:r>
          </a:p>
          <a:p>
            <a:pPr algn="l">
              <a:lnSpc>
                <a:spcPts val="1180"/>
              </a:lnSpc>
            </a:pPr>
            <a:r>
              <a:rPr lang="en-US" sz="105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Competitors such as </a:t>
            </a:r>
            <a:r>
              <a:rPr lang="en-US" sz="1050" dirty="0" err="1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SEEDiA</a:t>
            </a:r>
            <a:r>
              <a:rPr lang="en-US" sz="105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, </a:t>
            </a:r>
            <a:r>
              <a:rPr lang="en-US" sz="1050" dirty="0" err="1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EnGoPlanet</a:t>
            </a:r>
            <a:r>
              <a:rPr lang="en-US" sz="105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 and ZANO well validate the market demand but lack the level of Samsung’s scale and authenticity.</a:t>
            </a:r>
          </a:p>
          <a:p>
            <a:pPr algn="l">
              <a:lnSpc>
                <a:spcPts val="1180"/>
              </a:lnSpc>
            </a:pPr>
            <a:endParaRPr lang="en-US" sz="1050" dirty="0">
              <a:solidFill>
                <a:srgbClr val="194B32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  <a:sym typeface="Times New Roman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51069" y="4829302"/>
            <a:ext cx="3604345" cy="4616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820"/>
              </a:lnSpc>
            </a:pPr>
            <a:r>
              <a:rPr lang="en-US" sz="13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BRAND EXTENSION AND CURRENT TRENDS</a:t>
            </a:r>
          </a:p>
          <a:p>
            <a:pPr algn="ctr">
              <a:lnSpc>
                <a:spcPts val="1820"/>
              </a:lnSpc>
            </a:pPr>
            <a:endParaRPr lang="en-US" sz="1300" b="1" dirty="0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44" name="AutoShape 44"/>
          <p:cNvSpPr/>
          <p:nvPr/>
        </p:nvSpPr>
        <p:spPr>
          <a:xfrm flipV="1">
            <a:off x="180922" y="5106852"/>
            <a:ext cx="1717905" cy="12971"/>
          </a:xfrm>
          <a:prstGeom prst="line">
            <a:avLst/>
          </a:prstGeom>
          <a:ln w="38100" cap="flat">
            <a:solidFill>
              <a:srgbClr val="5170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45" name="Freeform 45"/>
          <p:cNvSpPr/>
          <p:nvPr/>
        </p:nvSpPr>
        <p:spPr>
          <a:xfrm>
            <a:off x="2575826" y="5135727"/>
            <a:ext cx="1109338" cy="1183633"/>
          </a:xfrm>
          <a:custGeom>
            <a:avLst/>
            <a:gdLst/>
            <a:ahLst/>
            <a:cxnLst/>
            <a:rect l="l" t="t" r="r" b="b"/>
            <a:pathLst>
              <a:path w="1328491" h="1546718">
                <a:moveTo>
                  <a:pt x="0" y="0"/>
                </a:moveTo>
                <a:lnTo>
                  <a:pt x="1328491" y="0"/>
                </a:lnTo>
                <a:lnTo>
                  <a:pt x="1328491" y="1546718"/>
                </a:lnTo>
                <a:lnTo>
                  <a:pt x="0" y="1546718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l="-48018" r="-18228"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6" name="Freeform 46"/>
          <p:cNvSpPr/>
          <p:nvPr/>
        </p:nvSpPr>
        <p:spPr>
          <a:xfrm>
            <a:off x="0" y="5868667"/>
            <a:ext cx="144980" cy="149885"/>
          </a:xfrm>
          <a:custGeom>
            <a:avLst/>
            <a:gdLst/>
            <a:ahLst/>
            <a:cxnLst/>
            <a:rect l="l" t="t" r="r" b="b"/>
            <a:pathLst>
              <a:path w="144980" h="149885">
                <a:moveTo>
                  <a:pt x="0" y="0"/>
                </a:moveTo>
                <a:lnTo>
                  <a:pt x="144980" y="0"/>
                </a:lnTo>
                <a:lnTo>
                  <a:pt x="144980" y="149885"/>
                </a:lnTo>
                <a:lnTo>
                  <a:pt x="0" y="14988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7" name="Freeform 47"/>
          <p:cNvSpPr/>
          <p:nvPr/>
        </p:nvSpPr>
        <p:spPr>
          <a:xfrm>
            <a:off x="5179" y="6452966"/>
            <a:ext cx="144980" cy="149885"/>
          </a:xfrm>
          <a:custGeom>
            <a:avLst/>
            <a:gdLst/>
            <a:ahLst/>
            <a:cxnLst/>
            <a:rect l="l" t="t" r="r" b="b"/>
            <a:pathLst>
              <a:path w="144980" h="149885">
                <a:moveTo>
                  <a:pt x="0" y="0"/>
                </a:moveTo>
                <a:lnTo>
                  <a:pt x="144980" y="0"/>
                </a:lnTo>
                <a:lnTo>
                  <a:pt x="144980" y="149885"/>
                </a:lnTo>
                <a:lnTo>
                  <a:pt x="0" y="14988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8" name="Freeform 48"/>
          <p:cNvSpPr/>
          <p:nvPr/>
        </p:nvSpPr>
        <p:spPr>
          <a:xfrm>
            <a:off x="5989142" y="3251079"/>
            <a:ext cx="1921045" cy="2433741"/>
          </a:xfrm>
          <a:custGeom>
            <a:avLst/>
            <a:gdLst/>
            <a:ahLst/>
            <a:cxnLst/>
            <a:rect l="l" t="t" r="r" b="b"/>
            <a:pathLst>
              <a:path w="1921045" h="1760609">
                <a:moveTo>
                  <a:pt x="0" y="0"/>
                </a:moveTo>
                <a:lnTo>
                  <a:pt x="1921046" y="0"/>
                </a:lnTo>
                <a:lnTo>
                  <a:pt x="1921046" y="1760609"/>
                </a:lnTo>
                <a:lnTo>
                  <a:pt x="0" y="1760609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 l="-98965"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9" name="AutoShape 49"/>
          <p:cNvSpPr/>
          <p:nvPr/>
        </p:nvSpPr>
        <p:spPr>
          <a:xfrm flipV="1">
            <a:off x="4583931" y="2485725"/>
            <a:ext cx="2229833" cy="11333"/>
          </a:xfrm>
          <a:prstGeom prst="line">
            <a:avLst/>
          </a:prstGeom>
          <a:ln w="38100" cap="flat">
            <a:solidFill>
              <a:srgbClr val="5170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50" name="AutoShape 50"/>
          <p:cNvSpPr/>
          <p:nvPr/>
        </p:nvSpPr>
        <p:spPr>
          <a:xfrm flipV="1">
            <a:off x="760701" y="2571211"/>
            <a:ext cx="841615" cy="0"/>
          </a:xfrm>
          <a:prstGeom prst="line">
            <a:avLst/>
          </a:prstGeom>
          <a:ln w="38100" cap="flat">
            <a:solidFill>
              <a:srgbClr val="5170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51" name="Freeform 51"/>
          <p:cNvSpPr/>
          <p:nvPr/>
        </p:nvSpPr>
        <p:spPr>
          <a:xfrm>
            <a:off x="221599" y="2253514"/>
            <a:ext cx="374846" cy="374846"/>
          </a:xfrm>
          <a:custGeom>
            <a:avLst/>
            <a:gdLst/>
            <a:ahLst/>
            <a:cxnLst/>
            <a:rect l="l" t="t" r="r" b="b"/>
            <a:pathLst>
              <a:path w="374846" h="374846">
                <a:moveTo>
                  <a:pt x="0" y="0"/>
                </a:moveTo>
                <a:lnTo>
                  <a:pt x="374847" y="0"/>
                </a:lnTo>
                <a:lnTo>
                  <a:pt x="374847" y="374847"/>
                </a:lnTo>
                <a:lnTo>
                  <a:pt x="0" y="3748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2" name="Freeform 52"/>
          <p:cNvSpPr/>
          <p:nvPr/>
        </p:nvSpPr>
        <p:spPr>
          <a:xfrm>
            <a:off x="221656" y="2272564"/>
            <a:ext cx="336746" cy="336746"/>
          </a:xfrm>
          <a:custGeom>
            <a:avLst/>
            <a:gdLst/>
            <a:ahLst/>
            <a:cxnLst/>
            <a:rect l="l" t="t" r="r" b="b"/>
            <a:pathLst>
              <a:path w="336746" h="336746">
                <a:moveTo>
                  <a:pt x="0" y="0"/>
                </a:moveTo>
                <a:lnTo>
                  <a:pt x="336747" y="0"/>
                </a:lnTo>
                <a:lnTo>
                  <a:pt x="336747" y="336747"/>
                </a:lnTo>
                <a:lnTo>
                  <a:pt x="0" y="336747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3" name="Freeform 53"/>
          <p:cNvSpPr/>
          <p:nvPr/>
        </p:nvSpPr>
        <p:spPr>
          <a:xfrm>
            <a:off x="1797050" y="3571733"/>
            <a:ext cx="1822557" cy="1079612"/>
          </a:xfrm>
          <a:custGeom>
            <a:avLst/>
            <a:gdLst/>
            <a:ahLst/>
            <a:cxnLst/>
            <a:rect l="l" t="t" r="r" b="b"/>
            <a:pathLst>
              <a:path w="2588611" h="1426158">
                <a:moveTo>
                  <a:pt x="0" y="0"/>
                </a:moveTo>
                <a:lnTo>
                  <a:pt x="2588611" y="0"/>
                </a:lnTo>
                <a:lnTo>
                  <a:pt x="2588611" y="1426157"/>
                </a:lnTo>
                <a:lnTo>
                  <a:pt x="0" y="1426157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4" name="Freeform 54"/>
          <p:cNvSpPr/>
          <p:nvPr/>
        </p:nvSpPr>
        <p:spPr>
          <a:xfrm>
            <a:off x="4037367" y="2214067"/>
            <a:ext cx="338577" cy="338577"/>
          </a:xfrm>
          <a:custGeom>
            <a:avLst/>
            <a:gdLst/>
            <a:ahLst/>
            <a:cxnLst/>
            <a:rect l="l" t="t" r="r" b="b"/>
            <a:pathLst>
              <a:path w="338577" h="338577">
                <a:moveTo>
                  <a:pt x="0" y="0"/>
                </a:moveTo>
                <a:lnTo>
                  <a:pt x="338578" y="0"/>
                </a:lnTo>
                <a:lnTo>
                  <a:pt x="338578" y="338578"/>
                </a:lnTo>
                <a:lnTo>
                  <a:pt x="0" y="3385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5" name="AutoShape 55"/>
          <p:cNvSpPr/>
          <p:nvPr/>
        </p:nvSpPr>
        <p:spPr>
          <a:xfrm>
            <a:off x="381624" y="1433195"/>
            <a:ext cx="2086815" cy="0"/>
          </a:xfrm>
          <a:prstGeom prst="line">
            <a:avLst/>
          </a:prstGeom>
          <a:ln w="38100" cap="flat">
            <a:solidFill>
              <a:srgbClr val="5170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56" name="Freeform 56"/>
          <p:cNvSpPr/>
          <p:nvPr/>
        </p:nvSpPr>
        <p:spPr>
          <a:xfrm>
            <a:off x="0" y="-514960"/>
            <a:ext cx="3072710" cy="1681455"/>
          </a:xfrm>
          <a:custGeom>
            <a:avLst/>
            <a:gdLst/>
            <a:ahLst/>
            <a:cxnLst/>
            <a:rect l="l" t="t" r="r" b="b"/>
            <a:pathLst>
              <a:path w="3072710" h="1681455">
                <a:moveTo>
                  <a:pt x="0" y="0"/>
                </a:moveTo>
                <a:lnTo>
                  <a:pt x="3072710" y="0"/>
                </a:lnTo>
                <a:lnTo>
                  <a:pt x="3072710" y="1681455"/>
                </a:lnTo>
                <a:lnTo>
                  <a:pt x="0" y="1681455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7" name="AutoShape 57"/>
          <p:cNvSpPr/>
          <p:nvPr/>
        </p:nvSpPr>
        <p:spPr>
          <a:xfrm flipV="1">
            <a:off x="756000" y="7780469"/>
            <a:ext cx="841615" cy="0"/>
          </a:xfrm>
          <a:prstGeom prst="line">
            <a:avLst/>
          </a:prstGeom>
          <a:ln w="38100" cap="flat">
            <a:solidFill>
              <a:srgbClr val="5170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58" name="Freeform 58"/>
          <p:cNvSpPr/>
          <p:nvPr/>
        </p:nvSpPr>
        <p:spPr>
          <a:xfrm>
            <a:off x="2237220" y="8595593"/>
            <a:ext cx="1408285" cy="1218167"/>
          </a:xfrm>
          <a:custGeom>
            <a:avLst/>
            <a:gdLst/>
            <a:ahLst/>
            <a:cxnLst/>
            <a:rect l="l" t="t" r="r" b="b"/>
            <a:pathLst>
              <a:path w="1408285" h="1218167">
                <a:moveTo>
                  <a:pt x="0" y="0"/>
                </a:moveTo>
                <a:lnTo>
                  <a:pt x="1408286" y="0"/>
                </a:lnTo>
                <a:lnTo>
                  <a:pt x="1408286" y="1218167"/>
                </a:lnTo>
                <a:lnTo>
                  <a:pt x="0" y="12181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9" name="Freeform 59"/>
          <p:cNvSpPr/>
          <p:nvPr/>
        </p:nvSpPr>
        <p:spPr>
          <a:xfrm>
            <a:off x="2777313" y="7831480"/>
            <a:ext cx="656975" cy="617556"/>
          </a:xfrm>
          <a:custGeom>
            <a:avLst/>
            <a:gdLst/>
            <a:ahLst/>
            <a:cxnLst/>
            <a:rect l="l" t="t" r="r" b="b"/>
            <a:pathLst>
              <a:path w="656975" h="617556">
                <a:moveTo>
                  <a:pt x="0" y="0"/>
                </a:moveTo>
                <a:lnTo>
                  <a:pt x="656975" y="0"/>
                </a:lnTo>
                <a:lnTo>
                  <a:pt x="656975" y="617556"/>
                </a:lnTo>
                <a:lnTo>
                  <a:pt x="0" y="61755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60" name="AutoShape 60"/>
          <p:cNvSpPr/>
          <p:nvPr/>
        </p:nvSpPr>
        <p:spPr>
          <a:xfrm flipV="1">
            <a:off x="4524321" y="8043237"/>
            <a:ext cx="841615" cy="0"/>
          </a:xfrm>
          <a:prstGeom prst="line">
            <a:avLst/>
          </a:prstGeom>
          <a:ln w="38100" cap="flat">
            <a:solidFill>
              <a:srgbClr val="5170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61" name="Freeform 61"/>
          <p:cNvSpPr/>
          <p:nvPr/>
        </p:nvSpPr>
        <p:spPr>
          <a:xfrm>
            <a:off x="72490" y="7353061"/>
            <a:ext cx="498536" cy="498536"/>
          </a:xfrm>
          <a:custGeom>
            <a:avLst/>
            <a:gdLst/>
            <a:ahLst/>
            <a:cxnLst/>
            <a:rect l="l" t="t" r="r" b="b"/>
            <a:pathLst>
              <a:path w="498536" h="498536">
                <a:moveTo>
                  <a:pt x="0" y="0"/>
                </a:moveTo>
                <a:lnTo>
                  <a:pt x="498536" y="0"/>
                </a:lnTo>
                <a:lnTo>
                  <a:pt x="498536" y="498536"/>
                </a:lnTo>
                <a:lnTo>
                  <a:pt x="0" y="49853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63" name="TextBox 63"/>
          <p:cNvSpPr txBox="1"/>
          <p:nvPr/>
        </p:nvSpPr>
        <p:spPr>
          <a:xfrm>
            <a:off x="-715326" y="7435875"/>
            <a:ext cx="4001277" cy="2432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20"/>
              </a:lnSpc>
            </a:pPr>
            <a:r>
              <a:rPr lang="en-US" sz="13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CONCLUSION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3831335" y="7802776"/>
            <a:ext cx="2935191" cy="2308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820"/>
              </a:lnSpc>
            </a:pPr>
            <a:r>
              <a:rPr lang="en-US" sz="1400" b="1" dirty="0">
                <a:solidFill>
                  <a:srgbClr val="000000"/>
                </a:solidFill>
                <a:latin typeface="Arial" panose="020B0604020202020204" pitchFamily="34" charset="0"/>
                <a:ea typeface="Times New Roman Bold"/>
                <a:cs typeface="Arial" panose="020B0604020202020204" pitchFamily="34" charset="0"/>
                <a:sym typeface="Times New Roman Bold"/>
              </a:rPr>
              <a:t>REFERENCES</a:t>
            </a:r>
          </a:p>
        </p:txBody>
      </p:sp>
      <p:sp>
        <p:nvSpPr>
          <p:cNvPr id="65" name="Freeform 65"/>
          <p:cNvSpPr/>
          <p:nvPr/>
        </p:nvSpPr>
        <p:spPr>
          <a:xfrm>
            <a:off x="7039300" y="7758746"/>
            <a:ext cx="536365" cy="536365"/>
          </a:xfrm>
          <a:custGeom>
            <a:avLst/>
            <a:gdLst/>
            <a:ahLst/>
            <a:cxnLst/>
            <a:rect l="l" t="t" r="r" b="b"/>
            <a:pathLst>
              <a:path w="536365" h="536365">
                <a:moveTo>
                  <a:pt x="0" y="0"/>
                </a:moveTo>
                <a:lnTo>
                  <a:pt x="536365" y="0"/>
                </a:lnTo>
                <a:lnTo>
                  <a:pt x="536365" y="536365"/>
                </a:lnTo>
                <a:lnTo>
                  <a:pt x="0" y="5363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66" name="Freeform 66"/>
          <p:cNvSpPr/>
          <p:nvPr/>
        </p:nvSpPr>
        <p:spPr>
          <a:xfrm>
            <a:off x="7114977" y="7854697"/>
            <a:ext cx="397620" cy="341953"/>
          </a:xfrm>
          <a:custGeom>
            <a:avLst/>
            <a:gdLst/>
            <a:ahLst/>
            <a:cxnLst/>
            <a:rect l="l" t="t" r="r" b="b"/>
            <a:pathLst>
              <a:path w="397620" h="341953">
                <a:moveTo>
                  <a:pt x="0" y="0"/>
                </a:moveTo>
                <a:lnTo>
                  <a:pt x="397620" y="0"/>
                </a:lnTo>
                <a:lnTo>
                  <a:pt x="397620" y="341954"/>
                </a:lnTo>
                <a:lnTo>
                  <a:pt x="0" y="34195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67" name="Freeform 67"/>
          <p:cNvSpPr/>
          <p:nvPr/>
        </p:nvSpPr>
        <p:spPr>
          <a:xfrm>
            <a:off x="6259159" y="7115617"/>
            <a:ext cx="465021" cy="465021"/>
          </a:xfrm>
          <a:custGeom>
            <a:avLst/>
            <a:gdLst/>
            <a:ahLst/>
            <a:cxnLst/>
            <a:rect l="l" t="t" r="r" b="b"/>
            <a:pathLst>
              <a:path w="465021" h="465021">
                <a:moveTo>
                  <a:pt x="0" y="0"/>
                </a:moveTo>
                <a:lnTo>
                  <a:pt x="465021" y="0"/>
                </a:lnTo>
                <a:lnTo>
                  <a:pt x="465021" y="465021"/>
                </a:lnTo>
                <a:lnTo>
                  <a:pt x="0" y="46502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70" name="Freeform 70"/>
          <p:cNvSpPr/>
          <p:nvPr/>
        </p:nvSpPr>
        <p:spPr>
          <a:xfrm>
            <a:off x="144980" y="7429261"/>
            <a:ext cx="383057" cy="369650"/>
          </a:xfrm>
          <a:custGeom>
            <a:avLst/>
            <a:gdLst/>
            <a:ahLst/>
            <a:cxnLst/>
            <a:rect l="l" t="t" r="r" b="b"/>
            <a:pathLst>
              <a:path w="383057" h="369650">
                <a:moveTo>
                  <a:pt x="0" y="0"/>
                </a:moveTo>
                <a:lnTo>
                  <a:pt x="383057" y="0"/>
                </a:lnTo>
                <a:lnTo>
                  <a:pt x="383057" y="369651"/>
                </a:lnTo>
                <a:lnTo>
                  <a:pt x="0" y="36965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71" name="Freeform 71"/>
          <p:cNvSpPr/>
          <p:nvPr/>
        </p:nvSpPr>
        <p:spPr>
          <a:xfrm>
            <a:off x="195482" y="9981050"/>
            <a:ext cx="1780198" cy="673932"/>
          </a:xfrm>
          <a:custGeom>
            <a:avLst/>
            <a:gdLst/>
            <a:ahLst/>
            <a:cxnLst/>
            <a:rect l="l" t="t" r="r" b="b"/>
            <a:pathLst>
              <a:path w="1780198" h="673932">
                <a:moveTo>
                  <a:pt x="0" y="0"/>
                </a:moveTo>
                <a:lnTo>
                  <a:pt x="1780198" y="0"/>
                </a:lnTo>
                <a:lnTo>
                  <a:pt x="1780198" y="673932"/>
                </a:lnTo>
                <a:lnTo>
                  <a:pt x="0" y="673932"/>
                </a:lnTo>
                <a:lnTo>
                  <a:pt x="0" y="0"/>
                </a:lnTo>
                <a:close/>
              </a:path>
            </a:pathLst>
          </a:custGeom>
          <a:blipFill>
            <a:blip r:embed="rId22"/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72" name="Freeform 72"/>
          <p:cNvSpPr/>
          <p:nvPr/>
        </p:nvSpPr>
        <p:spPr>
          <a:xfrm>
            <a:off x="2740635" y="9990575"/>
            <a:ext cx="365166" cy="299436"/>
          </a:xfrm>
          <a:custGeom>
            <a:avLst/>
            <a:gdLst/>
            <a:ahLst/>
            <a:cxnLst/>
            <a:rect l="l" t="t" r="r" b="b"/>
            <a:pathLst>
              <a:path w="365166" h="299436">
                <a:moveTo>
                  <a:pt x="0" y="0"/>
                </a:moveTo>
                <a:lnTo>
                  <a:pt x="365165" y="0"/>
                </a:lnTo>
                <a:lnTo>
                  <a:pt x="365165" y="299436"/>
                </a:lnTo>
                <a:lnTo>
                  <a:pt x="0" y="29943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73" name="Freeform 73"/>
          <p:cNvSpPr/>
          <p:nvPr/>
        </p:nvSpPr>
        <p:spPr>
          <a:xfrm>
            <a:off x="4127473" y="10040874"/>
            <a:ext cx="336985" cy="313396"/>
          </a:xfrm>
          <a:custGeom>
            <a:avLst/>
            <a:gdLst/>
            <a:ahLst/>
            <a:cxnLst/>
            <a:rect l="l" t="t" r="r" b="b"/>
            <a:pathLst>
              <a:path w="336985" h="313396">
                <a:moveTo>
                  <a:pt x="0" y="0"/>
                </a:moveTo>
                <a:lnTo>
                  <a:pt x="336985" y="0"/>
                </a:lnTo>
                <a:lnTo>
                  <a:pt x="336985" y="313396"/>
                </a:lnTo>
                <a:lnTo>
                  <a:pt x="0" y="31339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74" name="Freeform 74"/>
          <p:cNvSpPr/>
          <p:nvPr/>
        </p:nvSpPr>
        <p:spPr>
          <a:xfrm>
            <a:off x="5866847" y="10060469"/>
            <a:ext cx="340597" cy="287804"/>
          </a:xfrm>
          <a:custGeom>
            <a:avLst/>
            <a:gdLst/>
            <a:ahLst/>
            <a:cxnLst/>
            <a:rect l="l" t="t" r="r" b="b"/>
            <a:pathLst>
              <a:path w="340597" h="287804">
                <a:moveTo>
                  <a:pt x="0" y="0"/>
                </a:moveTo>
                <a:lnTo>
                  <a:pt x="340597" y="0"/>
                </a:lnTo>
                <a:lnTo>
                  <a:pt x="340597" y="287804"/>
                </a:lnTo>
                <a:lnTo>
                  <a:pt x="0" y="28780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75" name="TextBox 75"/>
          <p:cNvSpPr txBox="1"/>
          <p:nvPr/>
        </p:nvSpPr>
        <p:spPr>
          <a:xfrm>
            <a:off x="3676839" y="2671527"/>
            <a:ext cx="2476608" cy="30008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06157" lvl="1" indent="-103078" algn="l">
              <a:buFont typeface="Arial"/>
              <a:buChar char="•"/>
            </a:pPr>
            <a:r>
              <a:rPr lang="en-US" sz="130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SolarDesk offers related diversification, a new B2B and B2G market for Samsung.</a:t>
            </a:r>
          </a:p>
          <a:p>
            <a:pPr marL="206157" lvl="1" indent="-103078" algn="l">
              <a:buFont typeface="Arial"/>
              <a:buChar char="•"/>
            </a:pPr>
            <a:r>
              <a:rPr lang="en-US" sz="130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Samsung SolarDesk is a premium solar-powered outdoor smart workstation integrating photovoltaic (PV) panels, battery storage, wireless charging, USB-C ports, and LED lighting.</a:t>
            </a:r>
          </a:p>
          <a:p>
            <a:pPr marL="206157" lvl="1" indent="-103078" algn="l">
              <a:buFont typeface="Arial"/>
              <a:buChar char="•"/>
            </a:pPr>
            <a:r>
              <a:rPr lang="en-US" sz="130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The extension diversifies Samsung into the fast-growing smart urban infrastructure market.</a:t>
            </a:r>
          </a:p>
          <a:p>
            <a:pPr algn="l"/>
            <a:endParaRPr lang="en-US" sz="1300" dirty="0">
              <a:solidFill>
                <a:srgbClr val="194B32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  <a:sym typeface="Times New Roman"/>
            </a:endParaRPr>
          </a:p>
        </p:txBody>
      </p:sp>
      <p:sp>
        <p:nvSpPr>
          <p:cNvPr id="76" name="TextBox 76"/>
          <p:cNvSpPr txBox="1"/>
          <p:nvPr/>
        </p:nvSpPr>
        <p:spPr>
          <a:xfrm>
            <a:off x="3639780" y="6151788"/>
            <a:ext cx="2505766" cy="15004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38133" lvl="1" indent="-119066" algn="l">
              <a:lnSpc>
                <a:spcPts val="1323"/>
              </a:lnSpc>
              <a:buFont typeface="Arial"/>
              <a:buChar char="•"/>
            </a:pPr>
            <a:r>
              <a:rPr lang="en-US" sz="120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Samsung Electronics targets net-zero Scope 1 and 2 emissions and 100% renewable energy through its RE100 commitment (Samsung, 2026).</a:t>
            </a:r>
          </a:p>
          <a:p>
            <a:pPr marL="238133" lvl="1" indent="-119066" algn="l">
              <a:lnSpc>
                <a:spcPts val="1323"/>
              </a:lnSpc>
              <a:buFont typeface="Arial"/>
              <a:buChar char="•"/>
            </a:pPr>
            <a:r>
              <a:rPr lang="en-US" sz="120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SolarDesk operationalises this strategy through off-grid solar power and clean-energy public infrastructure.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353151" y="560422"/>
            <a:ext cx="5103679" cy="836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49"/>
              </a:lnSpc>
            </a:pPr>
            <a:r>
              <a:rPr lang="en-US" sz="3149" b="1">
                <a:solidFill>
                  <a:srgbClr val="FFFFFF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BRAND EXTENSION PRESENTATION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189381" y="1544905"/>
            <a:ext cx="3487459" cy="40633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b="1" dirty="0">
                <a:solidFill>
                  <a:srgbClr val="FFFFFF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Samsung SolarDesk 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4206656" y="2180786"/>
            <a:ext cx="2318561" cy="243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19"/>
              </a:lnSpc>
            </a:pPr>
            <a:r>
              <a:rPr lang="en-US" sz="12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BRAND EXTENSION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111530" y="2253853"/>
            <a:ext cx="2587739" cy="243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19"/>
              </a:lnSpc>
            </a:pPr>
            <a:r>
              <a:rPr lang="en-US" sz="12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INTRODUCTION 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189381" y="2733136"/>
            <a:ext cx="3572598" cy="1077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/>
            <a:r>
              <a:rPr lang="en-US" sz="140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Samsung, founded in 1938, has evolved into a globally leading technology conglomerate. The organisation continues to expand its operations through AI, semiconductors and sustainable technologies.</a:t>
            </a:r>
          </a:p>
        </p:txBody>
      </p:sp>
      <p:sp>
        <p:nvSpPr>
          <p:cNvPr id="82" name="TextBox 82"/>
          <p:cNvSpPr txBox="1"/>
          <p:nvPr/>
        </p:nvSpPr>
        <p:spPr>
          <a:xfrm>
            <a:off x="5179" y="8035718"/>
            <a:ext cx="2332693" cy="17235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17462" lvl="1" indent="-108731" algn="l">
              <a:buFont typeface="Arial"/>
              <a:buChar char="•"/>
            </a:pPr>
            <a:r>
              <a:rPr lang="en-US" sz="140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SolarDesk is proven to be a credible and strong brand extension for Samsung.</a:t>
            </a:r>
          </a:p>
          <a:p>
            <a:pPr marL="217462" lvl="1" indent="-108731" algn="l">
              <a:buFont typeface="Arial"/>
              <a:buChar char="•"/>
            </a:pPr>
            <a:r>
              <a:rPr lang="en-US" sz="140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The brand positions Samsung as the leader in sustainable positioning in the UK and Europe.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3671967" y="8226634"/>
            <a:ext cx="3861571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69801" lvl="1" indent="-171450" algn="l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Samsung (2026). </a:t>
            </a:r>
            <a:r>
              <a:rPr lang="en-US" sz="1000" i="1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A Journey Towards a Sustainable Future</a:t>
            </a:r>
            <a:r>
              <a:rPr lang="en-US" sz="100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. Available at: </a:t>
            </a:r>
            <a:r>
              <a:rPr lang="en-US" sz="1000" u="sng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  <a:hlinkClick r:id="rId26" tooltip="https://www.samsung.com/global/sustainability/media/pdf/Samsung_Electronics_Sustainability_Report_2025_ENG.pdf"/>
              </a:rPr>
              <a:t>https://www.samsung.com/global/sustainability/media/pdf/Samsung_Electronics_Sustainability_Report_2025_ENG.pdf</a:t>
            </a:r>
            <a:r>
              <a:rPr lang="en-US" sz="100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 [Accessed on: 31.07.2026]</a:t>
            </a:r>
          </a:p>
          <a:p>
            <a:pPr marL="269801" lvl="1" indent="-171450" algn="l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Yahoo (2026). </a:t>
            </a:r>
            <a:r>
              <a:rPr lang="en-US" sz="1000" i="1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Smart Adaptive Street Furniture Market Analysis Report 2026: $9.7 </a:t>
            </a:r>
            <a:r>
              <a:rPr lang="en-US" sz="1000" i="1" dirty="0" err="1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Bn</a:t>
            </a:r>
            <a:r>
              <a:rPr lang="en-US" sz="1000" i="1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 Opportunities, Trends, Competitive Landscape, Strategies, and Forecasts, 2020-2025, 2025-2030F, 2035F</a:t>
            </a:r>
            <a:r>
              <a:rPr lang="en-US" sz="100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. Available at: </a:t>
            </a:r>
            <a:r>
              <a:rPr lang="en-US" sz="1000" u="sng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  <a:hlinkClick r:id="rId27" tooltip="https://sg.finance.yahoo.com/news/smart-adaptive-street-furniture-market-103900253.html"/>
              </a:rPr>
              <a:t>https://sg.finance.yahoo.com/news/smart-adaptive-street-furniture-market-103900253.html</a:t>
            </a:r>
            <a:r>
              <a:rPr lang="en-US" sz="1000" dirty="0">
                <a:solidFill>
                  <a:srgbClr val="194B32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 [Accessed on: 31.07.2026]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sz="1000" dirty="0">
              <a:solidFill>
                <a:srgbClr val="194B32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  <a:sym typeface="Times New Roman"/>
            </a:endParaRPr>
          </a:p>
        </p:txBody>
      </p:sp>
      <p:sp>
        <p:nvSpPr>
          <p:cNvPr id="84" name="TextBox 84"/>
          <p:cNvSpPr txBox="1"/>
          <p:nvPr/>
        </p:nvSpPr>
        <p:spPr>
          <a:xfrm>
            <a:off x="1875946" y="10341525"/>
            <a:ext cx="2058087" cy="2121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820"/>
              </a:lnSpc>
            </a:pPr>
            <a:r>
              <a:rPr lang="en-US" sz="1300" b="1" dirty="0">
                <a:solidFill>
                  <a:srgbClr val="FCFCFC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Care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3905689" y="10372641"/>
            <a:ext cx="898878" cy="2121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820"/>
              </a:lnSpc>
            </a:pPr>
            <a:r>
              <a:rPr lang="en-US" sz="1300" b="1" dirty="0">
                <a:solidFill>
                  <a:srgbClr val="FCFCFC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Connect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5420951" y="10394766"/>
            <a:ext cx="1294836" cy="2119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808"/>
              </a:lnSpc>
            </a:pPr>
            <a:r>
              <a:rPr lang="en-US" sz="1292" b="1" dirty="0">
                <a:solidFill>
                  <a:srgbClr val="FCFCFC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Sustain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377</Words>
  <Application>Microsoft Office PowerPoint</Application>
  <PresentationFormat>Custom</PresentationFormat>
  <Paragraphs>43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Times New Roman Bold</vt:lpstr>
      <vt:lpstr>Calibri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Purple Blue Futuristic Modern Technology Research Poster (A4)</dc:title>
  <cp:lastModifiedBy>MILONI .</cp:lastModifiedBy>
  <cp:revision>11</cp:revision>
  <dcterms:created xsi:type="dcterms:W3CDTF">2006-08-16T00:00:00Z</dcterms:created>
  <dcterms:modified xsi:type="dcterms:W3CDTF">2026-07-31T22:59:39Z</dcterms:modified>
  <dc:identifier>DAHQ9hR1Bx4</dc:identifier>
</cp:coreProperties>
</file>