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65" r:id="rId14"/>
    <p:sldId id="270" r:id="rId15"/>
    <p:sldId id="266" r:id="rId16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652903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8276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48462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75484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99731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051823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28477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68556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163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97219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554291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DCE54-679B-4158-9BB8-D03E64FC38DB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FE557-3222-4477-B6D3-D780D36AAB7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07774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30658" y="2666463"/>
            <a:ext cx="6930683" cy="935575"/>
          </a:xfrm>
          <a:gradFill>
            <a:gsLst>
              <a:gs pos="0">
                <a:schemeClr val="bg1">
                  <a:alpha val="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kumimoji="1" lang="en-US" altLang="ja-JP" dirty="0" smtClean="0"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The Trolley Problem</a:t>
            </a:r>
            <a:endParaRPr kumimoji="1" lang="ja-JP" altLang="en-US" dirty="0"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547931"/>
          </a:xfrm>
          <a:gradFill>
            <a:gsLst>
              <a:gs pos="0">
                <a:schemeClr val="bg1">
                  <a:alpha val="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kumimoji="1" lang="en-US" altLang="ja-JP" dirty="0" smtClean="0"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What is the right thing to do?</a:t>
            </a:r>
            <a:endParaRPr kumimoji="1" lang="ja-JP" altLang="en-US" dirty="0"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409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The Trolley Problem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A moral dilemma (dilemma = a difficult choice between two choices)</a:t>
            </a:r>
          </a:p>
          <a:p>
            <a:r>
              <a:rPr lang="en-US" altLang="ja-JP" dirty="0" smtClean="0"/>
              <a:t>It’s a thought experiment (thought experiment = asking “What if..?”)</a:t>
            </a:r>
            <a:endParaRPr kumimoji="1" lang="en-US" altLang="ja-JP" dirty="0" smtClean="0"/>
          </a:p>
          <a:p>
            <a:r>
              <a:rPr lang="en-US" altLang="ja-JP" dirty="0" smtClean="0"/>
              <a:t>It asks, “What is the right thing to do?”</a:t>
            </a:r>
          </a:p>
          <a:p>
            <a:r>
              <a:rPr kumimoji="1" lang="en-US" altLang="ja-JP" dirty="0" smtClean="0"/>
              <a:t>You only have two choices</a:t>
            </a:r>
          </a:p>
          <a:p>
            <a:pPr lvl="1"/>
            <a:r>
              <a:rPr lang="en-US" altLang="ja-JP" dirty="0" smtClean="0"/>
              <a:t>Pull the switch</a:t>
            </a:r>
          </a:p>
          <a:p>
            <a:pPr lvl="1"/>
            <a:r>
              <a:rPr kumimoji="1" lang="en-US" altLang="ja-JP" dirty="0" smtClean="0"/>
              <a:t>Don’t pull the switch</a:t>
            </a:r>
          </a:p>
        </p:txBody>
      </p:sp>
    </p:spTree>
    <p:extLst>
      <p:ext uri="{BB962C8B-B14F-4D97-AF65-F5344CB8AC3E}">
        <p14:creationId xmlns:p14="http://schemas.microsoft.com/office/powerpoint/2010/main" val="398250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 Trolley Problem Meme: What Do You Do?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108" y="0"/>
            <a:ext cx="9523827" cy="6656246"/>
          </a:xfrm>
        </p:spPr>
      </p:pic>
    </p:spTree>
    <p:extLst>
      <p:ext uri="{BB962C8B-B14F-4D97-AF65-F5344CB8AC3E}">
        <p14:creationId xmlns:p14="http://schemas.microsoft.com/office/powerpoint/2010/main" val="142443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1. Flip the switch</a:t>
            </a:r>
            <a:endParaRPr kumimoji="1" lang="ja-JP" altLang="en-US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You save 5 people, but you kill 1 person.</a:t>
            </a:r>
            <a:endParaRPr kumimoji="1" lang="ja-JP" altLang="en-US" dirty="0"/>
          </a:p>
        </p:txBody>
      </p:sp>
      <p:pic>
        <p:nvPicPr>
          <p:cNvPr id="4" name="Content Placeholder 3" descr="The Trolley Problem Meme: What Do You Do?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2080" y="2364376"/>
            <a:ext cx="6622868" cy="4493623"/>
          </a:xfrm>
          <a:prstGeom prst="rect">
            <a:avLst/>
          </a:prstGeom>
        </p:spPr>
      </p:pic>
      <p:pic>
        <p:nvPicPr>
          <p:cNvPr id="7" name="Picture 6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2829" y="4092734"/>
            <a:ext cx="716280" cy="716280"/>
          </a:xfrm>
          <a:prstGeom prst="rect">
            <a:avLst/>
          </a:prstGeom>
        </p:spPr>
      </p:pic>
      <p:pic>
        <p:nvPicPr>
          <p:cNvPr id="8" name="Picture 7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556" y="4865186"/>
            <a:ext cx="617515" cy="617515"/>
          </a:xfrm>
          <a:prstGeom prst="rect">
            <a:avLst/>
          </a:prstGeom>
        </p:spPr>
      </p:pic>
      <p:pic>
        <p:nvPicPr>
          <p:cNvPr id="9" name="Picture 8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7130" y="5043925"/>
            <a:ext cx="617515" cy="617515"/>
          </a:xfrm>
          <a:prstGeom prst="rect">
            <a:avLst/>
          </a:prstGeom>
        </p:spPr>
      </p:pic>
      <p:pic>
        <p:nvPicPr>
          <p:cNvPr id="10" name="Picture 9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5887" y="5168079"/>
            <a:ext cx="617515" cy="617515"/>
          </a:xfrm>
          <a:prstGeom prst="rect">
            <a:avLst/>
          </a:prstGeom>
        </p:spPr>
      </p:pic>
      <p:pic>
        <p:nvPicPr>
          <p:cNvPr id="11" name="Picture 10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3275" y="5312033"/>
            <a:ext cx="617515" cy="617515"/>
          </a:xfrm>
          <a:prstGeom prst="rect">
            <a:avLst/>
          </a:prstGeom>
        </p:spPr>
      </p:pic>
      <p:pic>
        <p:nvPicPr>
          <p:cNvPr id="12" name="Picture 11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0266" y="5402990"/>
            <a:ext cx="617515" cy="61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88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2. Don’t flip the switch</a:t>
            </a:r>
            <a:endParaRPr kumimoji="1" lang="ja-JP" altLang="en-US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You let 5 people die, but save 1 person.</a:t>
            </a:r>
            <a:endParaRPr kumimoji="1" lang="ja-JP" altLang="en-US" dirty="0"/>
          </a:p>
        </p:txBody>
      </p:sp>
      <p:pic>
        <p:nvPicPr>
          <p:cNvPr id="4" name="Content Placeholder 3" descr="The Trolley Problem Meme: What Do You Do?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2080" y="2364376"/>
            <a:ext cx="6622868" cy="4493623"/>
          </a:xfrm>
          <a:prstGeom prst="rect">
            <a:avLst/>
          </a:prstGeom>
        </p:spPr>
      </p:pic>
      <p:pic>
        <p:nvPicPr>
          <p:cNvPr id="5" name="Picture 4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7435" y="4811191"/>
            <a:ext cx="716280" cy="716280"/>
          </a:xfrm>
          <a:prstGeom prst="rect">
            <a:avLst/>
          </a:prstGeom>
        </p:spPr>
      </p:pic>
      <p:pic>
        <p:nvPicPr>
          <p:cNvPr id="6" name="Picture 5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8009" y="4811191"/>
            <a:ext cx="716280" cy="716280"/>
          </a:xfrm>
          <a:prstGeom prst="rect">
            <a:avLst/>
          </a:prstGeom>
        </p:spPr>
      </p:pic>
      <p:pic>
        <p:nvPicPr>
          <p:cNvPr id="7" name="Picture 6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6728" y="4955630"/>
            <a:ext cx="716280" cy="716280"/>
          </a:xfrm>
          <a:prstGeom prst="rect">
            <a:avLst/>
          </a:prstGeom>
        </p:spPr>
      </p:pic>
      <p:pic>
        <p:nvPicPr>
          <p:cNvPr id="8" name="Picture 7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5537" y="4883411"/>
            <a:ext cx="716280" cy="716280"/>
          </a:xfrm>
          <a:prstGeom prst="rect">
            <a:avLst/>
          </a:prstGeom>
        </p:spPr>
      </p:pic>
      <p:pic>
        <p:nvPicPr>
          <p:cNvPr id="9" name="Picture 8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958" y="5018131"/>
            <a:ext cx="716280" cy="716280"/>
          </a:xfrm>
          <a:prstGeom prst="rect">
            <a:avLst/>
          </a:prstGeom>
        </p:spPr>
      </p:pic>
      <p:pic>
        <p:nvPicPr>
          <p:cNvPr id="10" name="Picture 9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958" y="4171226"/>
            <a:ext cx="617515" cy="61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11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1" lang="en-US" altLang="ja-JP" dirty="0" smtClean="0">
                <a:effectLst>
                  <a:reflection blurRad="6350" stA="50000" endA="300" endPos="50000" dist="29997" dir="5400000" sy="-100000" algn="bl" rotWithShape="0"/>
                </a:effectLst>
              </a:rPr>
              <a:t>What would you do?</a:t>
            </a:r>
            <a:endParaRPr kumimoji="1" lang="ja-JP" altLang="en-US" dirty="0">
              <a:effectLst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107" y="1690688"/>
            <a:ext cx="10515600" cy="4351338"/>
          </a:xfrm>
        </p:spPr>
        <p:txBody>
          <a:bodyPr numCol="2"/>
          <a:lstStyle/>
          <a:p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1. Flip the switch</a:t>
            </a:r>
            <a:r>
              <a:rPr kumimoji="1" lang="en-US" altLang="ja-JP" dirty="0" smtClean="0"/>
              <a:t>																																																					</a:t>
            </a:r>
            <a:r>
              <a:rPr kumimoji="1" lang="en-US" altLang="ja-JP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2. Don’t flip the switch</a:t>
            </a:r>
            <a:endParaRPr kumimoji="1" lang="ja-JP" altLang="en-US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" name="Content Placeholder 3" descr="The Trolley Problem Meme: What Do You Do?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81497"/>
            <a:ext cx="6622868" cy="4493623"/>
          </a:xfrm>
          <a:prstGeom prst="rect">
            <a:avLst/>
          </a:prstGeom>
        </p:spPr>
      </p:pic>
      <p:pic>
        <p:nvPicPr>
          <p:cNvPr id="5" name="Picture 4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749" y="3909855"/>
            <a:ext cx="716280" cy="716280"/>
          </a:xfrm>
          <a:prstGeom prst="rect">
            <a:avLst/>
          </a:prstGeom>
        </p:spPr>
      </p:pic>
      <p:pic>
        <p:nvPicPr>
          <p:cNvPr id="6" name="Picture 5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476" y="4682307"/>
            <a:ext cx="617515" cy="617515"/>
          </a:xfrm>
          <a:prstGeom prst="rect">
            <a:avLst/>
          </a:prstGeom>
        </p:spPr>
      </p:pic>
      <p:pic>
        <p:nvPicPr>
          <p:cNvPr id="7" name="Picture 6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050" y="4861046"/>
            <a:ext cx="617515" cy="617515"/>
          </a:xfrm>
          <a:prstGeom prst="rect">
            <a:avLst/>
          </a:prstGeom>
        </p:spPr>
      </p:pic>
      <p:pic>
        <p:nvPicPr>
          <p:cNvPr id="8" name="Picture 7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807" y="4985200"/>
            <a:ext cx="617515" cy="617515"/>
          </a:xfrm>
          <a:prstGeom prst="rect">
            <a:avLst/>
          </a:prstGeom>
        </p:spPr>
      </p:pic>
      <p:pic>
        <p:nvPicPr>
          <p:cNvPr id="9" name="Picture 8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195" y="5129154"/>
            <a:ext cx="617515" cy="617515"/>
          </a:xfrm>
          <a:prstGeom prst="rect">
            <a:avLst/>
          </a:prstGeom>
        </p:spPr>
      </p:pic>
      <p:pic>
        <p:nvPicPr>
          <p:cNvPr id="10" name="Picture 9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186" y="5220111"/>
            <a:ext cx="617515" cy="617515"/>
          </a:xfrm>
          <a:prstGeom prst="rect">
            <a:avLst/>
          </a:prstGeom>
        </p:spPr>
      </p:pic>
      <p:pic>
        <p:nvPicPr>
          <p:cNvPr id="11" name="Content Placeholder 3" descr="The Trolley Problem Meme: What Do You Do?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35"/>
          <a:stretch/>
        </p:blipFill>
        <p:spPr>
          <a:xfrm>
            <a:off x="5803967" y="2181497"/>
            <a:ext cx="6309360" cy="4493623"/>
          </a:xfrm>
          <a:prstGeom prst="rect">
            <a:avLst/>
          </a:prstGeom>
        </p:spPr>
      </p:pic>
      <p:pic>
        <p:nvPicPr>
          <p:cNvPr id="12" name="Picture 11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7767" y="4627060"/>
            <a:ext cx="716280" cy="716280"/>
          </a:xfrm>
          <a:prstGeom prst="rect">
            <a:avLst/>
          </a:prstGeom>
        </p:spPr>
      </p:pic>
      <p:pic>
        <p:nvPicPr>
          <p:cNvPr id="13" name="Picture 12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5662" y="3986951"/>
            <a:ext cx="617515" cy="617515"/>
          </a:xfrm>
          <a:prstGeom prst="rect">
            <a:avLst/>
          </a:prstGeom>
        </p:spPr>
      </p:pic>
      <p:pic>
        <p:nvPicPr>
          <p:cNvPr id="18" name="Picture 17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7916" y="4618086"/>
            <a:ext cx="716280" cy="716280"/>
          </a:xfrm>
          <a:prstGeom prst="rect">
            <a:avLst/>
          </a:prstGeom>
        </p:spPr>
      </p:pic>
      <p:pic>
        <p:nvPicPr>
          <p:cNvPr id="19" name="Picture 18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3981" y="4669145"/>
            <a:ext cx="716280" cy="716280"/>
          </a:xfrm>
          <a:prstGeom prst="rect">
            <a:avLst/>
          </a:prstGeom>
        </p:spPr>
      </p:pic>
      <p:pic>
        <p:nvPicPr>
          <p:cNvPr id="20" name="Picture 19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2547" y="4720204"/>
            <a:ext cx="716280" cy="716280"/>
          </a:xfrm>
          <a:prstGeom prst="rect">
            <a:avLst/>
          </a:prstGeom>
        </p:spPr>
      </p:pic>
      <p:pic>
        <p:nvPicPr>
          <p:cNvPr id="21" name="Picture 20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7766" y="4877212"/>
            <a:ext cx="716280" cy="71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40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Most people say...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1. Flip the switch!</a:t>
            </a:r>
          </a:p>
          <a:p>
            <a:r>
              <a:rPr lang="en-US" altLang="ja-JP" dirty="0" smtClean="0"/>
              <a:t>Why?</a:t>
            </a:r>
          </a:p>
        </p:txBody>
      </p:sp>
      <p:pic>
        <p:nvPicPr>
          <p:cNvPr id="4" name="Content Placeholder 3" descr="The Trolley Problem Meme: What Do You Do?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948" y="1690688"/>
            <a:ext cx="6622868" cy="4493623"/>
          </a:xfrm>
          <a:prstGeom prst="rect">
            <a:avLst/>
          </a:prstGeom>
        </p:spPr>
      </p:pic>
      <p:pic>
        <p:nvPicPr>
          <p:cNvPr id="5" name="Picture 4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7697" y="3419046"/>
            <a:ext cx="716280" cy="716280"/>
          </a:xfrm>
          <a:prstGeom prst="rect">
            <a:avLst/>
          </a:prstGeom>
        </p:spPr>
      </p:pic>
      <p:pic>
        <p:nvPicPr>
          <p:cNvPr id="6" name="Picture 5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1424" y="4191498"/>
            <a:ext cx="617515" cy="617515"/>
          </a:xfrm>
          <a:prstGeom prst="rect">
            <a:avLst/>
          </a:prstGeom>
        </p:spPr>
      </p:pic>
      <p:pic>
        <p:nvPicPr>
          <p:cNvPr id="7" name="Picture 6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998" y="4370237"/>
            <a:ext cx="617515" cy="617515"/>
          </a:xfrm>
          <a:prstGeom prst="rect">
            <a:avLst/>
          </a:prstGeom>
        </p:spPr>
      </p:pic>
      <p:pic>
        <p:nvPicPr>
          <p:cNvPr id="8" name="Picture 7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0755" y="4494391"/>
            <a:ext cx="617515" cy="617515"/>
          </a:xfrm>
          <a:prstGeom prst="rect">
            <a:avLst/>
          </a:prstGeom>
        </p:spPr>
      </p:pic>
      <p:pic>
        <p:nvPicPr>
          <p:cNvPr id="9" name="Picture 8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8143" y="4638345"/>
            <a:ext cx="617515" cy="617515"/>
          </a:xfrm>
          <a:prstGeom prst="rect">
            <a:avLst/>
          </a:prstGeom>
        </p:spPr>
      </p:pic>
      <p:pic>
        <p:nvPicPr>
          <p:cNvPr id="10" name="Picture 9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5134" y="4729302"/>
            <a:ext cx="617515" cy="61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0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Why flip the switch?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Because it is </a:t>
            </a:r>
            <a:r>
              <a:rPr kumimoji="1" lang="en-US" altLang="ja-JP" dirty="0" smtClean="0"/>
              <a:t>better to kill 1 person to save 5 people?</a:t>
            </a:r>
          </a:p>
        </p:txBody>
      </p:sp>
      <p:pic>
        <p:nvPicPr>
          <p:cNvPr id="4" name="Picture 3" descr="Invader ZIM Is Back From the Dead - IG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531" y="3061300"/>
            <a:ext cx="4969132" cy="2799511"/>
          </a:xfrm>
          <a:prstGeom prst="rect">
            <a:avLst/>
          </a:prstGeom>
        </p:spPr>
      </p:pic>
      <p:pic>
        <p:nvPicPr>
          <p:cNvPr id="5" name="Picture 4" descr="Dwight Schrute Nodding 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8109" y="3061300"/>
            <a:ext cx="3297555" cy="284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6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Platonic Politics: When Solving the Trolley Problem- I Choose Not To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" r="50303"/>
          <a:stretch/>
        </p:blipFill>
        <p:spPr>
          <a:xfrm>
            <a:off x="562708" y="505428"/>
            <a:ext cx="11071274" cy="5883075"/>
          </a:xfrm>
        </p:spPr>
      </p:pic>
    </p:spTree>
    <p:extLst>
      <p:ext uri="{BB962C8B-B14F-4D97-AF65-F5344CB8AC3E}">
        <p14:creationId xmlns:p14="http://schemas.microsoft.com/office/powerpoint/2010/main" val="363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Two choices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1. Push the big man, killing him and saving 5 people.</a:t>
            </a:r>
          </a:p>
          <a:p>
            <a:r>
              <a:rPr lang="en-US" altLang="ja-JP" dirty="0" smtClean="0"/>
              <a:t>2. Don’t push the big man. Saving 1 and killing 5 people.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13856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1. Push the big man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You push the big man, killing 1 person and saving 5 people.</a:t>
            </a:r>
            <a:endParaRPr kumimoji="1" lang="ja-JP" altLang="en-US" dirty="0"/>
          </a:p>
        </p:txBody>
      </p:sp>
      <p:pic>
        <p:nvPicPr>
          <p:cNvPr id="4" name="Content Placeholder 5" descr="Platonic Politics: When Solving the Trolley Problem- I Choose Not To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" r="50303"/>
          <a:stretch/>
        </p:blipFill>
        <p:spPr>
          <a:xfrm>
            <a:off x="4332849" y="2623361"/>
            <a:ext cx="7322843" cy="3891227"/>
          </a:xfrm>
          <a:prstGeom prst="rect">
            <a:avLst/>
          </a:prstGeom>
        </p:spPr>
      </p:pic>
      <p:pic>
        <p:nvPicPr>
          <p:cNvPr id="5" name="Picture 4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270" y="2868846"/>
            <a:ext cx="716280" cy="716280"/>
          </a:xfrm>
          <a:prstGeom prst="rect">
            <a:avLst/>
          </a:prstGeom>
        </p:spPr>
      </p:pic>
      <p:pic>
        <p:nvPicPr>
          <p:cNvPr id="6" name="Picture 5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0644" y="5200231"/>
            <a:ext cx="617515" cy="617515"/>
          </a:xfrm>
          <a:prstGeom prst="rect">
            <a:avLst/>
          </a:prstGeom>
        </p:spPr>
      </p:pic>
      <p:pic>
        <p:nvPicPr>
          <p:cNvPr id="7" name="Picture 6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1590" y="5430299"/>
            <a:ext cx="617515" cy="617515"/>
          </a:xfrm>
          <a:prstGeom prst="rect">
            <a:avLst/>
          </a:prstGeom>
        </p:spPr>
      </p:pic>
      <p:pic>
        <p:nvPicPr>
          <p:cNvPr id="8" name="Picture 7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0347" y="5494873"/>
            <a:ext cx="617515" cy="617515"/>
          </a:xfrm>
          <a:prstGeom prst="rect">
            <a:avLst/>
          </a:prstGeom>
        </p:spPr>
      </p:pic>
      <p:pic>
        <p:nvPicPr>
          <p:cNvPr id="9" name="Picture 8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9104" y="5591735"/>
            <a:ext cx="617515" cy="617515"/>
          </a:xfrm>
          <a:prstGeom prst="rect">
            <a:avLst/>
          </a:prstGeom>
        </p:spPr>
      </p:pic>
      <p:pic>
        <p:nvPicPr>
          <p:cNvPr id="10" name="Picture 9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0990" y="5739056"/>
            <a:ext cx="617515" cy="61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54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2. Don’t push the big man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You don’t push the big man, saving 1 person and letting 5 people die.</a:t>
            </a:r>
            <a:endParaRPr kumimoji="1" lang="ja-JP" altLang="en-US" dirty="0"/>
          </a:p>
        </p:txBody>
      </p:sp>
      <p:pic>
        <p:nvPicPr>
          <p:cNvPr id="4" name="Content Placeholder 5" descr="Platonic Politics: When Solving the Trolley Problem- I Choose Not To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" r="50303"/>
          <a:stretch/>
        </p:blipFill>
        <p:spPr>
          <a:xfrm>
            <a:off x="4332849" y="2623361"/>
            <a:ext cx="7322843" cy="3891227"/>
          </a:xfrm>
          <a:prstGeom prst="rect">
            <a:avLst/>
          </a:prstGeom>
        </p:spPr>
      </p:pic>
      <p:pic>
        <p:nvPicPr>
          <p:cNvPr id="5" name="Picture 4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0270" y="4868031"/>
            <a:ext cx="716280" cy="716280"/>
          </a:xfrm>
          <a:prstGeom prst="rect">
            <a:avLst/>
          </a:prstGeom>
        </p:spPr>
      </p:pic>
      <p:pic>
        <p:nvPicPr>
          <p:cNvPr id="7" name="Picture 6" descr="File:Yes check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9333" y="2884047"/>
            <a:ext cx="617515" cy="617515"/>
          </a:xfrm>
          <a:prstGeom prst="rect">
            <a:avLst/>
          </a:prstGeom>
        </p:spPr>
      </p:pic>
      <p:pic>
        <p:nvPicPr>
          <p:cNvPr id="11" name="Picture 10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3488" y="4967822"/>
            <a:ext cx="716280" cy="716280"/>
          </a:xfrm>
          <a:prstGeom prst="rect">
            <a:avLst/>
          </a:prstGeom>
        </p:spPr>
      </p:pic>
      <p:pic>
        <p:nvPicPr>
          <p:cNvPr id="12" name="Picture 11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9356" y="5067613"/>
            <a:ext cx="716280" cy="716280"/>
          </a:xfrm>
          <a:prstGeom prst="rect">
            <a:avLst/>
          </a:prstGeom>
        </p:spPr>
      </p:pic>
      <p:pic>
        <p:nvPicPr>
          <p:cNvPr id="13" name="Picture 12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9562" y="5067613"/>
            <a:ext cx="716280" cy="716280"/>
          </a:xfrm>
          <a:prstGeom prst="rect">
            <a:avLst/>
          </a:prstGeom>
        </p:spPr>
      </p:pic>
      <p:pic>
        <p:nvPicPr>
          <p:cNvPr id="14" name="Picture 13" descr="File:Red X Freehand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6756" y="5264148"/>
            <a:ext cx="716280" cy="71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59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Is it okay to kill 1 person to save 5 people?</a:t>
            </a:r>
            <a:endParaRPr kumimoji="1" lang="ja-JP" altLang="en-US" dirty="0"/>
          </a:p>
        </p:txBody>
      </p:sp>
      <p:pic>
        <p:nvPicPr>
          <p:cNvPr id="4" name="Content Placeholder 5" descr="Platonic Politics: When Solving the Trolley Problem- I Choose Not T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07" y="2446771"/>
            <a:ext cx="10976186" cy="289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99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/>
              <a:t>It doesn’t </a:t>
            </a:r>
            <a:r>
              <a:rPr lang="en-US" altLang="ja-JP" b="1" u="sng" dirty="0"/>
              <a:t>always</a:t>
            </a:r>
            <a:r>
              <a:rPr lang="en-US" altLang="ja-JP" dirty="0"/>
              <a:t> seem so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Most people would flip the switch.</a:t>
            </a:r>
          </a:p>
          <a:p>
            <a:r>
              <a:rPr lang="en-US" altLang="ja-JP" dirty="0" smtClean="0"/>
              <a:t>But most people would </a:t>
            </a:r>
            <a:r>
              <a:rPr lang="en-US" altLang="ja-JP" b="1" dirty="0" smtClean="0"/>
              <a:t>not</a:t>
            </a:r>
            <a:r>
              <a:rPr lang="en-US" altLang="ja-JP" dirty="0" smtClean="0"/>
              <a:t> push the big man.</a:t>
            </a:r>
            <a:endParaRPr kumimoji="1" lang="ja-JP" altLang="en-US" dirty="0"/>
          </a:p>
        </p:txBody>
      </p:sp>
      <p:pic>
        <p:nvPicPr>
          <p:cNvPr id="4" name="Content Placeholder 5" descr="Platonic Politics: When Solving the Trolley Problem- I Choose Not T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07" y="3278011"/>
            <a:ext cx="10976186" cy="2898952"/>
          </a:xfrm>
          <a:prstGeom prst="rect">
            <a:avLst/>
          </a:prstGeom>
        </p:spPr>
      </p:pic>
      <p:pic>
        <p:nvPicPr>
          <p:cNvPr id="5" name="Picture 4" descr="File:Yes check.sv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7641" y="3024724"/>
            <a:ext cx="2945332" cy="2945332"/>
          </a:xfrm>
          <a:prstGeom prst="rect">
            <a:avLst/>
          </a:prstGeom>
        </p:spPr>
      </p:pic>
      <p:pic>
        <p:nvPicPr>
          <p:cNvPr id="6" name="Picture 5" descr="File:Red X Freehand.svg - Wikimedia Common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850" y="3024724"/>
            <a:ext cx="3152239" cy="3152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56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222" y="179704"/>
            <a:ext cx="5970563" cy="3379421"/>
          </a:xfrm>
          <a:pattFill prst="pct25">
            <a:fgClr>
              <a:schemeClr val="accent1"/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r>
              <a:rPr kumimoji="1" lang="en-US" altLang="ja-JP" dirty="0" smtClean="0">
                <a:effectLst>
                  <a:glow rad="228600">
                    <a:schemeClr val="accent2">
                      <a:alpha val="40000"/>
                    </a:schemeClr>
                  </a:glow>
                </a:effectLst>
              </a:rPr>
              <a:t>So why are the two cases different?</a:t>
            </a:r>
          </a:p>
          <a:p>
            <a:r>
              <a:rPr lang="en-US" altLang="ja-JP" dirty="0" smtClean="0">
                <a:effectLst>
                  <a:glow rad="228600">
                    <a:schemeClr val="accent2">
                      <a:alpha val="40000"/>
                    </a:schemeClr>
                  </a:glow>
                </a:effectLst>
              </a:rPr>
              <a:t>Why is it okay to flip the switch, but not push the large man?</a:t>
            </a:r>
          </a:p>
          <a:p>
            <a:r>
              <a:rPr lang="en-US" altLang="ja-JP" dirty="0" smtClean="0">
                <a:effectLst>
                  <a:glow rad="228600">
                    <a:schemeClr val="accent2">
                      <a:alpha val="40000"/>
                    </a:schemeClr>
                  </a:glow>
                </a:effectLst>
              </a:rPr>
              <a:t>In each case, we kill 1 person to save 5 people.</a:t>
            </a:r>
          </a:p>
          <a:p>
            <a:r>
              <a:rPr lang="en-US" altLang="ja-JP" dirty="0" smtClean="0">
                <a:effectLst>
                  <a:glow rad="228600">
                    <a:schemeClr val="accent2">
                      <a:alpha val="40000"/>
                    </a:schemeClr>
                  </a:glow>
                </a:effectLst>
              </a:rPr>
              <a:t>So what is the right thing to do?</a:t>
            </a:r>
          </a:p>
        </p:txBody>
      </p:sp>
    </p:spTree>
    <p:extLst>
      <p:ext uri="{BB962C8B-B14F-4D97-AF65-F5344CB8AC3E}">
        <p14:creationId xmlns:p14="http://schemas.microsoft.com/office/powerpoint/2010/main" val="383721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350</Words>
  <Application>Microsoft Office PowerPoint</Application>
  <PresentationFormat>Widescreen</PresentationFormat>
  <Paragraphs>35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游ゴシック</vt:lpstr>
      <vt:lpstr>游ゴシック Light</vt:lpstr>
      <vt:lpstr>Arial</vt:lpstr>
      <vt:lpstr>Office Theme</vt:lpstr>
      <vt:lpstr>The Trolley Problem</vt:lpstr>
      <vt:lpstr>The Trolley Problem</vt:lpstr>
      <vt:lpstr>PowerPoint Presentation</vt:lpstr>
      <vt:lpstr>1. Flip the switch</vt:lpstr>
      <vt:lpstr>2. Don’t flip the switch</vt:lpstr>
      <vt:lpstr>What would you do?</vt:lpstr>
      <vt:lpstr>Most people say...</vt:lpstr>
      <vt:lpstr>Why flip the switch?</vt:lpstr>
      <vt:lpstr>PowerPoint Presentation</vt:lpstr>
      <vt:lpstr>Two choices</vt:lpstr>
      <vt:lpstr>1. Push the big man</vt:lpstr>
      <vt:lpstr>2. Don’t push the big man</vt:lpstr>
      <vt:lpstr>Is it okay to kill 1 person to save 5 people?</vt:lpstr>
      <vt:lpstr>It doesn’t always seem so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Trolley Problem</dc:title>
  <dc:creator>sample</dc:creator>
  <cp:lastModifiedBy>sample</cp:lastModifiedBy>
  <cp:revision>21</cp:revision>
  <dcterms:created xsi:type="dcterms:W3CDTF">2020-09-08T06:54:56Z</dcterms:created>
  <dcterms:modified xsi:type="dcterms:W3CDTF">2020-10-07T03:02:22Z</dcterms:modified>
</cp:coreProperties>
</file>