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279" r:id="rId4"/>
    <p:sldId id="280" r:id="rId5"/>
    <p:sldId id="281" r:id="rId6"/>
    <p:sldId id="284" r:id="rId7"/>
    <p:sldId id="282" r:id="rId8"/>
    <p:sldId id="283" r:id="rId9"/>
    <p:sldId id="285" r:id="rId10"/>
    <p:sldId id="286" r:id="rId11"/>
    <p:sldId id="287" r:id="rId12"/>
    <p:sldId id="288" r:id="rId13"/>
    <p:sldId id="290" r:id="rId14"/>
    <p:sldId id="289" r:id="rId15"/>
    <p:sldId id="291" r:id="rId16"/>
    <p:sldId id="292" r:id="rId17"/>
    <p:sldId id="293" r:id="rId18"/>
    <p:sldId id="294" r:id="rId19"/>
    <p:sldId id="295"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4" d="100"/>
          <a:sy n="84" d="100"/>
        </p:scale>
        <p:origin x="108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1</a:t>
            </a:r>
          </a:p>
          <a:p>
            <a:pPr eaLnBrk="1" hangingPunct="1"/>
            <a:r>
              <a:rPr lang="en-GB" altLang="en-US" dirty="0">
                <a:solidFill>
                  <a:schemeClr val="accent2"/>
                </a:solidFill>
              </a:rPr>
              <a:t>Marketing Concepts and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p:txBody>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idx="1"/>
          </p:nvPr>
        </p:nvSpPr>
        <p:spPr/>
        <p:txBody>
          <a:bodyPr/>
          <a:lstStyle/>
          <a:p>
            <a:pPr marL="0" indent="0">
              <a:buNone/>
            </a:pPr>
            <a:r>
              <a:rPr lang="en-GB" dirty="0"/>
              <a:t>The production concept holds that consumers will prefer products that are widely available and inexpensive.</a:t>
            </a:r>
          </a:p>
          <a:p>
            <a:endParaRPr lang="en-GB" dirty="0"/>
          </a:p>
        </p:txBody>
      </p:sp>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1509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p:txBody>
          <a:bodyPr/>
          <a:lstStyle/>
          <a:p>
            <a:r>
              <a:rPr lang="en-GB" b="1" dirty="0"/>
              <a:t>The Product Concept</a:t>
            </a:r>
            <a:endParaRPr lang="en-GB" dirty="0"/>
          </a:p>
        </p:txBody>
      </p:sp>
      <p:sp>
        <p:nvSpPr>
          <p:cNvPr id="3" name="Content Placeholder 2">
            <a:extLst>
              <a:ext uri="{FF2B5EF4-FFF2-40B4-BE49-F238E27FC236}">
                <a16:creationId xmlns:a16="http://schemas.microsoft.com/office/drawing/2014/main" id="{78492E25-6F73-4380-BA54-ED2D9349DA68}"/>
              </a:ext>
            </a:extLst>
          </p:cNvPr>
          <p:cNvSpPr>
            <a:spLocks noGrp="1"/>
          </p:cNvSpPr>
          <p:nvPr>
            <p:ph idx="1"/>
          </p:nvPr>
        </p:nvSpPr>
        <p:spPr/>
        <p:txBody>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59033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p:txBody>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idx="1"/>
          </p:nvPr>
        </p:nvSpPr>
        <p:spPr/>
        <p:txBody>
          <a:bodyPr/>
          <a:lstStyle/>
          <a:p>
            <a:pPr marL="0" indent="0">
              <a:buNone/>
            </a:pPr>
            <a:r>
              <a:rPr lang="en-GB" dirty="0"/>
              <a:t>The selling concept holds that consumers and businesses, if left alone, will ordinarily not buy enough of the organisation’s products. The organisation must, therefore, undertake an aggressive selling and promotion effort.</a:t>
            </a:r>
          </a:p>
          <a:p>
            <a:pPr marL="0" indent="0">
              <a:buNone/>
            </a:pPr>
            <a:endParaRPr lang="en-GB" dirty="0"/>
          </a:p>
        </p:txBody>
      </p:sp>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93858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p:txBody>
          <a:bodyPr/>
          <a:lstStyle/>
          <a:p>
            <a:r>
              <a:rPr lang="en-GB" b="1" dirty="0"/>
              <a:t>The Marketing Concept</a:t>
            </a:r>
          </a:p>
        </p:txBody>
      </p:sp>
      <p:sp>
        <p:nvSpPr>
          <p:cNvPr id="3" name="Content Placeholder 2">
            <a:extLst>
              <a:ext uri="{FF2B5EF4-FFF2-40B4-BE49-F238E27FC236}">
                <a16:creationId xmlns:a16="http://schemas.microsoft.com/office/drawing/2014/main" id="{C8FB4C35-2A66-48E3-9702-0DFB29C21D15}"/>
              </a:ext>
            </a:extLst>
          </p:cNvPr>
          <p:cNvSpPr>
            <a:spLocks noGrp="1"/>
          </p:cNvSpPr>
          <p:nvPr>
            <p:ph idx="1"/>
          </p:nvPr>
        </p:nvSpPr>
        <p:spPr/>
        <p:txBody>
          <a:bodyPr/>
          <a:lstStyle/>
          <a:p>
            <a:pPr marL="0" indent="0">
              <a:buNone/>
            </a:pPr>
            <a:r>
              <a:rPr lang="en-GB" dirty="0"/>
              <a:t>The marketing concept holds that the key to achieving its organisational goals, consists of the company being more effective than competitors in creating, delivering, and communicating customer value to its chosen target markets.</a:t>
            </a:r>
          </a:p>
          <a:p>
            <a:pPr marL="0" indent="0">
              <a:buNone/>
            </a:pPr>
            <a:endParaRPr lang="en-GB" dirty="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2421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215632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p:txBody>
          <a:bodyPr/>
          <a:lstStyle/>
          <a:p>
            <a:r>
              <a:rPr lang="en-GB" b="1" dirty="0"/>
              <a:t>The Societal Marketing Concept</a:t>
            </a:r>
          </a:p>
        </p:txBody>
      </p:sp>
      <p:sp>
        <p:nvSpPr>
          <p:cNvPr id="3" name="Content Placeholder 2">
            <a:extLst>
              <a:ext uri="{FF2B5EF4-FFF2-40B4-BE49-F238E27FC236}">
                <a16:creationId xmlns:a16="http://schemas.microsoft.com/office/drawing/2014/main" id="{32D14567-A825-49CD-A6C9-D2BF78B2841E}"/>
              </a:ext>
            </a:extLst>
          </p:cNvPr>
          <p:cNvSpPr>
            <a:spLocks noGrp="1"/>
          </p:cNvSpPr>
          <p:nvPr>
            <p:ph idx="1"/>
          </p:nvPr>
        </p:nvSpPr>
        <p:spPr/>
        <p:txBody>
          <a:bodyPr/>
          <a:lstStyle/>
          <a:p>
            <a:pPr marL="0" indent="0">
              <a:buNone/>
            </a:pPr>
            <a:r>
              <a:rPr lang="en-GB" dirty="0"/>
              <a:t>The societal marketing concept holds that organisation’s task is to determine the needs, wants and interests of target markets and to deliver the desired satisfactions more effectively and efficiently than competitors in a way that preserves or enhances the consumer’s and the society’s well-being.</a:t>
            </a:r>
          </a:p>
          <a:p>
            <a:endParaRPr lang="en-GB"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376962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33688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18839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380830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708207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59630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11172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anim calcmode="lin" valueType="num">
                                      <p:cBhvr>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59448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3497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592831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b="1" u="sng" dirty="0"/>
              <a:t>Question</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r>
              <a:rPr lang="en-GB" sz="2400" dirty="0"/>
              <a:t>The Kelly Bottling Company, located in a large metropolitan area of some five million people, produced and marketed a line of carbonated beverages consisting mainly of flavoured soft drinks (not including colas), soda water and tonics. They were sold in different types of packages and sizes to a wide variety of retail accounts. </a:t>
            </a:r>
            <a:r>
              <a:rPr lang="en-GB" sz="2400" b="1" dirty="0"/>
              <a:t>How might such a company expand its revenues by pursuing each of the different expansion strategies discussed in the Ansoff Matrix.</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04/10/2020</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0806983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2329</TotalTime>
  <Words>710</Words>
  <Application>Microsoft Office PowerPoint</Application>
  <PresentationFormat>On-screen Show (4:3)</PresentationFormat>
  <Paragraphs>106</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Myriad Pro</vt:lpstr>
      <vt:lpstr>Verdana</vt:lpstr>
      <vt:lpstr>20140311PresentationUWTSDTemplate</vt:lpstr>
      <vt:lpstr>LCMB7001</vt:lpstr>
      <vt:lpstr>The Production Concept</vt:lpstr>
      <vt:lpstr>The Product Concept</vt:lpstr>
      <vt:lpstr>The Selling Concept</vt:lpstr>
      <vt:lpstr>The Marketing Concept</vt:lpstr>
      <vt:lpstr>The Marketing Concept</vt:lpstr>
      <vt:lpstr>The Societal Marketing Concept</vt:lpstr>
      <vt:lpstr>The Ansoff Matrix</vt:lpstr>
      <vt:lpstr>Market Penetration</vt:lpstr>
      <vt:lpstr>Product Development</vt:lpstr>
      <vt:lpstr> Market Development</vt:lpstr>
      <vt:lpstr>Diversification</vt:lpstr>
      <vt:lpstr>Different Types of Diversification</vt:lpstr>
      <vt:lpstr>Vertical Integration</vt:lpstr>
      <vt:lpstr>SWOT Analysis</vt:lpstr>
      <vt:lpstr>Weaknesses</vt:lpstr>
      <vt:lpstr>Opportunities</vt:lpstr>
      <vt:lpstr>Threats</vt:lpstr>
      <vt:lpstr> Question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142</cp:revision>
  <cp:lastPrinted>2018-07-09T15:27:01Z</cp:lastPrinted>
  <dcterms:created xsi:type="dcterms:W3CDTF">2002-10-07T19:43:58Z</dcterms:created>
  <dcterms:modified xsi:type="dcterms:W3CDTF">2020-10-04T11:00:33Z</dcterms:modified>
</cp:coreProperties>
</file>