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handoutMasterIdLst>
    <p:handoutMasterId r:id="rId17"/>
  </p:handoutMasterIdLst>
  <p:sldIdLst>
    <p:sldId id="256" r:id="rId2"/>
    <p:sldId id="279" r:id="rId3"/>
    <p:sldId id="337" r:id="rId4"/>
    <p:sldId id="338" r:id="rId5"/>
    <p:sldId id="281" r:id="rId6"/>
    <p:sldId id="282" r:id="rId7"/>
    <p:sldId id="339" r:id="rId8"/>
    <p:sldId id="340" r:id="rId9"/>
    <p:sldId id="341" r:id="rId10"/>
    <p:sldId id="342" r:id="rId11"/>
    <p:sldId id="283" r:id="rId12"/>
    <p:sldId id="284" r:id="rId13"/>
    <p:sldId id="285" r:id="rId14"/>
    <p:sldId id="286" r:id="rId15"/>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52"/>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4"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5/24/2019</a:t>
            </a:fld>
            <a:endParaRPr/>
          </a:p>
        </p:txBody>
      </p:sp>
      <p:sp>
        <p:nvSpPr>
          <p:cNvPr id="4" name="Footer Placeholder 3"/>
          <p:cNvSpPr>
            <a:spLocks noGrp="1"/>
          </p:cNvSpPr>
          <p:nvPr>
            <p:ph type="ftr" sz="quarter" idx="2"/>
          </p:nvPr>
        </p:nvSpPr>
        <p:spPr>
          <a:xfrm>
            <a:off x="1"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4"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4"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5/24/2019</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1"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4"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5/24/2019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5/24/2019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5/24/2019</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5/24/2019</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5/24/2019</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5/24/2019</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5/24/2019</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5/24/2019</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5/24/2019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5/24/2019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5/24/2019</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uwtsd.ac.uk/media/uwtsd-website/content-assets/documents/research/research-ethics-integrity-code-practice.pdf"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HK" dirty="0"/>
              <a:t>02 Research Ethics</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0E2F6-D4CE-4E93-B98F-A8F73B9BCC65}"/>
              </a:ext>
            </a:extLst>
          </p:cNvPr>
          <p:cNvSpPr>
            <a:spLocks noGrp="1"/>
          </p:cNvSpPr>
          <p:nvPr>
            <p:ph type="title"/>
          </p:nvPr>
        </p:nvSpPr>
        <p:spPr/>
        <p:txBody>
          <a:bodyPr/>
          <a:lstStyle/>
          <a:p>
            <a:r>
              <a:rPr lang="en-HK" dirty="0"/>
              <a:t>ethical approval form</a:t>
            </a:r>
            <a:endParaRPr lang="en-GB" dirty="0"/>
          </a:p>
        </p:txBody>
      </p:sp>
      <p:sp>
        <p:nvSpPr>
          <p:cNvPr id="3" name="Content Placeholder 2">
            <a:extLst>
              <a:ext uri="{FF2B5EF4-FFF2-40B4-BE49-F238E27FC236}">
                <a16:creationId xmlns:a16="http://schemas.microsoft.com/office/drawing/2014/main" id="{5C60F7C5-B533-448B-9B00-9B87170AE0F4}"/>
              </a:ext>
            </a:extLst>
          </p:cNvPr>
          <p:cNvSpPr>
            <a:spLocks noGrp="1"/>
          </p:cNvSpPr>
          <p:nvPr>
            <p:ph idx="1"/>
          </p:nvPr>
        </p:nvSpPr>
        <p:spPr/>
        <p:txBody>
          <a:bodyPr/>
          <a:lstStyle/>
          <a:p>
            <a:r>
              <a:rPr lang="en-HK" dirty="0"/>
              <a:t>Application for Ethical Approval (PG2/E1)</a:t>
            </a:r>
          </a:p>
          <a:p>
            <a:pPr lvl="1"/>
            <a:r>
              <a:rPr lang="en-HK" dirty="0"/>
              <a:t>Read the Research Integrity and Ethics Code of Practice before completing this form</a:t>
            </a:r>
          </a:p>
          <a:p>
            <a:pPr lvl="2"/>
            <a:r>
              <a:rPr lang="en-HK" dirty="0">
                <a:hlinkClick r:id="rId2"/>
              </a:rPr>
              <a:t>https://www.uwtsd.ac.uk/media/uwtsd-website/content-assets/documents/research/research-ethics-integrity-code-practice.pdf</a:t>
            </a:r>
            <a:endParaRPr lang="en-HK" dirty="0"/>
          </a:p>
          <a:p>
            <a:pPr lvl="1"/>
            <a:r>
              <a:rPr lang="en-HK" dirty="0"/>
              <a:t> Guiding Principles (pp. 14-17)</a:t>
            </a:r>
          </a:p>
          <a:p>
            <a:pPr lvl="2"/>
            <a:r>
              <a:rPr lang="en-HK" dirty="0"/>
              <a:t>Responsibilities to research participants</a:t>
            </a:r>
          </a:p>
          <a:p>
            <a:pPr lvl="2"/>
            <a:r>
              <a:rPr lang="en-HK" dirty="0"/>
              <a:t>Beneficence and non-Malfeasance</a:t>
            </a:r>
          </a:p>
          <a:p>
            <a:pPr lvl="2"/>
            <a:r>
              <a:rPr lang="en-HK" dirty="0"/>
              <a:t>Informed consent (adults)</a:t>
            </a:r>
          </a:p>
          <a:p>
            <a:pPr lvl="2"/>
            <a:r>
              <a:rPr lang="en-HK" dirty="0"/>
              <a:t>Informed consent (children)</a:t>
            </a:r>
          </a:p>
          <a:p>
            <a:pPr lvl="2"/>
            <a:r>
              <a:rPr lang="en-HK" dirty="0"/>
              <a:t>Exceptions</a:t>
            </a:r>
          </a:p>
          <a:p>
            <a:pPr lvl="2"/>
            <a:r>
              <a:rPr lang="en-HK" dirty="0"/>
              <a:t>Anonymity and confidentiality</a:t>
            </a:r>
            <a:endParaRPr lang="en-GB" dirty="0"/>
          </a:p>
        </p:txBody>
      </p:sp>
    </p:spTree>
    <p:extLst>
      <p:ext uri="{BB962C8B-B14F-4D97-AF65-F5344CB8AC3E}">
        <p14:creationId xmlns:p14="http://schemas.microsoft.com/office/powerpoint/2010/main" val="1915207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dirty="0"/>
              <a:t>Research ethics</a:t>
            </a:r>
          </a:p>
        </p:txBody>
      </p:sp>
      <p:sp>
        <p:nvSpPr>
          <p:cNvPr id="32771" name="Content Placeholder 2"/>
          <p:cNvSpPr>
            <a:spLocks noGrp="1"/>
          </p:cNvSpPr>
          <p:nvPr>
            <p:ph idx="1"/>
          </p:nvPr>
        </p:nvSpPr>
        <p:spPr/>
        <p:txBody>
          <a:bodyPr>
            <a:normAutofit/>
          </a:bodyPr>
          <a:lstStyle/>
          <a:p>
            <a:r>
              <a:rPr lang="en-HK" dirty="0"/>
              <a:t>Research ethics govern the standards of conduct for scientific researchers. It is important to adhere to ethical principles in order to protect the dignity, rights and welfare of research participants. </a:t>
            </a:r>
            <a:endParaRPr lang="en-US" dirty="0"/>
          </a:p>
          <a:p>
            <a:r>
              <a:rPr lang="en-HK" dirty="0"/>
              <a:t>“</a:t>
            </a:r>
            <a:r>
              <a:rPr lang="en-HK" i="1" dirty="0"/>
              <a:t>Integrity without knowledge is weak and useless, and knowledge without integrity is dangerous and dreadful.</a:t>
            </a:r>
            <a:r>
              <a:rPr lang="en-HK" dirty="0"/>
              <a:t>” </a:t>
            </a:r>
          </a:p>
          <a:p>
            <a:pPr marL="45720" indent="0" algn="r">
              <a:buNone/>
            </a:pPr>
            <a:r>
              <a:rPr lang="en-HK" sz="2000" dirty="0"/>
              <a:t>Samuel Johnson</a:t>
            </a:r>
          </a:p>
          <a:p>
            <a:endParaRPr lang="en-US" dirty="0"/>
          </a:p>
        </p:txBody>
      </p:sp>
      <p:sp>
        <p:nvSpPr>
          <p:cNvPr id="32772" name="Slide Number Placeholder 3"/>
          <p:cNvSpPr>
            <a:spLocks noGrp="1"/>
          </p:cNvSpPr>
          <p:nvPr>
            <p:ph type="sldNum" sz="quarter" idx="12"/>
          </p:nvPr>
        </p:nvSpPr>
        <p:spPr/>
        <p:txBody>
          <a:bodyPr/>
          <a:lstStyle/>
          <a:p>
            <a:fld id="{977F6621-1062-415A-85FA-126CA782F486}" type="slidenum">
              <a:rPr lang="en-US" smtClean="0"/>
              <a:pPr/>
              <a:t>3</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5612" y="-302417"/>
            <a:ext cx="9753600" cy="1325562"/>
          </a:xfrm>
        </p:spPr>
        <p:txBody>
          <a:bodyPr/>
          <a:lstStyle/>
          <a:p>
            <a:r>
              <a:rPr lang="en-US" altLang="zh-CN" dirty="0"/>
              <a:t>Ethics and Stakeholders</a:t>
            </a:r>
          </a:p>
        </p:txBody>
      </p:sp>
      <p:sp>
        <p:nvSpPr>
          <p:cNvPr id="33795" name="AutoShape 3"/>
          <p:cNvSpPr>
            <a:spLocks noChangeArrowheads="1"/>
          </p:cNvSpPr>
          <p:nvPr/>
        </p:nvSpPr>
        <p:spPr bwMode="auto">
          <a:xfrm>
            <a:off x="3503612" y="990600"/>
            <a:ext cx="5562600" cy="5029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2469" y="10800"/>
                </a:moveTo>
                <a:cubicBezTo>
                  <a:pt x="2469" y="15401"/>
                  <a:pt x="6199" y="19131"/>
                  <a:pt x="10800" y="19131"/>
                </a:cubicBezTo>
                <a:cubicBezTo>
                  <a:pt x="15401" y="19131"/>
                  <a:pt x="19131" y="15401"/>
                  <a:pt x="19131" y="10800"/>
                </a:cubicBezTo>
                <a:cubicBezTo>
                  <a:pt x="19131" y="6199"/>
                  <a:pt x="15401" y="2469"/>
                  <a:pt x="10800" y="2469"/>
                </a:cubicBezTo>
                <a:cubicBezTo>
                  <a:pt x="6199" y="2469"/>
                  <a:pt x="2469" y="6199"/>
                  <a:pt x="2469" y="10800"/>
                </a:cubicBezTo>
                <a:close/>
              </a:path>
            </a:pathLst>
          </a:custGeom>
          <a:noFill/>
          <a:ln w="9525">
            <a:solidFill>
              <a:schemeClr val="tx1"/>
            </a:solidFill>
            <a:round/>
            <a:headEnd/>
            <a:tailEnd/>
          </a:ln>
        </p:spPr>
        <p:txBody>
          <a:bodyPr wrap="none" anchor="ctr"/>
          <a:lstStyle/>
          <a:p>
            <a:endParaRPr lang="en-GB"/>
          </a:p>
        </p:txBody>
      </p:sp>
      <p:sp>
        <p:nvSpPr>
          <p:cNvPr id="33796" name="AutoShape 5"/>
          <p:cNvSpPr>
            <a:spLocks noChangeArrowheads="1"/>
          </p:cNvSpPr>
          <p:nvPr/>
        </p:nvSpPr>
        <p:spPr bwMode="auto">
          <a:xfrm>
            <a:off x="4570412" y="1981200"/>
            <a:ext cx="3505200" cy="3124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2782" y="10800"/>
                </a:moveTo>
                <a:cubicBezTo>
                  <a:pt x="2782" y="15228"/>
                  <a:pt x="6372" y="18818"/>
                  <a:pt x="10800" y="18818"/>
                </a:cubicBezTo>
                <a:cubicBezTo>
                  <a:pt x="15228" y="18818"/>
                  <a:pt x="18818" y="15228"/>
                  <a:pt x="18818" y="10800"/>
                </a:cubicBezTo>
                <a:cubicBezTo>
                  <a:pt x="18818" y="6372"/>
                  <a:pt x="15228" y="2782"/>
                  <a:pt x="10800" y="2782"/>
                </a:cubicBezTo>
                <a:cubicBezTo>
                  <a:pt x="6372" y="2782"/>
                  <a:pt x="2782" y="6372"/>
                  <a:pt x="2782" y="10800"/>
                </a:cubicBezTo>
                <a:close/>
              </a:path>
            </a:pathLst>
          </a:custGeom>
          <a:noFill/>
          <a:ln w="9525">
            <a:solidFill>
              <a:schemeClr val="tx1"/>
            </a:solidFill>
            <a:round/>
            <a:headEnd/>
            <a:tailEnd/>
          </a:ln>
        </p:spPr>
        <p:txBody>
          <a:bodyPr wrap="none" anchor="ctr"/>
          <a:lstStyle/>
          <a:p>
            <a:endParaRPr lang="en-GB"/>
          </a:p>
        </p:txBody>
      </p:sp>
      <p:sp>
        <p:nvSpPr>
          <p:cNvPr id="33797" name="AutoShape 6"/>
          <p:cNvSpPr>
            <a:spLocks noChangeArrowheads="1"/>
          </p:cNvSpPr>
          <p:nvPr/>
        </p:nvSpPr>
        <p:spPr bwMode="auto">
          <a:xfrm>
            <a:off x="5027612" y="2362200"/>
            <a:ext cx="2590800" cy="2362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4159" y="10800"/>
                </a:moveTo>
                <a:cubicBezTo>
                  <a:pt x="4159" y="14468"/>
                  <a:pt x="7132" y="17441"/>
                  <a:pt x="10800" y="17441"/>
                </a:cubicBezTo>
                <a:cubicBezTo>
                  <a:pt x="14468" y="17441"/>
                  <a:pt x="17441" y="14468"/>
                  <a:pt x="17441" y="10800"/>
                </a:cubicBezTo>
                <a:cubicBezTo>
                  <a:pt x="17441" y="7132"/>
                  <a:pt x="14468" y="4159"/>
                  <a:pt x="10800" y="4159"/>
                </a:cubicBezTo>
                <a:cubicBezTo>
                  <a:pt x="7132" y="4159"/>
                  <a:pt x="4159" y="7132"/>
                  <a:pt x="4159" y="10800"/>
                </a:cubicBezTo>
                <a:close/>
              </a:path>
            </a:pathLst>
          </a:custGeom>
          <a:noFill/>
          <a:ln w="9525">
            <a:solidFill>
              <a:schemeClr val="tx1"/>
            </a:solidFill>
            <a:round/>
            <a:headEnd/>
            <a:tailEnd/>
          </a:ln>
        </p:spPr>
        <p:txBody>
          <a:bodyPr wrap="none" anchor="ctr"/>
          <a:lstStyle/>
          <a:p>
            <a:endParaRPr lang="en-GB"/>
          </a:p>
        </p:txBody>
      </p:sp>
      <p:sp>
        <p:nvSpPr>
          <p:cNvPr id="33798" name="Text Box 7"/>
          <p:cNvSpPr txBox="1">
            <a:spLocks noChangeArrowheads="1"/>
          </p:cNvSpPr>
          <p:nvPr/>
        </p:nvSpPr>
        <p:spPr bwMode="auto">
          <a:xfrm>
            <a:off x="5637212" y="3276600"/>
            <a:ext cx="1441450" cy="369888"/>
          </a:xfrm>
          <a:prstGeom prst="rect">
            <a:avLst/>
          </a:prstGeom>
          <a:noFill/>
          <a:ln w="9525">
            <a:noFill/>
            <a:miter lim="800000"/>
            <a:headEnd/>
            <a:tailEnd/>
          </a:ln>
        </p:spPr>
        <p:txBody>
          <a:bodyPr wrap="none">
            <a:spAutoFit/>
          </a:bodyPr>
          <a:lstStyle/>
          <a:p>
            <a:r>
              <a:rPr lang="en-US" altLang="zh-CN" b="1"/>
              <a:t>Researcher</a:t>
            </a:r>
          </a:p>
        </p:txBody>
      </p:sp>
      <p:sp>
        <p:nvSpPr>
          <p:cNvPr id="33799" name="Text Box 8"/>
          <p:cNvSpPr txBox="1">
            <a:spLocks noChangeArrowheads="1"/>
          </p:cNvSpPr>
          <p:nvPr/>
        </p:nvSpPr>
        <p:spPr bwMode="auto">
          <a:xfrm>
            <a:off x="5789612" y="2438400"/>
            <a:ext cx="1219200" cy="369888"/>
          </a:xfrm>
          <a:prstGeom prst="rect">
            <a:avLst/>
          </a:prstGeom>
          <a:noFill/>
          <a:ln w="9525">
            <a:noFill/>
            <a:miter lim="800000"/>
            <a:headEnd/>
            <a:tailEnd/>
          </a:ln>
        </p:spPr>
        <p:txBody>
          <a:bodyPr>
            <a:spAutoFit/>
          </a:bodyPr>
          <a:lstStyle/>
          <a:p>
            <a:r>
              <a:rPr lang="en-US" altLang="zh-CN" b="1" dirty="0"/>
              <a:t>Subjects</a:t>
            </a:r>
          </a:p>
        </p:txBody>
      </p:sp>
      <p:sp>
        <p:nvSpPr>
          <p:cNvPr id="33800" name="Text Box 9"/>
          <p:cNvSpPr txBox="1">
            <a:spLocks noChangeArrowheads="1"/>
          </p:cNvSpPr>
          <p:nvPr/>
        </p:nvSpPr>
        <p:spPr bwMode="auto">
          <a:xfrm>
            <a:off x="5332412" y="1981201"/>
            <a:ext cx="2743200" cy="369332"/>
          </a:xfrm>
          <a:prstGeom prst="rect">
            <a:avLst/>
          </a:prstGeom>
          <a:noFill/>
          <a:ln w="9525">
            <a:noFill/>
            <a:miter lim="800000"/>
            <a:headEnd/>
            <a:tailEnd/>
          </a:ln>
        </p:spPr>
        <p:txBody>
          <a:bodyPr wrap="square">
            <a:spAutoFit/>
          </a:bodyPr>
          <a:lstStyle/>
          <a:p>
            <a:r>
              <a:rPr lang="en-US" altLang="zh-CN" b="1" dirty="0"/>
              <a:t>Scientific Community</a:t>
            </a:r>
          </a:p>
        </p:txBody>
      </p:sp>
      <p:sp>
        <p:nvSpPr>
          <p:cNvPr id="33801" name="Text Box 10"/>
          <p:cNvSpPr txBox="1">
            <a:spLocks noChangeArrowheads="1"/>
          </p:cNvSpPr>
          <p:nvPr/>
        </p:nvSpPr>
        <p:spPr bwMode="auto">
          <a:xfrm>
            <a:off x="5789612" y="1600200"/>
            <a:ext cx="1165704" cy="369332"/>
          </a:xfrm>
          <a:prstGeom prst="rect">
            <a:avLst/>
          </a:prstGeom>
          <a:noFill/>
          <a:ln w="9525">
            <a:noFill/>
            <a:miter lim="800000"/>
            <a:headEnd/>
            <a:tailEnd/>
          </a:ln>
        </p:spPr>
        <p:txBody>
          <a:bodyPr wrap="none">
            <a:spAutoFit/>
          </a:bodyPr>
          <a:lstStyle/>
          <a:p>
            <a:r>
              <a:rPr lang="en-US" altLang="zh-CN" b="1" dirty="0"/>
              <a:t>Sponsors</a:t>
            </a:r>
          </a:p>
        </p:txBody>
      </p:sp>
      <p:sp>
        <p:nvSpPr>
          <p:cNvPr id="33802" name="Text Box 11"/>
          <p:cNvSpPr txBox="1">
            <a:spLocks noChangeArrowheads="1"/>
          </p:cNvSpPr>
          <p:nvPr/>
        </p:nvSpPr>
        <p:spPr bwMode="auto">
          <a:xfrm>
            <a:off x="5773737" y="1055689"/>
            <a:ext cx="1004888" cy="369887"/>
          </a:xfrm>
          <a:prstGeom prst="rect">
            <a:avLst/>
          </a:prstGeom>
          <a:noFill/>
          <a:ln w="9525">
            <a:noFill/>
            <a:miter lim="800000"/>
            <a:headEnd/>
            <a:tailEnd/>
          </a:ln>
        </p:spPr>
        <p:txBody>
          <a:bodyPr wrap="none">
            <a:spAutoFit/>
          </a:bodyPr>
          <a:lstStyle/>
          <a:p>
            <a:r>
              <a:rPr lang="en-US" altLang="zh-CN" b="1"/>
              <a:t>Society</a:t>
            </a:r>
          </a:p>
        </p:txBody>
      </p:sp>
      <p:sp>
        <p:nvSpPr>
          <p:cNvPr id="33803" name="AutoShape 12"/>
          <p:cNvSpPr>
            <a:spLocks noChangeArrowheads="1"/>
          </p:cNvSpPr>
          <p:nvPr/>
        </p:nvSpPr>
        <p:spPr bwMode="auto">
          <a:xfrm>
            <a:off x="3351212" y="6019801"/>
            <a:ext cx="5791200" cy="485775"/>
          </a:xfrm>
          <a:prstGeom prst="leftRightArrow">
            <a:avLst>
              <a:gd name="adj1" fmla="val 61435"/>
              <a:gd name="adj2" fmla="val 152932"/>
            </a:avLst>
          </a:prstGeom>
          <a:solidFill>
            <a:srgbClr val="FFFF00"/>
          </a:solidFill>
          <a:ln w="9525">
            <a:solidFill>
              <a:schemeClr val="tx1"/>
            </a:solidFill>
            <a:miter lim="800000"/>
            <a:headEnd/>
            <a:tailEnd/>
          </a:ln>
        </p:spPr>
        <p:txBody>
          <a:bodyPr wrap="none" anchor="ctr"/>
          <a:lstStyle/>
          <a:p>
            <a:endParaRPr lang="en-US"/>
          </a:p>
        </p:txBody>
      </p:sp>
      <p:sp>
        <p:nvSpPr>
          <p:cNvPr id="33804" name="Rectangle 13"/>
          <p:cNvSpPr>
            <a:spLocks noChangeArrowheads="1"/>
          </p:cNvSpPr>
          <p:nvPr/>
        </p:nvSpPr>
        <p:spPr bwMode="auto">
          <a:xfrm>
            <a:off x="3198812" y="5257800"/>
            <a:ext cx="914400" cy="609600"/>
          </a:xfrm>
          <a:prstGeom prst="rect">
            <a:avLst/>
          </a:prstGeom>
          <a:solidFill>
            <a:srgbClr val="FFCC00"/>
          </a:solidFill>
          <a:ln w="9525">
            <a:solidFill>
              <a:schemeClr val="bg1"/>
            </a:solidFill>
            <a:miter lim="800000"/>
            <a:headEnd/>
            <a:tailEnd/>
          </a:ln>
        </p:spPr>
        <p:txBody>
          <a:bodyPr wrap="none" anchor="ctr"/>
          <a:lstStyle/>
          <a:p>
            <a:pPr algn="ctr"/>
            <a:r>
              <a:rPr lang="en-US" altLang="zh-CN" sz="2200"/>
              <a:t>Before</a:t>
            </a:r>
          </a:p>
        </p:txBody>
      </p:sp>
      <p:sp>
        <p:nvSpPr>
          <p:cNvPr id="33805" name="Rectangle 14"/>
          <p:cNvSpPr>
            <a:spLocks noChangeArrowheads="1"/>
          </p:cNvSpPr>
          <p:nvPr/>
        </p:nvSpPr>
        <p:spPr bwMode="auto">
          <a:xfrm>
            <a:off x="8609012" y="5334000"/>
            <a:ext cx="914400" cy="609600"/>
          </a:xfrm>
          <a:prstGeom prst="rect">
            <a:avLst/>
          </a:prstGeom>
          <a:solidFill>
            <a:srgbClr val="FFCC00"/>
          </a:solidFill>
          <a:ln w="9525">
            <a:solidFill>
              <a:schemeClr val="bg1"/>
            </a:solidFill>
            <a:miter lim="800000"/>
            <a:headEnd/>
            <a:tailEnd/>
          </a:ln>
        </p:spPr>
        <p:txBody>
          <a:bodyPr wrap="none" anchor="ctr"/>
          <a:lstStyle/>
          <a:p>
            <a:pPr algn="ctr"/>
            <a:r>
              <a:rPr lang="en-US" altLang="zh-CN" sz="2200"/>
              <a:t>After</a:t>
            </a:r>
          </a:p>
        </p:txBody>
      </p:sp>
      <p:sp>
        <p:nvSpPr>
          <p:cNvPr id="33806" name="Line 15"/>
          <p:cNvSpPr>
            <a:spLocks noChangeShapeType="1"/>
          </p:cNvSpPr>
          <p:nvPr/>
        </p:nvSpPr>
        <p:spPr bwMode="auto">
          <a:xfrm>
            <a:off x="6323012" y="3657600"/>
            <a:ext cx="0" cy="2438400"/>
          </a:xfrm>
          <a:prstGeom prst="line">
            <a:avLst/>
          </a:prstGeom>
          <a:noFill/>
          <a:ln w="9525">
            <a:solidFill>
              <a:schemeClr val="tx1"/>
            </a:solidFill>
            <a:round/>
            <a:headEnd/>
            <a:tailEnd type="triangle" w="med" len="med"/>
          </a:ln>
        </p:spPr>
        <p:txBody>
          <a:bodyPr/>
          <a:lstStyle/>
          <a:p>
            <a:endParaRPr lang="en-GB"/>
          </a:p>
        </p:txBody>
      </p:sp>
      <p:sp>
        <p:nvSpPr>
          <p:cNvPr id="33807" name="Line 16"/>
          <p:cNvSpPr>
            <a:spLocks noChangeShapeType="1"/>
          </p:cNvSpPr>
          <p:nvPr/>
        </p:nvSpPr>
        <p:spPr bwMode="auto">
          <a:xfrm flipH="1">
            <a:off x="3808412" y="3733800"/>
            <a:ext cx="2514600" cy="1524000"/>
          </a:xfrm>
          <a:prstGeom prst="line">
            <a:avLst/>
          </a:prstGeom>
          <a:noFill/>
          <a:ln w="9525">
            <a:solidFill>
              <a:schemeClr val="tx1"/>
            </a:solidFill>
            <a:round/>
            <a:headEnd/>
            <a:tailEnd type="triangle" w="med" len="med"/>
          </a:ln>
        </p:spPr>
        <p:txBody>
          <a:bodyPr/>
          <a:lstStyle/>
          <a:p>
            <a:endParaRPr lang="en-GB"/>
          </a:p>
        </p:txBody>
      </p:sp>
      <p:sp>
        <p:nvSpPr>
          <p:cNvPr id="33808" name="Line 17"/>
          <p:cNvSpPr>
            <a:spLocks noChangeShapeType="1"/>
          </p:cNvSpPr>
          <p:nvPr/>
        </p:nvSpPr>
        <p:spPr bwMode="auto">
          <a:xfrm>
            <a:off x="6323012" y="3733800"/>
            <a:ext cx="2590800" cy="1600200"/>
          </a:xfrm>
          <a:prstGeom prst="line">
            <a:avLst/>
          </a:prstGeom>
          <a:noFill/>
          <a:ln w="9525">
            <a:solidFill>
              <a:schemeClr val="tx1"/>
            </a:solidFill>
            <a:round/>
            <a:headEnd/>
            <a:tailEnd type="triangle" w="med" len="med"/>
          </a:ln>
        </p:spPr>
        <p:txBody>
          <a:bodyPr/>
          <a:lstStyle/>
          <a:p>
            <a:endParaRPr lang="en-GB"/>
          </a:p>
        </p:txBody>
      </p:sp>
      <p:sp>
        <p:nvSpPr>
          <p:cNvPr id="17" name="TextBox 16"/>
          <p:cNvSpPr txBox="1"/>
          <p:nvPr/>
        </p:nvSpPr>
        <p:spPr>
          <a:xfrm>
            <a:off x="699465" y="1609724"/>
            <a:ext cx="3352800" cy="2954655"/>
          </a:xfrm>
          <a:prstGeom prst="rect">
            <a:avLst/>
          </a:prstGeom>
          <a:noFill/>
        </p:spPr>
        <p:txBody>
          <a:bodyPr>
            <a:spAutoFit/>
          </a:bodyPr>
          <a:lstStyle/>
          <a:p>
            <a:pPr marL="342900" indent="-342900">
              <a:defRPr/>
            </a:pPr>
            <a:r>
              <a:rPr lang="en-US" sz="2400" b="1" dirty="0">
                <a:solidFill>
                  <a:srgbClr val="C00000"/>
                </a:solidFill>
              </a:rPr>
              <a:t>Five Stakeholders</a:t>
            </a:r>
          </a:p>
          <a:p>
            <a:pPr marL="342900" indent="-342900">
              <a:buFont typeface="+mj-lt"/>
              <a:buAutoNum type="arabicPeriod"/>
              <a:defRPr/>
            </a:pPr>
            <a:r>
              <a:rPr lang="en-US" sz="2400" dirty="0"/>
              <a:t>Society</a:t>
            </a:r>
          </a:p>
          <a:p>
            <a:pPr marL="342900" indent="-342900">
              <a:buFont typeface="+mj-lt"/>
              <a:buAutoNum type="arabicPeriod"/>
              <a:defRPr/>
            </a:pPr>
            <a:r>
              <a:rPr lang="en-US" sz="2400" dirty="0"/>
              <a:t>Scientific community </a:t>
            </a:r>
          </a:p>
          <a:p>
            <a:pPr marL="342900" indent="-342900">
              <a:buFont typeface="+mj-lt"/>
              <a:buAutoNum type="arabicPeriod"/>
              <a:defRPr/>
            </a:pPr>
            <a:r>
              <a:rPr lang="en-US" sz="2400" dirty="0"/>
              <a:t>Participants</a:t>
            </a:r>
          </a:p>
          <a:p>
            <a:pPr marL="342900" indent="-342900">
              <a:buFont typeface="+mj-lt"/>
              <a:buAutoNum type="arabicPeriod"/>
              <a:defRPr/>
            </a:pPr>
            <a:r>
              <a:rPr lang="en-US" sz="2400" dirty="0"/>
              <a:t>Sponsors</a:t>
            </a:r>
          </a:p>
          <a:p>
            <a:pPr marL="342900" indent="-342900">
              <a:buFont typeface="+mj-lt"/>
              <a:buAutoNum type="arabicPeriod"/>
              <a:defRPr/>
            </a:pPr>
            <a:r>
              <a:rPr lang="en-US" sz="2400" dirty="0"/>
              <a:t>Researchers</a:t>
            </a:r>
          </a:p>
          <a:p>
            <a:pPr>
              <a:defRPr/>
            </a:pPr>
            <a:endParaRPr lang="en-US" dirty="0"/>
          </a:p>
        </p:txBody>
      </p:sp>
      <p:sp>
        <p:nvSpPr>
          <p:cNvPr id="33810" name="TextBox 17"/>
          <p:cNvSpPr txBox="1">
            <a:spLocks noChangeArrowheads="1"/>
          </p:cNvSpPr>
          <p:nvPr/>
        </p:nvSpPr>
        <p:spPr bwMode="auto">
          <a:xfrm>
            <a:off x="4951411" y="6096001"/>
            <a:ext cx="2511147" cy="369332"/>
          </a:xfrm>
          <a:prstGeom prst="rect">
            <a:avLst/>
          </a:prstGeom>
          <a:noFill/>
          <a:ln w="9525">
            <a:noFill/>
            <a:miter lim="800000"/>
            <a:headEnd/>
            <a:tailEnd/>
          </a:ln>
        </p:spPr>
        <p:txBody>
          <a:bodyPr wrap="square">
            <a:spAutoFit/>
          </a:bodyPr>
          <a:lstStyle/>
          <a:p>
            <a:r>
              <a:rPr lang="en-US" b="1" dirty="0"/>
              <a:t>Conduct of research</a:t>
            </a:r>
          </a:p>
        </p:txBody>
      </p:sp>
      <p:sp>
        <p:nvSpPr>
          <p:cNvPr id="19" name="TextBox 18"/>
          <p:cNvSpPr txBox="1"/>
          <p:nvPr/>
        </p:nvSpPr>
        <p:spPr>
          <a:xfrm>
            <a:off x="1751012" y="6019800"/>
            <a:ext cx="1981200" cy="738664"/>
          </a:xfrm>
          <a:prstGeom prst="rect">
            <a:avLst/>
          </a:prstGeom>
          <a:noFill/>
        </p:spPr>
        <p:txBody>
          <a:bodyPr wrap="square" rtlCol="0">
            <a:spAutoFit/>
          </a:bodyPr>
          <a:lstStyle/>
          <a:p>
            <a:r>
              <a:rPr lang="en-US" sz="1400" b="1" dirty="0"/>
              <a:t>Research problem/question identification</a:t>
            </a:r>
            <a:endParaRPr lang="en-GB" sz="1400" b="1" dirty="0"/>
          </a:p>
        </p:txBody>
      </p:sp>
      <p:sp>
        <p:nvSpPr>
          <p:cNvPr id="20" name="TextBox 19"/>
          <p:cNvSpPr txBox="1"/>
          <p:nvPr/>
        </p:nvSpPr>
        <p:spPr>
          <a:xfrm>
            <a:off x="9142412" y="5867401"/>
            <a:ext cx="1524000" cy="954107"/>
          </a:xfrm>
          <a:prstGeom prst="rect">
            <a:avLst/>
          </a:prstGeom>
          <a:noFill/>
        </p:spPr>
        <p:txBody>
          <a:bodyPr wrap="square" rtlCol="0">
            <a:spAutoFit/>
          </a:bodyPr>
          <a:lstStyle/>
          <a:p>
            <a:r>
              <a:rPr lang="en-US" sz="1400" b="1" dirty="0"/>
              <a:t>Report write up and presentation of findings</a:t>
            </a:r>
            <a:endParaRPr lang="en-GB" sz="1400" b="1" dirty="0"/>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AU" altLang="zh-CN" dirty="0"/>
              <a:t>1. Ethics &amp; Society</a:t>
            </a:r>
          </a:p>
        </p:txBody>
      </p:sp>
      <p:sp>
        <p:nvSpPr>
          <p:cNvPr id="374787" name="Rectangle 3"/>
          <p:cNvSpPr>
            <a:spLocks noGrp="1" noChangeArrowheads="1"/>
          </p:cNvSpPr>
          <p:nvPr>
            <p:ph type="body" idx="1"/>
          </p:nvPr>
        </p:nvSpPr>
        <p:spPr/>
        <p:txBody>
          <a:bodyPr>
            <a:normAutofit fontScale="92500" lnSpcReduction="20000"/>
          </a:bodyPr>
          <a:lstStyle/>
          <a:p>
            <a:r>
              <a:rPr lang="en-AU" altLang="zh-CN" dirty="0"/>
              <a:t>Moral and social responsibility</a:t>
            </a:r>
          </a:p>
          <a:p>
            <a:pPr lvl="1"/>
            <a:r>
              <a:rPr lang="en-AU" altLang="zh-CN" dirty="0"/>
              <a:t>Is the research moral and socially responsible? </a:t>
            </a:r>
          </a:p>
          <a:p>
            <a:pPr lvl="2"/>
            <a:r>
              <a:rPr lang="en-AU" altLang="zh-CN" dirty="0"/>
              <a:t>Ethical if the research aims to develop a better understanding of sex/drug tourism</a:t>
            </a:r>
          </a:p>
          <a:p>
            <a:pPr lvl="2"/>
            <a:r>
              <a:rPr lang="en-AU" altLang="zh-CN" dirty="0"/>
              <a:t>Unethical if the research aims to promote sex/drug tourism</a:t>
            </a:r>
          </a:p>
          <a:p>
            <a:r>
              <a:rPr lang="en-US" altLang="zh-CN" dirty="0"/>
              <a:t>Impact on everyday lives</a:t>
            </a:r>
          </a:p>
          <a:p>
            <a:pPr lvl="1"/>
            <a:r>
              <a:rPr lang="en-US" altLang="zh-CN" dirty="0"/>
              <a:t>Will everyday life experiences be adversely altered? </a:t>
            </a:r>
          </a:p>
          <a:p>
            <a:pPr lvl="2"/>
            <a:r>
              <a:rPr lang="en-US" altLang="zh-CN" dirty="0"/>
              <a:t>Unethical if day trippers were interviewed for two hours</a:t>
            </a:r>
          </a:p>
          <a:p>
            <a:r>
              <a:rPr lang="en-AU" altLang="zh-CN" dirty="0"/>
              <a:t>Gatekeepers </a:t>
            </a:r>
          </a:p>
          <a:p>
            <a:pPr lvl="1"/>
            <a:r>
              <a:rPr lang="en-AU" altLang="zh-CN" dirty="0"/>
              <a:t>Have gatekeepers (</a:t>
            </a:r>
            <a:r>
              <a:rPr lang="en-GB" dirty="0"/>
              <a:t>those who give access to a research field) </a:t>
            </a:r>
            <a:r>
              <a:rPr lang="en-AU" altLang="zh-CN" dirty="0"/>
              <a:t>been informed of the research? </a:t>
            </a:r>
          </a:p>
          <a:p>
            <a:pPr lvl="2"/>
            <a:r>
              <a:rPr lang="en-AU" altLang="zh-CN" dirty="0"/>
              <a:t>E.g., General managers, parents, etc.</a:t>
            </a:r>
          </a:p>
          <a:p>
            <a:r>
              <a:rPr lang="en-GB" altLang="zh-CN" dirty="0"/>
              <a:t>Social “good”</a:t>
            </a:r>
          </a:p>
          <a:p>
            <a:pPr lvl="2"/>
            <a:r>
              <a:rPr lang="en-GB" altLang="zh-CN" dirty="0"/>
              <a:t>What is the social good of the research? (e.g., avoid gambling problems)</a:t>
            </a:r>
          </a:p>
          <a:p>
            <a:pPr lvl="1"/>
            <a:endParaRPr lang="en-AU" altLang="zh-CN"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74787">
                                            <p:txEl>
                                              <p:pRg st="0" end="0"/>
                                            </p:txEl>
                                          </p:spTgt>
                                        </p:tgtEl>
                                        <p:attrNameLst>
                                          <p:attrName>style.visibility</p:attrName>
                                        </p:attrNameLst>
                                      </p:cBhvr>
                                      <p:to>
                                        <p:strVal val="visible"/>
                                      </p:to>
                                    </p:set>
                                    <p:anim calcmode="lin" valueType="num">
                                      <p:cBhvr additive="base">
                                        <p:cTn id="7" dur="500" fill="hold"/>
                                        <p:tgtEl>
                                          <p:spTgt spid="374787">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7478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374787">
                                            <p:txEl>
                                              <p:pRg st="1" end="1"/>
                                            </p:txEl>
                                          </p:spTgt>
                                        </p:tgtEl>
                                        <p:attrNameLst>
                                          <p:attrName>style.visibility</p:attrName>
                                        </p:attrNameLst>
                                      </p:cBhvr>
                                      <p:to>
                                        <p:strVal val="visible"/>
                                      </p:to>
                                    </p:set>
                                    <p:anim calcmode="lin" valueType="num">
                                      <p:cBhvr additive="base">
                                        <p:cTn id="11" dur="500" fill="hold"/>
                                        <p:tgtEl>
                                          <p:spTgt spid="374787">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37478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374787">
                                            <p:txEl>
                                              <p:pRg st="2" end="2"/>
                                            </p:txEl>
                                          </p:spTgt>
                                        </p:tgtEl>
                                        <p:attrNameLst>
                                          <p:attrName>style.visibility</p:attrName>
                                        </p:attrNameLst>
                                      </p:cBhvr>
                                      <p:to>
                                        <p:strVal val="visible"/>
                                      </p:to>
                                    </p:set>
                                    <p:anim calcmode="lin" valueType="num">
                                      <p:cBhvr additive="base">
                                        <p:cTn id="15" dur="500" fill="hold"/>
                                        <p:tgtEl>
                                          <p:spTgt spid="374787">
                                            <p:txEl>
                                              <p:pRg st="2" end="2"/>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37478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374787">
                                            <p:txEl>
                                              <p:pRg st="3" end="3"/>
                                            </p:txEl>
                                          </p:spTgt>
                                        </p:tgtEl>
                                        <p:attrNameLst>
                                          <p:attrName>style.visibility</p:attrName>
                                        </p:attrNameLst>
                                      </p:cBhvr>
                                      <p:to>
                                        <p:strVal val="visible"/>
                                      </p:to>
                                    </p:set>
                                    <p:anim calcmode="lin" valueType="num">
                                      <p:cBhvr additive="base">
                                        <p:cTn id="19" dur="500" fill="hold"/>
                                        <p:tgtEl>
                                          <p:spTgt spid="374787">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7478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74787">
                                            <p:txEl>
                                              <p:pRg st="4" end="4"/>
                                            </p:txEl>
                                          </p:spTgt>
                                        </p:tgtEl>
                                        <p:attrNameLst>
                                          <p:attrName>style.visibility</p:attrName>
                                        </p:attrNameLst>
                                      </p:cBhvr>
                                      <p:to>
                                        <p:strVal val="visible"/>
                                      </p:to>
                                    </p:set>
                                    <p:anim calcmode="lin" valueType="num">
                                      <p:cBhvr additive="base">
                                        <p:cTn id="25" dur="500" fill="hold"/>
                                        <p:tgtEl>
                                          <p:spTgt spid="374787">
                                            <p:txEl>
                                              <p:pRg st="4" end="4"/>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74787">
                                            <p:txEl>
                                              <p:pRg st="4" end="4"/>
                                            </p:txEl>
                                          </p:spTgt>
                                        </p:tgtEl>
                                        <p:attrNameLst>
                                          <p:attrName>ppt_y</p:attrName>
                                        </p:attrNameLst>
                                      </p:cBhvr>
                                      <p:tavLst>
                                        <p:tav tm="0">
                                          <p:val>
                                            <p:strVal val="#ppt_y"/>
                                          </p:val>
                                        </p:tav>
                                        <p:tav tm="100000">
                                          <p:val>
                                            <p:strVal val="#ppt_y"/>
                                          </p:val>
                                        </p:tav>
                                      </p:tavLst>
                                    </p:anim>
                                  </p:childTnLst>
                                </p:cTn>
                              </p:par>
                              <p:par>
                                <p:cTn id="27" presetID="2" presetClass="entr" presetSubtype="2" fill="hold" grpId="0" nodeType="withEffect">
                                  <p:stCondLst>
                                    <p:cond delay="0"/>
                                  </p:stCondLst>
                                  <p:childTnLst>
                                    <p:set>
                                      <p:cBhvr>
                                        <p:cTn id="28" dur="1" fill="hold">
                                          <p:stCondLst>
                                            <p:cond delay="0"/>
                                          </p:stCondLst>
                                        </p:cTn>
                                        <p:tgtEl>
                                          <p:spTgt spid="374787">
                                            <p:txEl>
                                              <p:pRg st="5" end="5"/>
                                            </p:txEl>
                                          </p:spTgt>
                                        </p:tgtEl>
                                        <p:attrNameLst>
                                          <p:attrName>style.visibility</p:attrName>
                                        </p:attrNameLst>
                                      </p:cBhvr>
                                      <p:to>
                                        <p:strVal val="visible"/>
                                      </p:to>
                                    </p:set>
                                    <p:anim calcmode="lin" valueType="num">
                                      <p:cBhvr additive="base">
                                        <p:cTn id="29" dur="500" fill="hold"/>
                                        <p:tgtEl>
                                          <p:spTgt spid="374787">
                                            <p:txEl>
                                              <p:pRg st="5" end="5"/>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374787">
                                            <p:txEl>
                                              <p:pRg st="5" end="5"/>
                                            </p:txEl>
                                          </p:spTgt>
                                        </p:tgtEl>
                                        <p:attrNameLst>
                                          <p:attrName>ppt_y</p:attrName>
                                        </p:attrNameLst>
                                      </p:cBhvr>
                                      <p:tavLst>
                                        <p:tav tm="0">
                                          <p:val>
                                            <p:strVal val="#ppt_y"/>
                                          </p:val>
                                        </p:tav>
                                        <p:tav tm="100000">
                                          <p:val>
                                            <p:strVal val="#ppt_y"/>
                                          </p:val>
                                        </p:tav>
                                      </p:tavLst>
                                    </p:anim>
                                  </p:childTnLst>
                                </p:cTn>
                              </p:par>
                              <p:par>
                                <p:cTn id="31" presetID="2" presetClass="entr" presetSubtype="2" fill="hold" grpId="0" nodeType="withEffect">
                                  <p:stCondLst>
                                    <p:cond delay="0"/>
                                  </p:stCondLst>
                                  <p:childTnLst>
                                    <p:set>
                                      <p:cBhvr>
                                        <p:cTn id="32" dur="1" fill="hold">
                                          <p:stCondLst>
                                            <p:cond delay="0"/>
                                          </p:stCondLst>
                                        </p:cTn>
                                        <p:tgtEl>
                                          <p:spTgt spid="374787">
                                            <p:txEl>
                                              <p:pRg st="6" end="6"/>
                                            </p:txEl>
                                          </p:spTgt>
                                        </p:tgtEl>
                                        <p:attrNameLst>
                                          <p:attrName>style.visibility</p:attrName>
                                        </p:attrNameLst>
                                      </p:cBhvr>
                                      <p:to>
                                        <p:strVal val="visible"/>
                                      </p:to>
                                    </p:set>
                                    <p:anim calcmode="lin" valueType="num">
                                      <p:cBhvr additive="base">
                                        <p:cTn id="33" dur="500" fill="hold"/>
                                        <p:tgtEl>
                                          <p:spTgt spid="374787">
                                            <p:txEl>
                                              <p:pRg st="6" end="6"/>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374787">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2" fill="hold" grpId="0" nodeType="clickEffect">
                                  <p:stCondLst>
                                    <p:cond delay="0"/>
                                  </p:stCondLst>
                                  <p:childTnLst>
                                    <p:set>
                                      <p:cBhvr>
                                        <p:cTn id="38" dur="1" fill="hold">
                                          <p:stCondLst>
                                            <p:cond delay="0"/>
                                          </p:stCondLst>
                                        </p:cTn>
                                        <p:tgtEl>
                                          <p:spTgt spid="374787">
                                            <p:txEl>
                                              <p:pRg st="7" end="7"/>
                                            </p:txEl>
                                          </p:spTgt>
                                        </p:tgtEl>
                                        <p:attrNameLst>
                                          <p:attrName>style.visibility</p:attrName>
                                        </p:attrNameLst>
                                      </p:cBhvr>
                                      <p:to>
                                        <p:strVal val="visible"/>
                                      </p:to>
                                    </p:set>
                                    <p:anim calcmode="lin" valueType="num">
                                      <p:cBhvr additive="base">
                                        <p:cTn id="39" dur="500" fill="hold"/>
                                        <p:tgtEl>
                                          <p:spTgt spid="374787">
                                            <p:txEl>
                                              <p:pRg st="7" end="7"/>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374787">
                                            <p:txEl>
                                              <p:pRg st="7" end="7"/>
                                            </p:txEl>
                                          </p:spTgt>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0"/>
                                  </p:stCondLst>
                                  <p:childTnLst>
                                    <p:set>
                                      <p:cBhvr>
                                        <p:cTn id="42" dur="1" fill="hold">
                                          <p:stCondLst>
                                            <p:cond delay="0"/>
                                          </p:stCondLst>
                                        </p:cTn>
                                        <p:tgtEl>
                                          <p:spTgt spid="374787">
                                            <p:txEl>
                                              <p:pRg st="8" end="8"/>
                                            </p:txEl>
                                          </p:spTgt>
                                        </p:tgtEl>
                                        <p:attrNameLst>
                                          <p:attrName>style.visibility</p:attrName>
                                        </p:attrNameLst>
                                      </p:cBhvr>
                                      <p:to>
                                        <p:strVal val="visible"/>
                                      </p:to>
                                    </p:set>
                                    <p:anim calcmode="lin" valueType="num">
                                      <p:cBhvr additive="base">
                                        <p:cTn id="43" dur="500" fill="hold"/>
                                        <p:tgtEl>
                                          <p:spTgt spid="374787">
                                            <p:txEl>
                                              <p:pRg st="8" end="8"/>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374787">
                                            <p:txEl>
                                              <p:pRg st="8" end="8"/>
                                            </p:txEl>
                                          </p:spTgt>
                                        </p:tgtEl>
                                        <p:attrNameLst>
                                          <p:attrName>ppt_y</p:attrName>
                                        </p:attrNameLst>
                                      </p:cBhvr>
                                      <p:tavLst>
                                        <p:tav tm="0">
                                          <p:val>
                                            <p:strVal val="#ppt_y"/>
                                          </p:val>
                                        </p:tav>
                                        <p:tav tm="100000">
                                          <p:val>
                                            <p:strVal val="#ppt_y"/>
                                          </p:val>
                                        </p:tav>
                                      </p:tavLst>
                                    </p:anim>
                                  </p:childTnLst>
                                </p:cTn>
                              </p:par>
                              <p:par>
                                <p:cTn id="45" presetID="2" presetClass="entr" presetSubtype="2" fill="hold" grpId="0" nodeType="withEffect">
                                  <p:stCondLst>
                                    <p:cond delay="0"/>
                                  </p:stCondLst>
                                  <p:childTnLst>
                                    <p:set>
                                      <p:cBhvr>
                                        <p:cTn id="46" dur="1" fill="hold">
                                          <p:stCondLst>
                                            <p:cond delay="0"/>
                                          </p:stCondLst>
                                        </p:cTn>
                                        <p:tgtEl>
                                          <p:spTgt spid="374787">
                                            <p:txEl>
                                              <p:pRg st="9" end="9"/>
                                            </p:txEl>
                                          </p:spTgt>
                                        </p:tgtEl>
                                        <p:attrNameLst>
                                          <p:attrName>style.visibility</p:attrName>
                                        </p:attrNameLst>
                                      </p:cBhvr>
                                      <p:to>
                                        <p:strVal val="visible"/>
                                      </p:to>
                                    </p:set>
                                    <p:anim calcmode="lin" valueType="num">
                                      <p:cBhvr additive="base">
                                        <p:cTn id="47" dur="500" fill="hold"/>
                                        <p:tgtEl>
                                          <p:spTgt spid="374787">
                                            <p:txEl>
                                              <p:pRg st="9" end="9"/>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374787">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2" fill="hold" grpId="0" nodeType="clickEffect">
                                  <p:stCondLst>
                                    <p:cond delay="0"/>
                                  </p:stCondLst>
                                  <p:childTnLst>
                                    <p:set>
                                      <p:cBhvr>
                                        <p:cTn id="52" dur="1" fill="hold">
                                          <p:stCondLst>
                                            <p:cond delay="0"/>
                                          </p:stCondLst>
                                        </p:cTn>
                                        <p:tgtEl>
                                          <p:spTgt spid="374787">
                                            <p:txEl>
                                              <p:pRg st="10" end="10"/>
                                            </p:txEl>
                                          </p:spTgt>
                                        </p:tgtEl>
                                        <p:attrNameLst>
                                          <p:attrName>style.visibility</p:attrName>
                                        </p:attrNameLst>
                                      </p:cBhvr>
                                      <p:to>
                                        <p:strVal val="visible"/>
                                      </p:to>
                                    </p:set>
                                    <p:anim calcmode="lin" valueType="num">
                                      <p:cBhvr additive="base">
                                        <p:cTn id="53" dur="500" fill="hold"/>
                                        <p:tgtEl>
                                          <p:spTgt spid="374787">
                                            <p:txEl>
                                              <p:pRg st="10" end="10"/>
                                            </p:txEl>
                                          </p:spTgt>
                                        </p:tgtEl>
                                        <p:attrNameLst>
                                          <p:attrName>ppt_x</p:attrName>
                                        </p:attrNameLst>
                                      </p:cBhvr>
                                      <p:tavLst>
                                        <p:tav tm="0">
                                          <p:val>
                                            <p:strVal val="1+#ppt_w/2"/>
                                          </p:val>
                                        </p:tav>
                                        <p:tav tm="100000">
                                          <p:val>
                                            <p:strVal val="#ppt_x"/>
                                          </p:val>
                                        </p:tav>
                                      </p:tavLst>
                                    </p:anim>
                                    <p:anim calcmode="lin" valueType="num">
                                      <p:cBhvr additive="base">
                                        <p:cTn id="54" dur="500" fill="hold"/>
                                        <p:tgtEl>
                                          <p:spTgt spid="374787">
                                            <p:txEl>
                                              <p:pRg st="10" end="10"/>
                                            </p:txEl>
                                          </p:spTgt>
                                        </p:tgtEl>
                                        <p:attrNameLst>
                                          <p:attrName>ppt_y</p:attrName>
                                        </p:attrNameLst>
                                      </p:cBhvr>
                                      <p:tavLst>
                                        <p:tav tm="0">
                                          <p:val>
                                            <p:strVal val="#ppt_y"/>
                                          </p:val>
                                        </p:tav>
                                        <p:tav tm="100000">
                                          <p:val>
                                            <p:strVal val="#ppt_y"/>
                                          </p:val>
                                        </p:tav>
                                      </p:tavLst>
                                    </p:anim>
                                  </p:childTnLst>
                                </p:cTn>
                              </p:par>
                              <p:par>
                                <p:cTn id="55" presetID="2" presetClass="entr" presetSubtype="2" fill="hold" grpId="0" nodeType="withEffect">
                                  <p:stCondLst>
                                    <p:cond delay="0"/>
                                  </p:stCondLst>
                                  <p:childTnLst>
                                    <p:set>
                                      <p:cBhvr>
                                        <p:cTn id="56" dur="1" fill="hold">
                                          <p:stCondLst>
                                            <p:cond delay="0"/>
                                          </p:stCondLst>
                                        </p:cTn>
                                        <p:tgtEl>
                                          <p:spTgt spid="374787">
                                            <p:txEl>
                                              <p:pRg st="11" end="11"/>
                                            </p:txEl>
                                          </p:spTgt>
                                        </p:tgtEl>
                                        <p:attrNameLst>
                                          <p:attrName>style.visibility</p:attrName>
                                        </p:attrNameLst>
                                      </p:cBhvr>
                                      <p:to>
                                        <p:strVal val="visible"/>
                                      </p:to>
                                    </p:set>
                                    <p:anim calcmode="lin" valueType="num">
                                      <p:cBhvr additive="base">
                                        <p:cTn id="57" dur="500" fill="hold"/>
                                        <p:tgtEl>
                                          <p:spTgt spid="374787">
                                            <p:txEl>
                                              <p:pRg st="11" end="11"/>
                                            </p:txEl>
                                          </p:spTgt>
                                        </p:tgtEl>
                                        <p:attrNameLst>
                                          <p:attrName>ppt_x</p:attrName>
                                        </p:attrNameLst>
                                      </p:cBhvr>
                                      <p:tavLst>
                                        <p:tav tm="0">
                                          <p:val>
                                            <p:strVal val="1+#ppt_w/2"/>
                                          </p:val>
                                        </p:tav>
                                        <p:tav tm="100000">
                                          <p:val>
                                            <p:strVal val="#ppt_x"/>
                                          </p:val>
                                        </p:tav>
                                      </p:tavLst>
                                    </p:anim>
                                    <p:anim calcmode="lin" valueType="num">
                                      <p:cBhvr additive="base">
                                        <p:cTn id="58" dur="500" fill="hold"/>
                                        <p:tgtEl>
                                          <p:spTgt spid="374787">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4787"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dirty="0"/>
              <a:t>2. Ethics &amp; Scientific Community</a:t>
            </a:r>
          </a:p>
        </p:txBody>
      </p:sp>
      <p:sp>
        <p:nvSpPr>
          <p:cNvPr id="35843" name="Content Placeholder 2"/>
          <p:cNvSpPr>
            <a:spLocks noGrp="1"/>
          </p:cNvSpPr>
          <p:nvPr>
            <p:ph idx="1"/>
          </p:nvPr>
        </p:nvSpPr>
        <p:spPr/>
        <p:txBody>
          <a:bodyPr/>
          <a:lstStyle/>
          <a:p>
            <a:r>
              <a:rPr lang="en-GB" dirty="0"/>
              <a:t>Follow a good academic practice and avoid fraud and plagiarism </a:t>
            </a:r>
            <a:endParaRPr lang="en-US" dirty="0"/>
          </a:p>
          <a:p>
            <a:r>
              <a:rPr lang="en-US" dirty="0"/>
              <a:t>Protection of the reputation of the scientific community</a:t>
            </a:r>
          </a:p>
          <a:p>
            <a:r>
              <a:rPr lang="en-US" dirty="0"/>
              <a:t>Production of ethical research</a:t>
            </a:r>
          </a:p>
          <a:p>
            <a:r>
              <a:rPr lang="en-HK" dirty="0"/>
              <a:t>A Baptist University professor was accused of misleading public by rushing out results of unfinished popularity survey on candidates in chief executive race “ </a:t>
            </a:r>
            <a:r>
              <a:rPr lang="en-HK" sz="2000" dirty="0"/>
              <a:t>Jan 19 2012, SCMP</a:t>
            </a:r>
            <a:endParaRPr lang="en-US" dirty="0"/>
          </a:p>
          <a:p>
            <a:endParaRPr lang="en-GB" dirty="0"/>
          </a:p>
        </p:txBody>
      </p:sp>
      <p:sp>
        <p:nvSpPr>
          <p:cNvPr id="35844" name="Slide Number Placeholder 3"/>
          <p:cNvSpPr>
            <a:spLocks noGrp="1"/>
          </p:cNvSpPr>
          <p:nvPr>
            <p:ph type="sldNum" sz="quarter" idx="12"/>
          </p:nvPr>
        </p:nvSpPr>
        <p:spPr/>
        <p:txBody>
          <a:bodyPr/>
          <a:lstStyle/>
          <a:p>
            <a:fld id="{25C7B399-A404-4A46-9430-5D5661AADBBB}" type="slidenum">
              <a:rPr lang="en-US" smtClean="0"/>
              <a:pPr/>
              <a:t>6</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US" dirty="0"/>
              <a:t>3. Ethics &amp;</a:t>
            </a:r>
            <a:br>
              <a:rPr lang="en-US" dirty="0"/>
            </a:br>
            <a:r>
              <a:rPr lang="en-US" dirty="0"/>
              <a:t>Participants</a:t>
            </a:r>
          </a:p>
        </p:txBody>
      </p:sp>
      <p:sp>
        <p:nvSpPr>
          <p:cNvPr id="36867" name="Content Placeholder 2"/>
          <p:cNvSpPr>
            <a:spLocks noGrp="1"/>
          </p:cNvSpPr>
          <p:nvPr>
            <p:ph idx="1"/>
          </p:nvPr>
        </p:nvSpPr>
        <p:spPr/>
        <p:txBody>
          <a:bodyPr/>
          <a:lstStyle/>
          <a:p>
            <a:endParaRPr lang="en-US" dirty="0"/>
          </a:p>
          <a:p>
            <a:r>
              <a:rPr lang="en-US" dirty="0"/>
              <a:t>Protection of rights </a:t>
            </a:r>
          </a:p>
          <a:p>
            <a:pPr lvl="1"/>
            <a:r>
              <a:rPr lang="en-US" dirty="0"/>
              <a:t>Protect the rights of both human and non-human participants</a:t>
            </a:r>
          </a:p>
          <a:p>
            <a:r>
              <a:rPr lang="en-US" dirty="0"/>
              <a:t>Harm</a:t>
            </a:r>
          </a:p>
          <a:p>
            <a:pPr lvl="1"/>
            <a:r>
              <a:rPr lang="en-US" dirty="0"/>
              <a:t>Physical harm </a:t>
            </a:r>
          </a:p>
          <a:p>
            <a:pPr lvl="1"/>
            <a:r>
              <a:rPr lang="en-US" dirty="0"/>
              <a:t>Psychological harm</a:t>
            </a:r>
          </a:p>
          <a:p>
            <a:pPr lvl="2"/>
            <a:r>
              <a:rPr lang="en-GB" dirty="0"/>
              <a:t>Some studies could induce psychological stress, anxiety or humiliation (e.g., disclosure of sexual behaviour, Facebook’s psychological experiment). </a:t>
            </a:r>
            <a:endParaRPr lang="en-US" dirty="0"/>
          </a:p>
          <a:p>
            <a:pPr lvl="1"/>
            <a:r>
              <a:rPr lang="en-US" dirty="0"/>
              <a:t>Legal harm</a:t>
            </a:r>
          </a:p>
          <a:p>
            <a:pPr lvl="2"/>
            <a:r>
              <a:rPr lang="en-GB" dirty="0"/>
              <a:t>The disclosure of illegal, sexual or deviant behaviour could cause adverse effects  (e.g., </a:t>
            </a:r>
            <a:r>
              <a:rPr lang="en-US" dirty="0"/>
              <a:t>drug users or </a:t>
            </a:r>
            <a:r>
              <a:rPr lang="en-GB" dirty="0"/>
              <a:t>dealers could be prosecuted)</a:t>
            </a:r>
            <a:endParaRPr lang="en-US" dirty="0"/>
          </a:p>
        </p:txBody>
      </p:sp>
      <p:sp>
        <p:nvSpPr>
          <p:cNvPr id="36868" name="Slide Number Placeholder 3"/>
          <p:cNvSpPr>
            <a:spLocks noGrp="1"/>
          </p:cNvSpPr>
          <p:nvPr>
            <p:ph type="sldNum" sz="quarter" idx="12"/>
          </p:nvPr>
        </p:nvSpPr>
        <p:spPr/>
        <p:txBody>
          <a:bodyPr/>
          <a:lstStyle/>
          <a:p>
            <a:fld id="{3B33D541-C4B4-4FA9-961B-9A656D2CB3D9}" type="slidenum">
              <a:rPr lang="en-US" smtClean="0"/>
              <a:pPr/>
              <a:t>7</a:t>
            </a:fld>
            <a:endParaRPr lang="en-US"/>
          </a:p>
        </p:txBody>
      </p:sp>
      <p:sp>
        <p:nvSpPr>
          <p:cNvPr id="6" name="Content Placeholder 2"/>
          <p:cNvSpPr txBox="1">
            <a:spLocks/>
          </p:cNvSpPr>
          <p:nvPr/>
        </p:nvSpPr>
        <p:spPr>
          <a:xfrm>
            <a:off x="5086300" y="257173"/>
            <a:ext cx="6759624" cy="2667000"/>
          </a:xfrm>
          <a:prstGeom prst="rect">
            <a:avLst/>
          </a:prstGeom>
        </p:spPr>
        <p:txBody>
          <a:bodyPr vert="horz" lIns="91440" tIns="45720" rIns="91440" bIns="45720" rtlCol="0">
            <a:normAutofit/>
          </a:bodyPr>
          <a:lstStyle/>
          <a:p>
            <a:pPr marL="228600" indent="-228600">
              <a:lnSpc>
                <a:spcPct val="90000"/>
              </a:lnSpc>
              <a:spcBef>
                <a:spcPts val="1000"/>
              </a:spcBef>
              <a:buClr>
                <a:schemeClr val="tx1">
                  <a:lumMod val="50000"/>
                  <a:lumOff val="50000"/>
                </a:schemeClr>
              </a:buClr>
            </a:pPr>
            <a:r>
              <a:rPr lang="en-GB" b="1" dirty="0">
                <a:solidFill>
                  <a:schemeClr val="tx2"/>
                </a:solidFill>
                <a:latin typeface="Arial" panose="020B0604020202020204" pitchFamily="34" charset="0"/>
                <a:cs typeface="Arial" panose="020B0604020202020204" pitchFamily="34" charset="0"/>
              </a:rPr>
              <a:t>Example: Gang Leader for a Day</a:t>
            </a:r>
          </a:p>
          <a:p>
            <a:pPr marL="228600" indent="-228600">
              <a:lnSpc>
                <a:spcPct val="90000"/>
              </a:lnSpc>
              <a:spcBef>
                <a:spcPts val="1000"/>
              </a:spcBef>
              <a:buClr>
                <a:schemeClr val="tx1">
                  <a:lumMod val="50000"/>
                  <a:lumOff val="50000"/>
                </a:schemeClr>
              </a:buClr>
              <a:buFont typeface="Arial" panose="020B0604020202020204" pitchFamily="34" charset="0"/>
              <a:buChar char="&gt;"/>
              <a:defRPr/>
            </a:pPr>
            <a:r>
              <a:rPr lang="en-GB" sz="1600" dirty="0">
                <a:solidFill>
                  <a:schemeClr val="tx2"/>
                </a:solidFill>
                <a:latin typeface="Arial" panose="020B0604020202020204" pitchFamily="34" charset="0"/>
                <a:cs typeface="Arial" panose="020B0604020202020204" pitchFamily="34" charset="0"/>
              </a:rPr>
              <a:t>A researcher examined the gang activities in the government housing near the University of Chicago. The gang leader made the researcher leader for a day to show him how difficult running a gang was. This gave the researcher invaluable insight into the economics and social rules of a U.S. gang, but many have criticised this research. For example, he would have been party to many examples of illegal activity, and harm to individuals e.g. beating up gang members and selling drugs.</a:t>
            </a:r>
          </a:p>
        </p:txBody>
      </p:sp>
      <p:sp>
        <p:nvSpPr>
          <p:cNvPr id="8" name="Rounded Rectangular Callout 7"/>
          <p:cNvSpPr/>
          <p:nvPr/>
        </p:nvSpPr>
        <p:spPr>
          <a:xfrm>
            <a:off x="4942284" y="180973"/>
            <a:ext cx="7002760" cy="2455939"/>
          </a:xfrm>
          <a:prstGeom prst="wedgeRoundRectCallout">
            <a:avLst>
              <a:gd name="adj1" fmla="val -69907"/>
              <a:gd name="adj2" fmla="val 99906"/>
              <a:gd name="adj3" fmla="val 16667"/>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ltLang="zh-CN"/>
              <a:t>Continued…</a:t>
            </a:r>
          </a:p>
        </p:txBody>
      </p:sp>
      <p:sp>
        <p:nvSpPr>
          <p:cNvPr id="37891" name="Rectangle 3"/>
          <p:cNvSpPr>
            <a:spLocks noGrp="1" noChangeArrowheads="1"/>
          </p:cNvSpPr>
          <p:nvPr>
            <p:ph type="body" idx="1"/>
          </p:nvPr>
        </p:nvSpPr>
        <p:spPr/>
        <p:txBody>
          <a:bodyPr>
            <a:normAutofit fontScale="77500" lnSpcReduction="20000"/>
          </a:bodyPr>
          <a:lstStyle/>
          <a:p>
            <a:r>
              <a:rPr lang="en-US" altLang="zh-CN" dirty="0"/>
              <a:t>Voluntary participation</a:t>
            </a:r>
          </a:p>
          <a:p>
            <a:r>
              <a:rPr lang="en-US" altLang="zh-CN" dirty="0"/>
              <a:t>Informed consent given by the participant</a:t>
            </a:r>
          </a:p>
          <a:p>
            <a:pPr lvl="1"/>
            <a:r>
              <a:rPr lang="en-GB" altLang="zh-CN" dirty="0"/>
              <a:t>subjects are well informed about the study, the potential risks and benefits of their participation </a:t>
            </a:r>
            <a:endParaRPr lang="en-US" altLang="zh-CN" dirty="0"/>
          </a:p>
          <a:p>
            <a:r>
              <a:rPr lang="en-US" altLang="zh-CN" dirty="0"/>
              <a:t>The right of the participant to refuse and withdraw </a:t>
            </a:r>
          </a:p>
          <a:p>
            <a:r>
              <a:rPr lang="en-US" altLang="zh-CN" dirty="0"/>
              <a:t>The right of the participant not to be deceived or to be harmed </a:t>
            </a:r>
          </a:p>
          <a:p>
            <a:r>
              <a:rPr lang="en-US" altLang="zh-CN" dirty="0"/>
              <a:t>The right of the individual to have personal information or data treated as confidential or anonymous</a:t>
            </a:r>
          </a:p>
          <a:p>
            <a:r>
              <a:rPr lang="en-US" altLang="zh-CN" dirty="0"/>
              <a:t>The right of research participants to access the research findings</a:t>
            </a:r>
          </a:p>
          <a:p>
            <a:r>
              <a:rPr lang="en-US" altLang="zh-CN" dirty="0"/>
              <a:t>Deception and covert research</a:t>
            </a:r>
          </a:p>
          <a:p>
            <a:pPr lvl="1"/>
            <a:r>
              <a:rPr lang="en-US" altLang="zh-CN" dirty="0"/>
              <a:t>Deception occurs when participants are deceived about some aspect of the research</a:t>
            </a:r>
          </a:p>
          <a:p>
            <a:pPr lvl="1"/>
            <a:r>
              <a:rPr lang="en-US" altLang="zh-CN" dirty="0"/>
              <a:t>Convert research involves research in which the participants are not informed or aware of their participation.</a:t>
            </a: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AU" altLang="zh-CN" dirty="0"/>
              <a:t>4. Ethics &amp; Sponsors</a:t>
            </a:r>
          </a:p>
        </p:txBody>
      </p:sp>
      <p:sp>
        <p:nvSpPr>
          <p:cNvPr id="381955" name="Rectangle 3"/>
          <p:cNvSpPr>
            <a:spLocks noGrp="1" noChangeArrowheads="1"/>
          </p:cNvSpPr>
          <p:nvPr>
            <p:ph type="body" idx="1"/>
          </p:nvPr>
        </p:nvSpPr>
        <p:spPr/>
        <p:txBody>
          <a:bodyPr/>
          <a:lstStyle/>
          <a:p>
            <a:r>
              <a:rPr lang="en-AU" altLang="zh-CN" dirty="0"/>
              <a:t>Conditional research </a:t>
            </a:r>
          </a:p>
          <a:p>
            <a:pPr lvl="1"/>
            <a:r>
              <a:rPr lang="en-AU" altLang="zh-CN" dirty="0"/>
              <a:t>Is limited with time, money, personnel, and research design constraints.</a:t>
            </a:r>
          </a:p>
          <a:p>
            <a:r>
              <a:rPr lang="en-AU" altLang="zh-CN" dirty="0"/>
              <a:t>Non-conditional research </a:t>
            </a:r>
          </a:p>
          <a:p>
            <a:pPr lvl="1"/>
            <a:r>
              <a:rPr lang="en-AU" altLang="zh-CN" dirty="0"/>
              <a:t>Allows the researchers autonomy in the development of the time lines and the research design that are used.</a:t>
            </a:r>
          </a:p>
          <a:p>
            <a:r>
              <a:rPr lang="en-US" altLang="zh-CN" dirty="0"/>
              <a:t>Deception</a:t>
            </a:r>
          </a:p>
          <a:p>
            <a:pPr lvl="1"/>
            <a:r>
              <a:rPr lang="en-US" altLang="zh-CN" dirty="0"/>
              <a:t>Researchers cannot always be fully aware of how their research will be used.</a:t>
            </a:r>
          </a:p>
          <a:p>
            <a:pPr lvl="1"/>
            <a:r>
              <a:rPr lang="en-US" altLang="zh-CN" dirty="0"/>
              <a:t>Very often, a disclaimer will be added to the report*</a:t>
            </a:r>
          </a:p>
        </p:txBody>
      </p:sp>
      <p:sp>
        <p:nvSpPr>
          <p:cNvPr id="4" name="TextBox 3"/>
          <p:cNvSpPr txBox="1">
            <a:spLocks noChangeArrowheads="1"/>
          </p:cNvSpPr>
          <p:nvPr/>
        </p:nvSpPr>
        <p:spPr bwMode="auto">
          <a:xfrm>
            <a:off x="1629915" y="5486400"/>
            <a:ext cx="9341295" cy="923330"/>
          </a:xfrm>
          <a:prstGeom prst="rect">
            <a:avLst/>
          </a:prstGeom>
          <a:noFill/>
          <a:ln w="9525">
            <a:noFill/>
            <a:miter lim="800000"/>
            <a:headEnd/>
            <a:tailEnd/>
          </a:ln>
        </p:spPr>
        <p:txBody>
          <a:bodyPr wrap="square">
            <a:spAutoFit/>
          </a:bodyPr>
          <a:lstStyle/>
          <a:p>
            <a:r>
              <a:rPr lang="en-US" b="1" dirty="0"/>
              <a:t>* The University requires that research results provided by the authors not be used in any way that implies the University’s endorsement of a particular product or service.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81955">
                                            <p:txEl>
                                              <p:pRg st="0" end="0"/>
                                            </p:txEl>
                                          </p:spTgt>
                                        </p:tgtEl>
                                        <p:attrNameLst>
                                          <p:attrName>style.visibility</p:attrName>
                                        </p:attrNameLst>
                                      </p:cBhvr>
                                      <p:to>
                                        <p:strVal val="visible"/>
                                      </p:to>
                                    </p:set>
                                    <p:anim calcmode="lin" valueType="num">
                                      <p:cBhvr additive="base">
                                        <p:cTn id="7" dur="500" fill="hold"/>
                                        <p:tgtEl>
                                          <p:spTgt spid="38195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8195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381955">
                                            <p:txEl>
                                              <p:pRg st="1" end="1"/>
                                            </p:txEl>
                                          </p:spTgt>
                                        </p:tgtEl>
                                        <p:attrNameLst>
                                          <p:attrName>style.visibility</p:attrName>
                                        </p:attrNameLst>
                                      </p:cBhvr>
                                      <p:to>
                                        <p:strVal val="visible"/>
                                      </p:to>
                                    </p:set>
                                    <p:anim calcmode="lin" valueType="num">
                                      <p:cBhvr additive="base">
                                        <p:cTn id="11" dur="500" fill="hold"/>
                                        <p:tgtEl>
                                          <p:spTgt spid="381955">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8195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81955">
                                            <p:txEl>
                                              <p:pRg st="2" end="2"/>
                                            </p:txEl>
                                          </p:spTgt>
                                        </p:tgtEl>
                                        <p:attrNameLst>
                                          <p:attrName>style.visibility</p:attrName>
                                        </p:attrNameLst>
                                      </p:cBhvr>
                                      <p:to>
                                        <p:strVal val="visible"/>
                                      </p:to>
                                    </p:set>
                                    <p:anim calcmode="lin" valueType="num">
                                      <p:cBhvr additive="base">
                                        <p:cTn id="17" dur="500" fill="hold"/>
                                        <p:tgtEl>
                                          <p:spTgt spid="381955">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81955">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381955">
                                            <p:txEl>
                                              <p:pRg st="3" end="3"/>
                                            </p:txEl>
                                          </p:spTgt>
                                        </p:tgtEl>
                                        <p:attrNameLst>
                                          <p:attrName>style.visibility</p:attrName>
                                        </p:attrNameLst>
                                      </p:cBhvr>
                                      <p:to>
                                        <p:strVal val="visible"/>
                                      </p:to>
                                    </p:set>
                                    <p:anim calcmode="lin" valueType="num">
                                      <p:cBhvr additive="base">
                                        <p:cTn id="21" dur="500" fill="hold"/>
                                        <p:tgtEl>
                                          <p:spTgt spid="381955">
                                            <p:txEl>
                                              <p:pRg st="3" end="3"/>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8195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381955">
                                            <p:txEl>
                                              <p:pRg st="4" end="4"/>
                                            </p:txEl>
                                          </p:spTgt>
                                        </p:tgtEl>
                                        <p:attrNameLst>
                                          <p:attrName>style.visibility</p:attrName>
                                        </p:attrNameLst>
                                      </p:cBhvr>
                                      <p:to>
                                        <p:strVal val="visible"/>
                                      </p:to>
                                    </p:set>
                                    <p:anim calcmode="lin" valueType="num">
                                      <p:cBhvr additive="base">
                                        <p:cTn id="27" dur="500" fill="hold"/>
                                        <p:tgtEl>
                                          <p:spTgt spid="381955">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81955">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381955">
                                            <p:txEl>
                                              <p:pRg st="5" end="5"/>
                                            </p:txEl>
                                          </p:spTgt>
                                        </p:tgtEl>
                                        <p:attrNameLst>
                                          <p:attrName>style.visibility</p:attrName>
                                        </p:attrNameLst>
                                      </p:cBhvr>
                                      <p:to>
                                        <p:strVal val="visible"/>
                                      </p:to>
                                    </p:set>
                                    <p:anim calcmode="lin" valueType="num">
                                      <p:cBhvr additive="base">
                                        <p:cTn id="31" dur="500" fill="hold"/>
                                        <p:tgtEl>
                                          <p:spTgt spid="381955">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81955">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8" fill="hold" grpId="0" nodeType="withEffect">
                                  <p:stCondLst>
                                    <p:cond delay="0"/>
                                  </p:stCondLst>
                                  <p:childTnLst>
                                    <p:set>
                                      <p:cBhvr>
                                        <p:cTn id="34" dur="1" fill="hold">
                                          <p:stCondLst>
                                            <p:cond delay="0"/>
                                          </p:stCondLst>
                                        </p:cTn>
                                        <p:tgtEl>
                                          <p:spTgt spid="381955">
                                            <p:txEl>
                                              <p:pRg st="6" end="6"/>
                                            </p:txEl>
                                          </p:spTgt>
                                        </p:tgtEl>
                                        <p:attrNameLst>
                                          <p:attrName>style.visibility</p:attrName>
                                        </p:attrNameLst>
                                      </p:cBhvr>
                                      <p:to>
                                        <p:strVal val="visible"/>
                                      </p:to>
                                    </p:set>
                                    <p:anim calcmode="lin" valueType="num">
                                      <p:cBhvr additive="base">
                                        <p:cTn id="35" dur="500" fill="hold"/>
                                        <p:tgtEl>
                                          <p:spTgt spid="381955">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81955">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3" presetClass="entr" presetSubtype="10" fill="hold" grpId="0" nodeType="clickEffect">
                                  <p:stCondLst>
                                    <p:cond delay="0"/>
                                  </p:stCondLst>
                                  <p:childTnLst>
                                    <p:set>
                                      <p:cBhvr>
                                        <p:cTn id="40" dur="1" fill="hold">
                                          <p:stCondLst>
                                            <p:cond delay="0"/>
                                          </p:stCondLst>
                                        </p:cTn>
                                        <p:tgtEl>
                                          <p:spTgt spid="4"/>
                                        </p:tgtEl>
                                        <p:attrNameLst>
                                          <p:attrName>style.visibility</p:attrName>
                                        </p:attrNameLst>
                                      </p:cBhvr>
                                      <p:to>
                                        <p:strVal val="visible"/>
                                      </p:to>
                                    </p:set>
                                    <p:animEffect transition="in" filter="blinds(horizontal)">
                                      <p:cBhvr>
                                        <p:cTn id="4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1955" grpId="0" build="p" autoUpdateAnimBg="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AU" altLang="zh-CN" dirty="0"/>
              <a:t>5. Ethics &amp; Self</a:t>
            </a:r>
            <a:endParaRPr lang="en-US" dirty="0"/>
          </a:p>
        </p:txBody>
      </p:sp>
      <p:sp>
        <p:nvSpPr>
          <p:cNvPr id="39939" name="Content Placeholder 2"/>
          <p:cNvSpPr>
            <a:spLocks noGrp="1"/>
          </p:cNvSpPr>
          <p:nvPr>
            <p:ph idx="1"/>
          </p:nvPr>
        </p:nvSpPr>
        <p:spPr/>
        <p:txBody>
          <a:bodyPr/>
          <a:lstStyle/>
          <a:p>
            <a:r>
              <a:rPr lang="en-US" dirty="0"/>
              <a:t>A researcher must avoid:</a:t>
            </a:r>
          </a:p>
          <a:p>
            <a:pPr lvl="1"/>
            <a:r>
              <a:rPr lang="en-US" dirty="0"/>
              <a:t>Misconduct (fraud and plagiarism)</a:t>
            </a:r>
          </a:p>
          <a:p>
            <a:pPr lvl="1"/>
            <a:r>
              <a:rPr lang="en-US" dirty="0"/>
              <a:t>Use of power or political manipulation of data</a:t>
            </a:r>
          </a:p>
        </p:txBody>
      </p:sp>
      <p:sp>
        <p:nvSpPr>
          <p:cNvPr id="39940" name="Slide Number Placeholder 3"/>
          <p:cNvSpPr>
            <a:spLocks noGrp="1"/>
          </p:cNvSpPr>
          <p:nvPr>
            <p:ph type="sldNum" sz="quarter" idx="12"/>
          </p:nvPr>
        </p:nvSpPr>
        <p:spPr/>
        <p:txBody>
          <a:bodyPr/>
          <a:lstStyle/>
          <a:p>
            <a:fld id="{A4DBEFB6-764D-418B-8B29-7F0ED499A359}" type="slidenum">
              <a:rPr lang="en-US" smtClean="0"/>
              <a:pPr/>
              <a:t>10</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B16AF-E503-4EE3-8C31-C5780E33B836}"/>
              </a:ext>
            </a:extLst>
          </p:cNvPr>
          <p:cNvSpPr>
            <a:spLocks noGrp="1"/>
          </p:cNvSpPr>
          <p:nvPr>
            <p:ph type="title"/>
          </p:nvPr>
        </p:nvSpPr>
        <p:spPr/>
        <p:txBody>
          <a:bodyPr/>
          <a:lstStyle/>
          <a:p>
            <a:r>
              <a:rPr lang="en-HK" dirty="0"/>
              <a:t>UK – Data Protection act (1988)</a:t>
            </a:r>
            <a:endParaRPr lang="en-GB" dirty="0"/>
          </a:p>
        </p:txBody>
      </p:sp>
      <p:sp>
        <p:nvSpPr>
          <p:cNvPr id="3" name="Content Placeholder 2">
            <a:extLst>
              <a:ext uri="{FF2B5EF4-FFF2-40B4-BE49-F238E27FC236}">
                <a16:creationId xmlns:a16="http://schemas.microsoft.com/office/drawing/2014/main" id="{90DB8EB0-B95A-4F1A-9A82-0F144631BB82}"/>
              </a:ext>
            </a:extLst>
          </p:cNvPr>
          <p:cNvSpPr>
            <a:spLocks noGrp="1"/>
          </p:cNvSpPr>
          <p:nvPr>
            <p:ph idx="1"/>
          </p:nvPr>
        </p:nvSpPr>
        <p:spPr/>
        <p:txBody>
          <a:bodyPr>
            <a:normAutofit lnSpcReduction="10000"/>
          </a:bodyPr>
          <a:lstStyle/>
          <a:p>
            <a:r>
              <a:rPr lang="en-HK" dirty="0"/>
              <a:t>The Data Protection Act (1998) states that data obtained from research with people must be anonymised so that individuals, organisations or businesses cannot be identified before it can be shared with other researchers or archived. </a:t>
            </a:r>
          </a:p>
          <a:p>
            <a:r>
              <a:rPr lang="en-HK" dirty="0"/>
              <a:t>The Act does not apply to research data in general, nor to anonymised data</a:t>
            </a:r>
          </a:p>
          <a:p>
            <a:r>
              <a:rPr lang="en-HK" dirty="0"/>
              <a:t>A person's identity can be disclosed from: </a:t>
            </a:r>
          </a:p>
          <a:p>
            <a:pPr lvl="1"/>
            <a:r>
              <a:rPr lang="en-HK" dirty="0"/>
              <a:t>direct identifiers such as names, addresses, postcode information, telephone numbers or pictures; </a:t>
            </a:r>
          </a:p>
          <a:p>
            <a:pPr lvl="1"/>
            <a:r>
              <a:rPr lang="en-HK" dirty="0"/>
              <a:t>indirect identifiers which when linked with other publicly available information sources, could identify someone, e.g. information on workplace, occupation or exceptional values of characteristics like salary or age.</a:t>
            </a:r>
            <a:endParaRPr lang="en-GB" dirty="0"/>
          </a:p>
        </p:txBody>
      </p:sp>
    </p:spTree>
    <p:extLst>
      <p:ext uri="{BB962C8B-B14F-4D97-AF65-F5344CB8AC3E}">
        <p14:creationId xmlns:p14="http://schemas.microsoft.com/office/powerpoint/2010/main" val="162964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1C042-BEAA-4856-83FE-6085EC1C11F6}"/>
              </a:ext>
            </a:extLst>
          </p:cNvPr>
          <p:cNvSpPr>
            <a:spLocks noGrp="1"/>
          </p:cNvSpPr>
          <p:nvPr>
            <p:ph type="title"/>
          </p:nvPr>
        </p:nvSpPr>
        <p:spPr/>
        <p:txBody>
          <a:bodyPr/>
          <a:lstStyle/>
          <a:p>
            <a:r>
              <a:rPr lang="en-HK" dirty="0"/>
              <a:t>Hong Kong - Personal Data (Privacy) Ordinance</a:t>
            </a:r>
            <a:endParaRPr lang="en-GB" dirty="0"/>
          </a:p>
        </p:txBody>
      </p:sp>
      <p:sp>
        <p:nvSpPr>
          <p:cNvPr id="3" name="Content Placeholder 2">
            <a:extLst>
              <a:ext uri="{FF2B5EF4-FFF2-40B4-BE49-F238E27FC236}">
                <a16:creationId xmlns:a16="http://schemas.microsoft.com/office/drawing/2014/main" id="{2B4DCE71-8339-444E-A0E2-1F71716CCB64}"/>
              </a:ext>
            </a:extLst>
          </p:cNvPr>
          <p:cNvSpPr>
            <a:spLocks noGrp="1"/>
          </p:cNvSpPr>
          <p:nvPr>
            <p:ph idx="1"/>
          </p:nvPr>
        </p:nvSpPr>
        <p:spPr/>
        <p:txBody>
          <a:bodyPr>
            <a:normAutofit/>
          </a:bodyPr>
          <a:lstStyle/>
          <a:p>
            <a:r>
              <a:rPr lang="en-HK" dirty="0"/>
              <a:t>Personal Data</a:t>
            </a:r>
          </a:p>
          <a:p>
            <a:pPr lvl="1"/>
            <a:r>
              <a:rPr lang="en-HK" dirty="0"/>
              <a:t>The information which relates to a living person and can be used to identify that person. </a:t>
            </a:r>
          </a:p>
          <a:p>
            <a:pPr lvl="1"/>
            <a:r>
              <a:rPr lang="en-HK" dirty="0"/>
              <a:t>It exists in a form in which access or processing is practicable.</a:t>
            </a:r>
          </a:p>
          <a:p>
            <a:pPr lvl="1"/>
            <a:r>
              <a:rPr lang="en-HK" dirty="0"/>
              <a:t>Examples of personal data protected by the Ordinance include names, phone numbers, addresses, identity card numbers, photos, medical records and employment records.</a:t>
            </a:r>
          </a:p>
          <a:p>
            <a:r>
              <a:rPr lang="en-HK" dirty="0"/>
              <a:t>Data User</a:t>
            </a:r>
          </a:p>
          <a:p>
            <a:pPr lvl="1"/>
            <a:r>
              <a:rPr lang="en-HK" dirty="0"/>
              <a:t>A person who, either alone or jointly or in common with other persons, controls the collection, holding, processing or use of the data. The Data User is liable as the principal for the wrongful act of its authorised data processor.</a:t>
            </a:r>
            <a:endParaRPr lang="en-GB" dirty="0"/>
          </a:p>
        </p:txBody>
      </p:sp>
      <p:sp>
        <p:nvSpPr>
          <p:cNvPr id="4" name="TextBox 3">
            <a:extLst>
              <a:ext uri="{FF2B5EF4-FFF2-40B4-BE49-F238E27FC236}">
                <a16:creationId xmlns:a16="http://schemas.microsoft.com/office/drawing/2014/main" id="{6D5B5542-6D91-4297-89C6-8E76BF0B49E2}"/>
              </a:ext>
            </a:extLst>
          </p:cNvPr>
          <p:cNvSpPr txBox="1"/>
          <p:nvPr/>
        </p:nvSpPr>
        <p:spPr>
          <a:xfrm>
            <a:off x="1217614" y="6021288"/>
            <a:ext cx="10781454" cy="590931"/>
          </a:xfrm>
          <a:prstGeom prst="rect">
            <a:avLst/>
          </a:prstGeom>
          <a:noFill/>
        </p:spPr>
        <p:txBody>
          <a:bodyPr wrap="square" rtlCol="0">
            <a:spAutoFit/>
          </a:bodyPr>
          <a:lstStyle/>
          <a:p>
            <a:pPr>
              <a:lnSpc>
                <a:spcPct val="90000"/>
              </a:lnSpc>
            </a:pPr>
            <a:r>
              <a:rPr lang="en-GB" dirty="0"/>
              <a:t>Source: Privacy Commissioner for Personal Data https://www.pcpd.org.hk/english/data_privacy_law/ordinance_at_a_Glance/ordinance.html</a:t>
            </a:r>
          </a:p>
        </p:txBody>
      </p:sp>
    </p:spTree>
    <p:extLst>
      <p:ext uri="{BB962C8B-B14F-4D97-AF65-F5344CB8AC3E}">
        <p14:creationId xmlns:p14="http://schemas.microsoft.com/office/powerpoint/2010/main" val="3451662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976C3-0F82-4FA8-B1FD-FAF8B2B4A28A}"/>
              </a:ext>
            </a:extLst>
          </p:cNvPr>
          <p:cNvSpPr>
            <a:spLocks noGrp="1"/>
          </p:cNvSpPr>
          <p:nvPr>
            <p:ph type="title"/>
          </p:nvPr>
        </p:nvSpPr>
        <p:spPr/>
        <p:txBody>
          <a:bodyPr/>
          <a:lstStyle/>
          <a:p>
            <a:r>
              <a:rPr lang="en-HK" dirty="0"/>
              <a:t>Data Protection Principles</a:t>
            </a:r>
            <a:endParaRPr lang="en-GB" dirty="0"/>
          </a:p>
        </p:txBody>
      </p:sp>
      <p:sp>
        <p:nvSpPr>
          <p:cNvPr id="3" name="Content Placeholder 2">
            <a:extLst>
              <a:ext uri="{FF2B5EF4-FFF2-40B4-BE49-F238E27FC236}">
                <a16:creationId xmlns:a16="http://schemas.microsoft.com/office/drawing/2014/main" id="{FEED186F-239D-4951-A221-D2B02969EAE2}"/>
              </a:ext>
            </a:extLst>
          </p:cNvPr>
          <p:cNvSpPr>
            <a:spLocks noGrp="1"/>
          </p:cNvSpPr>
          <p:nvPr>
            <p:ph idx="1"/>
          </p:nvPr>
        </p:nvSpPr>
        <p:spPr/>
        <p:txBody>
          <a:bodyPr>
            <a:normAutofit fontScale="92500" lnSpcReduction="10000"/>
          </a:bodyPr>
          <a:lstStyle/>
          <a:p>
            <a:r>
              <a:rPr lang="en-HK" dirty="0"/>
              <a:t>Data Collection Principle: </a:t>
            </a:r>
          </a:p>
          <a:p>
            <a:pPr lvl="1"/>
            <a:r>
              <a:rPr lang="en-HK" dirty="0"/>
              <a:t>Personal data must be collected in a lawful and fair way, for a purpose directly related to a function /activity of the data user.</a:t>
            </a:r>
          </a:p>
          <a:p>
            <a:pPr lvl="1"/>
            <a:r>
              <a:rPr lang="en-HK" dirty="0"/>
              <a:t>Data subjects must be notified of the purpose and the classes of persons to whom the data may be transferred.</a:t>
            </a:r>
          </a:p>
          <a:p>
            <a:pPr lvl="1"/>
            <a:r>
              <a:rPr lang="en-HK" dirty="0"/>
              <a:t>Data collected should be necessary but not excessive.</a:t>
            </a:r>
          </a:p>
          <a:p>
            <a:r>
              <a:rPr lang="en-HK" dirty="0"/>
              <a:t>Accuracy &amp; Retention Principle</a:t>
            </a:r>
          </a:p>
          <a:p>
            <a:pPr lvl="1"/>
            <a:r>
              <a:rPr lang="en-HK" dirty="0"/>
              <a:t>Practicable steps shall be taken to ensure personal data is accurate and not kept longer than is necessary to fulfil the purpose for which it is used.</a:t>
            </a:r>
          </a:p>
          <a:p>
            <a:r>
              <a:rPr lang="en-HK" dirty="0"/>
              <a:t>Data Use Principle</a:t>
            </a:r>
          </a:p>
          <a:p>
            <a:pPr lvl="1"/>
            <a:r>
              <a:rPr lang="en-HK" dirty="0"/>
              <a:t>Personal data must be used for the purpose for which the data is collected or for a directly related purpose, unless voluntary and explicit consent with a new purpose is obtained from the data subject.</a:t>
            </a:r>
          </a:p>
        </p:txBody>
      </p:sp>
    </p:spTree>
    <p:extLst>
      <p:ext uri="{BB962C8B-B14F-4D97-AF65-F5344CB8AC3E}">
        <p14:creationId xmlns:p14="http://schemas.microsoft.com/office/powerpoint/2010/main" val="3529524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976C3-0F82-4FA8-B1FD-FAF8B2B4A28A}"/>
              </a:ext>
            </a:extLst>
          </p:cNvPr>
          <p:cNvSpPr>
            <a:spLocks noGrp="1"/>
          </p:cNvSpPr>
          <p:nvPr>
            <p:ph type="title"/>
          </p:nvPr>
        </p:nvSpPr>
        <p:spPr/>
        <p:txBody>
          <a:bodyPr/>
          <a:lstStyle/>
          <a:p>
            <a:r>
              <a:rPr lang="en-HK" dirty="0"/>
              <a:t>Data Protection Principles</a:t>
            </a:r>
            <a:endParaRPr lang="en-GB" dirty="0"/>
          </a:p>
        </p:txBody>
      </p:sp>
      <p:sp>
        <p:nvSpPr>
          <p:cNvPr id="3" name="Content Placeholder 2">
            <a:extLst>
              <a:ext uri="{FF2B5EF4-FFF2-40B4-BE49-F238E27FC236}">
                <a16:creationId xmlns:a16="http://schemas.microsoft.com/office/drawing/2014/main" id="{FEED186F-239D-4951-A221-D2B02969EAE2}"/>
              </a:ext>
            </a:extLst>
          </p:cNvPr>
          <p:cNvSpPr>
            <a:spLocks noGrp="1"/>
          </p:cNvSpPr>
          <p:nvPr>
            <p:ph idx="1"/>
          </p:nvPr>
        </p:nvSpPr>
        <p:spPr/>
        <p:txBody>
          <a:bodyPr>
            <a:normAutofit/>
          </a:bodyPr>
          <a:lstStyle/>
          <a:p>
            <a:r>
              <a:rPr lang="en-HK" dirty="0"/>
              <a:t>Data Security Principle</a:t>
            </a:r>
          </a:p>
          <a:p>
            <a:pPr lvl="1"/>
            <a:r>
              <a:rPr lang="en-HK" dirty="0"/>
              <a:t>A data user needs to take practicable steps to safeguard personal data from unauthorised or accidental access, processing , erasure, loss or use.</a:t>
            </a:r>
          </a:p>
          <a:p>
            <a:r>
              <a:rPr lang="en-HK" dirty="0"/>
              <a:t>Openness Principle</a:t>
            </a:r>
          </a:p>
          <a:p>
            <a:pPr lvl="1"/>
            <a:r>
              <a:rPr lang="en-HK" dirty="0"/>
              <a:t>A data user must take practicable steps to make personal data policies and practices known to the public regarding the types of personal data it holds and how the data is used.</a:t>
            </a:r>
          </a:p>
          <a:p>
            <a:r>
              <a:rPr lang="en-HK" dirty="0"/>
              <a:t>Data Access &amp; Correction Principle</a:t>
            </a:r>
          </a:p>
          <a:p>
            <a:pPr lvl="1"/>
            <a:r>
              <a:rPr lang="en-HK" dirty="0"/>
              <a:t>A data subject must be given access to his/her personal data and allowed to make corrections if it is inaccurate.</a:t>
            </a:r>
            <a:endParaRPr lang="en-GB" dirty="0"/>
          </a:p>
        </p:txBody>
      </p:sp>
    </p:spTree>
    <p:extLst>
      <p:ext uri="{BB962C8B-B14F-4D97-AF65-F5344CB8AC3E}">
        <p14:creationId xmlns:p14="http://schemas.microsoft.com/office/powerpoint/2010/main" val="587505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394</TotalTime>
  <Words>1255</Words>
  <Application>Microsoft Office PowerPoint</Application>
  <PresentationFormat>Custom</PresentationFormat>
  <Paragraphs>122</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Century Gothic</vt:lpstr>
      <vt:lpstr>Continental Asia 16x9</vt:lpstr>
      <vt:lpstr>SBPD8001  Preparing for doctoral research</vt:lpstr>
      <vt:lpstr>ethical approval form</vt:lpstr>
      <vt:lpstr>Research ethics</vt:lpstr>
      <vt:lpstr>Ethics and Stakeholders</vt:lpstr>
      <vt:lpstr>1. Ethics &amp; Society</vt:lpstr>
      <vt:lpstr>2. Ethics &amp; Scientific Community</vt:lpstr>
      <vt:lpstr>3. Ethics &amp; Participants</vt:lpstr>
      <vt:lpstr>Continued…</vt:lpstr>
      <vt:lpstr>4. Ethics &amp; Sponsors</vt:lpstr>
      <vt:lpstr>5. Ethics &amp; Self</vt:lpstr>
      <vt:lpstr>UK – Data Protection act (1988)</vt:lpstr>
      <vt:lpstr>Hong Kong - Personal Data (Privacy) Ordinance</vt:lpstr>
      <vt:lpstr>Data Protection Principles</vt:lpstr>
      <vt:lpstr>Data Protection Principles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48</cp:revision>
  <cp:lastPrinted>2019-02-26T12:38:56Z</cp:lastPrinted>
  <dcterms:created xsi:type="dcterms:W3CDTF">2018-01-26T07:54:29Z</dcterms:created>
  <dcterms:modified xsi:type="dcterms:W3CDTF">2019-05-24T09:38:16Z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