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68" r:id="rId3"/>
    <p:sldId id="279" r:id="rId4"/>
    <p:sldId id="266" r:id="rId5"/>
    <p:sldId id="280" r:id="rId6"/>
    <p:sldId id="285" r:id="rId7"/>
    <p:sldId id="281" r:id="rId8"/>
    <p:sldId id="272" r:id="rId9"/>
    <p:sldId id="276" r:id="rId10"/>
    <p:sldId id="257" r:id="rId11"/>
    <p:sldId id="282" r:id="rId12"/>
    <p:sldId id="283" r:id="rId13"/>
    <p:sldId id="284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AEF402-2AD1-44DE-84B1-700F8061CF55}" type="datetimeFigureOut">
              <a:rPr lang="en-GB" smtClean="0"/>
              <a:t>07/02/2020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E235A1-082E-4193-A6B3-6BCD7AF33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886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235A1-082E-4193-A6B3-6BCD7AF33D5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062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09562-FF0E-4A42-B261-8CF289B50373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747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07ED7-6893-4D02-BA05-346F41733479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088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62DF-B8AD-46D0-A90D-EE9E9F21DF9E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283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D5AD5-505E-4E3B-9A2E-BDD9242ECA69}" type="datetime1">
              <a:rPr lang="en-GB" smtClean="0"/>
              <a:t>07/02/2020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8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4440-DC73-4E2C-8355-627F61864A95}" type="datetime1">
              <a:rPr lang="en-GB" smtClean="0"/>
              <a:t>07/02/2020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1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257-F176-499B-B126-3B243C6777C6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0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E759A-A523-4811-AA37-B86F36B83414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49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2D546-9099-43AE-BB5B-55B96C4B7263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5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DE5D0-97FF-4C1C-AC21-9B78B6E05853}" type="datetime1">
              <a:rPr lang="en-GB" smtClean="0"/>
              <a:t>07/02/2020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76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CA883-25FC-4BF0-AB7B-E1B45C885A98}" type="datetime1">
              <a:rPr lang="en-GB" smtClean="0"/>
              <a:t>07/02/2020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495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BA92B-A8C2-459D-84E9-3205D3378175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079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B067-3AF1-44E1-8B0F-C0AFA004B1E5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94025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653-727E-47A8-BDD5-BAC0EEEF2652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1796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7AC9-1968-4340-ABA5-D947D6B052DB}" type="datetime1">
              <a:rPr lang="en-GB" smtClean="0"/>
              <a:t>07/02/2020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47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4D2C0-DFE5-4D54-B20F-54C6E274D89B}" type="datetime1">
              <a:rPr lang="en-GB" smtClean="0"/>
              <a:t>07/02/2020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0534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E72EE-0FDD-452D-B1C5-62F8FCFCD4E0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876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456E1-1A76-426C-B40B-D23EBAFCB33A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059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919AFDF-2B99-4233-8F51-897768245661}" type="datetime1">
              <a:rPr lang="en-GB" smtClean="0"/>
              <a:t>07/02/2020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6260C-2442-4DA7-A3D2-3EC72D13E4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783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Corrective Feedback in SLA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4" y="4777380"/>
            <a:ext cx="9373346" cy="861420"/>
          </a:xfrm>
        </p:spPr>
        <p:txBody>
          <a:bodyPr>
            <a:noAutofit/>
          </a:bodyPr>
          <a:lstStyle/>
          <a:p>
            <a:r>
              <a:rPr lang="en-GB" sz="2400" dirty="0"/>
              <a:t>The role of corrective feedback in L2 learning</a:t>
            </a:r>
          </a:p>
          <a:p>
            <a:r>
              <a:rPr lang="en-GB" sz="1600" dirty="0"/>
              <a:t>QXL4420 SLA &amp; language teaching</a:t>
            </a:r>
          </a:p>
          <a:p>
            <a:r>
              <a:rPr lang="en-GB" sz="1600" dirty="0" err="1"/>
              <a:t>C.Quinn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828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516218"/>
            <a:ext cx="9404723" cy="626782"/>
          </a:xfrm>
        </p:spPr>
        <p:txBody>
          <a:bodyPr/>
          <a:lstStyle/>
          <a:p>
            <a:r>
              <a:rPr lang="en-GB" dirty="0"/>
              <a:t>Overview of content: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09700"/>
            <a:ext cx="8946541" cy="4838699"/>
          </a:xfrm>
        </p:spPr>
        <p:txBody>
          <a:bodyPr/>
          <a:lstStyle/>
          <a:p>
            <a:r>
              <a:rPr lang="en-GB" dirty="0"/>
              <a:t>1. What is ‘corrective feedback’?</a:t>
            </a:r>
          </a:p>
          <a:p>
            <a:r>
              <a:rPr lang="en-GB" dirty="0"/>
              <a:t>2. Is correction necessary in communicative situations?</a:t>
            </a:r>
          </a:p>
          <a:p>
            <a:r>
              <a:rPr lang="en-GB" dirty="0"/>
              <a:t>3. Key issues in error correction research</a:t>
            </a:r>
          </a:p>
          <a:p>
            <a:r>
              <a:rPr lang="en-GB" dirty="0"/>
              <a:t>4. Why should we correct, how can it help?</a:t>
            </a:r>
          </a:p>
          <a:p>
            <a:r>
              <a:rPr lang="en-GB" dirty="0"/>
              <a:t>5. The </a:t>
            </a:r>
            <a:r>
              <a:rPr lang="en-GB"/>
              <a:t>interactional hypothesis</a:t>
            </a:r>
            <a:endParaRPr lang="en-GB" dirty="0"/>
          </a:p>
          <a:p>
            <a:r>
              <a:rPr lang="en-GB" dirty="0"/>
              <a:t>5. Implicit Vs Explicit Correction</a:t>
            </a:r>
          </a:p>
          <a:p>
            <a:r>
              <a:rPr lang="en-GB" dirty="0"/>
              <a:t>6. Student uptake of correction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endParaRPr lang="en-GB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0835" y="1069594"/>
            <a:ext cx="2700724" cy="2059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9490" y="4732544"/>
            <a:ext cx="7834184" cy="1692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885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433781" cy="947714"/>
          </a:xfrm>
        </p:spPr>
        <p:txBody>
          <a:bodyPr/>
          <a:lstStyle/>
          <a:p>
            <a:r>
              <a:rPr lang="en-GB" dirty="0"/>
              <a:t>Interactional &amp; Corrective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392196"/>
            <a:ext cx="8946541" cy="4856204"/>
          </a:xfrm>
        </p:spPr>
        <p:txBody>
          <a:bodyPr>
            <a:normAutofit fontScale="92500"/>
          </a:bodyPr>
          <a:lstStyle/>
          <a:p>
            <a:r>
              <a:rPr lang="en-GB" b="1" i="1" dirty="0">
                <a:solidFill>
                  <a:schemeClr val="accent3">
                    <a:lumMod val="75000"/>
                  </a:schemeClr>
                </a:solidFill>
              </a:rPr>
              <a:t>Interactional feedback </a:t>
            </a:r>
            <a:r>
              <a:rPr lang="en-GB" dirty="0"/>
              <a:t>– modified speech in order to repair a breakdown in communication – between learners and other interlocutors - native and non-native speakers; teachers and learners.</a:t>
            </a:r>
          </a:p>
          <a:p>
            <a:pPr lvl="2">
              <a:buNone/>
            </a:pPr>
            <a:r>
              <a:rPr lang="en-GB" dirty="0"/>
              <a:t>e.g.  ‘Sorry, what did you say?’; ‘Did you mean tonight, not this morning?’</a:t>
            </a:r>
          </a:p>
          <a:p>
            <a:pPr lvl="2">
              <a:buNone/>
            </a:pPr>
            <a:endParaRPr lang="en-GB" dirty="0"/>
          </a:p>
          <a:p>
            <a:r>
              <a:rPr lang="en-GB" b="1" i="1" dirty="0">
                <a:solidFill>
                  <a:schemeClr val="accent3">
                    <a:lumMod val="75000"/>
                  </a:schemeClr>
                </a:solidFill>
              </a:rPr>
              <a:t>Corrective feedback (</a:t>
            </a:r>
            <a:r>
              <a:rPr lang="en-GB" sz="1400" b="1" i="1" dirty="0">
                <a:solidFill>
                  <a:schemeClr val="accent3">
                    <a:lumMod val="75000"/>
                  </a:schemeClr>
                </a:solidFill>
              </a:rPr>
              <a:t>also</a:t>
            </a:r>
            <a:r>
              <a:rPr lang="en-GB" b="1" i="1" dirty="0">
                <a:solidFill>
                  <a:schemeClr val="accent3">
                    <a:lumMod val="75000"/>
                  </a:schemeClr>
                </a:solidFill>
              </a:rPr>
              <a:t> negative evidence) </a:t>
            </a:r>
            <a:r>
              <a:rPr lang="en-GB" dirty="0"/>
              <a:t>– feedback occurring by one speaker in order to correct a language error made by the learner.</a:t>
            </a:r>
          </a:p>
          <a:p>
            <a:pPr lvl="2">
              <a:buNone/>
            </a:pPr>
            <a:r>
              <a:rPr lang="en-GB" dirty="0"/>
              <a:t>e.g. ‘You mean </a:t>
            </a:r>
            <a:r>
              <a:rPr lang="en-GB" i="1" dirty="0"/>
              <a:t>th</a:t>
            </a:r>
            <a:r>
              <a:rPr lang="en-GB" i="1" dirty="0">
                <a:solidFill>
                  <a:schemeClr val="accent3">
                    <a:lumMod val="75000"/>
                  </a:schemeClr>
                </a:solidFill>
              </a:rPr>
              <a:t>rou</a:t>
            </a:r>
            <a:r>
              <a:rPr lang="en-GB" i="1" dirty="0"/>
              <a:t>gh</a:t>
            </a:r>
            <a:r>
              <a:rPr lang="en-GB" dirty="0"/>
              <a:t>, not </a:t>
            </a:r>
            <a:r>
              <a:rPr lang="en-GB" i="1" dirty="0"/>
              <a:t>th</a:t>
            </a:r>
            <a:r>
              <a:rPr lang="en-GB" i="1" dirty="0">
                <a:solidFill>
                  <a:schemeClr val="accent3">
                    <a:lumMod val="75000"/>
                  </a:schemeClr>
                </a:solidFill>
              </a:rPr>
              <a:t>ou</a:t>
            </a:r>
            <a:r>
              <a:rPr lang="en-GB" i="1" dirty="0"/>
              <a:t>gh</a:t>
            </a:r>
            <a:r>
              <a:rPr lang="en-GB" dirty="0"/>
              <a:t>’; ‘...walk? Oh, walk</a:t>
            </a:r>
            <a:r>
              <a:rPr lang="en-GB" b="1" i="1" dirty="0">
                <a:solidFill>
                  <a:schemeClr val="accent3">
                    <a:lumMod val="75000"/>
                  </a:schemeClr>
                </a:solidFill>
              </a:rPr>
              <a:t>ed</a:t>
            </a:r>
            <a:r>
              <a:rPr lang="en-GB" dirty="0"/>
              <a:t>’; ‘two boy</a:t>
            </a:r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s</a:t>
            </a:r>
            <a:r>
              <a:rPr lang="en-GB" dirty="0"/>
              <a:t>...’</a:t>
            </a:r>
          </a:p>
          <a:p>
            <a:pPr lvl="2">
              <a:buNone/>
            </a:pPr>
            <a:endParaRPr lang="en-GB" dirty="0"/>
          </a:p>
          <a:p>
            <a:r>
              <a:rPr lang="en-GB" b="1" i="1" dirty="0">
                <a:solidFill>
                  <a:schemeClr val="accent3">
                    <a:lumMod val="75000"/>
                  </a:schemeClr>
                </a:solidFill>
              </a:rPr>
              <a:t>Direct Vs indirect corrective feedback </a:t>
            </a:r>
            <a:r>
              <a:rPr lang="en-GB" dirty="0"/>
              <a:t>can occur:</a:t>
            </a:r>
          </a:p>
          <a:p>
            <a:pPr>
              <a:buNone/>
            </a:pPr>
            <a:r>
              <a:rPr lang="en-GB" dirty="0"/>
              <a:t>			direct = explicit explanation of the error, use of </a:t>
            </a:r>
            <a:r>
              <a:rPr lang="en-GB" dirty="0" err="1"/>
              <a:t>metalinguistic</a:t>
            </a:r>
            <a:r>
              <a:rPr lang="en-GB" dirty="0"/>
              <a:t> terms </a:t>
            </a:r>
          </a:p>
          <a:p>
            <a:pPr>
              <a:buNone/>
            </a:pPr>
            <a:r>
              <a:rPr lang="en-GB" dirty="0"/>
              <a:t>			indirect = implicit correction using reformulation, recasting, 				negotiation.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963827"/>
            <a:ext cx="8946541" cy="5284572"/>
          </a:xfrm>
        </p:spPr>
        <p:txBody>
          <a:bodyPr>
            <a:noAutofit/>
          </a:bodyPr>
          <a:lstStyle/>
          <a:p>
            <a:r>
              <a:rPr lang="en-GB" sz="2800" dirty="0"/>
              <a:t>Is correction really necessary?</a:t>
            </a:r>
          </a:p>
          <a:p>
            <a:pPr>
              <a:buNone/>
            </a:pPr>
            <a:endParaRPr lang="en-GB" sz="2800" dirty="0"/>
          </a:p>
          <a:p>
            <a:pPr marL="0" lvl="1" indent="0" algn="ctr">
              <a:buNone/>
            </a:pPr>
            <a:r>
              <a:rPr lang="en-GB" sz="2400" dirty="0"/>
              <a:t>‘Language acquisition does not require extensive use of conscious grammatical rules...’ </a:t>
            </a:r>
          </a:p>
          <a:p>
            <a:pPr marL="0" lvl="1" indent="0" algn="ctr">
              <a:buNone/>
            </a:pPr>
            <a:r>
              <a:rPr lang="en-GB" sz="2400" dirty="0"/>
              <a:t>‘Acquisition requires meaningful interaction...speakers are concerned not with the form of their utterances but with the messages they are conveying and understanding’</a:t>
            </a:r>
          </a:p>
          <a:p>
            <a:pPr marL="0" indent="0" algn="ctr">
              <a:buNone/>
            </a:pPr>
            <a:r>
              <a:rPr lang="en-GB" sz="2400" dirty="0"/>
              <a:t>(</a:t>
            </a:r>
            <a:r>
              <a:rPr lang="en-GB" sz="2400" dirty="0" err="1"/>
              <a:t>Krashen</a:t>
            </a:r>
            <a:r>
              <a:rPr lang="en-GB" sz="2400" dirty="0"/>
              <a:t>)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* So should errors be dealt with?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842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23001"/>
          </a:xfrm>
        </p:spPr>
        <p:txBody>
          <a:bodyPr/>
          <a:lstStyle/>
          <a:p>
            <a:pPr algn="ctr"/>
            <a:r>
              <a:rPr lang="en-GB" dirty="0"/>
              <a:t>Should we correct errors?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49860"/>
            <a:ext cx="8946541" cy="4798540"/>
          </a:xfrm>
        </p:spPr>
        <p:txBody>
          <a:bodyPr>
            <a:noAutofit/>
          </a:bodyPr>
          <a:lstStyle/>
          <a:p>
            <a:r>
              <a:rPr lang="en-GB" sz="2800" dirty="0" err="1"/>
              <a:t>Benati</a:t>
            </a:r>
            <a:r>
              <a:rPr lang="en-GB" sz="2800" dirty="0"/>
              <a:t> (2013: p.59) states </a:t>
            </a:r>
          </a:p>
          <a:p>
            <a:pPr>
              <a:buNone/>
            </a:pPr>
            <a:r>
              <a:rPr lang="en-GB" sz="2800" dirty="0"/>
              <a:t>	‘...comprehensible input is a necessary ingredient for L2 acquisition; however, it might not be sufficient. ...corrective feedback might play a facilitative role in helping L2 learners process linguistic items...’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 the teacher-learner interactions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470" y="2052918"/>
            <a:ext cx="11181521" cy="4195481"/>
          </a:xfrm>
        </p:spPr>
        <p:txBody>
          <a:bodyPr>
            <a:normAutofit/>
          </a:bodyPr>
          <a:lstStyle/>
          <a:p>
            <a:r>
              <a:rPr lang="en-US" sz="3200" dirty="0"/>
              <a:t>What is the communicative aim here?</a:t>
            </a:r>
          </a:p>
          <a:p>
            <a:r>
              <a:rPr lang="en-US" sz="3200" dirty="0"/>
              <a:t>What issues are coming up?</a:t>
            </a:r>
          </a:p>
          <a:p>
            <a:r>
              <a:rPr lang="en-US" sz="3200" dirty="0"/>
              <a:t>How does the teacher deal with the errors?</a:t>
            </a:r>
          </a:p>
          <a:p>
            <a:r>
              <a:rPr lang="en-US" sz="3200" dirty="0"/>
              <a:t>What do you think the teacher role should be here?</a:t>
            </a:r>
          </a:p>
          <a:p>
            <a:r>
              <a:rPr lang="en-US" sz="3200" dirty="0"/>
              <a:t>How do you think the learner feels at the end of this interaction?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532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366446" cy="1400530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So how can corrective feedback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070" y="2052918"/>
            <a:ext cx="11622156" cy="4195481"/>
          </a:xfrm>
        </p:spPr>
        <p:txBody>
          <a:bodyPr/>
          <a:lstStyle/>
          <a:p>
            <a:endParaRPr lang="en-GB" sz="2800" dirty="0"/>
          </a:p>
          <a:p>
            <a:r>
              <a:rPr lang="en-GB" sz="3200" dirty="0"/>
              <a:t>Corrective feedback can facilitate learning by:</a:t>
            </a:r>
          </a:p>
          <a:p>
            <a:pPr lvl="3"/>
            <a:r>
              <a:rPr lang="en-GB" sz="3200" dirty="0"/>
              <a:t>Offering linguistic input to process/study</a:t>
            </a:r>
          </a:p>
          <a:p>
            <a:pPr lvl="3"/>
            <a:r>
              <a:rPr lang="en-GB" sz="3200" dirty="0"/>
              <a:t>Allowing confirmation of language use</a:t>
            </a:r>
          </a:p>
          <a:p>
            <a:pPr lvl="3"/>
            <a:r>
              <a:rPr lang="en-GB" sz="3200" dirty="0"/>
              <a:t>Allowing modification of language where necessary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052" y="295729"/>
            <a:ext cx="11873948" cy="5952671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600" dirty="0"/>
              <a:t>How can errors be corrected?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600" dirty="0"/>
              <a:t>The Interaction Hypothesis: </a:t>
            </a:r>
            <a:r>
              <a:rPr lang="en-GB" sz="1900" dirty="0"/>
              <a:t>(Long 1996; </a:t>
            </a:r>
            <a:r>
              <a:rPr lang="en-GB" sz="1900" dirty="0" err="1"/>
              <a:t>Gass</a:t>
            </a:r>
            <a:r>
              <a:rPr lang="en-GB" sz="1900" dirty="0"/>
              <a:t> 1997; </a:t>
            </a:r>
            <a:r>
              <a:rPr lang="en-GB" sz="1900" dirty="0" err="1"/>
              <a:t>Benati</a:t>
            </a:r>
            <a:r>
              <a:rPr lang="en-GB" sz="1900" dirty="0"/>
              <a:t> 2013)</a:t>
            </a:r>
          </a:p>
          <a:p>
            <a:pPr marL="0" indent="0">
              <a:buNone/>
            </a:pPr>
            <a:r>
              <a:rPr lang="en-GB" sz="2600" dirty="0"/>
              <a:t>Meaningful interaction involves </a:t>
            </a:r>
            <a:r>
              <a:rPr lang="en-GB" sz="2600" i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negotiation</a:t>
            </a:r>
            <a:r>
              <a:rPr lang="en-GB" sz="2600" dirty="0"/>
              <a:t> to resolve communication breakdown.</a:t>
            </a:r>
          </a:p>
          <a:p>
            <a:pPr lvl="1"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	</a:t>
            </a:r>
            <a:r>
              <a:rPr lang="en-GB" sz="2600" dirty="0"/>
              <a:t>Conversational negotiation includes:</a:t>
            </a:r>
          </a:p>
          <a:p>
            <a:pPr lvl="2">
              <a:buFont typeface="Wingdings" pitchFamily="2" charset="2"/>
              <a:buChar char="v"/>
            </a:pPr>
            <a:r>
              <a:rPr lang="en-GB" sz="2600" dirty="0"/>
              <a:t>	</a:t>
            </a:r>
            <a:r>
              <a:rPr lang="en-GB" sz="2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requests for clarification </a:t>
            </a:r>
          </a:p>
          <a:p>
            <a:pPr lvl="2">
              <a:buFont typeface="Wingdings" pitchFamily="2" charset="2"/>
              <a:buChar char="v"/>
            </a:pPr>
            <a:r>
              <a:rPr lang="en-GB" sz="2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 subsequent clarification: rephrasing/repeating w/modification</a:t>
            </a:r>
          </a:p>
          <a:p>
            <a:pPr lvl="2">
              <a:buFont typeface="Wingdings" pitchFamily="2" charset="2"/>
              <a:buChar char="v"/>
            </a:pPr>
            <a:r>
              <a:rPr lang="en-GB" sz="2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confirmation checks</a:t>
            </a:r>
          </a:p>
          <a:p>
            <a:pPr lvl="2">
              <a:buFont typeface="Wingdings" pitchFamily="2" charset="2"/>
              <a:buChar char="v"/>
            </a:pPr>
            <a:r>
              <a:rPr lang="en-GB" sz="2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repetition</a:t>
            </a:r>
          </a:p>
          <a:p>
            <a:pPr lvl="2">
              <a:buFont typeface="Wingdings" pitchFamily="2" charset="2"/>
              <a:buChar char="v"/>
            </a:pPr>
            <a:r>
              <a:rPr lang="en-GB" sz="2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recasts</a:t>
            </a:r>
          </a:p>
          <a:p>
            <a:pPr lvl="2">
              <a:buFont typeface="Wingdings" pitchFamily="2" charset="2"/>
              <a:buChar char="v"/>
            </a:pPr>
            <a:r>
              <a:rPr lang="en-GB" sz="2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 elicitation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304" y="642552"/>
            <a:ext cx="11224592" cy="5605848"/>
          </a:xfrm>
        </p:spPr>
        <p:txBody>
          <a:bodyPr>
            <a:normAutofit/>
          </a:bodyPr>
          <a:lstStyle/>
          <a:p>
            <a:r>
              <a:rPr lang="en-GB" sz="3600" dirty="0"/>
              <a:t>Implicit Vs Explicit Correction</a:t>
            </a:r>
          </a:p>
          <a:p>
            <a:pPr>
              <a:buNone/>
            </a:pPr>
            <a:endParaRPr lang="en-GB" sz="3600" dirty="0"/>
          </a:p>
          <a:p>
            <a:pPr>
              <a:buNone/>
            </a:pPr>
            <a:r>
              <a:rPr lang="en-GB" sz="3600" dirty="0"/>
              <a:t>To think about:</a:t>
            </a:r>
          </a:p>
          <a:p>
            <a:r>
              <a:rPr lang="en-GB" sz="3600" dirty="0"/>
              <a:t>How do implicit error correction techniques help in contrast to explicit correction?</a:t>
            </a:r>
          </a:p>
          <a:p>
            <a:endParaRPr lang="en-GB" sz="3600" dirty="0"/>
          </a:p>
          <a:p>
            <a:r>
              <a:rPr lang="en-GB" sz="3600" dirty="0"/>
              <a:t>How is the affective filter involved during any error correction?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101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dirty="0"/>
              <a:t>Student uptake of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3112" y="1210962"/>
            <a:ext cx="10586866" cy="5431137"/>
          </a:xfrm>
        </p:spPr>
        <p:txBody>
          <a:bodyPr>
            <a:normAutofit/>
          </a:bodyPr>
          <a:lstStyle/>
          <a:p>
            <a:pPr lvl="1"/>
            <a:endParaRPr lang="en-GB" dirty="0"/>
          </a:p>
          <a:p>
            <a:pPr marL="0" indent="0">
              <a:buNone/>
            </a:pPr>
            <a:r>
              <a:rPr lang="en-GB" dirty="0" err="1"/>
              <a:t>Lyster</a:t>
            </a:r>
            <a:r>
              <a:rPr lang="en-GB" dirty="0"/>
              <a:t> &amp; </a:t>
            </a:r>
            <a:r>
              <a:rPr lang="en-GB" dirty="0" err="1"/>
              <a:t>Ranta</a:t>
            </a:r>
            <a:r>
              <a:rPr lang="en-GB" dirty="0"/>
              <a:t> (1997) designed an Observation Scheme to look at corrective feedback techniques and subsequent student uptake.</a:t>
            </a:r>
            <a:endParaRPr lang="en-GB" sz="1600" dirty="0"/>
          </a:p>
          <a:p>
            <a:pPr marL="0" indent="0">
              <a:buNone/>
            </a:pPr>
            <a:r>
              <a:rPr lang="en-GB" dirty="0"/>
              <a:t>Learner environment was French immersion classrooms / content-based language teaching (subject matter instruction). Students: 9-11 year olds. Learning focus was on meaning NOT form.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study identified six categories of corrective feedback types:</a:t>
            </a:r>
          </a:p>
          <a:p>
            <a:pPr marL="400050" lvl="1" indent="0">
              <a:buFont typeface="Wingdings" pitchFamily="2" charset="2"/>
              <a:buChar char="v"/>
            </a:pPr>
            <a:r>
              <a:rPr lang="en-GB" dirty="0"/>
              <a:t>Explicit correction </a:t>
            </a: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(more uptake followed)</a:t>
            </a:r>
            <a:endParaRPr lang="en-GB" dirty="0"/>
          </a:p>
          <a:p>
            <a:pPr marL="400050" lvl="1" indent="0">
              <a:buFont typeface="Wingdings" pitchFamily="2" charset="2"/>
              <a:buChar char="v"/>
            </a:pP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Recasts (</a:t>
            </a:r>
            <a:r>
              <a:rPr lang="en-GB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MOST COMMON FORM </a:t>
            </a: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– little uptake)</a:t>
            </a:r>
          </a:p>
          <a:p>
            <a:pPr marL="400050" lvl="1" indent="0">
              <a:buFont typeface="Wingdings" pitchFamily="2" charset="2"/>
              <a:buChar char="v"/>
            </a:pPr>
            <a:r>
              <a:rPr lang="en-GB" dirty="0"/>
              <a:t>Clarification requests </a:t>
            </a: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(more uptake followed)</a:t>
            </a:r>
            <a:endParaRPr lang="en-GB" dirty="0"/>
          </a:p>
          <a:p>
            <a:pPr marL="400050" lvl="1" indent="0">
              <a:buFont typeface="Wingdings" pitchFamily="2" charset="2"/>
              <a:buChar char="v"/>
            </a:pPr>
            <a:r>
              <a:rPr lang="en-GB" dirty="0"/>
              <a:t>Elicitation </a:t>
            </a: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(more uptake &amp; corrected form followed)</a:t>
            </a:r>
            <a:endParaRPr lang="en-GB" dirty="0"/>
          </a:p>
          <a:p>
            <a:pPr marL="400050" lvl="1" indent="0">
              <a:buFont typeface="Wingdings" pitchFamily="2" charset="2"/>
              <a:buChar char="v"/>
            </a:pP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Repetition (</a:t>
            </a:r>
            <a:r>
              <a:rPr lang="en-GB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LEAST FREQUENT FORM</a:t>
            </a: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)</a:t>
            </a:r>
          </a:p>
          <a:p>
            <a:pPr marL="400050" lvl="1" indent="0">
              <a:buFont typeface="Wingdings" pitchFamily="2" charset="2"/>
              <a:buChar char="v"/>
            </a:pPr>
            <a:r>
              <a:rPr lang="en-GB" dirty="0" err="1"/>
              <a:t>Metalinguistic</a:t>
            </a:r>
            <a:r>
              <a:rPr lang="en-GB" dirty="0"/>
              <a:t> feedback </a:t>
            </a: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(more uptake &amp; corrected form followed)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1722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recast – </a:t>
            </a:r>
            <a:r>
              <a:rPr lang="en-GB" dirty="0" err="1"/>
              <a:t>Lyster</a:t>
            </a:r>
            <a:r>
              <a:rPr lang="en-GB" dirty="0"/>
              <a:t> &amp; Mori (2006)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08670"/>
            <a:ext cx="8946541" cy="4839729"/>
          </a:xfrm>
        </p:spPr>
        <p:txBody>
          <a:bodyPr/>
          <a:lstStyle/>
          <a:p>
            <a:r>
              <a:rPr lang="en-GB" dirty="0"/>
              <a:t>Japanese &amp; French immersion classrooms</a:t>
            </a:r>
          </a:p>
          <a:p>
            <a:r>
              <a:rPr lang="en-GB" dirty="0"/>
              <a:t>Recast feedback technique common – BUT effects differed.</a:t>
            </a:r>
          </a:p>
          <a:p>
            <a:r>
              <a:rPr lang="en-GB" dirty="0"/>
              <a:t>Learners in </a:t>
            </a:r>
            <a:r>
              <a:rPr lang="en-GB" u="sng" dirty="0"/>
              <a:t>Japanese class </a:t>
            </a:r>
            <a:r>
              <a:rPr lang="en-GB" dirty="0"/>
              <a:t>used to </a:t>
            </a:r>
            <a:r>
              <a:rPr lang="en-GB" u="sng" dirty="0"/>
              <a:t>form focus lesson </a:t>
            </a:r>
            <a:r>
              <a:rPr lang="en-GB" dirty="0"/>
              <a:t>– recast was taken up and followed with learners correcting themselves.</a:t>
            </a:r>
          </a:p>
          <a:p>
            <a:pPr>
              <a:buNone/>
            </a:pPr>
            <a:r>
              <a:rPr lang="en-GB" dirty="0"/>
              <a:t>			</a:t>
            </a:r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Learners of Japanese repaired utterances after recasts</a:t>
            </a:r>
          </a:p>
          <a:p>
            <a:r>
              <a:rPr lang="en-GB" u="sng" dirty="0"/>
              <a:t>French class focused on meaningful interaction </a:t>
            </a:r>
            <a:r>
              <a:rPr lang="en-GB" dirty="0"/>
              <a:t>– recast less likely to be taken up; learners did not recognise the signal to a language error.</a:t>
            </a:r>
          </a:p>
          <a:p>
            <a:pPr lvl="2">
              <a:buNone/>
            </a:pPr>
            <a:r>
              <a:rPr lang="en-GB" sz="2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Learners of French required alternative techniques before self-correction – i.e. Prompting, eliciting, clarification request.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84104"/>
          </a:xfrm>
        </p:spPr>
        <p:txBody>
          <a:bodyPr/>
          <a:lstStyle/>
          <a:p>
            <a:r>
              <a:rPr lang="en-GB" dirty="0"/>
              <a:t>How to correct?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8" y="1210962"/>
            <a:ext cx="11820939" cy="5388621"/>
          </a:xfrm>
        </p:spPr>
        <p:txBody>
          <a:bodyPr>
            <a:normAutofit lnSpcReduction="10000"/>
          </a:bodyPr>
          <a:lstStyle/>
          <a:p>
            <a:r>
              <a:rPr lang="en-GB" dirty="0" err="1"/>
              <a:t>Younghee</a:t>
            </a:r>
            <a:r>
              <a:rPr lang="en-GB" dirty="0"/>
              <a:t> Sheen (2010) showed that recasts had less of a positive  effect on uptake and language development than explicit techniques.</a:t>
            </a:r>
          </a:p>
          <a:p>
            <a:endParaRPr lang="en-GB" dirty="0"/>
          </a:p>
          <a:p>
            <a:r>
              <a:rPr lang="en-GB" sz="2400" dirty="0"/>
              <a:t>Study compared written &amp; oral feedback </a:t>
            </a:r>
          </a:p>
          <a:p>
            <a:pPr marL="0" indent="0">
              <a:buNone/>
            </a:pPr>
            <a:r>
              <a:rPr lang="en-GB" sz="2400" dirty="0"/>
              <a:t>		Oral f/back = recasts &amp; metalinguistic information</a:t>
            </a:r>
          </a:p>
          <a:p>
            <a:pPr marL="457200" lvl="1" indent="0">
              <a:buNone/>
            </a:pPr>
            <a:r>
              <a:rPr lang="en-GB" sz="2400" dirty="0"/>
              <a:t>	Written f/back = direct correction &amp; direct metalinguistic f/back</a:t>
            </a:r>
          </a:p>
          <a:p>
            <a:r>
              <a:rPr lang="en-GB" sz="2400" dirty="0"/>
              <a:t>One control group &amp; four groups using above methods.</a:t>
            </a:r>
          </a:p>
          <a:p>
            <a:r>
              <a:rPr lang="en-GB" sz="2400" dirty="0"/>
              <a:t>Learning was language form focus – articles (a/an/the); learners were tested before instruction, immediately after, &amp; 3-4 weeks later.</a:t>
            </a:r>
          </a:p>
          <a:p>
            <a:r>
              <a:rPr lang="en-GB" sz="2400" dirty="0"/>
              <a:t>Results:</a:t>
            </a:r>
          </a:p>
          <a:p>
            <a:pPr lvl="1"/>
            <a:r>
              <a:rPr lang="en-GB" sz="2400" dirty="0"/>
              <a:t>correction via metalinguistic information, direct metalinguistic f/back and direct correction resulted in all groups significantly improving. </a:t>
            </a:r>
          </a:p>
          <a:p>
            <a:pPr lvl="1"/>
            <a:r>
              <a:rPr lang="en-GB" sz="2400" dirty="0"/>
              <a:t>Recasts did not show any significant improvement at all.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can recast be useful?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774" y="1301578"/>
            <a:ext cx="11622156" cy="5556422"/>
          </a:xfrm>
        </p:spPr>
        <p:txBody>
          <a:bodyPr>
            <a:noAutofit/>
          </a:bodyPr>
          <a:lstStyle/>
          <a:p>
            <a:r>
              <a:rPr lang="en-GB" sz="2400" dirty="0" err="1"/>
              <a:t>Lyster</a:t>
            </a:r>
            <a:r>
              <a:rPr lang="en-GB" sz="2400" dirty="0"/>
              <a:t> &amp; </a:t>
            </a:r>
            <a:r>
              <a:rPr lang="en-GB" sz="2400" dirty="0" err="1"/>
              <a:t>Ranta</a:t>
            </a:r>
            <a:r>
              <a:rPr lang="en-GB" sz="2400" dirty="0"/>
              <a:t> (1997 in </a:t>
            </a:r>
            <a:r>
              <a:rPr lang="en-GB" sz="2400" dirty="0" err="1"/>
              <a:t>Benait</a:t>
            </a:r>
            <a:r>
              <a:rPr lang="en-GB" sz="2400" dirty="0"/>
              <a:t> 2013) show </a:t>
            </a:r>
          </a:p>
          <a:p>
            <a:pPr>
              <a:buNone/>
            </a:pPr>
            <a:r>
              <a:rPr lang="en-GB" sz="2400" dirty="0"/>
              <a:t>‘...recast may not be effective in eliciting immediate revision ‘. </a:t>
            </a:r>
          </a:p>
          <a:p>
            <a:pPr>
              <a:buNone/>
            </a:pPr>
            <a:r>
              <a:rPr lang="en-GB" sz="2400" dirty="0"/>
              <a:t>But Also</a:t>
            </a:r>
          </a:p>
          <a:p>
            <a:pPr>
              <a:buNone/>
            </a:pPr>
            <a:r>
              <a:rPr lang="en-GB" sz="2400" dirty="0"/>
              <a:t>‘...explicit correction did not result in </a:t>
            </a:r>
            <a:r>
              <a:rPr lang="en-GB" sz="2400" i="1" dirty="0"/>
              <a:t>learner</a:t>
            </a:r>
            <a:r>
              <a:rPr lang="en-GB" sz="2400" dirty="0"/>
              <a:t> generated repair...’</a:t>
            </a:r>
          </a:p>
          <a:p>
            <a:endParaRPr lang="en-GB" sz="2400" dirty="0"/>
          </a:p>
          <a:p>
            <a:r>
              <a:rPr lang="en-GB" sz="2400" dirty="0"/>
              <a:t>Solution? – engage learners in negotiated language production using clarification requests, elicitation and other techniques which support self-correction. </a:t>
            </a:r>
          </a:p>
          <a:p>
            <a:r>
              <a:rPr lang="en-GB" sz="2400" b="1" u="sng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QUESTIONs:</a:t>
            </a:r>
          </a:p>
          <a:p>
            <a:pPr>
              <a:buFont typeface="Wingdings" pitchFamily="2" charset="2"/>
              <a:buChar char="v"/>
            </a:pPr>
            <a:r>
              <a:rPr lang="en-GB" sz="2400" dirty="0"/>
              <a:t>Do you have a preference for a particular type of corrective feedback? </a:t>
            </a:r>
          </a:p>
          <a:p>
            <a:pPr>
              <a:buFont typeface="Wingdings" pitchFamily="2" charset="2"/>
              <a:buChar char="v"/>
            </a:pPr>
            <a:r>
              <a:rPr lang="en-GB" sz="2400" dirty="0"/>
              <a:t>Would you consider yourself to be more of a </a:t>
            </a:r>
            <a:r>
              <a:rPr lang="en-GB" sz="2400" dirty="0" err="1"/>
              <a:t>recaster</a:t>
            </a:r>
            <a:r>
              <a:rPr lang="en-GB" sz="2400" dirty="0"/>
              <a:t> or a prompter? </a:t>
            </a:r>
          </a:p>
          <a:p>
            <a:pPr marL="0" indent="0">
              <a:buNone/>
            </a:pPr>
            <a:r>
              <a:rPr lang="en-GB" sz="2400" dirty="0"/>
              <a:t>	How can you find out?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28382"/>
          </a:xfrm>
        </p:spPr>
        <p:txBody>
          <a:bodyPr/>
          <a:lstStyle/>
          <a:p>
            <a:r>
              <a:rPr lang="en-GB" dirty="0"/>
              <a:t>Readings / 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err="1"/>
              <a:t>Benati</a:t>
            </a:r>
            <a:r>
              <a:rPr lang="en-GB" dirty="0"/>
              <a:t>, AG. (2013) Issues in Second </a:t>
            </a:r>
            <a:r>
              <a:rPr lang="en-GB" dirty="0" err="1"/>
              <a:t>Langauge</a:t>
            </a:r>
            <a:r>
              <a:rPr lang="en-GB" dirty="0"/>
              <a:t> Teaching, Equinox: Sheffield</a:t>
            </a:r>
          </a:p>
          <a:p>
            <a:r>
              <a:rPr lang="en-GB" dirty="0" err="1"/>
              <a:t>Gass</a:t>
            </a:r>
            <a:r>
              <a:rPr lang="en-GB" dirty="0"/>
              <a:t>, S.M. (1997) </a:t>
            </a:r>
            <a:r>
              <a:rPr lang="en-GB" i="1" dirty="0"/>
              <a:t>Input, Interaction and the second Language Learner</a:t>
            </a:r>
            <a:r>
              <a:rPr lang="en-GB" dirty="0"/>
              <a:t>. Mahwah, NJ: Lawrence Erlbaum and Associates.</a:t>
            </a:r>
          </a:p>
          <a:p>
            <a:r>
              <a:rPr lang="en-GB" dirty="0" err="1"/>
              <a:t>Krashen</a:t>
            </a:r>
            <a:r>
              <a:rPr lang="en-GB" dirty="0"/>
              <a:t>, S (1982) </a:t>
            </a:r>
            <a:r>
              <a:rPr lang="en-GB" i="1" dirty="0"/>
              <a:t>Principles and Practice in Second </a:t>
            </a:r>
            <a:r>
              <a:rPr lang="en-GB" i="1" dirty="0" err="1"/>
              <a:t>Langauge</a:t>
            </a:r>
            <a:r>
              <a:rPr lang="en-GB" i="1" dirty="0"/>
              <a:t> Acquisition</a:t>
            </a:r>
            <a:r>
              <a:rPr lang="en-GB" dirty="0"/>
              <a:t>. Oxford: </a:t>
            </a:r>
            <a:r>
              <a:rPr lang="en-GB" dirty="0" err="1"/>
              <a:t>Pergamon</a:t>
            </a:r>
            <a:r>
              <a:rPr lang="en-GB" dirty="0"/>
              <a:t>.</a:t>
            </a:r>
          </a:p>
          <a:p>
            <a:r>
              <a:rPr lang="en-GB" dirty="0" err="1"/>
              <a:t>Lightbrown</a:t>
            </a:r>
            <a:r>
              <a:rPr lang="en-GB" dirty="0"/>
              <a:t>, PM. &amp; </a:t>
            </a:r>
            <a:r>
              <a:rPr lang="en-GB" dirty="0" err="1"/>
              <a:t>Spada</a:t>
            </a:r>
            <a:r>
              <a:rPr lang="en-GB" dirty="0"/>
              <a:t>, N. (2013) </a:t>
            </a:r>
            <a:r>
              <a:rPr lang="en-GB" i="1" dirty="0"/>
              <a:t>How Languages are Learned.</a:t>
            </a:r>
            <a:r>
              <a:rPr lang="en-GB" dirty="0"/>
              <a:t> </a:t>
            </a:r>
            <a:r>
              <a:rPr lang="en-GB" dirty="0" err="1"/>
              <a:t>OUP:Oxford</a:t>
            </a:r>
            <a:endParaRPr lang="en-GB" dirty="0"/>
          </a:p>
          <a:p>
            <a:r>
              <a:rPr lang="en-GB" dirty="0"/>
              <a:t>Long, M. (1996) ‘The role of the linguistic environment in second language acquisition’ in </a:t>
            </a:r>
            <a:r>
              <a:rPr lang="en-GB" dirty="0" err="1"/>
              <a:t>W.Ritchie</a:t>
            </a:r>
            <a:r>
              <a:rPr lang="en-GB" dirty="0"/>
              <a:t> &amp; </a:t>
            </a:r>
            <a:r>
              <a:rPr lang="en-GB" dirty="0" err="1"/>
              <a:t>T.Bhatia</a:t>
            </a:r>
            <a:r>
              <a:rPr lang="en-GB" dirty="0"/>
              <a:t> (eds.): </a:t>
            </a:r>
            <a:r>
              <a:rPr lang="en-GB" i="1" dirty="0"/>
              <a:t>Handbook of Second Language Acquisition</a:t>
            </a:r>
            <a:r>
              <a:rPr lang="en-GB" dirty="0"/>
              <a:t>. New York: Academic Press, pp.413-468</a:t>
            </a:r>
          </a:p>
          <a:p>
            <a:r>
              <a:rPr lang="en-GB" dirty="0" err="1"/>
              <a:t>Lyster</a:t>
            </a:r>
            <a:r>
              <a:rPr lang="en-GB" dirty="0"/>
              <a:t>, R &amp; </a:t>
            </a:r>
            <a:r>
              <a:rPr lang="en-GB" dirty="0" err="1"/>
              <a:t>L.Ranta</a:t>
            </a:r>
            <a:r>
              <a:rPr lang="en-GB" dirty="0"/>
              <a:t> (1997) ‘Corrective feedback and learner uptake: Negotiation of form in communicative classrooms’ </a:t>
            </a:r>
            <a:r>
              <a:rPr lang="en-GB" i="1" dirty="0"/>
              <a:t>Studies in Second Language Acquisition</a:t>
            </a:r>
            <a:r>
              <a:rPr lang="en-GB" dirty="0"/>
              <a:t>, 19/1: 37-61.</a:t>
            </a:r>
          </a:p>
          <a:p>
            <a:r>
              <a:rPr lang="en-GB" dirty="0" err="1"/>
              <a:t>Lyster</a:t>
            </a:r>
            <a:r>
              <a:rPr lang="en-GB" dirty="0"/>
              <a:t>, R. &amp; </a:t>
            </a:r>
            <a:r>
              <a:rPr lang="en-GB" dirty="0" err="1"/>
              <a:t>H.Mori</a:t>
            </a:r>
            <a:r>
              <a:rPr lang="en-GB" dirty="0"/>
              <a:t> (2006) ‘Interactional Feedback and instructional counterbalance’. </a:t>
            </a:r>
            <a:r>
              <a:rPr lang="en-GB" i="1" dirty="0"/>
              <a:t>Studies in Second </a:t>
            </a:r>
            <a:r>
              <a:rPr lang="en-GB" i="1" dirty="0" err="1"/>
              <a:t>langauge</a:t>
            </a:r>
            <a:r>
              <a:rPr lang="en-GB" i="1" dirty="0"/>
              <a:t> Acquisition</a:t>
            </a:r>
            <a:r>
              <a:rPr lang="en-GB" dirty="0"/>
              <a:t>, 28/2: 269-300.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260C-2442-4DA7-A3D2-3EC72D13E427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8148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1168</TotalTime>
  <Words>880</Words>
  <Application>Microsoft Office PowerPoint</Application>
  <PresentationFormat>Widescreen</PresentationFormat>
  <Paragraphs>128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Wingdings</vt:lpstr>
      <vt:lpstr>Wingdings 3</vt:lpstr>
      <vt:lpstr>Ion</vt:lpstr>
      <vt:lpstr>Corrective Feedback in SLA</vt:lpstr>
      <vt:lpstr>Overview of content:</vt:lpstr>
      <vt:lpstr>Interactional &amp; Corrective Feedback</vt:lpstr>
      <vt:lpstr>PowerPoint Presentation</vt:lpstr>
      <vt:lpstr>Should we correct errors?</vt:lpstr>
      <vt:lpstr>Read the teacher-learner interactions</vt:lpstr>
      <vt:lpstr> So how can corrective feedback help?</vt:lpstr>
      <vt:lpstr>PowerPoint Presentation</vt:lpstr>
      <vt:lpstr>PowerPoint Presentation</vt:lpstr>
      <vt:lpstr>Student uptake of correction</vt:lpstr>
      <vt:lpstr>Using recast – Lyster &amp; Mori (2006)</vt:lpstr>
      <vt:lpstr>How to correct?</vt:lpstr>
      <vt:lpstr>So can recast be useful?</vt:lpstr>
      <vt:lpstr>Readings / References</vt:lpstr>
    </vt:vector>
  </TitlesOfParts>
  <Company>Pryfysgol Bangor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Critical Period Hypothesis &amp; Learning Aptitude</dc:title>
  <dc:creator>Claire Quinn</dc:creator>
  <cp:lastModifiedBy>Jessica Clapham</cp:lastModifiedBy>
  <cp:revision>78</cp:revision>
  <dcterms:created xsi:type="dcterms:W3CDTF">2016-02-02T11:00:05Z</dcterms:created>
  <dcterms:modified xsi:type="dcterms:W3CDTF">2020-02-07T18:05:28Z</dcterms:modified>
</cp:coreProperties>
</file>