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notesSlides/notesSlide4.xml" ContentType="application/vnd.openxmlformats-officedocument.presentationml.notesSlide+xml"/>
  <Override PartName="/ppt/ink/ink4.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4"/>
  </p:sldMasterIdLst>
  <p:notesMasterIdLst>
    <p:notesMasterId r:id="rId68"/>
  </p:notesMasterIdLst>
  <p:sldIdLst>
    <p:sldId id="279" r:id="rId5"/>
    <p:sldId id="280" r:id="rId6"/>
    <p:sldId id="265" r:id="rId7"/>
    <p:sldId id="258" r:id="rId8"/>
    <p:sldId id="260" r:id="rId9"/>
    <p:sldId id="261" r:id="rId10"/>
    <p:sldId id="275" r:id="rId11"/>
    <p:sldId id="451" r:id="rId12"/>
    <p:sldId id="454" r:id="rId13"/>
    <p:sldId id="455" r:id="rId14"/>
    <p:sldId id="452" r:id="rId15"/>
    <p:sldId id="453" r:id="rId16"/>
    <p:sldId id="276" r:id="rId17"/>
    <p:sldId id="289" r:id="rId18"/>
    <p:sldId id="270" r:id="rId19"/>
    <p:sldId id="271" r:id="rId20"/>
    <p:sldId id="282" r:id="rId21"/>
    <p:sldId id="283" r:id="rId22"/>
    <p:sldId id="272" r:id="rId23"/>
    <p:sldId id="291" r:id="rId24"/>
    <p:sldId id="284" r:id="rId25"/>
    <p:sldId id="285" r:id="rId26"/>
    <p:sldId id="286" r:id="rId27"/>
    <p:sldId id="287" r:id="rId28"/>
    <p:sldId id="290" r:id="rId29"/>
    <p:sldId id="277" r:id="rId30"/>
    <p:sldId id="281" r:id="rId31"/>
    <p:sldId id="274" r:id="rId32"/>
    <p:sldId id="418" r:id="rId33"/>
    <p:sldId id="417" r:id="rId34"/>
    <p:sldId id="419" r:id="rId35"/>
    <p:sldId id="420" r:id="rId36"/>
    <p:sldId id="421" r:id="rId37"/>
    <p:sldId id="433" r:id="rId38"/>
    <p:sldId id="460" r:id="rId39"/>
    <p:sldId id="461" r:id="rId40"/>
    <p:sldId id="429" r:id="rId41"/>
    <p:sldId id="430" r:id="rId42"/>
    <p:sldId id="431" r:id="rId43"/>
    <p:sldId id="432" r:id="rId44"/>
    <p:sldId id="456" r:id="rId45"/>
    <p:sldId id="422" r:id="rId46"/>
    <p:sldId id="428" r:id="rId47"/>
    <p:sldId id="423" r:id="rId48"/>
    <p:sldId id="457" r:id="rId49"/>
    <p:sldId id="424" r:id="rId50"/>
    <p:sldId id="459" r:id="rId51"/>
    <p:sldId id="425" r:id="rId52"/>
    <p:sldId id="427" r:id="rId53"/>
    <p:sldId id="458" r:id="rId54"/>
    <p:sldId id="436" r:id="rId55"/>
    <p:sldId id="441" r:id="rId56"/>
    <p:sldId id="439" r:id="rId57"/>
    <p:sldId id="443" r:id="rId58"/>
    <p:sldId id="444" r:id="rId59"/>
    <p:sldId id="440" r:id="rId60"/>
    <p:sldId id="438" r:id="rId61"/>
    <p:sldId id="442" r:id="rId62"/>
    <p:sldId id="434" r:id="rId63"/>
    <p:sldId id="435" r:id="rId64"/>
    <p:sldId id="445" r:id="rId65"/>
    <p:sldId id="446" r:id="rId66"/>
    <p:sldId id="450" r:id="rId6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6A22DE"/>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660"/>
  </p:normalViewPr>
  <p:slideViewPr>
    <p:cSldViewPr snapToGrid="0">
      <p:cViewPr varScale="1">
        <p:scale>
          <a:sx n="86" d="100"/>
          <a:sy n="86" d="100"/>
        </p:scale>
        <p:origin x="45" y="3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EC744C-F43C-4F1F-8279-53A6E8C4E4A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76DDEEE-C967-4082-AC9B-044B329AF9C3}">
      <dgm:prSet/>
      <dgm:spPr/>
      <dgm:t>
        <a:bodyPr/>
        <a:lstStyle/>
        <a:p>
          <a:r>
            <a:rPr lang="en-GB" dirty="0"/>
            <a:t>Naturalism</a:t>
          </a:r>
        </a:p>
        <a:p>
          <a:r>
            <a:rPr lang="en-GB" b="0" i="0" dirty="0"/>
            <a:t>capturing speech as accurately and completely as possible, including stutters, pauses and non-verbal cues; aiming for a realistic representation of the interview</a:t>
          </a:r>
          <a:endParaRPr lang="en-US" dirty="0"/>
        </a:p>
      </dgm:t>
    </dgm:pt>
    <dgm:pt modelId="{BBC8B617-CAAB-4014-B41F-E625F127409A}" type="parTrans" cxnId="{13F2DE0C-08A8-4284-A5E8-139E8B2F33B7}">
      <dgm:prSet/>
      <dgm:spPr/>
      <dgm:t>
        <a:bodyPr/>
        <a:lstStyle/>
        <a:p>
          <a:endParaRPr lang="en-US"/>
        </a:p>
      </dgm:t>
    </dgm:pt>
    <dgm:pt modelId="{975CAA57-95EA-4687-A6EB-9E06035221A5}" type="sibTrans" cxnId="{13F2DE0C-08A8-4284-A5E8-139E8B2F33B7}">
      <dgm:prSet/>
      <dgm:spPr/>
      <dgm:t>
        <a:bodyPr/>
        <a:lstStyle/>
        <a:p>
          <a:endParaRPr lang="en-US"/>
        </a:p>
      </dgm:t>
    </dgm:pt>
    <dgm:pt modelId="{DCD0F251-1D56-497F-BF5C-30170FA23F30}">
      <dgm:prSet/>
      <dgm:spPr/>
      <dgm:t>
        <a:bodyPr/>
        <a:lstStyle/>
        <a:p>
          <a:r>
            <a:rPr lang="en-GB" dirty="0" err="1"/>
            <a:t>Denaturalism</a:t>
          </a:r>
          <a:endParaRPr lang="en-GB" dirty="0"/>
        </a:p>
        <a:p>
          <a:r>
            <a:rPr lang="en-GB" dirty="0"/>
            <a:t>grammar is corrected; interview noise (e.g. stutters, pauses) is removed; non-standard accents are standardised</a:t>
          </a:r>
          <a:endParaRPr lang="en-US" dirty="0"/>
        </a:p>
      </dgm:t>
    </dgm:pt>
    <dgm:pt modelId="{1B8B6474-FCB2-4B68-A23A-B49E166AEA98}" type="parTrans" cxnId="{5B012524-E143-4B60-B2C0-2237738B2E2C}">
      <dgm:prSet/>
      <dgm:spPr/>
      <dgm:t>
        <a:bodyPr/>
        <a:lstStyle/>
        <a:p>
          <a:endParaRPr lang="en-US"/>
        </a:p>
      </dgm:t>
    </dgm:pt>
    <dgm:pt modelId="{48F90CBE-4A13-47F1-B476-AECA7768E7C2}" type="sibTrans" cxnId="{5B012524-E143-4B60-B2C0-2237738B2E2C}">
      <dgm:prSet/>
      <dgm:spPr/>
      <dgm:t>
        <a:bodyPr/>
        <a:lstStyle/>
        <a:p>
          <a:endParaRPr lang="en-US"/>
        </a:p>
      </dgm:t>
    </dgm:pt>
    <dgm:pt modelId="{E1992BFA-883C-4B09-9781-B49FA7610DAA}" type="pres">
      <dgm:prSet presAssocID="{4BEC744C-F43C-4F1F-8279-53A6E8C4E4AC}" presName="hierChild1" presStyleCnt="0">
        <dgm:presLayoutVars>
          <dgm:chPref val="1"/>
          <dgm:dir/>
          <dgm:animOne val="branch"/>
          <dgm:animLvl val="lvl"/>
          <dgm:resizeHandles/>
        </dgm:presLayoutVars>
      </dgm:prSet>
      <dgm:spPr/>
    </dgm:pt>
    <dgm:pt modelId="{C51E4E0F-750C-407E-A7B3-5947824E10DE}" type="pres">
      <dgm:prSet presAssocID="{376DDEEE-C967-4082-AC9B-044B329AF9C3}" presName="hierRoot1" presStyleCnt="0"/>
      <dgm:spPr/>
    </dgm:pt>
    <dgm:pt modelId="{91C44510-FE27-4E9B-B0D7-9A37A97D68EA}" type="pres">
      <dgm:prSet presAssocID="{376DDEEE-C967-4082-AC9B-044B329AF9C3}" presName="composite" presStyleCnt="0"/>
      <dgm:spPr/>
    </dgm:pt>
    <dgm:pt modelId="{A1412D3B-5DEC-4B48-8A25-1D8DBFDE3ECA}" type="pres">
      <dgm:prSet presAssocID="{376DDEEE-C967-4082-AC9B-044B329AF9C3}" presName="background" presStyleLbl="node0" presStyleIdx="0" presStyleCnt="2"/>
      <dgm:spPr/>
    </dgm:pt>
    <dgm:pt modelId="{985FB3D0-035B-49A6-8BCB-ED7C1802272B}" type="pres">
      <dgm:prSet presAssocID="{376DDEEE-C967-4082-AC9B-044B329AF9C3}" presName="text" presStyleLbl="fgAcc0" presStyleIdx="0" presStyleCnt="2">
        <dgm:presLayoutVars>
          <dgm:chPref val="3"/>
        </dgm:presLayoutVars>
      </dgm:prSet>
      <dgm:spPr/>
    </dgm:pt>
    <dgm:pt modelId="{B6F78BF0-AAF7-43A4-884E-C59FD3E1A7BB}" type="pres">
      <dgm:prSet presAssocID="{376DDEEE-C967-4082-AC9B-044B329AF9C3}" presName="hierChild2" presStyleCnt="0"/>
      <dgm:spPr/>
    </dgm:pt>
    <dgm:pt modelId="{B9308F2D-2E36-4E6F-B129-C1337E3AEA50}" type="pres">
      <dgm:prSet presAssocID="{DCD0F251-1D56-497F-BF5C-30170FA23F30}" presName="hierRoot1" presStyleCnt="0"/>
      <dgm:spPr/>
    </dgm:pt>
    <dgm:pt modelId="{68BBAEAB-DF63-4796-ACB2-EF84489FBEF7}" type="pres">
      <dgm:prSet presAssocID="{DCD0F251-1D56-497F-BF5C-30170FA23F30}" presName="composite" presStyleCnt="0"/>
      <dgm:spPr/>
    </dgm:pt>
    <dgm:pt modelId="{0B725F0B-2BE2-475A-9025-2351D483F418}" type="pres">
      <dgm:prSet presAssocID="{DCD0F251-1D56-497F-BF5C-30170FA23F30}" presName="background" presStyleLbl="node0" presStyleIdx="1" presStyleCnt="2"/>
      <dgm:spPr/>
    </dgm:pt>
    <dgm:pt modelId="{BB062A29-1DD2-4E38-A16D-754A5DD53582}" type="pres">
      <dgm:prSet presAssocID="{DCD0F251-1D56-497F-BF5C-30170FA23F30}" presName="text" presStyleLbl="fgAcc0" presStyleIdx="1" presStyleCnt="2">
        <dgm:presLayoutVars>
          <dgm:chPref val="3"/>
        </dgm:presLayoutVars>
      </dgm:prSet>
      <dgm:spPr/>
    </dgm:pt>
    <dgm:pt modelId="{72EEAC1E-A36D-4F16-9761-68532D576366}" type="pres">
      <dgm:prSet presAssocID="{DCD0F251-1D56-497F-BF5C-30170FA23F30}" presName="hierChild2" presStyleCnt="0"/>
      <dgm:spPr/>
    </dgm:pt>
  </dgm:ptLst>
  <dgm:cxnLst>
    <dgm:cxn modelId="{13F2DE0C-08A8-4284-A5E8-139E8B2F33B7}" srcId="{4BEC744C-F43C-4F1F-8279-53A6E8C4E4AC}" destId="{376DDEEE-C967-4082-AC9B-044B329AF9C3}" srcOrd="0" destOrd="0" parTransId="{BBC8B617-CAAB-4014-B41F-E625F127409A}" sibTransId="{975CAA57-95EA-4687-A6EB-9E06035221A5}"/>
    <dgm:cxn modelId="{5B012524-E143-4B60-B2C0-2237738B2E2C}" srcId="{4BEC744C-F43C-4F1F-8279-53A6E8C4E4AC}" destId="{DCD0F251-1D56-497F-BF5C-30170FA23F30}" srcOrd="1" destOrd="0" parTransId="{1B8B6474-FCB2-4B68-A23A-B49E166AEA98}" sibTransId="{48F90CBE-4A13-47F1-B476-AECA7768E7C2}"/>
    <dgm:cxn modelId="{E50F3831-9B55-42FD-9B0B-22BFEB77D4EF}" type="presOf" srcId="{DCD0F251-1D56-497F-BF5C-30170FA23F30}" destId="{BB062A29-1DD2-4E38-A16D-754A5DD53582}" srcOrd="0" destOrd="0" presId="urn:microsoft.com/office/officeart/2005/8/layout/hierarchy1"/>
    <dgm:cxn modelId="{8616B286-808C-4395-BE34-C3AFF2C47B60}" type="presOf" srcId="{376DDEEE-C967-4082-AC9B-044B329AF9C3}" destId="{985FB3D0-035B-49A6-8BCB-ED7C1802272B}" srcOrd="0" destOrd="0" presId="urn:microsoft.com/office/officeart/2005/8/layout/hierarchy1"/>
    <dgm:cxn modelId="{30564AAB-81C5-4526-A35F-8A31D06B8189}" type="presOf" srcId="{4BEC744C-F43C-4F1F-8279-53A6E8C4E4AC}" destId="{E1992BFA-883C-4B09-9781-B49FA7610DAA}" srcOrd="0" destOrd="0" presId="urn:microsoft.com/office/officeart/2005/8/layout/hierarchy1"/>
    <dgm:cxn modelId="{C46EA5CB-7B55-4CC6-A1B0-A3A30E105057}" type="presParOf" srcId="{E1992BFA-883C-4B09-9781-B49FA7610DAA}" destId="{C51E4E0F-750C-407E-A7B3-5947824E10DE}" srcOrd="0" destOrd="0" presId="urn:microsoft.com/office/officeart/2005/8/layout/hierarchy1"/>
    <dgm:cxn modelId="{0E750189-3334-415D-9C35-A5F7146EB77F}" type="presParOf" srcId="{C51E4E0F-750C-407E-A7B3-5947824E10DE}" destId="{91C44510-FE27-4E9B-B0D7-9A37A97D68EA}" srcOrd="0" destOrd="0" presId="urn:microsoft.com/office/officeart/2005/8/layout/hierarchy1"/>
    <dgm:cxn modelId="{CA12134A-ADDE-43EE-9AF2-A27E8EB59F59}" type="presParOf" srcId="{91C44510-FE27-4E9B-B0D7-9A37A97D68EA}" destId="{A1412D3B-5DEC-4B48-8A25-1D8DBFDE3ECA}" srcOrd="0" destOrd="0" presId="urn:microsoft.com/office/officeart/2005/8/layout/hierarchy1"/>
    <dgm:cxn modelId="{8153B65A-5C9B-4EAA-9E58-729942C0245A}" type="presParOf" srcId="{91C44510-FE27-4E9B-B0D7-9A37A97D68EA}" destId="{985FB3D0-035B-49A6-8BCB-ED7C1802272B}" srcOrd="1" destOrd="0" presId="urn:microsoft.com/office/officeart/2005/8/layout/hierarchy1"/>
    <dgm:cxn modelId="{C09BD0BB-DECD-4E90-ADBF-02AB9D1A18A1}" type="presParOf" srcId="{C51E4E0F-750C-407E-A7B3-5947824E10DE}" destId="{B6F78BF0-AAF7-43A4-884E-C59FD3E1A7BB}" srcOrd="1" destOrd="0" presId="urn:microsoft.com/office/officeart/2005/8/layout/hierarchy1"/>
    <dgm:cxn modelId="{DBB63F02-3D93-4894-9360-A67F85E098C7}" type="presParOf" srcId="{E1992BFA-883C-4B09-9781-B49FA7610DAA}" destId="{B9308F2D-2E36-4E6F-B129-C1337E3AEA50}" srcOrd="1" destOrd="0" presId="urn:microsoft.com/office/officeart/2005/8/layout/hierarchy1"/>
    <dgm:cxn modelId="{B49DE94D-4941-434C-BF25-D356B1E19C46}" type="presParOf" srcId="{B9308F2D-2E36-4E6F-B129-C1337E3AEA50}" destId="{68BBAEAB-DF63-4796-ACB2-EF84489FBEF7}" srcOrd="0" destOrd="0" presId="urn:microsoft.com/office/officeart/2005/8/layout/hierarchy1"/>
    <dgm:cxn modelId="{0E38A9A9-3A32-42E6-94C2-0CE4C7F45DF8}" type="presParOf" srcId="{68BBAEAB-DF63-4796-ACB2-EF84489FBEF7}" destId="{0B725F0B-2BE2-475A-9025-2351D483F418}" srcOrd="0" destOrd="0" presId="urn:microsoft.com/office/officeart/2005/8/layout/hierarchy1"/>
    <dgm:cxn modelId="{D2870588-17F0-476D-A913-F08F8AF32AAB}" type="presParOf" srcId="{68BBAEAB-DF63-4796-ACB2-EF84489FBEF7}" destId="{BB062A29-1DD2-4E38-A16D-754A5DD53582}" srcOrd="1" destOrd="0" presId="urn:microsoft.com/office/officeart/2005/8/layout/hierarchy1"/>
    <dgm:cxn modelId="{B0ADC19C-128B-4C0C-B136-EAB3C6286685}" type="presParOf" srcId="{B9308F2D-2E36-4E6F-B129-C1337E3AEA50}" destId="{72EEAC1E-A36D-4F16-9761-68532D5763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C6D857-1057-4E38-ADF6-BC46273182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53C9251-134C-4D69-B96D-0699BC19F8E7}">
      <dgm:prSet custT="1"/>
      <dgm:spPr/>
      <dgm:t>
        <a:bodyPr/>
        <a:lstStyle/>
        <a:p>
          <a:r>
            <a:rPr lang="en-GB" sz="3000" dirty="0"/>
            <a:t>1. R</a:t>
          </a:r>
          <a:r>
            <a:rPr lang="en-GB" sz="3000" i="0" dirty="0"/>
            <a:t>eview </a:t>
          </a:r>
          <a:r>
            <a:rPr lang="en-GB" sz="3000" b="0" i="0" dirty="0"/>
            <a:t>initial findings. </a:t>
          </a:r>
          <a:endParaRPr lang="en-US" sz="3000" dirty="0"/>
        </a:p>
      </dgm:t>
    </dgm:pt>
    <dgm:pt modelId="{15C154D1-3E07-4B78-AF85-8A3F952D496D}" type="parTrans" cxnId="{2B5E0895-2790-45DA-A5F5-DB068C778330}">
      <dgm:prSet/>
      <dgm:spPr/>
      <dgm:t>
        <a:bodyPr/>
        <a:lstStyle/>
        <a:p>
          <a:endParaRPr lang="en-US"/>
        </a:p>
      </dgm:t>
    </dgm:pt>
    <dgm:pt modelId="{C6DB6682-442E-4870-886F-22D14012144A}" type="sibTrans" cxnId="{2B5E0895-2790-45DA-A5F5-DB068C778330}">
      <dgm:prSet/>
      <dgm:spPr/>
      <dgm:t>
        <a:bodyPr/>
        <a:lstStyle/>
        <a:p>
          <a:endParaRPr lang="en-US"/>
        </a:p>
      </dgm:t>
    </dgm:pt>
    <dgm:pt modelId="{B6B77921-2104-43FF-ABEF-8D4E768AF15D}">
      <dgm:prSet custT="1"/>
      <dgm:spPr/>
      <dgm:t>
        <a:bodyPr/>
        <a:lstStyle/>
        <a:p>
          <a:r>
            <a:rPr lang="en-GB" sz="3000" b="0" i="0" dirty="0"/>
            <a:t>2. Check the prose within written transcripts for familiarity and errors.</a:t>
          </a:r>
          <a:endParaRPr lang="en-US" sz="3000" dirty="0"/>
        </a:p>
      </dgm:t>
    </dgm:pt>
    <dgm:pt modelId="{5F80C99D-690A-4802-AEDC-ACC69EE3348F}" type="parTrans" cxnId="{7E1560AF-2B6F-4307-A612-708E7B4FD7CE}">
      <dgm:prSet/>
      <dgm:spPr/>
      <dgm:t>
        <a:bodyPr/>
        <a:lstStyle/>
        <a:p>
          <a:endParaRPr lang="en-US"/>
        </a:p>
      </dgm:t>
    </dgm:pt>
    <dgm:pt modelId="{B3F19716-647E-43E4-A065-ED32D47AB7F7}" type="sibTrans" cxnId="{7E1560AF-2B6F-4307-A612-708E7B4FD7CE}">
      <dgm:prSet/>
      <dgm:spPr/>
      <dgm:t>
        <a:bodyPr/>
        <a:lstStyle/>
        <a:p>
          <a:endParaRPr lang="en-US"/>
        </a:p>
      </dgm:t>
    </dgm:pt>
    <dgm:pt modelId="{7BDB3C6B-A565-4AE9-8DCD-65458B99B1BF}">
      <dgm:prSet custT="1"/>
      <dgm:spPr/>
      <dgm:t>
        <a:bodyPr/>
        <a:lstStyle/>
        <a:p>
          <a:r>
            <a:rPr lang="en-GB" sz="3000" b="0" i="0" dirty="0"/>
            <a:t>3. Transcribe any audio recordings into analysable text.</a:t>
          </a:r>
          <a:endParaRPr lang="en-US" sz="3000" dirty="0"/>
        </a:p>
      </dgm:t>
    </dgm:pt>
    <dgm:pt modelId="{F12CE9D8-296C-4B1E-A7C8-7B547A5C973A}" type="parTrans" cxnId="{F903BC99-1FED-40BE-BD59-EF88F98ED511}">
      <dgm:prSet/>
      <dgm:spPr/>
      <dgm:t>
        <a:bodyPr/>
        <a:lstStyle/>
        <a:p>
          <a:endParaRPr lang="en-US"/>
        </a:p>
      </dgm:t>
    </dgm:pt>
    <dgm:pt modelId="{F306A113-ED8B-4C39-95A5-FDE076B619A9}" type="sibTrans" cxnId="{F903BC99-1FED-40BE-BD59-EF88F98ED511}">
      <dgm:prSet/>
      <dgm:spPr/>
      <dgm:t>
        <a:bodyPr/>
        <a:lstStyle/>
        <a:p>
          <a:endParaRPr lang="en-US"/>
        </a:p>
      </dgm:t>
    </dgm:pt>
    <dgm:pt modelId="{92D3A46B-A7A2-42FF-9DE1-781C6916E4E7}" type="pres">
      <dgm:prSet presAssocID="{3AC6D857-1057-4E38-ADF6-BC462731823B}" presName="root" presStyleCnt="0">
        <dgm:presLayoutVars>
          <dgm:dir/>
          <dgm:resizeHandles val="exact"/>
        </dgm:presLayoutVars>
      </dgm:prSet>
      <dgm:spPr/>
    </dgm:pt>
    <dgm:pt modelId="{A6A0034E-9511-4DC3-AA34-38795205AEF6}" type="pres">
      <dgm:prSet presAssocID="{F53C9251-134C-4D69-B96D-0699BC19F8E7}" presName="compNode" presStyleCnt="0"/>
      <dgm:spPr/>
    </dgm:pt>
    <dgm:pt modelId="{FE27A31C-25DD-421A-8AB0-264DFE6B4800}" type="pres">
      <dgm:prSet presAssocID="{F53C9251-134C-4D69-B96D-0699BC19F8E7}" presName="bgRect" presStyleLbl="bgShp" presStyleIdx="0" presStyleCnt="3"/>
      <dgm:spPr/>
    </dgm:pt>
    <dgm:pt modelId="{9BA67E81-50A7-4F58-9778-F75DBB9C4AD0}" type="pres">
      <dgm:prSet presAssocID="{F53C9251-134C-4D69-B96D-0699BC19F8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81438C5-C7C4-4AA7-88A0-D41C1BDFB84A}" type="pres">
      <dgm:prSet presAssocID="{F53C9251-134C-4D69-B96D-0699BC19F8E7}" presName="spaceRect" presStyleCnt="0"/>
      <dgm:spPr/>
    </dgm:pt>
    <dgm:pt modelId="{E751BEAF-181A-45D0-82F2-C01B81EFD28B}" type="pres">
      <dgm:prSet presAssocID="{F53C9251-134C-4D69-B96D-0699BC19F8E7}" presName="parTx" presStyleLbl="revTx" presStyleIdx="0" presStyleCnt="3">
        <dgm:presLayoutVars>
          <dgm:chMax val="0"/>
          <dgm:chPref val="0"/>
        </dgm:presLayoutVars>
      </dgm:prSet>
      <dgm:spPr/>
    </dgm:pt>
    <dgm:pt modelId="{86C9DF2E-6C96-4D7A-A345-115E93F5DB99}" type="pres">
      <dgm:prSet presAssocID="{C6DB6682-442E-4870-886F-22D14012144A}" presName="sibTrans" presStyleCnt="0"/>
      <dgm:spPr/>
    </dgm:pt>
    <dgm:pt modelId="{F07B8C96-F0C2-4CCC-8785-A9857EA35E72}" type="pres">
      <dgm:prSet presAssocID="{B6B77921-2104-43FF-ABEF-8D4E768AF15D}" presName="compNode" presStyleCnt="0"/>
      <dgm:spPr/>
    </dgm:pt>
    <dgm:pt modelId="{A3EAFD79-98CB-48A1-A28E-73BFDF3F039E}" type="pres">
      <dgm:prSet presAssocID="{B6B77921-2104-43FF-ABEF-8D4E768AF15D}" presName="bgRect" presStyleLbl="bgShp" presStyleIdx="1" presStyleCnt="3"/>
      <dgm:spPr/>
    </dgm:pt>
    <dgm:pt modelId="{914E1D74-2C3E-4B84-AADE-0F6FD5F6574C}" type="pres">
      <dgm:prSet presAssocID="{B6B77921-2104-43FF-ABEF-8D4E768AF1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069E6E01-282A-4E7B-9767-CD0C357225D3}" type="pres">
      <dgm:prSet presAssocID="{B6B77921-2104-43FF-ABEF-8D4E768AF15D}" presName="spaceRect" presStyleCnt="0"/>
      <dgm:spPr/>
    </dgm:pt>
    <dgm:pt modelId="{9361EC90-DD99-49CB-AC32-59D5719C7331}" type="pres">
      <dgm:prSet presAssocID="{B6B77921-2104-43FF-ABEF-8D4E768AF15D}" presName="parTx" presStyleLbl="revTx" presStyleIdx="1" presStyleCnt="3">
        <dgm:presLayoutVars>
          <dgm:chMax val="0"/>
          <dgm:chPref val="0"/>
        </dgm:presLayoutVars>
      </dgm:prSet>
      <dgm:spPr/>
    </dgm:pt>
    <dgm:pt modelId="{E20FCCA9-9A9F-46F9-B6AB-2FE60CACCC02}" type="pres">
      <dgm:prSet presAssocID="{B3F19716-647E-43E4-A065-ED32D47AB7F7}" presName="sibTrans" presStyleCnt="0"/>
      <dgm:spPr/>
    </dgm:pt>
    <dgm:pt modelId="{31DE8F56-ECA8-4823-985C-17F53D9999DB}" type="pres">
      <dgm:prSet presAssocID="{7BDB3C6B-A565-4AE9-8DCD-65458B99B1BF}" presName="compNode" presStyleCnt="0"/>
      <dgm:spPr/>
    </dgm:pt>
    <dgm:pt modelId="{496B34F5-2691-4EC4-9AE6-36D47749542F}" type="pres">
      <dgm:prSet presAssocID="{7BDB3C6B-A565-4AE9-8DCD-65458B99B1BF}" presName="bgRect" presStyleLbl="bgShp" presStyleIdx="2" presStyleCnt="3"/>
      <dgm:spPr/>
    </dgm:pt>
    <dgm:pt modelId="{2AF5FD7C-49DF-43CF-ABDB-6932CADF25BE}" type="pres">
      <dgm:prSet presAssocID="{7BDB3C6B-A565-4AE9-8DCD-65458B99B1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79C15199-89A1-48B7-AAAD-9D9C9D85A8B1}" type="pres">
      <dgm:prSet presAssocID="{7BDB3C6B-A565-4AE9-8DCD-65458B99B1BF}" presName="spaceRect" presStyleCnt="0"/>
      <dgm:spPr/>
    </dgm:pt>
    <dgm:pt modelId="{6545E783-293E-4BF6-8974-E2FDA28CF71B}" type="pres">
      <dgm:prSet presAssocID="{7BDB3C6B-A565-4AE9-8DCD-65458B99B1BF}" presName="parTx" presStyleLbl="revTx" presStyleIdx="2" presStyleCnt="3">
        <dgm:presLayoutVars>
          <dgm:chMax val="0"/>
          <dgm:chPref val="0"/>
        </dgm:presLayoutVars>
      </dgm:prSet>
      <dgm:spPr/>
    </dgm:pt>
  </dgm:ptLst>
  <dgm:cxnLst>
    <dgm:cxn modelId="{EFB69507-8CE0-43B9-B476-1D66F914FDB3}" type="presOf" srcId="{3AC6D857-1057-4E38-ADF6-BC462731823B}" destId="{92D3A46B-A7A2-42FF-9DE1-781C6916E4E7}" srcOrd="0" destOrd="0" presId="urn:microsoft.com/office/officeart/2018/2/layout/IconVerticalSolidList"/>
    <dgm:cxn modelId="{A25AEC07-F0CB-44DE-96CE-3306247F0349}" type="presOf" srcId="{7BDB3C6B-A565-4AE9-8DCD-65458B99B1BF}" destId="{6545E783-293E-4BF6-8974-E2FDA28CF71B}" srcOrd="0" destOrd="0" presId="urn:microsoft.com/office/officeart/2018/2/layout/IconVerticalSolidList"/>
    <dgm:cxn modelId="{7D7EC46A-FC2B-4B0D-B10E-0ED7C785A7CD}" type="presOf" srcId="{F53C9251-134C-4D69-B96D-0699BC19F8E7}" destId="{E751BEAF-181A-45D0-82F2-C01B81EFD28B}" srcOrd="0" destOrd="0" presId="urn:microsoft.com/office/officeart/2018/2/layout/IconVerticalSolidList"/>
    <dgm:cxn modelId="{2B5E0895-2790-45DA-A5F5-DB068C778330}" srcId="{3AC6D857-1057-4E38-ADF6-BC462731823B}" destId="{F53C9251-134C-4D69-B96D-0699BC19F8E7}" srcOrd="0" destOrd="0" parTransId="{15C154D1-3E07-4B78-AF85-8A3F952D496D}" sibTransId="{C6DB6682-442E-4870-886F-22D14012144A}"/>
    <dgm:cxn modelId="{F903BC99-1FED-40BE-BD59-EF88F98ED511}" srcId="{3AC6D857-1057-4E38-ADF6-BC462731823B}" destId="{7BDB3C6B-A565-4AE9-8DCD-65458B99B1BF}" srcOrd="2" destOrd="0" parTransId="{F12CE9D8-296C-4B1E-A7C8-7B547A5C973A}" sibTransId="{F306A113-ED8B-4C39-95A5-FDE076B619A9}"/>
    <dgm:cxn modelId="{7E1560AF-2B6F-4307-A612-708E7B4FD7CE}" srcId="{3AC6D857-1057-4E38-ADF6-BC462731823B}" destId="{B6B77921-2104-43FF-ABEF-8D4E768AF15D}" srcOrd="1" destOrd="0" parTransId="{5F80C99D-690A-4802-AEDC-ACC69EE3348F}" sibTransId="{B3F19716-647E-43E4-A065-ED32D47AB7F7}"/>
    <dgm:cxn modelId="{F1DC12E8-0691-416F-951B-8884A91D5FE2}" type="presOf" srcId="{B6B77921-2104-43FF-ABEF-8D4E768AF15D}" destId="{9361EC90-DD99-49CB-AC32-59D5719C7331}" srcOrd="0" destOrd="0" presId="urn:microsoft.com/office/officeart/2018/2/layout/IconVerticalSolidList"/>
    <dgm:cxn modelId="{EB0958FB-2D77-4F96-82EE-8534FA639197}" type="presParOf" srcId="{92D3A46B-A7A2-42FF-9DE1-781C6916E4E7}" destId="{A6A0034E-9511-4DC3-AA34-38795205AEF6}" srcOrd="0" destOrd="0" presId="urn:microsoft.com/office/officeart/2018/2/layout/IconVerticalSolidList"/>
    <dgm:cxn modelId="{C58924CB-552A-4855-B166-EA462765F46B}" type="presParOf" srcId="{A6A0034E-9511-4DC3-AA34-38795205AEF6}" destId="{FE27A31C-25DD-421A-8AB0-264DFE6B4800}" srcOrd="0" destOrd="0" presId="urn:microsoft.com/office/officeart/2018/2/layout/IconVerticalSolidList"/>
    <dgm:cxn modelId="{6752D3DD-F2DE-4B3D-87B8-A5F3E872165D}" type="presParOf" srcId="{A6A0034E-9511-4DC3-AA34-38795205AEF6}" destId="{9BA67E81-50A7-4F58-9778-F75DBB9C4AD0}" srcOrd="1" destOrd="0" presId="urn:microsoft.com/office/officeart/2018/2/layout/IconVerticalSolidList"/>
    <dgm:cxn modelId="{E7A13C96-0B81-4FB1-B3FA-ADD6CEF858C1}" type="presParOf" srcId="{A6A0034E-9511-4DC3-AA34-38795205AEF6}" destId="{E81438C5-C7C4-4AA7-88A0-D41C1BDFB84A}" srcOrd="2" destOrd="0" presId="urn:microsoft.com/office/officeart/2018/2/layout/IconVerticalSolidList"/>
    <dgm:cxn modelId="{1287CBFD-C239-4463-80F7-39D351D53ACA}" type="presParOf" srcId="{A6A0034E-9511-4DC3-AA34-38795205AEF6}" destId="{E751BEAF-181A-45D0-82F2-C01B81EFD28B}" srcOrd="3" destOrd="0" presId="urn:microsoft.com/office/officeart/2018/2/layout/IconVerticalSolidList"/>
    <dgm:cxn modelId="{DFD383D5-B2B2-4F84-88EA-66592A5A40C7}" type="presParOf" srcId="{92D3A46B-A7A2-42FF-9DE1-781C6916E4E7}" destId="{86C9DF2E-6C96-4D7A-A345-115E93F5DB99}" srcOrd="1" destOrd="0" presId="urn:microsoft.com/office/officeart/2018/2/layout/IconVerticalSolidList"/>
    <dgm:cxn modelId="{08A888DA-83EE-4C77-9437-295BA0347DFA}" type="presParOf" srcId="{92D3A46B-A7A2-42FF-9DE1-781C6916E4E7}" destId="{F07B8C96-F0C2-4CCC-8785-A9857EA35E72}" srcOrd="2" destOrd="0" presId="urn:microsoft.com/office/officeart/2018/2/layout/IconVerticalSolidList"/>
    <dgm:cxn modelId="{2650E47F-C5F8-4CA7-ACC8-0D3D369FD05B}" type="presParOf" srcId="{F07B8C96-F0C2-4CCC-8785-A9857EA35E72}" destId="{A3EAFD79-98CB-48A1-A28E-73BFDF3F039E}" srcOrd="0" destOrd="0" presId="urn:microsoft.com/office/officeart/2018/2/layout/IconVerticalSolidList"/>
    <dgm:cxn modelId="{5C605EFA-0BDD-4ED3-B1C0-C8C91EC6CE66}" type="presParOf" srcId="{F07B8C96-F0C2-4CCC-8785-A9857EA35E72}" destId="{914E1D74-2C3E-4B84-AADE-0F6FD5F6574C}" srcOrd="1" destOrd="0" presId="urn:microsoft.com/office/officeart/2018/2/layout/IconVerticalSolidList"/>
    <dgm:cxn modelId="{7663DC78-EB77-4F95-B51E-6C7A34735B8F}" type="presParOf" srcId="{F07B8C96-F0C2-4CCC-8785-A9857EA35E72}" destId="{069E6E01-282A-4E7B-9767-CD0C357225D3}" srcOrd="2" destOrd="0" presId="urn:microsoft.com/office/officeart/2018/2/layout/IconVerticalSolidList"/>
    <dgm:cxn modelId="{4F415144-DA5F-4B6A-ACBF-06EE53DFEA58}" type="presParOf" srcId="{F07B8C96-F0C2-4CCC-8785-A9857EA35E72}" destId="{9361EC90-DD99-49CB-AC32-59D5719C7331}" srcOrd="3" destOrd="0" presId="urn:microsoft.com/office/officeart/2018/2/layout/IconVerticalSolidList"/>
    <dgm:cxn modelId="{749D5247-3460-4A50-8707-67582B2EE71E}" type="presParOf" srcId="{92D3A46B-A7A2-42FF-9DE1-781C6916E4E7}" destId="{E20FCCA9-9A9F-46F9-B6AB-2FE60CACCC02}" srcOrd="3" destOrd="0" presId="urn:microsoft.com/office/officeart/2018/2/layout/IconVerticalSolidList"/>
    <dgm:cxn modelId="{A78D867B-DE4B-48CB-AD6D-0C42DEB2B158}" type="presParOf" srcId="{92D3A46B-A7A2-42FF-9DE1-781C6916E4E7}" destId="{31DE8F56-ECA8-4823-985C-17F53D9999DB}" srcOrd="4" destOrd="0" presId="urn:microsoft.com/office/officeart/2018/2/layout/IconVerticalSolidList"/>
    <dgm:cxn modelId="{9AB4F82A-2177-460D-B2E5-F5942A96DBD0}" type="presParOf" srcId="{31DE8F56-ECA8-4823-985C-17F53D9999DB}" destId="{496B34F5-2691-4EC4-9AE6-36D47749542F}" srcOrd="0" destOrd="0" presId="urn:microsoft.com/office/officeart/2018/2/layout/IconVerticalSolidList"/>
    <dgm:cxn modelId="{CA584241-32FE-435B-A135-EFD70DB1D023}" type="presParOf" srcId="{31DE8F56-ECA8-4823-985C-17F53D9999DB}" destId="{2AF5FD7C-49DF-43CF-ABDB-6932CADF25BE}" srcOrd="1" destOrd="0" presId="urn:microsoft.com/office/officeart/2018/2/layout/IconVerticalSolidList"/>
    <dgm:cxn modelId="{D09EB194-D243-463F-AD42-4B58FE274FA5}" type="presParOf" srcId="{31DE8F56-ECA8-4823-985C-17F53D9999DB}" destId="{79C15199-89A1-48B7-AAAD-9D9C9D85A8B1}" srcOrd="2" destOrd="0" presId="urn:microsoft.com/office/officeart/2018/2/layout/IconVerticalSolidList"/>
    <dgm:cxn modelId="{BD031B4C-E09C-418B-A7E3-FA5C9CF916A8}" type="presParOf" srcId="{31DE8F56-ECA8-4823-985C-17F53D9999DB}" destId="{6545E783-293E-4BF6-8974-E2FDA28CF71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FFFC02-AFC8-46F9-8B34-AFBF69B4E558}"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FE7F078D-3499-4668-BC8E-3712AABC77C5}">
      <dgm:prSet/>
      <dgm:spPr/>
      <dgm:t>
        <a:bodyPr/>
        <a:lstStyle/>
        <a:p>
          <a:r>
            <a:rPr lang="en-GB" dirty="0"/>
            <a:t>Location</a:t>
          </a:r>
          <a:endParaRPr lang="en-US" dirty="0"/>
        </a:p>
      </dgm:t>
    </dgm:pt>
    <dgm:pt modelId="{604E3906-4BE7-4FB5-9EB7-9E2DC1D04EB0}" type="parTrans" cxnId="{0D9C3C2E-AAA2-4677-8874-B5AE86F563A4}">
      <dgm:prSet/>
      <dgm:spPr/>
      <dgm:t>
        <a:bodyPr/>
        <a:lstStyle/>
        <a:p>
          <a:endParaRPr lang="en-US"/>
        </a:p>
      </dgm:t>
    </dgm:pt>
    <dgm:pt modelId="{E496F465-B30B-4757-AC90-9555C36F8A54}" type="sibTrans" cxnId="{0D9C3C2E-AAA2-4677-8874-B5AE86F563A4}">
      <dgm:prSet/>
      <dgm:spPr/>
      <dgm:t>
        <a:bodyPr/>
        <a:lstStyle/>
        <a:p>
          <a:endParaRPr lang="en-US"/>
        </a:p>
      </dgm:t>
    </dgm:pt>
    <dgm:pt modelId="{83206074-EC9F-4C94-AC37-EF52DF9E693E}">
      <dgm:prSet/>
      <dgm:spPr/>
      <dgm:t>
        <a:bodyPr/>
        <a:lstStyle/>
        <a:p>
          <a:r>
            <a:rPr lang="en-GB" dirty="0"/>
            <a:t>Age-groups taught</a:t>
          </a:r>
          <a:endParaRPr lang="en-US" dirty="0"/>
        </a:p>
      </dgm:t>
    </dgm:pt>
    <dgm:pt modelId="{F25694AA-0A7F-4E66-BC25-42378A562A9E}" type="parTrans" cxnId="{5A41438D-E773-4211-8E38-3163AA8BF0AF}">
      <dgm:prSet/>
      <dgm:spPr/>
      <dgm:t>
        <a:bodyPr/>
        <a:lstStyle/>
        <a:p>
          <a:endParaRPr lang="en-US"/>
        </a:p>
      </dgm:t>
    </dgm:pt>
    <dgm:pt modelId="{754F0F81-D75B-4727-8F7E-D9BE773DFAFC}" type="sibTrans" cxnId="{5A41438D-E773-4211-8E38-3163AA8BF0AF}">
      <dgm:prSet/>
      <dgm:spPr/>
      <dgm:t>
        <a:bodyPr/>
        <a:lstStyle/>
        <a:p>
          <a:endParaRPr lang="en-US"/>
        </a:p>
      </dgm:t>
    </dgm:pt>
    <dgm:pt modelId="{880CC34F-B53F-4C15-B073-9D19A8FA4CA9}">
      <dgm:prSet/>
      <dgm:spPr/>
      <dgm:t>
        <a:bodyPr/>
        <a:lstStyle/>
        <a:p>
          <a:r>
            <a:rPr lang="en-GB"/>
            <a:t>Frequency of use by the teacher</a:t>
          </a:r>
          <a:endParaRPr lang="en-US"/>
        </a:p>
      </dgm:t>
    </dgm:pt>
    <dgm:pt modelId="{391C94D1-5348-44E7-95E2-8CDE99E26858}" type="parTrans" cxnId="{24189807-112A-44D2-9D92-ED427E959840}">
      <dgm:prSet/>
      <dgm:spPr/>
      <dgm:t>
        <a:bodyPr/>
        <a:lstStyle/>
        <a:p>
          <a:endParaRPr lang="en-US"/>
        </a:p>
      </dgm:t>
    </dgm:pt>
    <dgm:pt modelId="{438C39D1-C832-4313-8B11-C8624AE13D4C}" type="sibTrans" cxnId="{24189807-112A-44D2-9D92-ED427E959840}">
      <dgm:prSet/>
      <dgm:spPr/>
      <dgm:t>
        <a:bodyPr/>
        <a:lstStyle/>
        <a:p>
          <a:endParaRPr lang="en-US"/>
        </a:p>
      </dgm:t>
    </dgm:pt>
    <dgm:pt modelId="{4E4D77D3-57F9-4A22-8671-4EF2C98C6FC2}">
      <dgm:prSet/>
      <dgm:spPr/>
      <dgm:t>
        <a:bodyPr/>
        <a:lstStyle/>
        <a:p>
          <a:r>
            <a:rPr lang="en-GB" dirty="0"/>
            <a:t>Recommendations (Estyn)</a:t>
          </a:r>
          <a:endParaRPr lang="en-US" dirty="0"/>
        </a:p>
      </dgm:t>
    </dgm:pt>
    <dgm:pt modelId="{76D282BA-6D6A-4DAB-8E87-853E32B03B74}" type="parTrans" cxnId="{BB302591-9FF1-4FBE-8B5C-5C0BAE2AE1B3}">
      <dgm:prSet/>
      <dgm:spPr/>
      <dgm:t>
        <a:bodyPr/>
        <a:lstStyle/>
        <a:p>
          <a:endParaRPr lang="en-US"/>
        </a:p>
      </dgm:t>
    </dgm:pt>
    <dgm:pt modelId="{120ED73B-D246-4711-8A70-C6FD9EE13F1D}" type="sibTrans" cxnId="{BB302591-9FF1-4FBE-8B5C-5C0BAE2AE1B3}">
      <dgm:prSet/>
      <dgm:spPr/>
      <dgm:t>
        <a:bodyPr/>
        <a:lstStyle/>
        <a:p>
          <a:endParaRPr lang="en-US"/>
        </a:p>
      </dgm:t>
    </dgm:pt>
    <dgm:pt modelId="{9D06CF7E-9AAE-48D4-9AB8-1CBC9802A3B1}">
      <dgm:prSet/>
      <dgm:spPr/>
      <dgm:t>
        <a:bodyPr/>
        <a:lstStyle/>
        <a:p>
          <a:r>
            <a:rPr lang="en-GB" dirty="0"/>
            <a:t>Prior experience of studying Welsh</a:t>
          </a:r>
        </a:p>
      </dgm:t>
    </dgm:pt>
    <dgm:pt modelId="{B673508C-D3B6-4FD3-BA81-E5C8F6F459AF}" type="parTrans" cxnId="{9BE9FC88-EA4A-4F3E-817C-652EDE34A168}">
      <dgm:prSet/>
      <dgm:spPr/>
      <dgm:t>
        <a:bodyPr/>
        <a:lstStyle/>
        <a:p>
          <a:endParaRPr lang="en-GB"/>
        </a:p>
      </dgm:t>
    </dgm:pt>
    <dgm:pt modelId="{616EA23C-F4B8-4BD7-812D-BCF537B94BEF}" type="sibTrans" cxnId="{9BE9FC88-EA4A-4F3E-817C-652EDE34A168}">
      <dgm:prSet/>
      <dgm:spPr/>
      <dgm:t>
        <a:bodyPr/>
        <a:lstStyle/>
        <a:p>
          <a:endParaRPr lang="en-GB"/>
        </a:p>
      </dgm:t>
    </dgm:pt>
    <dgm:pt modelId="{06DF487E-F480-40A2-84C6-015D367DF1BF}">
      <dgm:prSet/>
      <dgm:spPr/>
      <dgm:t>
        <a:bodyPr/>
        <a:lstStyle/>
        <a:p>
          <a:r>
            <a:rPr lang="en-GB" dirty="0"/>
            <a:t>Frequency of responses</a:t>
          </a:r>
        </a:p>
      </dgm:t>
    </dgm:pt>
    <dgm:pt modelId="{955AD366-A00E-46BC-ABF7-A7828242D02A}" type="parTrans" cxnId="{A6FA527C-EC7D-47B9-8FD7-AA4E5B19C125}">
      <dgm:prSet/>
      <dgm:spPr/>
    </dgm:pt>
    <dgm:pt modelId="{5B0F7B4B-8875-45F7-AD01-2ED7E14195DE}" type="sibTrans" cxnId="{A6FA527C-EC7D-47B9-8FD7-AA4E5B19C125}">
      <dgm:prSet/>
      <dgm:spPr/>
    </dgm:pt>
    <dgm:pt modelId="{C15DF2B4-6E0F-4110-AEAC-A0BCAE1115C7}" type="pres">
      <dgm:prSet presAssocID="{D4FFFC02-AFC8-46F9-8B34-AFBF69B4E558}" presName="linear" presStyleCnt="0">
        <dgm:presLayoutVars>
          <dgm:dir/>
          <dgm:animLvl val="lvl"/>
          <dgm:resizeHandles val="exact"/>
        </dgm:presLayoutVars>
      </dgm:prSet>
      <dgm:spPr/>
    </dgm:pt>
    <dgm:pt modelId="{FBA94499-038A-4EAD-8031-61EE4F3BBF15}" type="pres">
      <dgm:prSet presAssocID="{FE7F078D-3499-4668-BC8E-3712AABC77C5}" presName="parentLin" presStyleCnt="0"/>
      <dgm:spPr/>
    </dgm:pt>
    <dgm:pt modelId="{BA3A9220-9CF8-491C-8EA8-BF26D91F70B8}" type="pres">
      <dgm:prSet presAssocID="{FE7F078D-3499-4668-BC8E-3712AABC77C5}" presName="parentLeftMargin" presStyleLbl="node1" presStyleIdx="0" presStyleCnt="6"/>
      <dgm:spPr/>
    </dgm:pt>
    <dgm:pt modelId="{B9AD8C3B-EE2A-4318-AF74-8CC7A8234E13}" type="pres">
      <dgm:prSet presAssocID="{FE7F078D-3499-4668-BC8E-3712AABC77C5}" presName="parentText" presStyleLbl="node1" presStyleIdx="0" presStyleCnt="6">
        <dgm:presLayoutVars>
          <dgm:chMax val="0"/>
          <dgm:bulletEnabled val="1"/>
        </dgm:presLayoutVars>
      </dgm:prSet>
      <dgm:spPr/>
    </dgm:pt>
    <dgm:pt modelId="{BC538C2A-99E4-4D5D-AABF-4164B36B431C}" type="pres">
      <dgm:prSet presAssocID="{FE7F078D-3499-4668-BC8E-3712AABC77C5}" presName="negativeSpace" presStyleCnt="0"/>
      <dgm:spPr/>
    </dgm:pt>
    <dgm:pt modelId="{6C39AABB-F417-4EB8-AB9C-17947B484148}" type="pres">
      <dgm:prSet presAssocID="{FE7F078D-3499-4668-BC8E-3712AABC77C5}" presName="childText" presStyleLbl="conFgAcc1" presStyleIdx="0" presStyleCnt="6">
        <dgm:presLayoutVars>
          <dgm:bulletEnabled val="1"/>
        </dgm:presLayoutVars>
      </dgm:prSet>
      <dgm:spPr/>
    </dgm:pt>
    <dgm:pt modelId="{6DCBA2B5-13C0-4B71-8763-CA8935A560B2}" type="pres">
      <dgm:prSet presAssocID="{E496F465-B30B-4757-AC90-9555C36F8A54}" presName="spaceBetweenRectangles" presStyleCnt="0"/>
      <dgm:spPr/>
    </dgm:pt>
    <dgm:pt modelId="{D132909B-6CE4-4836-8E90-80BD67BBA1E1}" type="pres">
      <dgm:prSet presAssocID="{9D06CF7E-9AAE-48D4-9AB8-1CBC9802A3B1}" presName="parentLin" presStyleCnt="0"/>
      <dgm:spPr/>
    </dgm:pt>
    <dgm:pt modelId="{77C3EEF4-1D12-493D-B71F-620DCDFEE657}" type="pres">
      <dgm:prSet presAssocID="{9D06CF7E-9AAE-48D4-9AB8-1CBC9802A3B1}" presName="parentLeftMargin" presStyleLbl="node1" presStyleIdx="0" presStyleCnt="6"/>
      <dgm:spPr/>
    </dgm:pt>
    <dgm:pt modelId="{E0F92C1D-501A-4E3C-BE73-0E2E74EC87D1}" type="pres">
      <dgm:prSet presAssocID="{9D06CF7E-9AAE-48D4-9AB8-1CBC9802A3B1}" presName="parentText" presStyleLbl="node1" presStyleIdx="1" presStyleCnt="6">
        <dgm:presLayoutVars>
          <dgm:chMax val="0"/>
          <dgm:bulletEnabled val="1"/>
        </dgm:presLayoutVars>
      </dgm:prSet>
      <dgm:spPr/>
    </dgm:pt>
    <dgm:pt modelId="{553DB853-37DB-4B7B-ACB5-8426C182926E}" type="pres">
      <dgm:prSet presAssocID="{9D06CF7E-9AAE-48D4-9AB8-1CBC9802A3B1}" presName="negativeSpace" presStyleCnt="0"/>
      <dgm:spPr/>
    </dgm:pt>
    <dgm:pt modelId="{6FC656A0-5B58-40D0-BF80-8E8E2918C43F}" type="pres">
      <dgm:prSet presAssocID="{9D06CF7E-9AAE-48D4-9AB8-1CBC9802A3B1}" presName="childText" presStyleLbl="conFgAcc1" presStyleIdx="1" presStyleCnt="6">
        <dgm:presLayoutVars>
          <dgm:bulletEnabled val="1"/>
        </dgm:presLayoutVars>
      </dgm:prSet>
      <dgm:spPr/>
    </dgm:pt>
    <dgm:pt modelId="{1583EE59-E951-4778-853F-EC2F7714E345}" type="pres">
      <dgm:prSet presAssocID="{616EA23C-F4B8-4BD7-812D-BCF537B94BEF}" presName="spaceBetweenRectangles" presStyleCnt="0"/>
      <dgm:spPr/>
    </dgm:pt>
    <dgm:pt modelId="{4D19ECE4-53BE-4692-9D9C-8AA92909C04B}" type="pres">
      <dgm:prSet presAssocID="{83206074-EC9F-4C94-AC37-EF52DF9E693E}" presName="parentLin" presStyleCnt="0"/>
      <dgm:spPr/>
    </dgm:pt>
    <dgm:pt modelId="{142A04F8-551D-4A10-AF2D-5BCC442001ED}" type="pres">
      <dgm:prSet presAssocID="{83206074-EC9F-4C94-AC37-EF52DF9E693E}" presName="parentLeftMargin" presStyleLbl="node1" presStyleIdx="1" presStyleCnt="6"/>
      <dgm:spPr/>
    </dgm:pt>
    <dgm:pt modelId="{EBB15708-2125-41AB-AE94-3C3322CCCA88}" type="pres">
      <dgm:prSet presAssocID="{83206074-EC9F-4C94-AC37-EF52DF9E693E}" presName="parentText" presStyleLbl="node1" presStyleIdx="2" presStyleCnt="6">
        <dgm:presLayoutVars>
          <dgm:chMax val="0"/>
          <dgm:bulletEnabled val="1"/>
        </dgm:presLayoutVars>
      </dgm:prSet>
      <dgm:spPr/>
    </dgm:pt>
    <dgm:pt modelId="{F93B577F-674E-4933-B8E6-F8EF7341173C}" type="pres">
      <dgm:prSet presAssocID="{83206074-EC9F-4C94-AC37-EF52DF9E693E}" presName="negativeSpace" presStyleCnt="0"/>
      <dgm:spPr/>
    </dgm:pt>
    <dgm:pt modelId="{0ACC7B2B-873D-4EE3-BC9C-01753BEEF1F3}" type="pres">
      <dgm:prSet presAssocID="{83206074-EC9F-4C94-AC37-EF52DF9E693E}" presName="childText" presStyleLbl="conFgAcc1" presStyleIdx="2" presStyleCnt="6">
        <dgm:presLayoutVars>
          <dgm:bulletEnabled val="1"/>
        </dgm:presLayoutVars>
      </dgm:prSet>
      <dgm:spPr/>
    </dgm:pt>
    <dgm:pt modelId="{8DDD88C7-88E9-4684-AC93-45ED81019A2F}" type="pres">
      <dgm:prSet presAssocID="{754F0F81-D75B-4727-8F7E-D9BE773DFAFC}" presName="spaceBetweenRectangles" presStyleCnt="0"/>
      <dgm:spPr/>
    </dgm:pt>
    <dgm:pt modelId="{90DF7F9C-C08F-45A3-9A37-F8A94BE3E836}" type="pres">
      <dgm:prSet presAssocID="{06DF487E-F480-40A2-84C6-015D367DF1BF}" presName="parentLin" presStyleCnt="0"/>
      <dgm:spPr/>
    </dgm:pt>
    <dgm:pt modelId="{C73ECE3C-21DC-4B0C-BF78-F2186D6549D1}" type="pres">
      <dgm:prSet presAssocID="{06DF487E-F480-40A2-84C6-015D367DF1BF}" presName="parentLeftMargin" presStyleLbl="node1" presStyleIdx="2" presStyleCnt="6"/>
      <dgm:spPr/>
    </dgm:pt>
    <dgm:pt modelId="{90C06F24-2FD9-4F16-9CF5-34C5676116F5}" type="pres">
      <dgm:prSet presAssocID="{06DF487E-F480-40A2-84C6-015D367DF1BF}" presName="parentText" presStyleLbl="node1" presStyleIdx="3" presStyleCnt="6">
        <dgm:presLayoutVars>
          <dgm:chMax val="0"/>
          <dgm:bulletEnabled val="1"/>
        </dgm:presLayoutVars>
      </dgm:prSet>
      <dgm:spPr/>
    </dgm:pt>
    <dgm:pt modelId="{D63441E4-8708-467C-A642-372B6E2FEE19}" type="pres">
      <dgm:prSet presAssocID="{06DF487E-F480-40A2-84C6-015D367DF1BF}" presName="negativeSpace" presStyleCnt="0"/>
      <dgm:spPr/>
    </dgm:pt>
    <dgm:pt modelId="{C2F6611B-208F-4608-A885-AC6C5C799832}" type="pres">
      <dgm:prSet presAssocID="{06DF487E-F480-40A2-84C6-015D367DF1BF}" presName="childText" presStyleLbl="conFgAcc1" presStyleIdx="3" presStyleCnt="6">
        <dgm:presLayoutVars>
          <dgm:bulletEnabled val="1"/>
        </dgm:presLayoutVars>
      </dgm:prSet>
      <dgm:spPr/>
    </dgm:pt>
    <dgm:pt modelId="{715958AD-E891-44EE-B5E8-6F3DE0F5C41C}" type="pres">
      <dgm:prSet presAssocID="{5B0F7B4B-8875-45F7-AD01-2ED7E14195DE}" presName="spaceBetweenRectangles" presStyleCnt="0"/>
      <dgm:spPr/>
    </dgm:pt>
    <dgm:pt modelId="{D8EFB286-4F9B-4E33-9A1E-82B31C8E1DDA}" type="pres">
      <dgm:prSet presAssocID="{880CC34F-B53F-4C15-B073-9D19A8FA4CA9}" presName="parentLin" presStyleCnt="0"/>
      <dgm:spPr/>
    </dgm:pt>
    <dgm:pt modelId="{BFE97102-1E4F-4EB7-8AE0-B9F889D8AE48}" type="pres">
      <dgm:prSet presAssocID="{880CC34F-B53F-4C15-B073-9D19A8FA4CA9}" presName="parentLeftMargin" presStyleLbl="node1" presStyleIdx="3" presStyleCnt="6"/>
      <dgm:spPr/>
    </dgm:pt>
    <dgm:pt modelId="{8061739E-F850-4EC6-A72C-F1B99E8562F1}" type="pres">
      <dgm:prSet presAssocID="{880CC34F-B53F-4C15-B073-9D19A8FA4CA9}" presName="parentText" presStyleLbl="node1" presStyleIdx="4" presStyleCnt="6">
        <dgm:presLayoutVars>
          <dgm:chMax val="0"/>
          <dgm:bulletEnabled val="1"/>
        </dgm:presLayoutVars>
      </dgm:prSet>
      <dgm:spPr/>
    </dgm:pt>
    <dgm:pt modelId="{E051E284-7A2A-441B-821B-5C2CD75B4265}" type="pres">
      <dgm:prSet presAssocID="{880CC34F-B53F-4C15-B073-9D19A8FA4CA9}" presName="negativeSpace" presStyleCnt="0"/>
      <dgm:spPr/>
    </dgm:pt>
    <dgm:pt modelId="{7E62F21F-6B90-4F32-9C9E-B7547C16A0C7}" type="pres">
      <dgm:prSet presAssocID="{880CC34F-B53F-4C15-B073-9D19A8FA4CA9}" presName="childText" presStyleLbl="conFgAcc1" presStyleIdx="4" presStyleCnt="6">
        <dgm:presLayoutVars>
          <dgm:bulletEnabled val="1"/>
        </dgm:presLayoutVars>
      </dgm:prSet>
      <dgm:spPr/>
    </dgm:pt>
    <dgm:pt modelId="{BF705984-DB3D-47E8-8462-968131F3BD39}" type="pres">
      <dgm:prSet presAssocID="{438C39D1-C832-4313-8B11-C8624AE13D4C}" presName="spaceBetweenRectangles" presStyleCnt="0"/>
      <dgm:spPr/>
    </dgm:pt>
    <dgm:pt modelId="{9095C7E4-C6AE-4A06-BCAF-B8C64EC0A820}" type="pres">
      <dgm:prSet presAssocID="{4E4D77D3-57F9-4A22-8671-4EF2C98C6FC2}" presName="parentLin" presStyleCnt="0"/>
      <dgm:spPr/>
    </dgm:pt>
    <dgm:pt modelId="{2A5DE816-8B5B-45FA-8928-6754E3F920EE}" type="pres">
      <dgm:prSet presAssocID="{4E4D77D3-57F9-4A22-8671-4EF2C98C6FC2}" presName="parentLeftMargin" presStyleLbl="node1" presStyleIdx="4" presStyleCnt="6"/>
      <dgm:spPr/>
    </dgm:pt>
    <dgm:pt modelId="{BA7EF091-8BD8-4334-B618-092E698C631B}" type="pres">
      <dgm:prSet presAssocID="{4E4D77D3-57F9-4A22-8671-4EF2C98C6FC2}" presName="parentText" presStyleLbl="node1" presStyleIdx="5" presStyleCnt="6">
        <dgm:presLayoutVars>
          <dgm:chMax val="0"/>
          <dgm:bulletEnabled val="1"/>
        </dgm:presLayoutVars>
      </dgm:prSet>
      <dgm:spPr/>
    </dgm:pt>
    <dgm:pt modelId="{26A82A6F-8D05-42DF-8F56-D46C9E9CAAC9}" type="pres">
      <dgm:prSet presAssocID="{4E4D77D3-57F9-4A22-8671-4EF2C98C6FC2}" presName="negativeSpace" presStyleCnt="0"/>
      <dgm:spPr/>
    </dgm:pt>
    <dgm:pt modelId="{9E40EA94-024B-4A58-AEE3-E76485FEFA89}" type="pres">
      <dgm:prSet presAssocID="{4E4D77D3-57F9-4A22-8671-4EF2C98C6FC2}" presName="childText" presStyleLbl="conFgAcc1" presStyleIdx="5" presStyleCnt="6">
        <dgm:presLayoutVars>
          <dgm:bulletEnabled val="1"/>
        </dgm:presLayoutVars>
      </dgm:prSet>
      <dgm:spPr/>
    </dgm:pt>
  </dgm:ptLst>
  <dgm:cxnLst>
    <dgm:cxn modelId="{24189807-112A-44D2-9D92-ED427E959840}" srcId="{D4FFFC02-AFC8-46F9-8B34-AFBF69B4E558}" destId="{880CC34F-B53F-4C15-B073-9D19A8FA4CA9}" srcOrd="4" destOrd="0" parTransId="{391C94D1-5348-44E7-95E2-8CDE99E26858}" sibTransId="{438C39D1-C832-4313-8B11-C8624AE13D4C}"/>
    <dgm:cxn modelId="{6AB5EC0C-E6A9-4FDE-9F7D-D2AEA334D602}" type="presOf" srcId="{06DF487E-F480-40A2-84C6-015D367DF1BF}" destId="{C73ECE3C-21DC-4B0C-BF78-F2186D6549D1}" srcOrd="0" destOrd="0" presId="urn:microsoft.com/office/officeart/2005/8/layout/list1"/>
    <dgm:cxn modelId="{44ED0B1A-95DE-4138-8A21-C1960D73A851}" type="presOf" srcId="{9D06CF7E-9AAE-48D4-9AB8-1CBC9802A3B1}" destId="{77C3EEF4-1D12-493D-B71F-620DCDFEE657}" srcOrd="0" destOrd="0" presId="urn:microsoft.com/office/officeart/2005/8/layout/list1"/>
    <dgm:cxn modelId="{F1FB392B-9084-40BF-9E20-2249838F0E5A}" type="presOf" srcId="{FE7F078D-3499-4668-BC8E-3712AABC77C5}" destId="{B9AD8C3B-EE2A-4318-AF74-8CC7A8234E13}" srcOrd="1" destOrd="0" presId="urn:microsoft.com/office/officeart/2005/8/layout/list1"/>
    <dgm:cxn modelId="{0D9C3C2E-AAA2-4677-8874-B5AE86F563A4}" srcId="{D4FFFC02-AFC8-46F9-8B34-AFBF69B4E558}" destId="{FE7F078D-3499-4668-BC8E-3712AABC77C5}" srcOrd="0" destOrd="0" parTransId="{604E3906-4BE7-4FB5-9EB7-9E2DC1D04EB0}" sibTransId="{E496F465-B30B-4757-AC90-9555C36F8A54}"/>
    <dgm:cxn modelId="{0C08195D-2F54-4591-9529-1995C7979DF2}" type="presOf" srcId="{83206074-EC9F-4C94-AC37-EF52DF9E693E}" destId="{142A04F8-551D-4A10-AF2D-5BCC442001ED}" srcOrd="0" destOrd="0" presId="urn:microsoft.com/office/officeart/2005/8/layout/list1"/>
    <dgm:cxn modelId="{FF40A65D-1DDC-44F2-9759-47A5A6BDA64A}" type="presOf" srcId="{9D06CF7E-9AAE-48D4-9AB8-1CBC9802A3B1}" destId="{E0F92C1D-501A-4E3C-BE73-0E2E74EC87D1}" srcOrd="1" destOrd="0" presId="urn:microsoft.com/office/officeart/2005/8/layout/list1"/>
    <dgm:cxn modelId="{81B60241-7641-413E-8F58-179B6264BF7B}" type="presOf" srcId="{880CC34F-B53F-4C15-B073-9D19A8FA4CA9}" destId="{8061739E-F850-4EC6-A72C-F1B99E8562F1}" srcOrd="1" destOrd="0" presId="urn:microsoft.com/office/officeart/2005/8/layout/list1"/>
    <dgm:cxn modelId="{1E84994D-DE38-4ECB-9687-81E40A1D7861}" type="presOf" srcId="{FE7F078D-3499-4668-BC8E-3712AABC77C5}" destId="{BA3A9220-9CF8-491C-8EA8-BF26D91F70B8}" srcOrd="0" destOrd="0" presId="urn:microsoft.com/office/officeart/2005/8/layout/list1"/>
    <dgm:cxn modelId="{A6FA527C-EC7D-47B9-8FD7-AA4E5B19C125}" srcId="{D4FFFC02-AFC8-46F9-8B34-AFBF69B4E558}" destId="{06DF487E-F480-40A2-84C6-015D367DF1BF}" srcOrd="3" destOrd="0" parTransId="{955AD366-A00E-46BC-ABF7-A7828242D02A}" sibTransId="{5B0F7B4B-8875-45F7-AD01-2ED7E14195DE}"/>
    <dgm:cxn modelId="{42AC4F86-8228-41C4-87BD-4BE257158368}" type="presOf" srcId="{4E4D77D3-57F9-4A22-8671-4EF2C98C6FC2}" destId="{BA7EF091-8BD8-4334-B618-092E698C631B}" srcOrd="1" destOrd="0" presId="urn:microsoft.com/office/officeart/2005/8/layout/list1"/>
    <dgm:cxn modelId="{9BE9FC88-EA4A-4F3E-817C-652EDE34A168}" srcId="{D4FFFC02-AFC8-46F9-8B34-AFBF69B4E558}" destId="{9D06CF7E-9AAE-48D4-9AB8-1CBC9802A3B1}" srcOrd="1" destOrd="0" parTransId="{B673508C-D3B6-4FD3-BA81-E5C8F6F459AF}" sibTransId="{616EA23C-F4B8-4BD7-812D-BCF537B94BEF}"/>
    <dgm:cxn modelId="{5A41438D-E773-4211-8E38-3163AA8BF0AF}" srcId="{D4FFFC02-AFC8-46F9-8B34-AFBF69B4E558}" destId="{83206074-EC9F-4C94-AC37-EF52DF9E693E}" srcOrd="2" destOrd="0" parTransId="{F25694AA-0A7F-4E66-BC25-42378A562A9E}" sibTransId="{754F0F81-D75B-4727-8F7E-D9BE773DFAFC}"/>
    <dgm:cxn modelId="{BB302591-9FF1-4FBE-8B5C-5C0BAE2AE1B3}" srcId="{D4FFFC02-AFC8-46F9-8B34-AFBF69B4E558}" destId="{4E4D77D3-57F9-4A22-8671-4EF2C98C6FC2}" srcOrd="5" destOrd="0" parTransId="{76D282BA-6D6A-4DAB-8E87-853E32B03B74}" sibTransId="{120ED73B-D246-4711-8A70-C6FD9EE13F1D}"/>
    <dgm:cxn modelId="{C068E8A5-B9D3-4AC5-9BB9-49E1843DF7A0}" type="presOf" srcId="{D4FFFC02-AFC8-46F9-8B34-AFBF69B4E558}" destId="{C15DF2B4-6E0F-4110-AEAC-A0BCAE1115C7}" srcOrd="0" destOrd="0" presId="urn:microsoft.com/office/officeart/2005/8/layout/list1"/>
    <dgm:cxn modelId="{20BED4BE-95B6-406E-83C5-E393DEB270BD}" type="presOf" srcId="{83206074-EC9F-4C94-AC37-EF52DF9E693E}" destId="{EBB15708-2125-41AB-AE94-3C3322CCCA88}" srcOrd="1" destOrd="0" presId="urn:microsoft.com/office/officeart/2005/8/layout/list1"/>
    <dgm:cxn modelId="{1405A9C1-3213-4DA8-A092-808F940273C6}" type="presOf" srcId="{880CC34F-B53F-4C15-B073-9D19A8FA4CA9}" destId="{BFE97102-1E4F-4EB7-8AE0-B9F889D8AE48}" srcOrd="0" destOrd="0" presId="urn:microsoft.com/office/officeart/2005/8/layout/list1"/>
    <dgm:cxn modelId="{E613F1C3-B01F-43C9-888D-6CE753B533E5}" type="presOf" srcId="{06DF487E-F480-40A2-84C6-015D367DF1BF}" destId="{90C06F24-2FD9-4F16-9CF5-34C5676116F5}" srcOrd="1" destOrd="0" presId="urn:microsoft.com/office/officeart/2005/8/layout/list1"/>
    <dgm:cxn modelId="{4C4227D2-3F7A-4477-B871-4799C11D1E50}" type="presOf" srcId="{4E4D77D3-57F9-4A22-8671-4EF2C98C6FC2}" destId="{2A5DE816-8B5B-45FA-8928-6754E3F920EE}" srcOrd="0" destOrd="0" presId="urn:microsoft.com/office/officeart/2005/8/layout/list1"/>
    <dgm:cxn modelId="{F28983D1-5B93-4A97-A4AB-1E96AFBD5D2D}" type="presParOf" srcId="{C15DF2B4-6E0F-4110-AEAC-A0BCAE1115C7}" destId="{FBA94499-038A-4EAD-8031-61EE4F3BBF15}" srcOrd="0" destOrd="0" presId="urn:microsoft.com/office/officeart/2005/8/layout/list1"/>
    <dgm:cxn modelId="{DB460B2E-9789-400A-8D62-7F28E39BA770}" type="presParOf" srcId="{FBA94499-038A-4EAD-8031-61EE4F3BBF15}" destId="{BA3A9220-9CF8-491C-8EA8-BF26D91F70B8}" srcOrd="0" destOrd="0" presId="urn:microsoft.com/office/officeart/2005/8/layout/list1"/>
    <dgm:cxn modelId="{32FE0891-7C12-4327-88AF-03CAA1A09968}" type="presParOf" srcId="{FBA94499-038A-4EAD-8031-61EE4F3BBF15}" destId="{B9AD8C3B-EE2A-4318-AF74-8CC7A8234E13}" srcOrd="1" destOrd="0" presId="urn:microsoft.com/office/officeart/2005/8/layout/list1"/>
    <dgm:cxn modelId="{A735E928-E1AA-4C2E-928B-7222EAADCC7D}" type="presParOf" srcId="{C15DF2B4-6E0F-4110-AEAC-A0BCAE1115C7}" destId="{BC538C2A-99E4-4D5D-AABF-4164B36B431C}" srcOrd="1" destOrd="0" presId="urn:microsoft.com/office/officeart/2005/8/layout/list1"/>
    <dgm:cxn modelId="{CD04892A-F963-423D-8104-432B62FD38D8}" type="presParOf" srcId="{C15DF2B4-6E0F-4110-AEAC-A0BCAE1115C7}" destId="{6C39AABB-F417-4EB8-AB9C-17947B484148}" srcOrd="2" destOrd="0" presId="urn:microsoft.com/office/officeart/2005/8/layout/list1"/>
    <dgm:cxn modelId="{51F2414D-B9FE-4A67-8A7A-647155A312D0}" type="presParOf" srcId="{C15DF2B4-6E0F-4110-AEAC-A0BCAE1115C7}" destId="{6DCBA2B5-13C0-4B71-8763-CA8935A560B2}" srcOrd="3" destOrd="0" presId="urn:microsoft.com/office/officeart/2005/8/layout/list1"/>
    <dgm:cxn modelId="{D27D9743-75DF-412A-BAE4-3FB122677D00}" type="presParOf" srcId="{C15DF2B4-6E0F-4110-AEAC-A0BCAE1115C7}" destId="{D132909B-6CE4-4836-8E90-80BD67BBA1E1}" srcOrd="4" destOrd="0" presId="urn:microsoft.com/office/officeart/2005/8/layout/list1"/>
    <dgm:cxn modelId="{86D8F8DE-E373-4718-A056-555301C25636}" type="presParOf" srcId="{D132909B-6CE4-4836-8E90-80BD67BBA1E1}" destId="{77C3EEF4-1D12-493D-B71F-620DCDFEE657}" srcOrd="0" destOrd="0" presId="urn:microsoft.com/office/officeart/2005/8/layout/list1"/>
    <dgm:cxn modelId="{C5F33B91-CABB-4F8D-9823-E46F6C6D7922}" type="presParOf" srcId="{D132909B-6CE4-4836-8E90-80BD67BBA1E1}" destId="{E0F92C1D-501A-4E3C-BE73-0E2E74EC87D1}" srcOrd="1" destOrd="0" presId="urn:microsoft.com/office/officeart/2005/8/layout/list1"/>
    <dgm:cxn modelId="{4094E2FC-CFEB-4D94-B2A4-7BFF83EE68EF}" type="presParOf" srcId="{C15DF2B4-6E0F-4110-AEAC-A0BCAE1115C7}" destId="{553DB853-37DB-4B7B-ACB5-8426C182926E}" srcOrd="5" destOrd="0" presId="urn:microsoft.com/office/officeart/2005/8/layout/list1"/>
    <dgm:cxn modelId="{0671C2B8-4AD6-4023-98EA-7C6C3EA5DB36}" type="presParOf" srcId="{C15DF2B4-6E0F-4110-AEAC-A0BCAE1115C7}" destId="{6FC656A0-5B58-40D0-BF80-8E8E2918C43F}" srcOrd="6" destOrd="0" presId="urn:microsoft.com/office/officeart/2005/8/layout/list1"/>
    <dgm:cxn modelId="{6319A143-53B2-43DB-AE95-2E2DDC256764}" type="presParOf" srcId="{C15DF2B4-6E0F-4110-AEAC-A0BCAE1115C7}" destId="{1583EE59-E951-4778-853F-EC2F7714E345}" srcOrd="7" destOrd="0" presId="urn:microsoft.com/office/officeart/2005/8/layout/list1"/>
    <dgm:cxn modelId="{BB8D1028-B341-4273-87EB-4651FE24D0C8}" type="presParOf" srcId="{C15DF2B4-6E0F-4110-AEAC-A0BCAE1115C7}" destId="{4D19ECE4-53BE-4692-9D9C-8AA92909C04B}" srcOrd="8" destOrd="0" presId="urn:microsoft.com/office/officeart/2005/8/layout/list1"/>
    <dgm:cxn modelId="{1ED7701C-4FBA-45B2-83DC-B85D63FD0D1C}" type="presParOf" srcId="{4D19ECE4-53BE-4692-9D9C-8AA92909C04B}" destId="{142A04F8-551D-4A10-AF2D-5BCC442001ED}" srcOrd="0" destOrd="0" presId="urn:microsoft.com/office/officeart/2005/8/layout/list1"/>
    <dgm:cxn modelId="{C68CE4A8-85AF-429B-B5C3-39BC18924BB4}" type="presParOf" srcId="{4D19ECE4-53BE-4692-9D9C-8AA92909C04B}" destId="{EBB15708-2125-41AB-AE94-3C3322CCCA88}" srcOrd="1" destOrd="0" presId="urn:microsoft.com/office/officeart/2005/8/layout/list1"/>
    <dgm:cxn modelId="{7C4F51F6-B8C9-45EA-8D0E-89D2ED4D0D0D}" type="presParOf" srcId="{C15DF2B4-6E0F-4110-AEAC-A0BCAE1115C7}" destId="{F93B577F-674E-4933-B8E6-F8EF7341173C}" srcOrd="9" destOrd="0" presId="urn:microsoft.com/office/officeart/2005/8/layout/list1"/>
    <dgm:cxn modelId="{52AC0426-7C1F-4704-884F-6DE5AB016F32}" type="presParOf" srcId="{C15DF2B4-6E0F-4110-AEAC-A0BCAE1115C7}" destId="{0ACC7B2B-873D-4EE3-BC9C-01753BEEF1F3}" srcOrd="10" destOrd="0" presId="urn:microsoft.com/office/officeart/2005/8/layout/list1"/>
    <dgm:cxn modelId="{C1F71666-F8C6-4453-87CF-1F99BDDF342A}" type="presParOf" srcId="{C15DF2B4-6E0F-4110-AEAC-A0BCAE1115C7}" destId="{8DDD88C7-88E9-4684-AC93-45ED81019A2F}" srcOrd="11" destOrd="0" presId="urn:microsoft.com/office/officeart/2005/8/layout/list1"/>
    <dgm:cxn modelId="{324D855F-A178-44EA-B5AA-66162C2494C8}" type="presParOf" srcId="{C15DF2B4-6E0F-4110-AEAC-A0BCAE1115C7}" destId="{90DF7F9C-C08F-45A3-9A37-F8A94BE3E836}" srcOrd="12" destOrd="0" presId="urn:microsoft.com/office/officeart/2005/8/layout/list1"/>
    <dgm:cxn modelId="{5C026FE8-A6FD-46CF-AE4A-32DE6591B8BF}" type="presParOf" srcId="{90DF7F9C-C08F-45A3-9A37-F8A94BE3E836}" destId="{C73ECE3C-21DC-4B0C-BF78-F2186D6549D1}" srcOrd="0" destOrd="0" presId="urn:microsoft.com/office/officeart/2005/8/layout/list1"/>
    <dgm:cxn modelId="{183AF60A-57ED-465B-8A0D-776231CBCEF8}" type="presParOf" srcId="{90DF7F9C-C08F-45A3-9A37-F8A94BE3E836}" destId="{90C06F24-2FD9-4F16-9CF5-34C5676116F5}" srcOrd="1" destOrd="0" presId="urn:microsoft.com/office/officeart/2005/8/layout/list1"/>
    <dgm:cxn modelId="{894DBD91-1147-4023-8419-F8C11602CE5E}" type="presParOf" srcId="{C15DF2B4-6E0F-4110-AEAC-A0BCAE1115C7}" destId="{D63441E4-8708-467C-A642-372B6E2FEE19}" srcOrd="13" destOrd="0" presId="urn:microsoft.com/office/officeart/2005/8/layout/list1"/>
    <dgm:cxn modelId="{9D8B6180-86E8-48E4-BA84-FA6029125640}" type="presParOf" srcId="{C15DF2B4-6E0F-4110-AEAC-A0BCAE1115C7}" destId="{C2F6611B-208F-4608-A885-AC6C5C799832}" srcOrd="14" destOrd="0" presId="urn:microsoft.com/office/officeart/2005/8/layout/list1"/>
    <dgm:cxn modelId="{B217DC61-C8F5-4CAC-AD5A-AA5A2483CA3E}" type="presParOf" srcId="{C15DF2B4-6E0F-4110-AEAC-A0BCAE1115C7}" destId="{715958AD-E891-44EE-B5E8-6F3DE0F5C41C}" srcOrd="15" destOrd="0" presId="urn:microsoft.com/office/officeart/2005/8/layout/list1"/>
    <dgm:cxn modelId="{53269199-D745-4614-A118-9AB9AE3F4BE4}" type="presParOf" srcId="{C15DF2B4-6E0F-4110-AEAC-A0BCAE1115C7}" destId="{D8EFB286-4F9B-4E33-9A1E-82B31C8E1DDA}" srcOrd="16" destOrd="0" presId="urn:microsoft.com/office/officeart/2005/8/layout/list1"/>
    <dgm:cxn modelId="{FE6D37E5-D8D8-4C23-8810-554075349E21}" type="presParOf" srcId="{D8EFB286-4F9B-4E33-9A1E-82B31C8E1DDA}" destId="{BFE97102-1E4F-4EB7-8AE0-B9F889D8AE48}" srcOrd="0" destOrd="0" presId="urn:microsoft.com/office/officeart/2005/8/layout/list1"/>
    <dgm:cxn modelId="{D9699DB1-69B3-4147-8C6C-A6B109288C62}" type="presParOf" srcId="{D8EFB286-4F9B-4E33-9A1E-82B31C8E1DDA}" destId="{8061739E-F850-4EC6-A72C-F1B99E8562F1}" srcOrd="1" destOrd="0" presId="urn:microsoft.com/office/officeart/2005/8/layout/list1"/>
    <dgm:cxn modelId="{110FFAC3-B311-4492-B0B1-5AEC95E18531}" type="presParOf" srcId="{C15DF2B4-6E0F-4110-AEAC-A0BCAE1115C7}" destId="{E051E284-7A2A-441B-821B-5C2CD75B4265}" srcOrd="17" destOrd="0" presId="urn:microsoft.com/office/officeart/2005/8/layout/list1"/>
    <dgm:cxn modelId="{593BBFD3-C0E7-48CD-B998-74B3238514E7}" type="presParOf" srcId="{C15DF2B4-6E0F-4110-AEAC-A0BCAE1115C7}" destId="{7E62F21F-6B90-4F32-9C9E-B7547C16A0C7}" srcOrd="18" destOrd="0" presId="urn:microsoft.com/office/officeart/2005/8/layout/list1"/>
    <dgm:cxn modelId="{0B10EFFF-0A8E-497D-A2B1-2271D1703F52}" type="presParOf" srcId="{C15DF2B4-6E0F-4110-AEAC-A0BCAE1115C7}" destId="{BF705984-DB3D-47E8-8462-968131F3BD39}" srcOrd="19" destOrd="0" presId="urn:microsoft.com/office/officeart/2005/8/layout/list1"/>
    <dgm:cxn modelId="{14008ED8-6045-4535-AD61-CCC947470DF1}" type="presParOf" srcId="{C15DF2B4-6E0F-4110-AEAC-A0BCAE1115C7}" destId="{9095C7E4-C6AE-4A06-BCAF-B8C64EC0A820}" srcOrd="20" destOrd="0" presId="urn:microsoft.com/office/officeart/2005/8/layout/list1"/>
    <dgm:cxn modelId="{8F6611EA-5C6F-4BF0-8A59-85283A78013B}" type="presParOf" srcId="{9095C7E4-C6AE-4A06-BCAF-B8C64EC0A820}" destId="{2A5DE816-8B5B-45FA-8928-6754E3F920EE}" srcOrd="0" destOrd="0" presId="urn:microsoft.com/office/officeart/2005/8/layout/list1"/>
    <dgm:cxn modelId="{B1E32E2E-C2A9-4D53-96C8-25D888F6D289}" type="presParOf" srcId="{9095C7E4-C6AE-4A06-BCAF-B8C64EC0A820}" destId="{BA7EF091-8BD8-4334-B618-092E698C631B}" srcOrd="1" destOrd="0" presId="urn:microsoft.com/office/officeart/2005/8/layout/list1"/>
    <dgm:cxn modelId="{81947A21-CF62-4256-823D-34E5C307647F}" type="presParOf" srcId="{C15DF2B4-6E0F-4110-AEAC-A0BCAE1115C7}" destId="{26A82A6F-8D05-42DF-8F56-D46C9E9CAAC9}" srcOrd="21" destOrd="0" presId="urn:microsoft.com/office/officeart/2005/8/layout/list1"/>
    <dgm:cxn modelId="{C41679E7-CF7C-4F5A-9041-B562756FF3B9}" type="presParOf" srcId="{C15DF2B4-6E0F-4110-AEAC-A0BCAE1115C7}" destId="{9E40EA94-024B-4A58-AEE3-E76485FEFA89}"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12D3B-5DEC-4B48-8A25-1D8DBFDE3ECA}">
      <dsp:nvSpPr>
        <dsp:cNvPr id="0" name=""/>
        <dsp:cNvSpPr/>
      </dsp:nvSpPr>
      <dsp:spPr>
        <a:xfrm>
          <a:off x="1186" y="469573"/>
          <a:ext cx="4164728" cy="264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5FB3D0-035B-49A6-8BCB-ED7C1802272B}">
      <dsp:nvSpPr>
        <dsp:cNvPr id="0" name=""/>
        <dsp:cNvSpPr/>
      </dsp:nvSpPr>
      <dsp:spPr>
        <a:xfrm>
          <a:off x="463934" y="909183"/>
          <a:ext cx="4164728" cy="264460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Naturalism</a:t>
          </a:r>
        </a:p>
        <a:p>
          <a:pPr marL="0" lvl="0" indent="0" algn="ctr" defTabSz="1066800">
            <a:lnSpc>
              <a:spcPct val="90000"/>
            </a:lnSpc>
            <a:spcBef>
              <a:spcPct val="0"/>
            </a:spcBef>
            <a:spcAft>
              <a:spcPct val="35000"/>
            </a:spcAft>
            <a:buNone/>
          </a:pPr>
          <a:r>
            <a:rPr lang="en-GB" sz="2400" b="0" i="0" kern="1200" dirty="0"/>
            <a:t>capturing speech as accurately and completely as possible, including stutters, pauses and non-verbal cues; aiming for a realistic representation of the interview</a:t>
          </a:r>
          <a:endParaRPr lang="en-US" sz="2400" kern="1200" dirty="0"/>
        </a:p>
      </dsp:txBody>
      <dsp:txXfrm>
        <a:off x="541392" y="986641"/>
        <a:ext cx="4009812" cy="2489686"/>
      </dsp:txXfrm>
    </dsp:sp>
    <dsp:sp modelId="{0B725F0B-2BE2-475A-9025-2351D483F418}">
      <dsp:nvSpPr>
        <dsp:cNvPr id="0" name=""/>
        <dsp:cNvSpPr/>
      </dsp:nvSpPr>
      <dsp:spPr>
        <a:xfrm>
          <a:off x="5091410" y="469573"/>
          <a:ext cx="4164728" cy="264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62A29-1DD2-4E38-A16D-754A5DD53582}">
      <dsp:nvSpPr>
        <dsp:cNvPr id="0" name=""/>
        <dsp:cNvSpPr/>
      </dsp:nvSpPr>
      <dsp:spPr>
        <a:xfrm>
          <a:off x="5554157" y="909183"/>
          <a:ext cx="4164728" cy="264460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err="1"/>
            <a:t>Denaturalism</a:t>
          </a:r>
          <a:endParaRPr lang="en-GB" sz="2400" kern="1200" dirty="0"/>
        </a:p>
        <a:p>
          <a:pPr marL="0" lvl="0" indent="0" algn="ctr" defTabSz="1066800">
            <a:lnSpc>
              <a:spcPct val="90000"/>
            </a:lnSpc>
            <a:spcBef>
              <a:spcPct val="0"/>
            </a:spcBef>
            <a:spcAft>
              <a:spcPct val="35000"/>
            </a:spcAft>
            <a:buNone/>
          </a:pPr>
          <a:r>
            <a:rPr lang="en-GB" sz="2400" kern="1200" dirty="0"/>
            <a:t>grammar is corrected; interview noise (e.g. stutters, pauses) is removed; non-standard accents are standardised</a:t>
          </a:r>
          <a:endParaRPr lang="en-US" sz="2400" kern="1200" dirty="0"/>
        </a:p>
      </dsp:txBody>
      <dsp:txXfrm>
        <a:off x="5631615" y="986641"/>
        <a:ext cx="4009812" cy="24896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7A31C-25DD-421A-8AB0-264DFE6B4800}">
      <dsp:nvSpPr>
        <dsp:cNvPr id="0" name=""/>
        <dsp:cNvSpPr/>
      </dsp:nvSpPr>
      <dsp:spPr>
        <a:xfrm>
          <a:off x="0" y="491"/>
          <a:ext cx="10457681"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A67E81-50A7-4F58-9778-F75DBB9C4AD0}">
      <dsp:nvSpPr>
        <dsp:cNvPr id="0" name=""/>
        <dsp:cNvSpPr/>
      </dsp:nvSpPr>
      <dsp:spPr>
        <a:xfrm>
          <a:off x="347593" y="259031"/>
          <a:ext cx="631988" cy="631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51BEAF-181A-45D0-82F2-C01B81EFD28B}">
      <dsp:nvSpPr>
        <dsp:cNvPr id="0" name=""/>
        <dsp:cNvSpPr/>
      </dsp:nvSpPr>
      <dsp:spPr>
        <a:xfrm>
          <a:off x="1327175" y="491"/>
          <a:ext cx="9130505"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333500">
            <a:lnSpc>
              <a:spcPct val="90000"/>
            </a:lnSpc>
            <a:spcBef>
              <a:spcPct val="0"/>
            </a:spcBef>
            <a:spcAft>
              <a:spcPct val="35000"/>
            </a:spcAft>
            <a:buNone/>
          </a:pPr>
          <a:r>
            <a:rPr lang="en-GB" sz="3000" kern="1200" dirty="0"/>
            <a:t>1. R</a:t>
          </a:r>
          <a:r>
            <a:rPr lang="en-GB" sz="3000" i="0" kern="1200" dirty="0"/>
            <a:t>eview </a:t>
          </a:r>
          <a:r>
            <a:rPr lang="en-GB" sz="3000" b="0" i="0" kern="1200" dirty="0"/>
            <a:t>initial findings. </a:t>
          </a:r>
          <a:endParaRPr lang="en-US" sz="3000" kern="1200" dirty="0"/>
        </a:p>
      </dsp:txBody>
      <dsp:txXfrm>
        <a:off x="1327175" y="491"/>
        <a:ext cx="9130505" cy="1149069"/>
      </dsp:txXfrm>
    </dsp:sp>
    <dsp:sp modelId="{A3EAFD79-98CB-48A1-A28E-73BFDF3F039E}">
      <dsp:nvSpPr>
        <dsp:cNvPr id="0" name=""/>
        <dsp:cNvSpPr/>
      </dsp:nvSpPr>
      <dsp:spPr>
        <a:xfrm>
          <a:off x="0" y="1436827"/>
          <a:ext cx="10457681"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4E1D74-2C3E-4B84-AADE-0F6FD5F6574C}">
      <dsp:nvSpPr>
        <dsp:cNvPr id="0" name=""/>
        <dsp:cNvSpPr/>
      </dsp:nvSpPr>
      <dsp:spPr>
        <a:xfrm>
          <a:off x="347593" y="1695368"/>
          <a:ext cx="631988" cy="631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61EC90-DD99-49CB-AC32-59D5719C7331}">
      <dsp:nvSpPr>
        <dsp:cNvPr id="0" name=""/>
        <dsp:cNvSpPr/>
      </dsp:nvSpPr>
      <dsp:spPr>
        <a:xfrm>
          <a:off x="1327175" y="1436827"/>
          <a:ext cx="9130505"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333500">
            <a:lnSpc>
              <a:spcPct val="90000"/>
            </a:lnSpc>
            <a:spcBef>
              <a:spcPct val="0"/>
            </a:spcBef>
            <a:spcAft>
              <a:spcPct val="35000"/>
            </a:spcAft>
            <a:buNone/>
          </a:pPr>
          <a:r>
            <a:rPr lang="en-GB" sz="3000" b="0" i="0" kern="1200" dirty="0"/>
            <a:t>2. Check the prose within written transcripts for familiarity and errors.</a:t>
          </a:r>
          <a:endParaRPr lang="en-US" sz="3000" kern="1200" dirty="0"/>
        </a:p>
      </dsp:txBody>
      <dsp:txXfrm>
        <a:off x="1327175" y="1436827"/>
        <a:ext cx="9130505" cy="1149069"/>
      </dsp:txXfrm>
    </dsp:sp>
    <dsp:sp modelId="{496B34F5-2691-4EC4-9AE6-36D47749542F}">
      <dsp:nvSpPr>
        <dsp:cNvPr id="0" name=""/>
        <dsp:cNvSpPr/>
      </dsp:nvSpPr>
      <dsp:spPr>
        <a:xfrm>
          <a:off x="0" y="2873164"/>
          <a:ext cx="10457681"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5FD7C-49DF-43CF-ABDB-6932CADF25BE}">
      <dsp:nvSpPr>
        <dsp:cNvPr id="0" name=""/>
        <dsp:cNvSpPr/>
      </dsp:nvSpPr>
      <dsp:spPr>
        <a:xfrm>
          <a:off x="347593" y="3131705"/>
          <a:ext cx="631988" cy="631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45E783-293E-4BF6-8974-E2FDA28CF71B}">
      <dsp:nvSpPr>
        <dsp:cNvPr id="0" name=""/>
        <dsp:cNvSpPr/>
      </dsp:nvSpPr>
      <dsp:spPr>
        <a:xfrm>
          <a:off x="1327175" y="2873164"/>
          <a:ext cx="9130505"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333500">
            <a:lnSpc>
              <a:spcPct val="90000"/>
            </a:lnSpc>
            <a:spcBef>
              <a:spcPct val="0"/>
            </a:spcBef>
            <a:spcAft>
              <a:spcPct val="35000"/>
            </a:spcAft>
            <a:buNone/>
          </a:pPr>
          <a:r>
            <a:rPr lang="en-GB" sz="3000" b="0" i="0" kern="1200" dirty="0"/>
            <a:t>3. Transcribe any audio recordings into analysable text.</a:t>
          </a:r>
          <a:endParaRPr lang="en-US" sz="3000" kern="1200" dirty="0"/>
        </a:p>
      </dsp:txBody>
      <dsp:txXfrm>
        <a:off x="1327175" y="2873164"/>
        <a:ext cx="9130505" cy="11490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9AABB-F417-4EB8-AB9C-17947B484148}">
      <dsp:nvSpPr>
        <dsp:cNvPr id="0" name=""/>
        <dsp:cNvSpPr/>
      </dsp:nvSpPr>
      <dsp:spPr>
        <a:xfrm>
          <a:off x="0" y="325464"/>
          <a:ext cx="5641974" cy="4536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9AD8C3B-EE2A-4318-AF74-8CC7A8234E13}">
      <dsp:nvSpPr>
        <dsp:cNvPr id="0" name=""/>
        <dsp:cNvSpPr/>
      </dsp:nvSpPr>
      <dsp:spPr>
        <a:xfrm>
          <a:off x="282098" y="59784"/>
          <a:ext cx="3949382" cy="5313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800100">
            <a:lnSpc>
              <a:spcPct val="90000"/>
            </a:lnSpc>
            <a:spcBef>
              <a:spcPct val="0"/>
            </a:spcBef>
            <a:spcAft>
              <a:spcPct val="35000"/>
            </a:spcAft>
            <a:buNone/>
          </a:pPr>
          <a:r>
            <a:rPr lang="en-GB" sz="1800" kern="1200" dirty="0"/>
            <a:t>Location</a:t>
          </a:r>
          <a:endParaRPr lang="en-US" sz="1800" kern="1200" dirty="0"/>
        </a:p>
      </dsp:txBody>
      <dsp:txXfrm>
        <a:off x="308037" y="85723"/>
        <a:ext cx="3897504" cy="479482"/>
      </dsp:txXfrm>
    </dsp:sp>
    <dsp:sp modelId="{6FC656A0-5B58-40D0-BF80-8E8E2918C43F}">
      <dsp:nvSpPr>
        <dsp:cNvPr id="0" name=""/>
        <dsp:cNvSpPr/>
      </dsp:nvSpPr>
      <dsp:spPr>
        <a:xfrm>
          <a:off x="0" y="1141944"/>
          <a:ext cx="5641974" cy="4536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F92C1D-501A-4E3C-BE73-0E2E74EC87D1}">
      <dsp:nvSpPr>
        <dsp:cNvPr id="0" name=""/>
        <dsp:cNvSpPr/>
      </dsp:nvSpPr>
      <dsp:spPr>
        <a:xfrm>
          <a:off x="282098" y="876264"/>
          <a:ext cx="3949382" cy="53136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800100">
            <a:lnSpc>
              <a:spcPct val="90000"/>
            </a:lnSpc>
            <a:spcBef>
              <a:spcPct val="0"/>
            </a:spcBef>
            <a:spcAft>
              <a:spcPct val="35000"/>
            </a:spcAft>
            <a:buNone/>
          </a:pPr>
          <a:r>
            <a:rPr lang="en-GB" sz="1800" kern="1200" dirty="0"/>
            <a:t>Prior experience of studying Welsh</a:t>
          </a:r>
        </a:p>
      </dsp:txBody>
      <dsp:txXfrm>
        <a:off x="308037" y="902203"/>
        <a:ext cx="3897504" cy="479482"/>
      </dsp:txXfrm>
    </dsp:sp>
    <dsp:sp modelId="{0ACC7B2B-873D-4EE3-BC9C-01753BEEF1F3}">
      <dsp:nvSpPr>
        <dsp:cNvPr id="0" name=""/>
        <dsp:cNvSpPr/>
      </dsp:nvSpPr>
      <dsp:spPr>
        <a:xfrm>
          <a:off x="0" y="1958424"/>
          <a:ext cx="5641974" cy="453600"/>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B15708-2125-41AB-AE94-3C3322CCCA88}">
      <dsp:nvSpPr>
        <dsp:cNvPr id="0" name=""/>
        <dsp:cNvSpPr/>
      </dsp:nvSpPr>
      <dsp:spPr>
        <a:xfrm>
          <a:off x="282098" y="1692744"/>
          <a:ext cx="3949382" cy="53136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800100">
            <a:lnSpc>
              <a:spcPct val="90000"/>
            </a:lnSpc>
            <a:spcBef>
              <a:spcPct val="0"/>
            </a:spcBef>
            <a:spcAft>
              <a:spcPct val="35000"/>
            </a:spcAft>
            <a:buNone/>
          </a:pPr>
          <a:r>
            <a:rPr lang="en-GB" sz="1800" kern="1200" dirty="0"/>
            <a:t>Age-groups taught</a:t>
          </a:r>
          <a:endParaRPr lang="en-US" sz="1800" kern="1200" dirty="0"/>
        </a:p>
      </dsp:txBody>
      <dsp:txXfrm>
        <a:off x="308037" y="1718683"/>
        <a:ext cx="3897504" cy="479482"/>
      </dsp:txXfrm>
    </dsp:sp>
    <dsp:sp modelId="{C2F6611B-208F-4608-A885-AC6C5C799832}">
      <dsp:nvSpPr>
        <dsp:cNvPr id="0" name=""/>
        <dsp:cNvSpPr/>
      </dsp:nvSpPr>
      <dsp:spPr>
        <a:xfrm>
          <a:off x="0" y="2774905"/>
          <a:ext cx="5641974" cy="4536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C06F24-2FD9-4F16-9CF5-34C5676116F5}">
      <dsp:nvSpPr>
        <dsp:cNvPr id="0" name=""/>
        <dsp:cNvSpPr/>
      </dsp:nvSpPr>
      <dsp:spPr>
        <a:xfrm>
          <a:off x="282098" y="2509224"/>
          <a:ext cx="3949382" cy="53136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800100">
            <a:lnSpc>
              <a:spcPct val="90000"/>
            </a:lnSpc>
            <a:spcBef>
              <a:spcPct val="0"/>
            </a:spcBef>
            <a:spcAft>
              <a:spcPct val="35000"/>
            </a:spcAft>
            <a:buNone/>
          </a:pPr>
          <a:r>
            <a:rPr lang="en-GB" sz="1800" kern="1200" dirty="0"/>
            <a:t>Frequency of responses</a:t>
          </a:r>
        </a:p>
      </dsp:txBody>
      <dsp:txXfrm>
        <a:off x="308037" y="2535163"/>
        <a:ext cx="3897504" cy="479482"/>
      </dsp:txXfrm>
    </dsp:sp>
    <dsp:sp modelId="{7E62F21F-6B90-4F32-9C9E-B7547C16A0C7}">
      <dsp:nvSpPr>
        <dsp:cNvPr id="0" name=""/>
        <dsp:cNvSpPr/>
      </dsp:nvSpPr>
      <dsp:spPr>
        <a:xfrm>
          <a:off x="0" y="3591385"/>
          <a:ext cx="5641974" cy="453600"/>
        </a:xfrm>
        <a:prstGeom prst="rect">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61739E-F850-4EC6-A72C-F1B99E8562F1}">
      <dsp:nvSpPr>
        <dsp:cNvPr id="0" name=""/>
        <dsp:cNvSpPr/>
      </dsp:nvSpPr>
      <dsp:spPr>
        <a:xfrm>
          <a:off x="282098" y="3325705"/>
          <a:ext cx="3949382" cy="53136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800100">
            <a:lnSpc>
              <a:spcPct val="90000"/>
            </a:lnSpc>
            <a:spcBef>
              <a:spcPct val="0"/>
            </a:spcBef>
            <a:spcAft>
              <a:spcPct val="35000"/>
            </a:spcAft>
            <a:buNone/>
          </a:pPr>
          <a:r>
            <a:rPr lang="en-GB" sz="1800" kern="1200"/>
            <a:t>Frequency of use by the teacher</a:t>
          </a:r>
          <a:endParaRPr lang="en-US" sz="1800" kern="1200"/>
        </a:p>
      </dsp:txBody>
      <dsp:txXfrm>
        <a:off x="308037" y="3351644"/>
        <a:ext cx="3897504" cy="479482"/>
      </dsp:txXfrm>
    </dsp:sp>
    <dsp:sp modelId="{9E40EA94-024B-4A58-AEE3-E76485FEFA89}">
      <dsp:nvSpPr>
        <dsp:cNvPr id="0" name=""/>
        <dsp:cNvSpPr/>
      </dsp:nvSpPr>
      <dsp:spPr>
        <a:xfrm>
          <a:off x="0" y="4407865"/>
          <a:ext cx="5641974" cy="4536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7EF091-8BD8-4334-B618-092E698C631B}">
      <dsp:nvSpPr>
        <dsp:cNvPr id="0" name=""/>
        <dsp:cNvSpPr/>
      </dsp:nvSpPr>
      <dsp:spPr>
        <a:xfrm>
          <a:off x="282098" y="4142185"/>
          <a:ext cx="3949382" cy="5313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800100">
            <a:lnSpc>
              <a:spcPct val="90000"/>
            </a:lnSpc>
            <a:spcBef>
              <a:spcPct val="0"/>
            </a:spcBef>
            <a:spcAft>
              <a:spcPct val="35000"/>
            </a:spcAft>
            <a:buNone/>
          </a:pPr>
          <a:r>
            <a:rPr lang="en-GB" sz="1800" kern="1200" dirty="0"/>
            <a:t>Recommendations (Estyn)</a:t>
          </a:r>
          <a:endParaRPr lang="en-US" sz="1800" kern="1200" dirty="0"/>
        </a:p>
      </dsp:txBody>
      <dsp:txXfrm>
        <a:off x="308037" y="4168124"/>
        <a:ext cx="3897504"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3T15:57:36.609"/>
    </inkml:context>
    <inkml:brush xml:id="br0">
      <inkml:brushProperty name="width" value="0.1" units="cm"/>
      <inkml:brushProperty name="height" value="0.1" units="cm"/>
      <inkml:brushProperty name="color" value="#FFFFFF"/>
    </inkml:brush>
  </inkml:definitions>
  <inkml:trace contextRef="#ctx0" brushRef="#br0">0 1 24575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3T15:57:37.065"/>
    </inkml:context>
    <inkml:brush xml:id="br0">
      <inkml:brushProperty name="width" value="0.1" units="cm"/>
      <inkml:brushProperty name="height" value="0.1" units="cm"/>
      <inkml:brushProperty name="color" value="#FFFFFF"/>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3T15:57:37.910"/>
    </inkml:context>
    <inkml:brush xml:id="br0">
      <inkml:brushProperty name="width" value="0.1" units="cm"/>
      <inkml:brushProperty name="height" value="0.1" units="cm"/>
      <inkml:brushProperty name="color" value="#FFFFFF"/>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3T15:56:49.692"/>
    </inkml:context>
    <inkml:brush xml:id="br0">
      <inkml:brushProperty name="width" value="0.1" units="cm"/>
      <inkml:brushProperty name="height" value="0.1" units="cm"/>
      <inkml:brushProperty name="color" value="#FFFFFF"/>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3CB317-0827-4613-B859-1157C17B4213}" type="datetimeFigureOut">
              <a:t>3/27/2025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B605BE-52DD-4D4A-8483-2BEB034EB06D}" type="slidenum">
              <a:t>‹#›</a:t>
            </a:fld>
            <a:endParaRPr lang="en-GB"/>
          </a:p>
        </p:txBody>
      </p:sp>
    </p:spTree>
    <p:extLst>
      <p:ext uri="{BB962C8B-B14F-4D97-AF65-F5344CB8AC3E}">
        <p14:creationId xmlns:p14="http://schemas.microsoft.com/office/powerpoint/2010/main" val="1333894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2691556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541011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738166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017331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Thematic coding – coding into themes</a:t>
            </a:r>
          </a:p>
          <a:p>
            <a:r>
              <a:rPr lang="en-US" dirty="0">
                <a:cs typeface="Calibri"/>
              </a:rPr>
              <a:t>Descriptive coding – literal coding, by word</a:t>
            </a:r>
          </a:p>
          <a:p>
            <a:r>
              <a:rPr lang="en-US" dirty="0">
                <a:cs typeface="Calibri"/>
              </a:rPr>
              <a:t>Analytical coding – coding by analysis</a:t>
            </a: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483647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7B605BE-52DD-4D4A-8483-2BEB034EB06D}" type="slidenum">
              <a:t>28</a:t>
            </a:fld>
            <a:endParaRPr lang="en-GB"/>
          </a:p>
        </p:txBody>
      </p:sp>
    </p:spTree>
    <p:extLst>
      <p:ext uri="{BB962C8B-B14F-4D97-AF65-F5344CB8AC3E}">
        <p14:creationId xmlns:p14="http://schemas.microsoft.com/office/powerpoint/2010/main" val="1248016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dirty="0"/>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dirty="0"/>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1243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5D3794B-289A-4A80-97D7-111025398D45}" type="datetimeFigureOut">
              <a:rPr lang="en-US" dirty="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80502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dirty="0"/>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7233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dirty="0"/>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3C6A301-0538-44EC-B09D-202E1042A48B}" type="datetimeFigureOut">
              <a:rPr lang="en-US" dirty="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64181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dirty="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D789574A-8875-45EF-8EA2-3CAA0F7ABC4C}" type="datetimeFigureOut">
              <a:rPr lang="en-US" dirty="0"/>
              <a:t>3/27/2025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68229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3/27/2025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71260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3/27/2025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2693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dirty="0"/>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02343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dirty="0"/>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61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D73815-2707-4475-8F1A-B873CB631BB4}" type="datetimeFigureOut">
              <a:rPr lang="en-US" dirty="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14715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dirty="0"/>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A4AFB99-0EAB-4182-AFF8-E214C82A68F6}" type="datetimeFigureOut">
              <a:rPr lang="en-US" dirty="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4236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3/27/2025</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0031688"/>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19/07/qualitative-research-or-quantitative-research/"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unsplash.com/search/photos/analysis?utm_source=unsplash&amp;utm_medium=referral&amp;utm_content=creditCopyText" TargetMode="External"/><Relationship Id="rId4" Type="http://schemas.openxmlformats.org/officeDocument/2006/relationships/hyperlink" Target="https://unsplash.com/@condorito1953?utm_source=unsplash&amp;utm_medium=referral&amp;utm_content=creditCopyTex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www.youtube.com/watch?v=NzVjlKR4HQQ"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customXml" Target="../ink/ink3.xml"/><Relationship Id="rId4" Type="http://schemas.openxmlformats.org/officeDocument/2006/relationships/customXml" Target="../ink/ink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0.png"/><Relationship Id="rId7" Type="http://schemas.openxmlformats.org/officeDocument/2006/relationships/diagramColors" Target="../diagrams/colors2.xml"/><Relationship Id="rId2" Type="http://schemas.openxmlformats.org/officeDocument/2006/relationships/customXml" Target="../ink/ink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hyperlink" Target="https://www.rawpixel.com/search/post%20it%20notes" TargetMode="External"/><Relationship Id="rId2" Type="http://schemas.openxmlformats.org/officeDocument/2006/relationships/image" Target="../media/image21.1"/><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tmp"/><Relationship Id="rId1" Type="http://schemas.openxmlformats.org/officeDocument/2006/relationships/slideLayout" Target="../slideLayouts/slideLayout2.xml"/><Relationship Id="rId5" Type="http://schemas.openxmlformats.org/officeDocument/2006/relationships/image" Target="../media/image26.tmp"/><Relationship Id="rId4" Type="http://schemas.openxmlformats.org/officeDocument/2006/relationships/image" Target="../media/image25.tmp"/></Relationships>
</file>

<file path=ppt/slides/_rels/slide21.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www.youtube.com/watch?v=rvMf1cbctY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5.tmp"/><Relationship Id="rId5" Type="http://schemas.openxmlformats.org/officeDocument/2006/relationships/image" Target="../media/image34.tmp"/><Relationship Id="rId4" Type="http://schemas.openxmlformats.org/officeDocument/2006/relationships/hyperlink" Target="https://michaelmilton.org/2018/07/24/the-expository-sequence-constructing-faithful-expository-bible-messages-with-purpose-and-power/"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41.tmp"/><Relationship Id="rId2" Type="http://schemas.openxmlformats.org/officeDocument/2006/relationships/image" Target="../media/image40.tmp"/><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3.tmp"/><Relationship Id="rId2" Type="http://schemas.openxmlformats.org/officeDocument/2006/relationships/image" Target="../media/image42.tmp"/><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5.tmp"/><Relationship Id="rId2" Type="http://schemas.openxmlformats.org/officeDocument/2006/relationships/image" Target="../media/image44.tmp"/><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7.tmp"/><Relationship Id="rId2" Type="http://schemas.openxmlformats.org/officeDocument/2006/relationships/image" Target="../media/image46.tmp"/><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4.xml.rels><?xml version="1.0" encoding="UTF-8" standalone="yes"?>
<Relationships xmlns="http://schemas.openxmlformats.org/package/2006/relationships"><Relationship Id="rId3" Type="http://schemas.openxmlformats.org/officeDocument/2006/relationships/image" Target="../media/image50.tmp"/><Relationship Id="rId2" Type="http://schemas.openxmlformats.org/officeDocument/2006/relationships/image" Target="../media/image49.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1.tmp"/><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2.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4.tmp"/><Relationship Id="rId2" Type="http://schemas.openxmlformats.org/officeDocument/2006/relationships/image" Target="../media/image53.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5.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6.tmp"/><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8.tmp"/><Relationship Id="rId2" Type="http://schemas.openxmlformats.org/officeDocument/2006/relationships/image" Target="../media/image57.tmp"/><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60.tmp"/><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0.tmp"/><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1.tmp"/><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1.tmp"/><Relationship Id="rId2" Type="http://schemas.openxmlformats.org/officeDocument/2006/relationships/image" Target="../media/image60.tmp"/><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62.tmp"/><Relationship Id="rId2" Type="http://schemas.openxmlformats.org/officeDocument/2006/relationships/image" Target="../media/image60.tmp"/><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0.tmp"/><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0.tmp"/><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4.tmp"/><Relationship Id="rId2" Type="http://schemas.openxmlformats.org/officeDocument/2006/relationships/image" Target="../media/image63.tmp"/><Relationship Id="rId1" Type="http://schemas.openxmlformats.org/officeDocument/2006/relationships/slideLayout" Target="../slideLayouts/slideLayout2.xml"/><Relationship Id="rId4" Type="http://schemas.openxmlformats.org/officeDocument/2006/relationships/image" Target="../media/image65.tmp"/></Relationships>
</file>

<file path=ppt/slides/_rels/slide60.xml.rels><?xml version="1.0" encoding="UTF-8" standalone="yes"?>
<Relationships xmlns="http://schemas.openxmlformats.org/package/2006/relationships"><Relationship Id="rId3" Type="http://schemas.openxmlformats.org/officeDocument/2006/relationships/image" Target="../media/image67.tmp"/><Relationship Id="rId2" Type="http://schemas.openxmlformats.org/officeDocument/2006/relationships/image" Target="../media/image66.tmp"/><Relationship Id="rId1" Type="http://schemas.openxmlformats.org/officeDocument/2006/relationships/slideLayout" Target="../slideLayouts/slideLayout2.xml"/><Relationship Id="rId4" Type="http://schemas.openxmlformats.org/officeDocument/2006/relationships/image" Target="../media/image68.tmp"/></Relationships>
</file>

<file path=ppt/slides/_rels/slide61.xml.rels><?xml version="1.0" encoding="UTF-8" standalone="yes"?>
<Relationships xmlns="http://schemas.openxmlformats.org/package/2006/relationships"><Relationship Id="rId3" Type="http://schemas.openxmlformats.org/officeDocument/2006/relationships/image" Target="../media/image70.tmp"/><Relationship Id="rId2" Type="http://schemas.openxmlformats.org/officeDocument/2006/relationships/image" Target="../media/image69.tmp"/><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2.tmp"/><Relationship Id="rId2" Type="http://schemas.openxmlformats.org/officeDocument/2006/relationships/image" Target="../media/image71.tmp"/><Relationship Id="rId1" Type="http://schemas.openxmlformats.org/officeDocument/2006/relationships/slideLayout" Target="../slideLayouts/slideLayout2.xml"/><Relationship Id="rId5" Type="http://schemas.openxmlformats.org/officeDocument/2006/relationships/image" Target="../media/image74.tmp"/><Relationship Id="rId4" Type="http://schemas.openxmlformats.org/officeDocument/2006/relationships/image" Target="../media/image73.tmp"/></Relationships>
</file>

<file path=ppt/slides/_rels/slide63.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3.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image" Target="../media/image7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0">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6">
            <a:extLst>
              <a:ext uri="{FF2B5EF4-FFF2-40B4-BE49-F238E27FC236}">
                <a16:creationId xmlns:a16="http://schemas.microsoft.com/office/drawing/2014/main" id="{88A2AD3B-9DF4-E08F-AD76-B6D6C627A2C5}"/>
              </a:ext>
            </a:extLst>
          </p:cNvPr>
          <p:cNvPicPr>
            <a:picLocks noChangeAspect="1"/>
          </p:cNvPicPr>
          <p:nvPr/>
        </p:nvPicPr>
        <p:blipFill rotWithShape="1">
          <a:blip r:embed="rId2"/>
          <a:srcRect t="22054" b="21696"/>
          <a:stretch/>
        </p:blipFill>
        <p:spPr>
          <a:xfrm>
            <a:off x="20" y="975"/>
            <a:ext cx="12191980" cy="6858000"/>
          </a:xfrm>
          <a:prstGeom prst="rect">
            <a:avLst/>
          </a:prstGeom>
        </p:spPr>
      </p:pic>
      <p:sp>
        <p:nvSpPr>
          <p:cNvPr id="19" name="Rectangle 12">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9268739-25C2-1961-BF81-3E6E17C1AB8A}"/>
              </a:ext>
            </a:extLst>
          </p:cNvPr>
          <p:cNvSpPr>
            <a:spLocks noGrp="1"/>
          </p:cNvSpPr>
          <p:nvPr>
            <p:ph type="ctrTitle"/>
          </p:nvPr>
        </p:nvSpPr>
        <p:spPr>
          <a:xfrm>
            <a:off x="4309349" y="3429000"/>
            <a:ext cx="7501651" cy="1090938"/>
          </a:xfrm>
        </p:spPr>
        <p:txBody>
          <a:bodyPr anchor="b">
            <a:normAutofit/>
          </a:bodyPr>
          <a:lstStyle/>
          <a:p>
            <a:pPr algn="l"/>
            <a:r>
              <a:rPr lang="en-GB" dirty="0">
                <a:solidFill>
                  <a:srgbClr val="FFFFFF"/>
                </a:solidFill>
              </a:rPr>
              <a:t>ECDE7020</a:t>
            </a:r>
          </a:p>
        </p:txBody>
      </p:sp>
      <p:sp>
        <p:nvSpPr>
          <p:cNvPr id="5" name="Subtitle 4">
            <a:extLst>
              <a:ext uri="{FF2B5EF4-FFF2-40B4-BE49-F238E27FC236}">
                <a16:creationId xmlns:a16="http://schemas.microsoft.com/office/drawing/2014/main" id="{6AEAD5A6-8DC5-B7D8-71B6-C1EF39C6CCA6}"/>
              </a:ext>
            </a:extLst>
          </p:cNvPr>
          <p:cNvSpPr>
            <a:spLocks noGrp="1"/>
          </p:cNvSpPr>
          <p:nvPr>
            <p:ph type="subTitle" idx="1"/>
          </p:nvPr>
        </p:nvSpPr>
        <p:spPr>
          <a:xfrm>
            <a:off x="4309349" y="4779313"/>
            <a:ext cx="7501650" cy="514816"/>
          </a:xfrm>
        </p:spPr>
        <p:txBody>
          <a:bodyPr anchor="t">
            <a:normAutofit/>
          </a:bodyPr>
          <a:lstStyle/>
          <a:p>
            <a:r>
              <a:rPr lang="en-GB" dirty="0">
                <a:solidFill>
                  <a:srgbClr val="FFFFFF"/>
                </a:solidFill>
              </a:rPr>
              <a:t>Session 9</a:t>
            </a:r>
          </a:p>
        </p:txBody>
      </p:sp>
      <p:cxnSp>
        <p:nvCxnSpPr>
          <p:cNvPr id="20" name="Straight Connector 14">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477EBD"/>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4361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1F309BB-A670-5C10-1C29-E1A85382DF75}"/>
              </a:ext>
            </a:extLst>
          </p:cNvPr>
          <p:cNvPicPr>
            <a:picLocks noChangeAspect="1"/>
          </p:cNvPicPr>
          <p:nvPr/>
        </p:nvPicPr>
        <p:blipFill rotWithShape="1">
          <a:blip r:embed="rId2">
            <a:alphaModFix amt="45000"/>
          </a:blip>
          <a:srcRect t="12868" r="-1" b="12112"/>
          <a:stretch/>
        </p:blipFill>
        <p:spPr>
          <a:xfrm>
            <a:off x="20" y="-1"/>
            <a:ext cx="12188932" cy="6858000"/>
          </a:xfrm>
          <a:prstGeom prst="rect">
            <a:avLst/>
          </a:prstGeom>
        </p:spPr>
      </p:pic>
      <p:sp>
        <p:nvSpPr>
          <p:cNvPr id="2" name="Title 1">
            <a:extLst>
              <a:ext uri="{FF2B5EF4-FFF2-40B4-BE49-F238E27FC236}">
                <a16:creationId xmlns:a16="http://schemas.microsoft.com/office/drawing/2014/main" id="{6CA77171-6C64-2361-AD28-BD500C403FF1}"/>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Qualitative data analysis</a:t>
            </a:r>
          </a:p>
        </p:txBody>
      </p:sp>
      <p:sp>
        <p:nvSpPr>
          <p:cNvPr id="4" name="Text Placeholder 3">
            <a:extLst>
              <a:ext uri="{FF2B5EF4-FFF2-40B4-BE49-F238E27FC236}">
                <a16:creationId xmlns:a16="http://schemas.microsoft.com/office/drawing/2014/main" id="{CB4D93FF-C12D-491A-3500-FB4CD6C1DF29}"/>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18" name="Straight Connector 17">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00565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929345" y="629266"/>
            <a:ext cx="6114583" cy="1622321"/>
          </a:xfrm>
        </p:spPr>
        <p:txBody>
          <a:bodyPr>
            <a:normAutofit/>
          </a:bodyPr>
          <a:lstStyle/>
          <a:p>
            <a:r>
              <a:rPr lang="en-GB" sz="3700"/>
              <a:t>Qualitative and Quantitative Data</a:t>
            </a:r>
          </a:p>
        </p:txBody>
      </p:sp>
      <p:sp>
        <p:nvSpPr>
          <p:cNvPr id="3" name="Content Placeholder 2"/>
          <p:cNvSpPr>
            <a:spLocks noGrp="1"/>
          </p:cNvSpPr>
          <p:nvPr>
            <p:ph idx="1"/>
          </p:nvPr>
        </p:nvSpPr>
        <p:spPr>
          <a:xfrm>
            <a:off x="648931" y="2438400"/>
            <a:ext cx="3505494" cy="3785419"/>
          </a:xfrm>
        </p:spPr>
        <p:txBody>
          <a:bodyPr>
            <a:normAutofit/>
          </a:bodyPr>
          <a:lstStyle/>
          <a:p>
            <a:r>
              <a:rPr lang="en-GB" sz="1900"/>
              <a:t>Quantitative data refers to numerical information generated through the research process that can be understood, represented and analysed statistically.</a:t>
            </a:r>
          </a:p>
          <a:p>
            <a:endParaRPr lang="en-GB" sz="1900"/>
          </a:p>
          <a:p>
            <a:r>
              <a:rPr lang="en-GB" sz="1900"/>
              <a:t>Qualitative data is non-numerical (e.g. text, image, audio) and offers the researcher a descriptive account of the phenomenon being studied.</a:t>
            </a:r>
          </a:p>
          <a:p>
            <a:pPr marL="0" indent="0">
              <a:buNone/>
            </a:pPr>
            <a:endParaRPr lang="en-GB" sz="1900"/>
          </a:p>
          <a:p>
            <a:pPr marL="0" indent="0">
              <a:buNone/>
            </a:pPr>
            <a:endParaRPr lang="en-US" sz="1900"/>
          </a:p>
        </p:txBody>
      </p:sp>
      <p:pic>
        <p:nvPicPr>
          <p:cNvPr id="7" name="Picture 7" descr="Diagram&#10;&#10;Description automatically generated">
            <a:extLst>
              <a:ext uri="{FF2B5EF4-FFF2-40B4-BE49-F238E27FC236}">
                <a16:creationId xmlns:a16="http://schemas.microsoft.com/office/drawing/2014/main" id="{58A860AA-145E-DBE1-450A-F905409A26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05862" y="2023357"/>
            <a:ext cx="6019331" cy="4002855"/>
          </a:xfrm>
          <a:prstGeom prst="rect">
            <a:avLst/>
          </a:prstGeom>
          <a:effectLst/>
        </p:spPr>
      </p:pic>
    </p:spTree>
    <p:extLst>
      <p:ext uri="{BB962C8B-B14F-4D97-AF65-F5344CB8AC3E}">
        <p14:creationId xmlns:p14="http://schemas.microsoft.com/office/powerpoint/2010/main" val="3045799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dirty="0"/>
            </a:br>
            <a:r>
              <a:rPr lang="en-GB" dirty="0"/>
              <a:t>Data Analysis</a:t>
            </a:r>
            <a:r>
              <a:rPr lang="en-GB" b="1" dirty="0"/>
              <a:t> </a:t>
            </a:r>
            <a:br>
              <a:rPr lang="en-GB" b="1" dirty="0"/>
            </a:br>
            <a:endParaRPr lang="en-GB"/>
          </a:p>
        </p:txBody>
      </p:sp>
      <p:sp>
        <p:nvSpPr>
          <p:cNvPr id="3" name="Content Placeholder 2"/>
          <p:cNvSpPr>
            <a:spLocks noGrp="1"/>
          </p:cNvSpPr>
          <p:nvPr>
            <p:ph idx="1"/>
          </p:nvPr>
        </p:nvSpPr>
        <p:spPr>
          <a:xfrm>
            <a:off x="634181" y="2501360"/>
            <a:ext cx="4649233" cy="3973182"/>
          </a:xfrm>
        </p:spPr>
        <p:txBody>
          <a:bodyPr vert="horz" lIns="91440" tIns="45720" rIns="91440" bIns="45720" rtlCol="0" anchor="t">
            <a:normAutofit/>
          </a:bodyPr>
          <a:lstStyle/>
          <a:p>
            <a:r>
              <a:rPr lang="en-GB" sz="2800" dirty="0">
                <a:cs typeface="Calibri"/>
              </a:rPr>
              <a:t>Data can be analysed differently depending on the method used for analysing it.</a:t>
            </a:r>
            <a:endParaRPr lang="en-GB" sz="2800" dirty="0"/>
          </a:p>
          <a:p>
            <a:r>
              <a:rPr lang="en-GB" sz="2800" dirty="0">
                <a:cs typeface="Calibri"/>
              </a:rPr>
              <a:t>If you have collected qualitative data, there are a number of ways in which you could analyse the data depending on the type of data that you have collected.</a:t>
            </a:r>
          </a:p>
          <a:p>
            <a:pPr marL="0" indent="0">
              <a:buNone/>
            </a:pPr>
            <a:endParaRPr lang="en-GB" dirty="0">
              <a:cs typeface="Calibri"/>
            </a:endParaRPr>
          </a:p>
          <a:p>
            <a:pPr marL="0" indent="0">
              <a:buNone/>
            </a:pPr>
            <a:endParaRPr lang="en-US" dirty="0">
              <a:cs typeface="Calibri" panose="020F0502020204030204"/>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92697" y="751332"/>
            <a:ext cx="6356630" cy="3570557"/>
          </a:xfrm>
          <a:prstGeom prst="rect">
            <a:avLst/>
          </a:prstGeom>
        </p:spPr>
      </p:pic>
      <p:sp>
        <p:nvSpPr>
          <p:cNvPr id="8" name="TextBox 7"/>
          <p:cNvSpPr txBox="1"/>
          <p:nvPr/>
        </p:nvSpPr>
        <p:spPr>
          <a:xfrm>
            <a:off x="9984657" y="4325624"/>
            <a:ext cx="2376261" cy="246221"/>
          </a:xfrm>
          <a:prstGeom prst="rect">
            <a:avLst/>
          </a:prstGeom>
          <a:noFill/>
        </p:spPr>
        <p:txBody>
          <a:bodyPr wrap="square" rtlCol="0">
            <a:spAutoFit/>
          </a:bodyPr>
          <a:lstStyle/>
          <a:p>
            <a:r>
              <a:rPr lang="en-GB" sz="1000" dirty="0"/>
              <a:t>Photo by </a:t>
            </a:r>
            <a:r>
              <a:rPr lang="en-GB" sz="1000" dirty="0">
                <a:hlinkClick r:id="rId4"/>
              </a:rPr>
              <a:t>Arie </a:t>
            </a:r>
            <a:r>
              <a:rPr lang="en-GB" sz="1000" dirty="0" err="1">
                <a:hlinkClick r:id="rId4"/>
              </a:rPr>
              <a:t>Wubben</a:t>
            </a:r>
            <a:r>
              <a:rPr lang="en-GB" sz="1000" dirty="0"/>
              <a:t> on </a:t>
            </a:r>
            <a:r>
              <a:rPr lang="en-GB" sz="1000" dirty="0" err="1">
                <a:hlinkClick r:id="rId5"/>
              </a:rPr>
              <a:t>Unsplash</a:t>
            </a:r>
            <a:endParaRPr lang="en-GB" sz="1000" dirty="0"/>
          </a:p>
        </p:txBody>
      </p:sp>
      <p:sp>
        <p:nvSpPr>
          <p:cNvPr id="5" name="TextBox 4">
            <a:extLst>
              <a:ext uri="{FF2B5EF4-FFF2-40B4-BE49-F238E27FC236}">
                <a16:creationId xmlns:a16="http://schemas.microsoft.com/office/drawing/2014/main" id="{1D19D339-95FC-0339-A5DC-25281D5B4321}"/>
              </a:ext>
            </a:extLst>
          </p:cNvPr>
          <p:cNvSpPr txBox="1"/>
          <p:nvPr/>
        </p:nvSpPr>
        <p:spPr>
          <a:xfrm>
            <a:off x="973311" y="1921008"/>
            <a:ext cx="180974"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853369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965430" y="491463"/>
            <a:ext cx="6586491" cy="1286160"/>
          </a:xfrm>
        </p:spPr>
        <p:txBody>
          <a:bodyPr anchor="b">
            <a:normAutofit/>
          </a:bodyPr>
          <a:lstStyle/>
          <a:p>
            <a:r>
              <a:rPr lang="en-GB" sz="4100" dirty="0"/>
              <a:t>Data Analysis</a:t>
            </a:r>
            <a:br>
              <a:rPr lang="en-GB" sz="4100" dirty="0"/>
            </a:br>
            <a:endParaRPr lang="en-GB" sz="4100" dirty="0"/>
          </a:p>
        </p:txBody>
      </p:sp>
      <p:sp>
        <p:nvSpPr>
          <p:cNvPr id="3" name="Content Placeholder 2"/>
          <p:cNvSpPr>
            <a:spLocks noGrp="1"/>
          </p:cNvSpPr>
          <p:nvPr>
            <p:ph idx="1"/>
          </p:nvPr>
        </p:nvSpPr>
        <p:spPr>
          <a:xfrm>
            <a:off x="5022458" y="1698817"/>
            <a:ext cx="6998865" cy="4871589"/>
          </a:xfrm>
        </p:spPr>
        <p:txBody>
          <a:bodyPr vert="horz" lIns="91440" tIns="45720" rIns="91440" bIns="45720" rtlCol="0" anchor="t">
            <a:noAutofit/>
          </a:bodyPr>
          <a:lstStyle/>
          <a:p>
            <a:pPr marL="0" indent="0">
              <a:buNone/>
            </a:pPr>
            <a:r>
              <a:rPr lang="en-GB" sz="2000" dirty="0"/>
              <a:t>The way you analyse the data should meet the aim(s) of the research – be 'fit for purpose' (see Cohen et al., 2011)</a:t>
            </a:r>
            <a:endParaRPr lang="en-US" sz="2000" dirty="0">
              <a:cs typeface="Calibri"/>
            </a:endParaRPr>
          </a:p>
          <a:p>
            <a:pPr marL="0" indent="0">
              <a:buNone/>
            </a:pPr>
            <a:r>
              <a:rPr lang="en-GB" sz="2000" dirty="0"/>
              <a:t>i.e. what do you want the data to do? </a:t>
            </a:r>
          </a:p>
          <a:p>
            <a:pPr marL="0" indent="0">
              <a:buNone/>
            </a:pPr>
            <a:r>
              <a:rPr lang="en-GB" sz="2000" dirty="0"/>
              <a:t>For example: </a:t>
            </a:r>
            <a:endParaRPr lang="en-GB" sz="2000" dirty="0">
              <a:cs typeface="Calibri" panose="020F0502020204030204"/>
            </a:endParaRPr>
          </a:p>
          <a:p>
            <a:pPr lvl="1"/>
            <a:r>
              <a:rPr lang="en-GB" sz="2000" dirty="0"/>
              <a:t>Describe</a:t>
            </a:r>
            <a:endParaRPr lang="en-GB" sz="2000" dirty="0">
              <a:cs typeface="Calibri"/>
            </a:endParaRPr>
          </a:p>
          <a:p>
            <a:pPr lvl="1"/>
            <a:r>
              <a:rPr lang="en-GB" sz="2000" dirty="0"/>
              <a:t>Summarise</a:t>
            </a:r>
            <a:endParaRPr lang="en-GB" sz="2000" dirty="0">
              <a:cs typeface="Calibri"/>
            </a:endParaRPr>
          </a:p>
          <a:p>
            <a:pPr lvl="1"/>
            <a:r>
              <a:rPr lang="en-GB" sz="2000" dirty="0"/>
              <a:t>Interpret</a:t>
            </a:r>
            <a:endParaRPr lang="en-GB" sz="2000" dirty="0">
              <a:cs typeface="Calibri"/>
            </a:endParaRPr>
          </a:p>
          <a:p>
            <a:pPr lvl="1"/>
            <a:r>
              <a:rPr lang="en-GB" sz="2000" dirty="0"/>
              <a:t>Generate themes</a:t>
            </a:r>
            <a:endParaRPr lang="en-GB" sz="2000" dirty="0">
              <a:cs typeface="Calibri"/>
            </a:endParaRPr>
          </a:p>
          <a:p>
            <a:pPr lvl="1"/>
            <a:r>
              <a:rPr lang="en-GB" sz="2000" dirty="0"/>
              <a:t>Understand individuals</a:t>
            </a:r>
            <a:endParaRPr lang="en-GB" sz="2000" dirty="0">
              <a:cs typeface="Calibri"/>
            </a:endParaRPr>
          </a:p>
          <a:p>
            <a:pPr lvl="1"/>
            <a:r>
              <a:rPr lang="en-GB" sz="2000" dirty="0"/>
              <a:t>Understand groups</a:t>
            </a:r>
            <a:endParaRPr lang="en-GB" sz="2000" dirty="0">
              <a:cs typeface="Calibri"/>
            </a:endParaRPr>
          </a:p>
          <a:p>
            <a:pPr lvl="1"/>
            <a:r>
              <a:rPr lang="en-GB" sz="2000" dirty="0"/>
              <a:t>Raise issues</a:t>
            </a:r>
            <a:endParaRPr lang="en-GB" sz="2000" dirty="0">
              <a:cs typeface="Calibri"/>
            </a:endParaRPr>
          </a:p>
          <a:p>
            <a:pPr lvl="1"/>
            <a:r>
              <a:rPr lang="en-GB" sz="2000" dirty="0"/>
              <a:t>Demonstrate</a:t>
            </a:r>
            <a:endParaRPr lang="en-GB" sz="2000" dirty="0">
              <a:cs typeface="Calibri"/>
            </a:endParaRPr>
          </a:p>
          <a:p>
            <a:pPr lvl="1"/>
            <a:r>
              <a:rPr lang="en-GB" sz="2000" dirty="0"/>
              <a:t>Explore</a:t>
            </a:r>
            <a:endParaRPr lang="en-GB" sz="2000" dirty="0">
              <a:cs typeface="Calibri"/>
            </a:endParaRPr>
          </a:p>
          <a:p>
            <a:endParaRPr lang="en-GB" sz="1700" dirty="0"/>
          </a:p>
          <a:p>
            <a:endParaRPr lang="en-GB" sz="1700" dirty="0"/>
          </a:p>
          <a:p>
            <a:endParaRPr lang="en-GB" sz="1700" dirty="0"/>
          </a:p>
          <a:p>
            <a:pPr marL="0" indent="0">
              <a:buNone/>
            </a:pPr>
            <a:endParaRPr lang="en-GB" sz="1700" dirty="0"/>
          </a:p>
          <a:p>
            <a:pPr marL="0" indent="0">
              <a:buNone/>
            </a:pPr>
            <a:endParaRPr lang="en-US" sz="1700" dirty="0"/>
          </a:p>
        </p:txBody>
      </p:sp>
      <p:pic>
        <p:nvPicPr>
          <p:cNvPr id="5" name="Picture 5" descr="Analysis Analyzing Data Analyze - Free photo on Pixabay">
            <a:extLst>
              <a:ext uri="{FF2B5EF4-FFF2-40B4-BE49-F238E27FC236}">
                <a16:creationId xmlns:a16="http://schemas.microsoft.com/office/drawing/2014/main" id="{F8A543CD-8AB3-51D1-5388-CD266F3E9CB6}"/>
              </a:ext>
            </a:extLst>
          </p:cNvPr>
          <p:cNvPicPr>
            <a:picLocks noChangeAspect="1"/>
          </p:cNvPicPr>
          <p:nvPr/>
        </p:nvPicPr>
        <p:blipFill rotWithShape="1">
          <a:blip r:embed="rId3"/>
          <a:srcRect r="12500"/>
          <a:stretch/>
        </p:blipFill>
        <p:spPr>
          <a:xfrm>
            <a:off x="20" y="10"/>
            <a:ext cx="4635571" cy="6857990"/>
          </a:xfrm>
          <a:prstGeom prst="rect">
            <a:avLst/>
          </a:prstGeom>
          <a:effectLst/>
        </p:spPr>
      </p:pic>
    </p:spTree>
    <p:extLst>
      <p:ext uri="{BB962C8B-B14F-4D97-AF65-F5344CB8AC3E}">
        <p14:creationId xmlns:p14="http://schemas.microsoft.com/office/powerpoint/2010/main" val="4069508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806B2-CFC3-4D59-8FCB-1110AA091461}"/>
              </a:ext>
            </a:extLst>
          </p:cNvPr>
          <p:cNvSpPr>
            <a:spLocks noGrp="1"/>
          </p:cNvSpPr>
          <p:nvPr>
            <p:ph type="title"/>
          </p:nvPr>
        </p:nvSpPr>
        <p:spPr>
          <a:xfrm>
            <a:off x="4965431" y="146189"/>
            <a:ext cx="6586491" cy="1286160"/>
          </a:xfrm>
        </p:spPr>
        <p:txBody>
          <a:bodyPr anchor="b">
            <a:normAutofit/>
          </a:bodyPr>
          <a:lstStyle/>
          <a:p>
            <a:r>
              <a:rPr lang="en-GB" dirty="0">
                <a:cs typeface="Calibri Light"/>
              </a:rPr>
              <a:t>task</a:t>
            </a:r>
            <a:endParaRPr lang="en-GB" dirty="0"/>
          </a:p>
        </p:txBody>
      </p:sp>
      <p:sp>
        <p:nvSpPr>
          <p:cNvPr id="3" name="Content Placeholder 2">
            <a:extLst>
              <a:ext uri="{FF2B5EF4-FFF2-40B4-BE49-F238E27FC236}">
                <a16:creationId xmlns:a16="http://schemas.microsoft.com/office/drawing/2014/main" id="{2F555EB3-CE7B-41D7-A6DE-8F87A4D73C2D}"/>
              </a:ext>
            </a:extLst>
          </p:cNvPr>
          <p:cNvSpPr>
            <a:spLocks noGrp="1"/>
          </p:cNvSpPr>
          <p:nvPr>
            <p:ph idx="1"/>
          </p:nvPr>
        </p:nvSpPr>
        <p:spPr>
          <a:xfrm>
            <a:off x="4965431" y="1690777"/>
            <a:ext cx="7076940" cy="4721525"/>
          </a:xfrm>
        </p:spPr>
        <p:txBody>
          <a:bodyPr vert="horz" lIns="91440" tIns="45720" rIns="91440" bIns="45720" rtlCol="0" anchor="t">
            <a:normAutofit fontScale="85000" lnSpcReduction="20000"/>
          </a:bodyPr>
          <a:lstStyle/>
          <a:p>
            <a:r>
              <a:rPr lang="en-GB" sz="3000" dirty="0">
                <a:cs typeface="Calibri"/>
              </a:rPr>
              <a:t>Go back to your research question.</a:t>
            </a:r>
          </a:p>
          <a:p>
            <a:endParaRPr lang="en-GB" sz="3000" dirty="0">
              <a:cs typeface="Calibri"/>
            </a:endParaRPr>
          </a:p>
          <a:p>
            <a:r>
              <a:rPr lang="en-GB" sz="3000" dirty="0">
                <a:cs typeface="Calibri"/>
              </a:rPr>
              <a:t>Which of these elements are you trying to answer?</a:t>
            </a:r>
          </a:p>
          <a:p>
            <a:pPr lvl="1"/>
            <a:r>
              <a:rPr lang="en-GB" sz="2800" dirty="0"/>
              <a:t>Describe</a:t>
            </a:r>
            <a:endParaRPr lang="en-GB" sz="2800" dirty="0">
              <a:cs typeface="Calibri"/>
            </a:endParaRPr>
          </a:p>
          <a:p>
            <a:pPr lvl="1"/>
            <a:r>
              <a:rPr lang="en-GB" sz="2800" dirty="0"/>
              <a:t>Summarise</a:t>
            </a:r>
            <a:endParaRPr lang="en-GB" sz="2800" dirty="0">
              <a:cs typeface="Calibri"/>
            </a:endParaRPr>
          </a:p>
          <a:p>
            <a:pPr lvl="1"/>
            <a:r>
              <a:rPr lang="en-GB" sz="2800" dirty="0"/>
              <a:t>Interpret</a:t>
            </a:r>
            <a:endParaRPr lang="en-GB" sz="2800" dirty="0">
              <a:cs typeface="Calibri"/>
            </a:endParaRPr>
          </a:p>
          <a:p>
            <a:pPr lvl="1"/>
            <a:r>
              <a:rPr lang="en-GB" sz="2800" dirty="0"/>
              <a:t>Generate themes</a:t>
            </a:r>
            <a:endParaRPr lang="en-GB" sz="2800" dirty="0">
              <a:cs typeface="Calibri"/>
            </a:endParaRPr>
          </a:p>
          <a:p>
            <a:pPr lvl="1"/>
            <a:r>
              <a:rPr lang="en-GB" sz="2800" dirty="0"/>
              <a:t>Understand individuals</a:t>
            </a:r>
            <a:endParaRPr lang="en-GB" sz="2800" dirty="0">
              <a:cs typeface="Calibri"/>
            </a:endParaRPr>
          </a:p>
          <a:p>
            <a:pPr lvl="1"/>
            <a:r>
              <a:rPr lang="en-GB" sz="2800" dirty="0"/>
              <a:t>Understand groups</a:t>
            </a:r>
            <a:endParaRPr lang="en-GB" sz="2800" dirty="0">
              <a:cs typeface="Calibri"/>
            </a:endParaRPr>
          </a:p>
          <a:p>
            <a:pPr lvl="1"/>
            <a:r>
              <a:rPr lang="en-GB" sz="2800" dirty="0"/>
              <a:t>Raise issues</a:t>
            </a:r>
            <a:endParaRPr lang="en-GB" sz="2800" dirty="0">
              <a:cs typeface="Calibri"/>
            </a:endParaRPr>
          </a:p>
          <a:p>
            <a:pPr lvl="1"/>
            <a:r>
              <a:rPr lang="en-GB" sz="2800" dirty="0"/>
              <a:t>Demonstrate</a:t>
            </a:r>
            <a:endParaRPr lang="en-GB" sz="2800" dirty="0">
              <a:cs typeface="Calibri"/>
            </a:endParaRPr>
          </a:p>
          <a:p>
            <a:pPr lvl="1"/>
            <a:r>
              <a:rPr lang="en-GB" sz="2800" dirty="0"/>
              <a:t>Explore</a:t>
            </a:r>
            <a:endParaRPr lang="en-GB" sz="2800" dirty="0">
              <a:cs typeface="Calibri"/>
            </a:endParaRPr>
          </a:p>
          <a:p>
            <a:endParaRPr lang="en-GB" sz="3000" dirty="0">
              <a:cs typeface="Calibri"/>
            </a:endParaRPr>
          </a:p>
        </p:txBody>
      </p:sp>
      <p:pic>
        <p:nvPicPr>
          <p:cNvPr id="5" name="Picture 4" descr="Magnifying glass and question mark">
            <a:extLst>
              <a:ext uri="{FF2B5EF4-FFF2-40B4-BE49-F238E27FC236}">
                <a16:creationId xmlns:a16="http://schemas.microsoft.com/office/drawing/2014/main" id="{F04CCA13-E6B8-69E0-AA06-744A54B4D107}"/>
              </a:ext>
            </a:extLst>
          </p:cNvPr>
          <p:cNvPicPr>
            <a:picLocks noChangeAspect="1"/>
          </p:cNvPicPr>
          <p:nvPr/>
        </p:nvPicPr>
        <p:blipFill rotWithShape="1">
          <a:blip r:embed="rId3"/>
          <a:srcRect l="35219" r="26759" b="-2"/>
          <a:stretch/>
        </p:blipFill>
        <p:spPr>
          <a:xfrm>
            <a:off x="20" y="10"/>
            <a:ext cx="4635571" cy="6857990"/>
          </a:xfrm>
          <a:prstGeom prst="rect">
            <a:avLst/>
          </a:prstGeom>
          <a:effectLst/>
        </p:spPr>
      </p:pic>
    </p:spTree>
    <p:extLst>
      <p:ext uri="{BB962C8B-B14F-4D97-AF65-F5344CB8AC3E}">
        <p14:creationId xmlns:p14="http://schemas.microsoft.com/office/powerpoint/2010/main" val="4276788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03EC-54B1-0EED-F413-935D5B678CDC}"/>
              </a:ext>
            </a:extLst>
          </p:cNvPr>
          <p:cNvSpPr>
            <a:spLocks noGrp="1"/>
          </p:cNvSpPr>
          <p:nvPr>
            <p:ph type="title"/>
          </p:nvPr>
        </p:nvSpPr>
        <p:spPr>
          <a:xfrm>
            <a:off x="1024128" y="585216"/>
            <a:ext cx="6066818" cy="1499616"/>
          </a:xfrm>
        </p:spPr>
        <p:txBody>
          <a:bodyPr>
            <a:normAutofit/>
          </a:bodyPr>
          <a:lstStyle/>
          <a:p>
            <a:r>
              <a:rPr lang="en-GB" sz="4000" dirty="0">
                <a:effectLst/>
                <a:latin typeface="Tw Cen MT Condensed"/>
                <a:ea typeface="Calibri" panose="020F0502020204030204" pitchFamily="34" charset="0"/>
                <a:cs typeface="Calibri"/>
              </a:rPr>
              <a:t>Analysing what we read</a:t>
            </a:r>
            <a:r>
              <a:rPr lang="en-GB" sz="4000" i="1" dirty="0">
                <a:latin typeface="Tw Cen MT Condensed"/>
                <a:ea typeface="Calibri" panose="020F0502020204030204" pitchFamily="34" charset="0"/>
                <a:cs typeface="Calibri"/>
              </a:rPr>
              <a:t> </a:t>
            </a:r>
            <a:endParaRPr lang="en-GB" sz="4000">
              <a:latin typeface="Tw Cen MT Condensed"/>
            </a:endParaRPr>
          </a:p>
        </p:txBody>
      </p:sp>
      <p:sp>
        <p:nvSpPr>
          <p:cNvPr id="3" name="Content Placeholder 2">
            <a:extLst>
              <a:ext uri="{FF2B5EF4-FFF2-40B4-BE49-F238E27FC236}">
                <a16:creationId xmlns:a16="http://schemas.microsoft.com/office/drawing/2014/main" id="{97E6A9B5-888C-248F-89F3-18BAF47E03E5}"/>
              </a:ext>
            </a:extLst>
          </p:cNvPr>
          <p:cNvSpPr>
            <a:spLocks noGrp="1"/>
          </p:cNvSpPr>
          <p:nvPr>
            <p:ph idx="1"/>
          </p:nvPr>
        </p:nvSpPr>
        <p:spPr>
          <a:xfrm>
            <a:off x="289023" y="1622613"/>
            <a:ext cx="7124652" cy="4686747"/>
          </a:xfrm>
        </p:spPr>
        <p:txBody>
          <a:bodyPr vert="horz" lIns="91440" tIns="45720" rIns="91440" bIns="45720" rtlCol="0" anchor="t">
            <a:noAutofit/>
          </a:bodyPr>
          <a:lstStyle/>
          <a:p>
            <a:pPr marL="0" indent="0">
              <a:buNone/>
            </a:pPr>
            <a:endParaRPr lang="en-GB" sz="1500" b="1" i="0" dirty="0">
              <a:effectLst/>
              <a:latin typeface="Muli"/>
            </a:endParaRPr>
          </a:p>
          <a:p>
            <a:r>
              <a:rPr lang="en-GB" sz="2000" b="1" i="0" dirty="0">
                <a:effectLst/>
                <a:latin typeface="TW Cen MT"/>
              </a:rPr>
              <a:t>Content Analysis </a:t>
            </a:r>
            <a:r>
              <a:rPr lang="en-GB" sz="2000" b="0" i="0" dirty="0">
                <a:effectLst/>
                <a:latin typeface="TW Cen MT"/>
              </a:rPr>
              <a:t>- used to identify the patterns that emerge from text by grouping content into words, concepts and themes</a:t>
            </a:r>
          </a:p>
          <a:p>
            <a:r>
              <a:rPr lang="en-GB" sz="2000" b="1" i="0" dirty="0">
                <a:effectLst/>
                <a:latin typeface="TW Cen MT"/>
              </a:rPr>
              <a:t>Narrative Analysis - </a:t>
            </a:r>
            <a:r>
              <a:rPr lang="en-GB" sz="2000" b="0" i="0" dirty="0">
                <a:effectLst/>
                <a:latin typeface="TW Cen MT"/>
              </a:rPr>
              <a:t>focuses on the stories people tell and the language they use to make sense of them</a:t>
            </a:r>
          </a:p>
          <a:p>
            <a:r>
              <a:rPr lang="en-GB" sz="2000" b="1" i="0" dirty="0">
                <a:effectLst/>
                <a:latin typeface="TW Cen MT"/>
              </a:rPr>
              <a:t>Discourse Analysis - </a:t>
            </a:r>
            <a:r>
              <a:rPr lang="en-GB" sz="2000" b="0" i="0" dirty="0">
                <a:effectLst/>
                <a:latin typeface="TW Cen MT"/>
              </a:rPr>
              <a:t>used to get a thorough understanding of the political, cultural and power dynamics that exist in specific situations. </a:t>
            </a:r>
          </a:p>
          <a:p>
            <a:pPr>
              <a:buClr>
                <a:srgbClr val="B479B2"/>
              </a:buClr>
            </a:pPr>
            <a:r>
              <a:rPr lang="en-GB" sz="2000" b="1" dirty="0">
                <a:latin typeface="TW Cen MT"/>
                <a:ea typeface="+mn-lt"/>
                <a:cs typeface="+mn-lt"/>
              </a:rPr>
              <a:t>Grounded Theory - </a:t>
            </a:r>
            <a:r>
              <a:rPr lang="en-GB" sz="2000" dirty="0">
                <a:latin typeface="TW Cen MT"/>
                <a:ea typeface="+mn-lt"/>
                <a:cs typeface="+mn-lt"/>
              </a:rPr>
              <a:t>formulates a theory around a single data case based on actual data and not entirely speculative. Then, additional cases can be examined to see if they are relevant and can add to the original theory.</a:t>
            </a:r>
          </a:p>
          <a:p>
            <a:r>
              <a:rPr lang="en-GB" sz="2000" b="1" i="0" dirty="0">
                <a:effectLst/>
                <a:latin typeface="TW Cen MT"/>
              </a:rPr>
              <a:t>Thematic Analysis - </a:t>
            </a:r>
            <a:r>
              <a:rPr lang="en-GB" sz="2000" b="0" i="0" dirty="0">
                <a:effectLst/>
                <a:latin typeface="TW Cen MT"/>
              </a:rPr>
              <a:t>used to deduce the meaning behind the words that people use. This is accomplished by discovering repeating themes in text. </a:t>
            </a:r>
          </a:p>
          <a:p>
            <a:endParaRPr lang="en-GB" sz="1500" b="0" i="0" dirty="0">
              <a:effectLst/>
              <a:latin typeface="Muli"/>
            </a:endParaRPr>
          </a:p>
          <a:p>
            <a:endParaRPr lang="en-GB" sz="1500" b="0" i="0" dirty="0">
              <a:effectLst/>
              <a:latin typeface="Muli"/>
            </a:endParaRPr>
          </a:p>
          <a:p>
            <a:endParaRPr lang="en-GB" sz="1500" b="1" i="0" dirty="0">
              <a:effectLst/>
              <a:latin typeface="Muli"/>
            </a:endParaRPr>
          </a:p>
          <a:p>
            <a:endParaRPr lang="en-GB" sz="1500" b="1" i="0" dirty="0">
              <a:effectLst/>
              <a:latin typeface="Muli"/>
            </a:endParaRPr>
          </a:p>
          <a:p>
            <a:endParaRPr lang="en-GB" sz="1500" dirty="0"/>
          </a:p>
        </p:txBody>
      </p:sp>
      <p:pic>
        <p:nvPicPr>
          <p:cNvPr id="5" name="Picture 5" descr="Black puzzle pieces">
            <a:extLst>
              <a:ext uri="{FF2B5EF4-FFF2-40B4-BE49-F238E27FC236}">
                <a16:creationId xmlns:a16="http://schemas.microsoft.com/office/drawing/2014/main" id="{CD388713-AE77-2C2A-64AE-650F4984F256}"/>
              </a:ext>
            </a:extLst>
          </p:cNvPr>
          <p:cNvPicPr>
            <a:picLocks noChangeAspect="1"/>
          </p:cNvPicPr>
          <p:nvPr/>
        </p:nvPicPr>
        <p:blipFill rotWithShape="1">
          <a:blip r:embed="rId2"/>
          <a:srcRect l="5886" r="57751" b="1"/>
          <a:stretch/>
        </p:blipFill>
        <p:spPr>
          <a:xfrm>
            <a:off x="7552266" y="10"/>
            <a:ext cx="4639733" cy="6857990"/>
          </a:xfrm>
          <a:prstGeom prst="rect">
            <a:avLst/>
          </a:prstGeom>
        </p:spPr>
      </p:pic>
      <p:sp>
        <p:nvSpPr>
          <p:cNvPr id="6" name="TextBox 5">
            <a:extLst>
              <a:ext uri="{FF2B5EF4-FFF2-40B4-BE49-F238E27FC236}">
                <a16:creationId xmlns:a16="http://schemas.microsoft.com/office/drawing/2014/main" id="{66DDB683-6DD5-830C-688F-B49E7A703A74}"/>
              </a:ext>
            </a:extLst>
          </p:cNvPr>
          <p:cNvSpPr txBox="1"/>
          <p:nvPr/>
        </p:nvSpPr>
        <p:spPr>
          <a:xfrm>
            <a:off x="8396715" y="1688916"/>
            <a:ext cx="3065929" cy="2862322"/>
          </a:xfrm>
          <a:prstGeom prst="rect">
            <a:avLst/>
          </a:prstGeom>
          <a:solidFill>
            <a:schemeClr val="tx1">
              <a:lumMod val="75000"/>
              <a:lumOff val="25000"/>
            </a:schemeClr>
          </a:solidFill>
          <a:ln>
            <a:solidFill>
              <a:schemeClr val="tx1">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chemeClr val="bg1"/>
                </a:solidFill>
              </a:rPr>
              <a:t>Several options for analysing data that involves words are available.</a:t>
            </a:r>
          </a:p>
        </p:txBody>
      </p:sp>
    </p:spTree>
    <p:extLst>
      <p:ext uri="{BB962C8B-B14F-4D97-AF65-F5344CB8AC3E}">
        <p14:creationId xmlns:p14="http://schemas.microsoft.com/office/powerpoint/2010/main" val="2541355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group of people's heads with gears and speech bubbles&#10;&#10;Description automatically generated">
            <a:extLst>
              <a:ext uri="{FF2B5EF4-FFF2-40B4-BE49-F238E27FC236}">
                <a16:creationId xmlns:a16="http://schemas.microsoft.com/office/drawing/2014/main" id="{FE76E9B0-8BD3-5531-4047-E290B3A2B561}"/>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80109" y="-118352"/>
            <a:ext cx="11831782" cy="7094704"/>
          </a:xfrm>
          <a:prstGeom prst="rect">
            <a:avLst/>
          </a:prstGeom>
        </p:spPr>
      </p:pic>
      <p:sp>
        <p:nvSpPr>
          <p:cNvPr id="2" name="Title 1">
            <a:extLst>
              <a:ext uri="{FF2B5EF4-FFF2-40B4-BE49-F238E27FC236}">
                <a16:creationId xmlns:a16="http://schemas.microsoft.com/office/drawing/2014/main" id="{2760327B-8242-E2A9-63C3-A744074D6333}"/>
              </a:ext>
            </a:extLst>
          </p:cNvPr>
          <p:cNvSpPr>
            <a:spLocks noGrp="1"/>
          </p:cNvSpPr>
          <p:nvPr>
            <p:ph type="title"/>
          </p:nvPr>
        </p:nvSpPr>
        <p:spPr/>
        <p:txBody>
          <a:bodyPr/>
          <a:lstStyle/>
          <a:p>
            <a:r>
              <a:rPr lang="en-GB" dirty="0"/>
              <a:t>Things to consider: transcription</a:t>
            </a:r>
          </a:p>
        </p:txBody>
      </p:sp>
      <p:sp>
        <p:nvSpPr>
          <p:cNvPr id="3" name="Content Placeholder 2">
            <a:extLst>
              <a:ext uri="{FF2B5EF4-FFF2-40B4-BE49-F238E27FC236}">
                <a16:creationId xmlns:a16="http://schemas.microsoft.com/office/drawing/2014/main" id="{D0C3172F-EE99-C2FE-CBEC-1212B51BA235}"/>
              </a:ext>
            </a:extLst>
          </p:cNvPr>
          <p:cNvSpPr>
            <a:spLocks noGrp="1"/>
          </p:cNvSpPr>
          <p:nvPr>
            <p:ph idx="1"/>
          </p:nvPr>
        </p:nvSpPr>
        <p:spPr>
          <a:xfrm>
            <a:off x="2609088" y="2525132"/>
            <a:ext cx="2406257" cy="800793"/>
          </a:xfrm>
        </p:spPr>
        <p:txBody>
          <a:bodyPr>
            <a:normAutofit/>
          </a:bodyPr>
          <a:lstStyle/>
          <a:p>
            <a:r>
              <a:rPr lang="en-GB" sz="3000" b="1" dirty="0">
                <a:solidFill>
                  <a:srgbClr val="FF00FF"/>
                </a:solidFill>
              </a:rPr>
              <a:t>Context?</a:t>
            </a:r>
          </a:p>
        </p:txBody>
      </p:sp>
      <p:sp>
        <p:nvSpPr>
          <p:cNvPr id="4" name="TextBox 3">
            <a:extLst>
              <a:ext uri="{FF2B5EF4-FFF2-40B4-BE49-F238E27FC236}">
                <a16:creationId xmlns:a16="http://schemas.microsoft.com/office/drawing/2014/main" id="{2D5EB463-9294-4568-59F2-7BE9D4C0F81F}"/>
              </a:ext>
            </a:extLst>
          </p:cNvPr>
          <p:cNvSpPr txBox="1"/>
          <p:nvPr/>
        </p:nvSpPr>
        <p:spPr>
          <a:xfrm>
            <a:off x="7408022" y="5142994"/>
            <a:ext cx="3336178" cy="861774"/>
          </a:xfrm>
          <a:prstGeom prst="rect">
            <a:avLst/>
          </a:prstGeom>
          <a:noFill/>
        </p:spPr>
        <p:txBody>
          <a:bodyPr wrap="square" rtlCol="0">
            <a:spAutoFit/>
          </a:bodyPr>
          <a:lstStyle/>
          <a:p>
            <a:r>
              <a:rPr lang="en-GB" sz="3000" b="1" dirty="0">
                <a:solidFill>
                  <a:srgbClr val="00B050"/>
                </a:solidFill>
              </a:rPr>
              <a:t>Verbatim?</a:t>
            </a:r>
          </a:p>
          <a:p>
            <a:r>
              <a:rPr lang="en-GB" sz="2000" b="1" dirty="0">
                <a:solidFill>
                  <a:srgbClr val="00B050"/>
                </a:solidFill>
              </a:rPr>
              <a:t> u</a:t>
            </a:r>
            <a:r>
              <a:rPr lang="en-GB" sz="2000" b="1" i="0" dirty="0">
                <a:solidFill>
                  <a:srgbClr val="00B050"/>
                </a:solidFill>
                <a:effectLst/>
              </a:rPr>
              <a:t>m / ah</a:t>
            </a:r>
            <a:r>
              <a:rPr lang="en-GB" sz="2000" b="1" dirty="0">
                <a:solidFill>
                  <a:srgbClr val="00B050"/>
                </a:solidFill>
              </a:rPr>
              <a:t> /</a:t>
            </a:r>
            <a:r>
              <a:rPr lang="en-GB" sz="2000" b="1" i="0" dirty="0">
                <a:solidFill>
                  <a:srgbClr val="00B050"/>
                </a:solidFill>
                <a:effectLst/>
              </a:rPr>
              <a:t> like </a:t>
            </a:r>
            <a:endParaRPr lang="en-GB" sz="2000" b="1" dirty="0">
              <a:solidFill>
                <a:srgbClr val="00B050"/>
              </a:solidFill>
            </a:endParaRPr>
          </a:p>
        </p:txBody>
      </p:sp>
      <p:sp>
        <p:nvSpPr>
          <p:cNvPr id="5" name="TextBox 4">
            <a:extLst>
              <a:ext uri="{FF2B5EF4-FFF2-40B4-BE49-F238E27FC236}">
                <a16:creationId xmlns:a16="http://schemas.microsoft.com/office/drawing/2014/main" id="{1AEF8BEF-98A5-D6B1-F956-C004DDF48ECA}"/>
              </a:ext>
            </a:extLst>
          </p:cNvPr>
          <p:cNvSpPr txBox="1"/>
          <p:nvPr/>
        </p:nvSpPr>
        <p:spPr>
          <a:xfrm>
            <a:off x="8562110" y="3942172"/>
            <a:ext cx="2776450" cy="553998"/>
          </a:xfrm>
          <a:prstGeom prst="rect">
            <a:avLst/>
          </a:prstGeom>
          <a:noFill/>
        </p:spPr>
        <p:txBody>
          <a:bodyPr wrap="square" rtlCol="0">
            <a:spAutoFit/>
          </a:bodyPr>
          <a:lstStyle/>
          <a:p>
            <a:r>
              <a:rPr lang="en-GB" sz="3000" b="1" dirty="0">
                <a:solidFill>
                  <a:schemeClr val="accent2"/>
                </a:solidFill>
              </a:rPr>
              <a:t>Pseudonyms?</a:t>
            </a:r>
          </a:p>
        </p:txBody>
      </p:sp>
      <p:sp>
        <p:nvSpPr>
          <p:cNvPr id="6" name="TextBox 5">
            <a:extLst>
              <a:ext uri="{FF2B5EF4-FFF2-40B4-BE49-F238E27FC236}">
                <a16:creationId xmlns:a16="http://schemas.microsoft.com/office/drawing/2014/main" id="{EDCEDC3D-9E3D-A759-9A1A-0138BE171199}"/>
              </a:ext>
            </a:extLst>
          </p:cNvPr>
          <p:cNvSpPr txBox="1"/>
          <p:nvPr/>
        </p:nvSpPr>
        <p:spPr>
          <a:xfrm>
            <a:off x="1773380" y="5347273"/>
            <a:ext cx="4156365" cy="553998"/>
          </a:xfrm>
          <a:prstGeom prst="rect">
            <a:avLst/>
          </a:prstGeom>
          <a:noFill/>
        </p:spPr>
        <p:txBody>
          <a:bodyPr wrap="square" rtlCol="0">
            <a:spAutoFit/>
          </a:bodyPr>
          <a:lstStyle/>
          <a:p>
            <a:r>
              <a:rPr lang="en-GB" sz="3000" b="1" dirty="0">
                <a:solidFill>
                  <a:srgbClr val="6A22DE"/>
                </a:solidFill>
              </a:rPr>
              <a:t>Non-verbal responses?</a:t>
            </a:r>
          </a:p>
        </p:txBody>
      </p:sp>
      <p:sp>
        <p:nvSpPr>
          <p:cNvPr id="7" name="TextBox 6">
            <a:extLst>
              <a:ext uri="{FF2B5EF4-FFF2-40B4-BE49-F238E27FC236}">
                <a16:creationId xmlns:a16="http://schemas.microsoft.com/office/drawing/2014/main" id="{9A4F0C65-E87B-F09F-BE17-781553789DE4}"/>
              </a:ext>
            </a:extLst>
          </p:cNvPr>
          <p:cNvSpPr txBox="1"/>
          <p:nvPr/>
        </p:nvSpPr>
        <p:spPr>
          <a:xfrm>
            <a:off x="6985462" y="2593110"/>
            <a:ext cx="3153295" cy="553998"/>
          </a:xfrm>
          <a:prstGeom prst="rect">
            <a:avLst/>
          </a:prstGeom>
          <a:noFill/>
        </p:spPr>
        <p:txBody>
          <a:bodyPr wrap="square" rtlCol="0">
            <a:spAutoFit/>
          </a:bodyPr>
          <a:lstStyle/>
          <a:p>
            <a:r>
              <a:rPr lang="en-GB" sz="3000" b="1" dirty="0">
                <a:solidFill>
                  <a:srgbClr val="FF9900"/>
                </a:solidFill>
              </a:rPr>
              <a:t>Thick description?</a:t>
            </a:r>
          </a:p>
        </p:txBody>
      </p:sp>
      <p:sp>
        <p:nvSpPr>
          <p:cNvPr id="8" name="TextBox 7">
            <a:extLst>
              <a:ext uri="{FF2B5EF4-FFF2-40B4-BE49-F238E27FC236}">
                <a16:creationId xmlns:a16="http://schemas.microsoft.com/office/drawing/2014/main" id="{F5578730-26FF-0B5D-BC0F-1C43FEF332DA}"/>
              </a:ext>
            </a:extLst>
          </p:cNvPr>
          <p:cNvSpPr txBox="1"/>
          <p:nvPr/>
        </p:nvSpPr>
        <p:spPr>
          <a:xfrm>
            <a:off x="920773" y="3976594"/>
            <a:ext cx="2891444" cy="553998"/>
          </a:xfrm>
          <a:prstGeom prst="rect">
            <a:avLst/>
          </a:prstGeom>
          <a:noFill/>
        </p:spPr>
        <p:txBody>
          <a:bodyPr wrap="square" rtlCol="0">
            <a:spAutoFit/>
          </a:bodyPr>
          <a:lstStyle/>
          <a:p>
            <a:r>
              <a:rPr lang="en-GB" sz="3000" b="1" dirty="0">
                <a:solidFill>
                  <a:schemeClr val="accent4">
                    <a:lumMod val="75000"/>
                  </a:schemeClr>
                </a:solidFill>
              </a:rPr>
              <a:t>Tone of voice?</a:t>
            </a:r>
          </a:p>
        </p:txBody>
      </p:sp>
    </p:spTree>
    <p:extLst>
      <p:ext uri="{BB962C8B-B14F-4D97-AF65-F5344CB8AC3E}">
        <p14:creationId xmlns:p14="http://schemas.microsoft.com/office/powerpoint/2010/main" val="2381697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3A41B-EC44-D2AE-821F-B09CAB36AE41}"/>
              </a:ext>
            </a:extLst>
          </p:cNvPr>
          <p:cNvSpPr>
            <a:spLocks noGrp="1"/>
          </p:cNvSpPr>
          <p:nvPr>
            <p:ph type="title"/>
          </p:nvPr>
        </p:nvSpPr>
        <p:spPr/>
        <p:txBody>
          <a:bodyPr/>
          <a:lstStyle/>
          <a:p>
            <a:r>
              <a:rPr lang="en-GB" dirty="0"/>
              <a:t>Things to consider: transcription</a:t>
            </a:r>
          </a:p>
        </p:txBody>
      </p:sp>
      <p:graphicFrame>
        <p:nvGraphicFramePr>
          <p:cNvPr id="6" name="Content Placeholder 2">
            <a:extLst>
              <a:ext uri="{FF2B5EF4-FFF2-40B4-BE49-F238E27FC236}">
                <a16:creationId xmlns:a16="http://schemas.microsoft.com/office/drawing/2014/main" id="{B45CEC46-26B1-C6BD-2E63-E095263CD3AB}"/>
              </a:ext>
            </a:extLst>
          </p:cNvPr>
          <p:cNvGraphicFramePr>
            <a:graphicFrameLocks noGrp="1"/>
          </p:cNvGraphicFramePr>
          <p:nvPr>
            <p:ph idx="1"/>
            <p:extLst>
              <p:ext uri="{D42A27DB-BD31-4B8C-83A1-F6EECF244321}">
                <p14:modId xmlns:p14="http://schemas.microsoft.com/office/powerpoint/2010/main" val="996803006"/>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4513930-9392-9D5D-E9D1-F364EF2AE7EE}"/>
              </a:ext>
            </a:extLst>
          </p:cNvPr>
          <p:cNvSpPr txBox="1"/>
          <p:nvPr/>
        </p:nvSpPr>
        <p:spPr>
          <a:xfrm>
            <a:off x="9714807" y="266007"/>
            <a:ext cx="2232661" cy="646331"/>
          </a:xfrm>
          <a:prstGeom prst="rect">
            <a:avLst/>
          </a:prstGeom>
          <a:noFill/>
          <a:ln>
            <a:solidFill>
              <a:schemeClr val="accent1"/>
            </a:solidFill>
          </a:ln>
        </p:spPr>
        <p:txBody>
          <a:bodyPr wrap="square" rtlCol="0">
            <a:spAutoFit/>
          </a:bodyPr>
          <a:lstStyle/>
          <a:p>
            <a:r>
              <a:rPr lang="en-GB" dirty="0">
                <a:hlinkClick r:id="rId7"/>
              </a:rPr>
              <a:t>www.youtube.com/watch?v=NzVjlKR4HQQ</a:t>
            </a:r>
            <a:r>
              <a:rPr lang="en-GB" dirty="0"/>
              <a:t> </a:t>
            </a:r>
          </a:p>
        </p:txBody>
      </p:sp>
      <p:sp>
        <p:nvSpPr>
          <p:cNvPr id="5" name="TextBox 4">
            <a:extLst>
              <a:ext uri="{FF2B5EF4-FFF2-40B4-BE49-F238E27FC236}">
                <a16:creationId xmlns:a16="http://schemas.microsoft.com/office/drawing/2014/main" id="{AEC230EC-C372-9819-41ED-0DC9ED860EB8}"/>
              </a:ext>
            </a:extLst>
          </p:cNvPr>
          <p:cNvSpPr txBox="1"/>
          <p:nvPr/>
        </p:nvSpPr>
        <p:spPr>
          <a:xfrm>
            <a:off x="7791797" y="6071031"/>
            <a:ext cx="4211782" cy="646331"/>
          </a:xfrm>
          <a:prstGeom prst="rect">
            <a:avLst/>
          </a:prstGeom>
          <a:noFill/>
          <a:ln>
            <a:solidFill>
              <a:schemeClr val="accent1"/>
            </a:solidFill>
          </a:ln>
        </p:spPr>
        <p:txBody>
          <a:bodyPr wrap="square" rtlCol="0">
            <a:spAutoFit/>
          </a:bodyPr>
          <a:lstStyle/>
          <a:p>
            <a:r>
              <a:rPr lang="en-GB" sz="1200" b="0" i="0" dirty="0">
                <a:solidFill>
                  <a:srgbClr val="212121"/>
                </a:solidFill>
                <a:effectLst/>
                <a:latin typeface="BlinkMacSystemFont"/>
              </a:rPr>
              <a:t>Oliver, D.G., </a:t>
            </a:r>
            <a:r>
              <a:rPr lang="en-GB" sz="1200" b="0" i="0" dirty="0" err="1">
                <a:solidFill>
                  <a:srgbClr val="212121"/>
                </a:solidFill>
                <a:effectLst/>
                <a:latin typeface="BlinkMacSystemFont"/>
              </a:rPr>
              <a:t>Serovich</a:t>
            </a:r>
            <a:r>
              <a:rPr lang="en-GB" sz="1200" dirty="0">
                <a:solidFill>
                  <a:srgbClr val="212121"/>
                </a:solidFill>
                <a:latin typeface="BlinkMacSystemFont"/>
              </a:rPr>
              <a:t>, J.</a:t>
            </a:r>
            <a:r>
              <a:rPr lang="en-GB" sz="1200" b="0" i="0" dirty="0">
                <a:solidFill>
                  <a:srgbClr val="212121"/>
                </a:solidFill>
                <a:effectLst/>
                <a:latin typeface="BlinkMacSystemFont"/>
              </a:rPr>
              <a:t>M. &amp; Mason, T.L. (2005) Constraints and Opportunities with Interview Transcription: Towards Reflection in Qualitative Research. Soc Forces. Dec; 84(2): 1273-1289. </a:t>
            </a:r>
            <a:endParaRPr lang="en-GB" sz="1200" dirty="0"/>
          </a:p>
        </p:txBody>
      </p:sp>
    </p:spTree>
    <p:extLst>
      <p:ext uri="{BB962C8B-B14F-4D97-AF65-F5344CB8AC3E}">
        <p14:creationId xmlns:p14="http://schemas.microsoft.com/office/powerpoint/2010/main" val="3685965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ADB4-DBF0-C626-49FC-5DFECCD83C91}"/>
              </a:ext>
            </a:extLst>
          </p:cNvPr>
          <p:cNvSpPr>
            <a:spLocks noGrp="1"/>
          </p:cNvSpPr>
          <p:nvPr>
            <p:ph type="title"/>
          </p:nvPr>
        </p:nvSpPr>
        <p:spPr/>
        <p:txBody>
          <a:bodyPr/>
          <a:lstStyle/>
          <a:p>
            <a:r>
              <a:rPr lang="en-GB" dirty="0"/>
              <a:t>Things to consider: transcription</a:t>
            </a:r>
          </a:p>
        </p:txBody>
      </p:sp>
      <p:pic>
        <p:nvPicPr>
          <p:cNvPr id="5" name="Content Placeholder 4" descr="A list of a person's health&#10;&#10;AI-generated content may be incorrect.">
            <a:extLst>
              <a:ext uri="{FF2B5EF4-FFF2-40B4-BE49-F238E27FC236}">
                <a16:creationId xmlns:a16="http://schemas.microsoft.com/office/drawing/2014/main" id="{AFFE563F-0088-001D-E283-C873A7ACBB4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61347" y="2243618"/>
            <a:ext cx="9570986" cy="3519873"/>
          </a:xfrm>
        </p:spPr>
      </p:pic>
      <p:sp>
        <p:nvSpPr>
          <p:cNvPr id="6" name="TextBox 5">
            <a:extLst>
              <a:ext uri="{FF2B5EF4-FFF2-40B4-BE49-F238E27FC236}">
                <a16:creationId xmlns:a16="http://schemas.microsoft.com/office/drawing/2014/main" id="{AFC7EA07-8F79-7FA3-0183-D81B0B11212C}"/>
              </a:ext>
            </a:extLst>
          </p:cNvPr>
          <p:cNvSpPr txBox="1"/>
          <p:nvPr/>
        </p:nvSpPr>
        <p:spPr>
          <a:xfrm>
            <a:off x="8938953" y="6320874"/>
            <a:ext cx="3064625" cy="369332"/>
          </a:xfrm>
          <a:prstGeom prst="rect">
            <a:avLst/>
          </a:prstGeom>
          <a:noFill/>
          <a:ln>
            <a:solidFill>
              <a:schemeClr val="accent1"/>
            </a:solidFill>
          </a:ln>
        </p:spPr>
        <p:txBody>
          <a:bodyPr wrap="square" rtlCol="0">
            <a:spAutoFit/>
          </a:bodyPr>
          <a:lstStyle/>
          <a:p>
            <a:r>
              <a:rPr lang="en-GB" dirty="0"/>
              <a:t>Image from Oliver et al., 2005</a:t>
            </a:r>
          </a:p>
        </p:txBody>
      </p:sp>
    </p:spTree>
    <p:extLst>
      <p:ext uri="{BB962C8B-B14F-4D97-AF65-F5344CB8AC3E}">
        <p14:creationId xmlns:p14="http://schemas.microsoft.com/office/powerpoint/2010/main" val="2296487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AE97-2600-5D5E-4A65-6585ABF1AD35}"/>
              </a:ext>
            </a:extLst>
          </p:cNvPr>
          <p:cNvSpPr>
            <a:spLocks noGrp="1"/>
          </p:cNvSpPr>
          <p:nvPr>
            <p:ph type="title"/>
          </p:nvPr>
        </p:nvSpPr>
        <p:spPr/>
        <p:txBody>
          <a:bodyPr/>
          <a:lstStyle/>
          <a:p>
            <a:r>
              <a:rPr lang="en-GB" dirty="0"/>
              <a:t>Other Things to consider: transcription</a:t>
            </a:r>
          </a:p>
        </p:txBody>
      </p:sp>
      <p:sp>
        <p:nvSpPr>
          <p:cNvPr id="3" name="Content Placeholder 2">
            <a:extLst>
              <a:ext uri="{FF2B5EF4-FFF2-40B4-BE49-F238E27FC236}">
                <a16:creationId xmlns:a16="http://schemas.microsoft.com/office/drawing/2014/main" id="{ABC3B862-7346-0B8E-D922-A306B06BEF67}"/>
              </a:ext>
            </a:extLst>
          </p:cNvPr>
          <p:cNvSpPr>
            <a:spLocks noGrp="1"/>
          </p:cNvSpPr>
          <p:nvPr>
            <p:ph idx="1"/>
          </p:nvPr>
        </p:nvSpPr>
        <p:spPr/>
        <p:txBody>
          <a:bodyPr>
            <a:normAutofit lnSpcReduction="10000"/>
          </a:bodyPr>
          <a:lstStyle/>
          <a:p>
            <a:pPr algn="l" fontAlgn="ctr">
              <a:spcBef>
                <a:spcPts val="750"/>
              </a:spcBef>
              <a:spcAft>
                <a:spcPts val="600"/>
              </a:spcAft>
              <a:buFont typeface="Arial" panose="020B0604020202020204" pitchFamily="34" charset="0"/>
              <a:buChar char="•"/>
            </a:pPr>
            <a:r>
              <a:rPr lang="en-GB" b="1" i="0" dirty="0">
                <a:solidFill>
                  <a:srgbClr val="001D35"/>
                </a:solidFill>
                <a:effectLst/>
                <a:latin typeface="Google Sans"/>
              </a:rPr>
              <a:t> </a:t>
            </a:r>
            <a:r>
              <a:rPr lang="en-GB" b="1" i="0" dirty="0">
                <a:solidFill>
                  <a:srgbClr val="001D35"/>
                </a:solidFill>
                <a:effectLst/>
              </a:rPr>
              <a:t>Speaker labels:</a:t>
            </a:r>
            <a:r>
              <a:rPr lang="en-GB" b="0" i="0" dirty="0">
                <a:solidFill>
                  <a:srgbClr val="001D35"/>
                </a:solidFill>
                <a:effectLst/>
              </a:rPr>
              <a:t> Clearly identify who is speaking at each turn using speaker labels (e.g.: Interviewer: / Interviewee:);</a:t>
            </a:r>
          </a:p>
          <a:p>
            <a:pPr algn="l" fontAlgn="ctr">
              <a:spcBef>
                <a:spcPts val="750"/>
              </a:spcBef>
              <a:spcAft>
                <a:spcPts val="600"/>
              </a:spcAft>
              <a:buFont typeface="Arial" panose="020B0604020202020204" pitchFamily="34" charset="0"/>
              <a:buChar char="•"/>
            </a:pPr>
            <a:r>
              <a:rPr lang="en-GB" b="1" i="0" dirty="0">
                <a:solidFill>
                  <a:srgbClr val="001D35"/>
                </a:solidFill>
                <a:effectLst/>
              </a:rPr>
              <a:t> Timestamps (optional):</a:t>
            </a:r>
            <a:r>
              <a:rPr lang="en-GB" b="0" i="0" dirty="0">
                <a:solidFill>
                  <a:srgbClr val="001D35"/>
                </a:solidFill>
                <a:effectLst/>
              </a:rPr>
              <a:t> Consider adding timestamps to reference specific sections of the interview;</a:t>
            </a:r>
          </a:p>
          <a:p>
            <a:pPr algn="l" fontAlgn="ctr">
              <a:spcBef>
                <a:spcPts val="750"/>
              </a:spcBef>
              <a:spcAft>
                <a:spcPts val="600"/>
              </a:spcAft>
              <a:buFont typeface="Arial" panose="020B0604020202020204" pitchFamily="34" charset="0"/>
              <a:buChar char="•"/>
            </a:pPr>
            <a:r>
              <a:rPr lang="en-GB" b="1" i="0" dirty="0">
                <a:solidFill>
                  <a:srgbClr val="001D35"/>
                </a:solidFill>
                <a:effectLst/>
              </a:rPr>
              <a:t> Line breaks:</a:t>
            </a:r>
            <a:r>
              <a:rPr lang="en-GB" b="0" i="0" dirty="0">
                <a:solidFill>
                  <a:srgbClr val="001D35"/>
                </a:solidFill>
                <a:effectLst/>
              </a:rPr>
              <a:t> Use line breaks to separate turns of speech and maintain readability; </a:t>
            </a:r>
          </a:p>
          <a:p>
            <a:pPr algn="l" fontAlgn="ctr">
              <a:spcBef>
                <a:spcPts val="750"/>
              </a:spcBef>
              <a:spcAft>
                <a:spcPts val="600"/>
              </a:spcAft>
              <a:buFont typeface="Arial" panose="020B0604020202020204" pitchFamily="34" charset="0"/>
              <a:buChar char="•"/>
            </a:pPr>
            <a:r>
              <a:rPr lang="en-GB" b="1" i="0" dirty="0">
                <a:solidFill>
                  <a:srgbClr val="001D35"/>
                </a:solidFill>
                <a:effectLst/>
              </a:rPr>
              <a:t> Interview information:</a:t>
            </a:r>
            <a:r>
              <a:rPr lang="en-GB" b="0" i="0" dirty="0">
                <a:solidFill>
                  <a:srgbClr val="001D35"/>
                </a:solidFill>
                <a:effectLst/>
              </a:rPr>
              <a:t> Include the date, time, and location of the interview in the transcript;</a:t>
            </a:r>
          </a:p>
          <a:p>
            <a:pPr algn="l" fontAlgn="ctr">
              <a:spcBef>
                <a:spcPts val="750"/>
              </a:spcBef>
              <a:spcAft>
                <a:spcPts val="600"/>
              </a:spcAft>
              <a:buFont typeface="Arial" panose="020B0604020202020204" pitchFamily="34" charset="0"/>
              <a:buChar char="•"/>
            </a:pPr>
            <a:r>
              <a:rPr lang="en-GB" b="1" i="0" dirty="0">
                <a:solidFill>
                  <a:srgbClr val="001D35"/>
                </a:solidFill>
                <a:effectLst/>
              </a:rPr>
              <a:t> Unique identifier:</a:t>
            </a:r>
            <a:r>
              <a:rPr lang="en-GB" b="0" i="0" dirty="0">
                <a:solidFill>
                  <a:srgbClr val="001D35"/>
                </a:solidFill>
                <a:effectLst/>
              </a:rPr>
              <a:t> Include a unique identifier for each transcript (e.g., name or number);</a:t>
            </a:r>
          </a:p>
          <a:p>
            <a:pPr algn="l">
              <a:spcBef>
                <a:spcPts val="750"/>
              </a:spcBef>
              <a:spcAft>
                <a:spcPts val="1500"/>
              </a:spcAft>
              <a:buFont typeface="Arial" panose="020B0604020202020204" pitchFamily="34" charset="0"/>
              <a:buChar char="•"/>
            </a:pPr>
            <a:r>
              <a:rPr lang="en-GB" b="1" i="0" dirty="0">
                <a:solidFill>
                  <a:srgbClr val="001D35"/>
                </a:solidFill>
                <a:effectLst/>
              </a:rPr>
              <a:t> Uniform layout:</a:t>
            </a:r>
            <a:r>
              <a:rPr lang="en-GB" b="0" i="0" dirty="0">
                <a:solidFill>
                  <a:srgbClr val="001D35"/>
                </a:solidFill>
                <a:effectLst/>
              </a:rPr>
              <a:t> Maintain a consistent layout throughout the project. </a:t>
            </a:r>
          </a:p>
          <a:p>
            <a:endParaRPr lang="en-GB" dirty="0"/>
          </a:p>
        </p:txBody>
      </p:sp>
    </p:spTree>
    <p:extLst>
      <p:ext uri="{BB962C8B-B14F-4D97-AF65-F5344CB8AC3E}">
        <p14:creationId xmlns:p14="http://schemas.microsoft.com/office/powerpoint/2010/main" val="1245628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389F7-BE3B-2E5D-B403-4E5B6D69E5E9}"/>
              </a:ext>
            </a:extLst>
          </p:cNvPr>
          <p:cNvSpPr>
            <a:spLocks noGrp="1"/>
          </p:cNvSpPr>
          <p:nvPr>
            <p:ph type="title"/>
          </p:nvPr>
        </p:nvSpPr>
        <p:spPr/>
        <p:txBody>
          <a:bodyPr/>
          <a:lstStyle/>
          <a:p>
            <a:r>
              <a:rPr lang="en-GB" dirty="0"/>
              <a:t>examples</a:t>
            </a:r>
          </a:p>
        </p:txBody>
      </p:sp>
      <p:pic>
        <p:nvPicPr>
          <p:cNvPr id="5" name="Content Placeholder 4" descr="A paper with text on it&#10;&#10;AI-generated content may be incorrect.">
            <a:extLst>
              <a:ext uri="{FF2B5EF4-FFF2-40B4-BE49-F238E27FC236}">
                <a16:creationId xmlns:a16="http://schemas.microsoft.com/office/drawing/2014/main" id="{6C265941-EEB8-1806-49BA-9E9E3E986B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56220" y="132859"/>
            <a:ext cx="5205539" cy="6592282"/>
          </a:xfrm>
        </p:spPr>
      </p:pic>
      <p:pic>
        <p:nvPicPr>
          <p:cNvPr id="7" name="Picture 6" descr="A close-up of a paper&#10;&#10;AI-generated content may be incorrect.">
            <a:extLst>
              <a:ext uri="{FF2B5EF4-FFF2-40B4-BE49-F238E27FC236}">
                <a16:creationId xmlns:a16="http://schemas.microsoft.com/office/drawing/2014/main" id="{9B55C375-DB05-1A28-C226-DD7F62DF2A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478" y="3360797"/>
            <a:ext cx="5253304" cy="2000065"/>
          </a:xfrm>
          <a:prstGeom prst="rect">
            <a:avLst/>
          </a:prstGeom>
        </p:spPr>
      </p:pic>
    </p:spTree>
    <p:extLst>
      <p:ext uri="{BB962C8B-B14F-4D97-AF65-F5344CB8AC3E}">
        <p14:creationId xmlns:p14="http://schemas.microsoft.com/office/powerpoint/2010/main" val="4184335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93A0E-3CD7-556C-CDA3-F53C11E8DADF}"/>
              </a:ext>
            </a:extLst>
          </p:cNvPr>
          <p:cNvSpPr>
            <a:spLocks noGrp="1"/>
          </p:cNvSpPr>
          <p:nvPr>
            <p:ph type="title"/>
          </p:nvPr>
        </p:nvSpPr>
        <p:spPr/>
        <p:txBody>
          <a:bodyPr/>
          <a:lstStyle/>
          <a:p>
            <a:r>
              <a:rPr lang="en-GB" dirty="0">
                <a:solidFill>
                  <a:srgbClr val="000C2D"/>
                </a:solidFill>
                <a:ea typeface="+mj-lt"/>
                <a:cs typeface="+mj-lt"/>
              </a:rPr>
              <a:t>Thematic Analysis</a:t>
            </a:r>
            <a:r>
              <a:rPr lang="en-GB" b="1" dirty="0">
                <a:solidFill>
                  <a:srgbClr val="000C2D"/>
                </a:solidFill>
                <a:ea typeface="+mj-lt"/>
                <a:cs typeface="+mj-lt"/>
              </a:rPr>
              <a:t> </a:t>
            </a:r>
            <a:endParaRPr lang="en-US"/>
          </a:p>
        </p:txBody>
      </p:sp>
      <p:sp>
        <p:nvSpPr>
          <p:cNvPr id="3" name="Content Placeholder 2">
            <a:extLst>
              <a:ext uri="{FF2B5EF4-FFF2-40B4-BE49-F238E27FC236}">
                <a16:creationId xmlns:a16="http://schemas.microsoft.com/office/drawing/2014/main" id="{71C3897C-DEC1-2419-7DA6-99CEEEFB23AE}"/>
              </a:ext>
            </a:extLst>
          </p:cNvPr>
          <p:cNvSpPr>
            <a:spLocks noGrp="1"/>
          </p:cNvSpPr>
          <p:nvPr>
            <p:ph idx="1"/>
          </p:nvPr>
        </p:nvSpPr>
        <p:spPr>
          <a:xfrm>
            <a:off x="1024128" y="2572870"/>
            <a:ext cx="9720073" cy="3736490"/>
          </a:xfrm>
        </p:spPr>
        <p:txBody>
          <a:bodyPr vert="horz" lIns="91440" tIns="45720" rIns="91440" bIns="45720" rtlCol="0" anchor="t">
            <a:normAutofit/>
          </a:bodyPr>
          <a:lstStyle/>
          <a:p>
            <a:pPr marL="0" indent="0">
              <a:buNone/>
            </a:pPr>
            <a:r>
              <a:rPr lang="en-GB" sz="3000" b="1" dirty="0">
                <a:ea typeface="+mn-lt"/>
                <a:cs typeface="+mn-lt"/>
              </a:rPr>
              <a:t>Thematic analysis</a:t>
            </a:r>
            <a:r>
              <a:rPr lang="en-GB" sz="3000" dirty="0">
                <a:ea typeface="+mn-lt"/>
                <a:cs typeface="+mn-lt"/>
              </a:rPr>
              <a:t> is one of the most common forms of analysis within qualitative research.</a:t>
            </a:r>
            <a:endParaRPr lang="en-US" sz="3000"/>
          </a:p>
          <a:p>
            <a:pPr marL="0" indent="0">
              <a:buNone/>
            </a:pPr>
            <a:r>
              <a:rPr lang="en-GB" sz="3000" dirty="0">
                <a:ea typeface="+mn-lt"/>
                <a:cs typeface="+mn-lt"/>
              </a:rPr>
              <a:t>It is a qualitative data analysis method that involves reading through a data set (such as transcripts from interviews) and identifying patterns in meaning across the data to derive themes. </a:t>
            </a:r>
            <a:endParaRPr lang="en-GB" sz="3000"/>
          </a:p>
          <a:p>
            <a:pPr marL="0" indent="0">
              <a:buNone/>
            </a:pPr>
            <a:endParaRPr lang="en-GB" dirty="0">
              <a:ea typeface="+mn-lt"/>
              <a:cs typeface="+mn-lt"/>
            </a:endParaRPr>
          </a:p>
        </p:txBody>
      </p:sp>
    </p:spTree>
    <p:extLst>
      <p:ext uri="{BB962C8B-B14F-4D97-AF65-F5344CB8AC3E}">
        <p14:creationId xmlns:p14="http://schemas.microsoft.com/office/powerpoint/2010/main" val="1766168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E1FEE-D26B-835E-F296-5B44B51069CA}"/>
              </a:ext>
            </a:extLst>
          </p:cNvPr>
          <p:cNvSpPr>
            <a:spLocks noGrp="1"/>
          </p:cNvSpPr>
          <p:nvPr>
            <p:ph type="title"/>
          </p:nvPr>
        </p:nvSpPr>
        <p:spPr/>
        <p:txBody>
          <a:bodyPr/>
          <a:lstStyle/>
          <a:p>
            <a:r>
              <a:rPr lang="en-GB" i="0" dirty="0">
                <a:solidFill>
                  <a:srgbClr val="333333"/>
                </a:solidFill>
                <a:effectLst/>
              </a:rPr>
              <a:t>What questions can thematic analysis use?</a:t>
            </a:r>
          </a:p>
        </p:txBody>
      </p:sp>
      <p:sp>
        <p:nvSpPr>
          <p:cNvPr id="3" name="Content Placeholder 2">
            <a:extLst>
              <a:ext uri="{FF2B5EF4-FFF2-40B4-BE49-F238E27FC236}">
                <a16:creationId xmlns:a16="http://schemas.microsoft.com/office/drawing/2014/main" id="{EFC7F9A5-5A5E-4DE3-E7D6-B86ED3C9A05E}"/>
              </a:ext>
            </a:extLst>
          </p:cNvPr>
          <p:cNvSpPr>
            <a:spLocks noGrp="1"/>
          </p:cNvSpPr>
          <p:nvPr>
            <p:ph idx="1"/>
          </p:nvPr>
        </p:nvSpPr>
        <p:spPr/>
        <p:txBody>
          <a:bodyPr/>
          <a:lstStyle/>
          <a:p>
            <a:pPr algn="l"/>
            <a:r>
              <a:rPr lang="en-GB" dirty="0">
                <a:solidFill>
                  <a:srgbClr val="333333"/>
                </a:solidFill>
                <a:latin typeface="Tw Cen MT "/>
              </a:rPr>
              <a:t>Researchers using t</a:t>
            </a:r>
            <a:r>
              <a:rPr lang="en-GB" b="0" i="0" dirty="0">
                <a:solidFill>
                  <a:srgbClr val="333333"/>
                </a:solidFill>
                <a:effectLst/>
                <a:latin typeface="Tw Cen MT "/>
              </a:rPr>
              <a:t>hematic analysis typically ask open yet focused questions that invite elaboration from the participant. They may often start with questions such as:</a:t>
            </a:r>
          </a:p>
          <a:p>
            <a:pPr algn="l">
              <a:buFont typeface="Arial" panose="020B0604020202020204" pitchFamily="34" charset="0"/>
              <a:buChar char="•"/>
            </a:pPr>
            <a:r>
              <a:rPr lang="en-GB" b="0" i="0" dirty="0">
                <a:solidFill>
                  <a:srgbClr val="333333"/>
                </a:solidFill>
                <a:effectLst/>
                <a:latin typeface="Tw Cen MT "/>
              </a:rPr>
              <a:t>What do you think…?</a:t>
            </a:r>
          </a:p>
          <a:p>
            <a:pPr algn="l">
              <a:buFont typeface="Arial" panose="020B0604020202020204" pitchFamily="34" charset="0"/>
              <a:buChar char="•"/>
            </a:pPr>
            <a:r>
              <a:rPr lang="en-GB" b="0" i="0" dirty="0">
                <a:solidFill>
                  <a:srgbClr val="333333"/>
                </a:solidFill>
                <a:effectLst/>
                <a:latin typeface="Tw Cen MT "/>
              </a:rPr>
              <a:t>What is your opinion…?</a:t>
            </a:r>
          </a:p>
          <a:p>
            <a:pPr algn="l">
              <a:buFont typeface="Arial" panose="020B0604020202020204" pitchFamily="34" charset="0"/>
              <a:buChar char="•"/>
            </a:pPr>
            <a:r>
              <a:rPr lang="en-GB" b="0" i="0" dirty="0">
                <a:solidFill>
                  <a:srgbClr val="333333"/>
                </a:solidFill>
                <a:effectLst/>
                <a:latin typeface="Tw Cen MT "/>
              </a:rPr>
              <a:t>What are your ideas…?</a:t>
            </a:r>
          </a:p>
          <a:p>
            <a:pPr algn="l">
              <a:buFont typeface="Arial" panose="020B0604020202020204" pitchFamily="34" charset="0"/>
              <a:buChar char="•"/>
            </a:pPr>
            <a:r>
              <a:rPr lang="en-GB" b="0" i="0" dirty="0">
                <a:solidFill>
                  <a:srgbClr val="333333"/>
                </a:solidFill>
                <a:effectLst/>
                <a:latin typeface="Tw Cen MT "/>
              </a:rPr>
              <a:t>What do you remember…?</a:t>
            </a:r>
          </a:p>
          <a:p>
            <a:pPr algn="l">
              <a:buFont typeface="Arial" panose="020B0604020202020204" pitchFamily="34" charset="0"/>
              <a:buChar char="•"/>
            </a:pPr>
            <a:r>
              <a:rPr lang="en-GB" b="0" i="0" dirty="0">
                <a:solidFill>
                  <a:srgbClr val="333333"/>
                </a:solidFill>
                <a:effectLst/>
                <a:latin typeface="Tw Cen MT "/>
              </a:rPr>
              <a:t>Why do you believe…?</a:t>
            </a:r>
          </a:p>
          <a:p>
            <a:pPr algn="l">
              <a:buFont typeface="Arial" panose="020B0604020202020204" pitchFamily="34" charset="0"/>
              <a:buChar char="•"/>
            </a:pPr>
            <a:r>
              <a:rPr lang="en-GB" b="0" i="0" dirty="0">
                <a:solidFill>
                  <a:srgbClr val="333333"/>
                </a:solidFill>
                <a:effectLst/>
                <a:latin typeface="Tw Cen MT "/>
              </a:rPr>
              <a:t>What should we do about…?</a:t>
            </a:r>
          </a:p>
          <a:p>
            <a:endParaRPr lang="en-GB"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37AD58CE-E062-75B8-A378-D4297C2C45F8}"/>
                  </a:ext>
                </a:extLst>
              </p14:cNvPr>
              <p14:cNvContentPartPr/>
              <p14:nvPr/>
            </p14:nvContentPartPr>
            <p14:xfrm>
              <a:off x="2541740" y="1303876"/>
              <a:ext cx="360" cy="360"/>
            </p14:xfrm>
          </p:contentPart>
        </mc:Choice>
        <mc:Fallback xmlns="">
          <p:pic>
            <p:nvPicPr>
              <p:cNvPr id="4" name="Ink 3">
                <a:extLst>
                  <a:ext uri="{FF2B5EF4-FFF2-40B4-BE49-F238E27FC236}">
                    <a16:creationId xmlns:a16="http://schemas.microsoft.com/office/drawing/2014/main" id="{37AD58CE-E062-75B8-A378-D4297C2C45F8}"/>
                  </a:ext>
                </a:extLst>
              </p:cNvPr>
              <p:cNvPicPr/>
              <p:nvPr/>
            </p:nvPicPr>
            <p:blipFill>
              <a:blip r:embed="rId3"/>
              <a:stretch>
                <a:fillRect/>
              </a:stretch>
            </p:blipFill>
            <p:spPr>
              <a:xfrm>
                <a:off x="2523740" y="1286236"/>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32E0691-9F37-E176-72D8-18306EFDFF58}"/>
                  </a:ext>
                </a:extLst>
              </p14:cNvPr>
              <p14:cNvContentPartPr/>
              <p14:nvPr/>
            </p14:nvContentPartPr>
            <p14:xfrm>
              <a:off x="1783940" y="1248436"/>
              <a:ext cx="360" cy="360"/>
            </p14:xfrm>
          </p:contentPart>
        </mc:Choice>
        <mc:Fallback xmlns="">
          <p:pic>
            <p:nvPicPr>
              <p:cNvPr id="5" name="Ink 4">
                <a:extLst>
                  <a:ext uri="{FF2B5EF4-FFF2-40B4-BE49-F238E27FC236}">
                    <a16:creationId xmlns:a16="http://schemas.microsoft.com/office/drawing/2014/main" id="{F32E0691-9F37-E176-72D8-18306EFDFF58}"/>
                  </a:ext>
                </a:extLst>
              </p:cNvPr>
              <p:cNvPicPr/>
              <p:nvPr/>
            </p:nvPicPr>
            <p:blipFill>
              <a:blip r:embed="rId3"/>
              <a:stretch>
                <a:fillRect/>
              </a:stretch>
            </p:blipFill>
            <p:spPr>
              <a:xfrm>
                <a:off x="1765940" y="1230436"/>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D5AD5D63-07D0-5D8E-62C2-08AF7299E23E}"/>
                  </a:ext>
                </a:extLst>
              </p14:cNvPr>
              <p14:cNvContentPartPr/>
              <p14:nvPr/>
            </p14:nvContentPartPr>
            <p14:xfrm>
              <a:off x="1560380" y="1348516"/>
              <a:ext cx="360" cy="360"/>
            </p14:xfrm>
          </p:contentPart>
        </mc:Choice>
        <mc:Fallback xmlns="">
          <p:pic>
            <p:nvPicPr>
              <p:cNvPr id="6" name="Ink 5">
                <a:extLst>
                  <a:ext uri="{FF2B5EF4-FFF2-40B4-BE49-F238E27FC236}">
                    <a16:creationId xmlns:a16="http://schemas.microsoft.com/office/drawing/2014/main" id="{D5AD5D63-07D0-5D8E-62C2-08AF7299E23E}"/>
                  </a:ext>
                </a:extLst>
              </p:cNvPr>
              <p:cNvPicPr/>
              <p:nvPr/>
            </p:nvPicPr>
            <p:blipFill>
              <a:blip r:embed="rId3"/>
              <a:stretch>
                <a:fillRect/>
              </a:stretch>
            </p:blipFill>
            <p:spPr>
              <a:xfrm>
                <a:off x="1542740" y="1330876"/>
                <a:ext cx="36000" cy="36000"/>
              </a:xfrm>
              <a:prstGeom prst="rect">
                <a:avLst/>
              </a:prstGeom>
            </p:spPr>
          </p:pic>
        </mc:Fallback>
      </mc:AlternateContent>
    </p:spTree>
    <p:extLst>
      <p:ext uri="{BB962C8B-B14F-4D97-AF65-F5344CB8AC3E}">
        <p14:creationId xmlns:p14="http://schemas.microsoft.com/office/powerpoint/2010/main" val="3699432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dirty="0"/>
              <a:t>Thematic Analysis</a:t>
            </a:r>
          </a:p>
        </p:txBody>
      </p:sp>
      <p:sp>
        <p:nvSpPr>
          <p:cNvPr id="3" name="Content Placeholder 2"/>
          <p:cNvSpPr>
            <a:spLocks noGrp="1"/>
          </p:cNvSpPr>
          <p:nvPr>
            <p:ph idx="1"/>
          </p:nvPr>
        </p:nvSpPr>
        <p:spPr/>
        <p:txBody>
          <a:bodyPr>
            <a:normAutofit/>
          </a:bodyPr>
          <a:lstStyle/>
          <a:p>
            <a:endParaRPr lang="en-GB" dirty="0"/>
          </a:p>
          <a:p>
            <a:endParaRPr lang="en-GB" dirty="0"/>
          </a:p>
          <a:p>
            <a:pPr marL="0" indent="0">
              <a:buNone/>
            </a:pPr>
            <a:endParaRPr lang="en-GB" dirty="0"/>
          </a:p>
          <a:p>
            <a:pPr marL="0" indent="0">
              <a:buNone/>
            </a:pPr>
            <a:endParaRPr lang="en-US" dirty="0"/>
          </a:p>
        </p:txBody>
      </p:sp>
      <p:sp>
        <p:nvSpPr>
          <p:cNvPr id="2" name="Content Placeholder 1"/>
          <p:cNvSpPr>
            <a:spLocks noGrp="1"/>
          </p:cNvSpPr>
          <p:nvPr>
            <p:ph sz="half" idx="4294967295"/>
          </p:nvPr>
        </p:nvSpPr>
        <p:spPr>
          <a:xfrm>
            <a:off x="899653" y="2573593"/>
            <a:ext cx="11292348" cy="3735131"/>
          </a:xfrm>
        </p:spPr>
        <p:txBody>
          <a:bodyPr vert="horz" lIns="91440" tIns="45720" rIns="91440" bIns="45720" rtlCol="0" anchor="t">
            <a:noAutofit/>
          </a:bodyPr>
          <a:lstStyle/>
          <a:p>
            <a:pPr marL="0" indent="0">
              <a:buNone/>
            </a:pPr>
            <a:r>
              <a:rPr lang="en-GB" sz="4000" dirty="0"/>
              <a:t>Braun and Clarke (2006, p.79) define thematic analysis as:</a:t>
            </a:r>
          </a:p>
          <a:p>
            <a:pPr marL="0" indent="0">
              <a:buNone/>
            </a:pPr>
            <a:r>
              <a:rPr lang="en-GB" sz="4000" dirty="0"/>
              <a:t>“a method for identifying, </a:t>
            </a:r>
            <a:r>
              <a:rPr lang="en-GB" sz="4000" dirty="0" err="1"/>
              <a:t>analyzing</a:t>
            </a:r>
            <a:r>
              <a:rPr lang="en-GB" sz="4000" dirty="0"/>
              <a:t> and reporting patterns within data”.</a:t>
            </a:r>
          </a:p>
          <a:p>
            <a:pPr marL="0" indent="0">
              <a:buNone/>
            </a:pPr>
            <a:r>
              <a:rPr lang="en-GB" sz="4000" dirty="0"/>
              <a:t>They propose a six-step process for carrying out this analysis.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43193" y="268974"/>
            <a:ext cx="2638395" cy="1758930"/>
          </a:xfrm>
          <a:prstGeom prst="rect">
            <a:avLst/>
          </a:prstGeom>
        </p:spPr>
      </p:pic>
    </p:spTree>
    <p:extLst>
      <p:ext uri="{BB962C8B-B14F-4D97-AF65-F5344CB8AC3E}">
        <p14:creationId xmlns:p14="http://schemas.microsoft.com/office/powerpoint/2010/main" val="2208407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024129" y="585216"/>
            <a:ext cx="4431792" cy="1499616"/>
          </a:xfrm>
        </p:spPr>
        <p:txBody>
          <a:bodyPr>
            <a:normAutofit/>
          </a:bodyPr>
          <a:lstStyle/>
          <a:p>
            <a:r>
              <a:rPr lang="en-GB" dirty="0"/>
              <a:t>Thematic analysis process:</a:t>
            </a:r>
          </a:p>
        </p:txBody>
      </p:sp>
      <p:sp>
        <p:nvSpPr>
          <p:cNvPr id="3" name="Content Placeholder 2"/>
          <p:cNvSpPr>
            <a:spLocks noGrp="1"/>
          </p:cNvSpPr>
          <p:nvPr>
            <p:ph idx="1"/>
          </p:nvPr>
        </p:nvSpPr>
        <p:spPr>
          <a:xfrm>
            <a:off x="1024128" y="2286000"/>
            <a:ext cx="5199691" cy="3931920"/>
          </a:xfrm>
        </p:spPr>
        <p:txBody>
          <a:bodyPr vert="horz" lIns="91440" tIns="45720" rIns="91440" bIns="45720" rtlCol="0">
            <a:normAutofit/>
          </a:bodyPr>
          <a:lstStyle/>
          <a:p>
            <a:pPr marL="514350" indent="-514350">
              <a:buAutoNum type="arabicPeriod"/>
            </a:pPr>
            <a:r>
              <a:rPr lang="en-GB" sz="1700" dirty="0"/>
              <a:t>Familiarisation with data</a:t>
            </a:r>
            <a:endParaRPr lang="en-GB" sz="1700" dirty="0">
              <a:cs typeface="Calibri"/>
            </a:endParaRPr>
          </a:p>
          <a:p>
            <a:pPr marL="514350" indent="-514350">
              <a:buAutoNum type="arabicPeriod"/>
            </a:pPr>
            <a:r>
              <a:rPr lang="en-GB" sz="1700" dirty="0"/>
              <a:t>Generate preliminary codes to describe the data (open coding)</a:t>
            </a:r>
          </a:p>
          <a:p>
            <a:pPr marL="514350" indent="-514350">
              <a:buAutoNum type="arabicPeriod"/>
            </a:pPr>
            <a:r>
              <a:rPr lang="en-GB" sz="1700" dirty="0"/>
              <a:t>Identification of themes – search for patterns or themes</a:t>
            </a:r>
          </a:p>
          <a:p>
            <a:pPr marL="514350" indent="-514350">
              <a:buAutoNum type="arabicPeriod"/>
            </a:pPr>
            <a:r>
              <a:rPr lang="en-GB" sz="1700" dirty="0"/>
              <a:t>Review themes to generate a thematic map of the analysis</a:t>
            </a:r>
          </a:p>
          <a:p>
            <a:pPr marL="514350" indent="-514350">
              <a:buAutoNum type="arabicPeriod"/>
            </a:pPr>
            <a:r>
              <a:rPr lang="en-GB" sz="1700" dirty="0"/>
              <a:t>Definition and naming of themes, including ongoing analysis that tells the overall story</a:t>
            </a:r>
          </a:p>
          <a:p>
            <a:pPr marL="514350" indent="-514350">
              <a:buAutoNum type="arabicPeriod"/>
            </a:pPr>
            <a:r>
              <a:rPr lang="en-GB" sz="1700" dirty="0"/>
              <a:t>Writing up</a:t>
            </a:r>
          </a:p>
          <a:p>
            <a:pPr marL="0" indent="0">
              <a:buNone/>
            </a:pPr>
            <a:r>
              <a:rPr lang="en-GB" sz="1700" dirty="0"/>
              <a:t>                                (Braun and Clarke, 2006)</a:t>
            </a:r>
          </a:p>
          <a:p>
            <a:pPr marL="514350" indent="-514350">
              <a:buAutoNum type="arabicPeriod"/>
            </a:pPr>
            <a:endParaRPr lang="en-GB" sz="1700" dirty="0"/>
          </a:p>
          <a:p>
            <a:pPr marL="514350" indent="-514350">
              <a:buAutoNum type="arabicPeriod"/>
            </a:pPr>
            <a:endParaRPr lang="en-GB" sz="1700" dirty="0"/>
          </a:p>
          <a:p>
            <a:pPr marL="0" indent="0">
              <a:buNone/>
            </a:pPr>
            <a:endParaRPr lang="en-GB" sz="1700" dirty="0"/>
          </a:p>
          <a:p>
            <a:pPr marL="0" indent="0">
              <a:buNone/>
            </a:pPr>
            <a:endParaRPr lang="en-GB" sz="1700" dirty="0"/>
          </a:p>
          <a:p>
            <a:pPr marL="0" indent="0">
              <a:buNone/>
            </a:pPr>
            <a:endParaRPr lang="en-US" sz="1700" dirty="0"/>
          </a:p>
        </p:txBody>
      </p:sp>
      <p:pic>
        <p:nvPicPr>
          <p:cNvPr id="2" name="Content Placeholder 9" descr="Diagram&#10;&#10;Description automatically generated">
            <a:extLst>
              <a:ext uri="{FF2B5EF4-FFF2-40B4-BE49-F238E27FC236}">
                <a16:creationId xmlns:a16="http://schemas.microsoft.com/office/drawing/2014/main" id="{BB8C4DC2-94B9-02D6-F25E-D114F7D6A9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1581" y="1335024"/>
            <a:ext cx="5455921" cy="3832783"/>
          </a:xfrm>
          <a:prstGeom prst="rect">
            <a:avLst/>
          </a:prstGeom>
        </p:spPr>
      </p:pic>
    </p:spTree>
    <p:extLst>
      <p:ext uri="{BB962C8B-B14F-4D97-AF65-F5344CB8AC3E}">
        <p14:creationId xmlns:p14="http://schemas.microsoft.com/office/powerpoint/2010/main" val="3901773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A4AF7-743B-FEE5-6EB6-C9FB601EFB0E}"/>
              </a:ext>
            </a:extLst>
          </p:cNvPr>
          <p:cNvSpPr>
            <a:spLocks noGrp="1"/>
          </p:cNvSpPr>
          <p:nvPr>
            <p:ph type="title"/>
          </p:nvPr>
        </p:nvSpPr>
        <p:spPr>
          <a:xfrm>
            <a:off x="1024128" y="585216"/>
            <a:ext cx="9720072" cy="1499616"/>
          </a:xfrm>
        </p:spPr>
        <p:txBody>
          <a:bodyPr>
            <a:normAutofit/>
          </a:bodyPr>
          <a:lstStyle/>
          <a:p>
            <a:r>
              <a:rPr lang="en-GB"/>
              <a:t>Thematic Analysis</a:t>
            </a:r>
            <a:br>
              <a:rPr lang="en-GB"/>
            </a:br>
            <a:r>
              <a:rPr lang="en-GB"/>
              <a:t>Step 1: familiarisation</a:t>
            </a:r>
            <a:endParaRPr lang="en-GB" dirty="0"/>
          </a:p>
        </p:txBody>
      </p:sp>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46838C04-F52A-9F4D-4538-93217D3E9A9A}"/>
                  </a:ext>
                </a:extLst>
              </p14:cNvPr>
              <p14:cNvContentPartPr/>
              <p14:nvPr/>
            </p14:nvContentPartPr>
            <p14:xfrm>
              <a:off x="241545" y="-6326758"/>
              <a:ext cx="360" cy="360"/>
            </p14:xfrm>
          </p:contentPart>
        </mc:Choice>
        <mc:Fallback xmlns="">
          <p:pic>
            <p:nvPicPr>
              <p:cNvPr id="6" name="Ink 5">
                <a:extLst>
                  <a:ext uri="{FF2B5EF4-FFF2-40B4-BE49-F238E27FC236}">
                    <a16:creationId xmlns:a16="http://schemas.microsoft.com/office/drawing/2014/main" id="{46838C04-F52A-9F4D-4538-93217D3E9A9A}"/>
                  </a:ext>
                </a:extLst>
              </p:cNvPr>
              <p:cNvPicPr/>
              <p:nvPr/>
            </p:nvPicPr>
            <p:blipFill>
              <a:blip r:embed="rId3"/>
              <a:stretch>
                <a:fillRect/>
              </a:stretch>
            </p:blipFill>
            <p:spPr>
              <a:xfrm>
                <a:off x="223545" y="-6344758"/>
                <a:ext cx="36000" cy="36000"/>
              </a:xfrm>
              <a:prstGeom prst="rect">
                <a:avLst/>
              </a:prstGeom>
            </p:spPr>
          </p:pic>
        </mc:Fallback>
      </mc:AlternateContent>
      <p:graphicFrame>
        <p:nvGraphicFramePr>
          <p:cNvPr id="10" name="Content Placeholder 4">
            <a:extLst>
              <a:ext uri="{FF2B5EF4-FFF2-40B4-BE49-F238E27FC236}">
                <a16:creationId xmlns:a16="http://schemas.microsoft.com/office/drawing/2014/main" id="{DF5043A3-AF14-DB66-B425-90544FB18C3F}"/>
              </a:ext>
            </a:extLst>
          </p:cNvPr>
          <p:cNvGraphicFramePr>
            <a:graphicFrameLocks noGrp="1"/>
          </p:cNvGraphicFramePr>
          <p:nvPr>
            <p:ph idx="1"/>
            <p:extLst>
              <p:ext uri="{D42A27DB-BD31-4B8C-83A1-F6EECF244321}">
                <p14:modId xmlns:p14="http://schemas.microsoft.com/office/powerpoint/2010/main" val="3657271734"/>
              </p:ext>
            </p:extLst>
          </p:nvPr>
        </p:nvGraphicFramePr>
        <p:xfrm>
          <a:off x="1023937" y="2286000"/>
          <a:ext cx="10457681"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48244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9CFB-1A93-E6A7-7D81-ECE2687293A9}"/>
              </a:ext>
            </a:extLst>
          </p:cNvPr>
          <p:cNvSpPr>
            <a:spLocks noGrp="1"/>
          </p:cNvSpPr>
          <p:nvPr>
            <p:ph type="title"/>
          </p:nvPr>
        </p:nvSpPr>
        <p:spPr>
          <a:xfrm>
            <a:off x="1024128" y="585216"/>
            <a:ext cx="6066818" cy="1499616"/>
          </a:xfrm>
        </p:spPr>
        <p:txBody>
          <a:bodyPr>
            <a:normAutofit/>
          </a:bodyPr>
          <a:lstStyle/>
          <a:p>
            <a:r>
              <a:rPr lang="en-GB"/>
              <a:t>Thematic Analysis</a:t>
            </a:r>
            <a:br>
              <a:rPr lang="en-GB"/>
            </a:br>
            <a:r>
              <a:rPr lang="en-GB"/>
              <a:t>Step 2: coding</a:t>
            </a:r>
            <a:endParaRPr lang="en-GB" dirty="0"/>
          </a:p>
        </p:txBody>
      </p:sp>
      <p:sp>
        <p:nvSpPr>
          <p:cNvPr id="3" name="Content Placeholder 2">
            <a:extLst>
              <a:ext uri="{FF2B5EF4-FFF2-40B4-BE49-F238E27FC236}">
                <a16:creationId xmlns:a16="http://schemas.microsoft.com/office/drawing/2014/main" id="{1C9B778A-6CA5-5217-C82D-CFC7F632B8D4}"/>
              </a:ext>
            </a:extLst>
          </p:cNvPr>
          <p:cNvSpPr>
            <a:spLocks noGrp="1"/>
          </p:cNvSpPr>
          <p:nvPr>
            <p:ph idx="1"/>
          </p:nvPr>
        </p:nvSpPr>
        <p:spPr>
          <a:xfrm>
            <a:off x="786938" y="2286000"/>
            <a:ext cx="6304008" cy="4023360"/>
          </a:xfrm>
        </p:spPr>
        <p:txBody>
          <a:bodyPr>
            <a:normAutofit/>
          </a:bodyPr>
          <a:lstStyle/>
          <a:p>
            <a:pPr marL="0" indent="0">
              <a:buNone/>
            </a:pPr>
            <a:r>
              <a:rPr lang="en-GB" sz="3000" b="0" i="0" dirty="0">
                <a:effectLst/>
              </a:rPr>
              <a:t>The coding phase sets out the common themes within the study and labels them via highlighted colour coding.</a:t>
            </a:r>
          </a:p>
          <a:p>
            <a:pPr marL="0" indent="0">
              <a:buNone/>
            </a:pPr>
            <a:r>
              <a:rPr lang="en-GB" sz="3000" b="0" i="0" dirty="0">
                <a:effectLst/>
              </a:rPr>
              <a:t>Labelling common, linked statements codifies the subjects by </a:t>
            </a:r>
            <a:r>
              <a:rPr lang="en-GB" sz="3000" b="1" i="0" dirty="0">
                <a:effectLst/>
              </a:rPr>
              <a:t>dividing</a:t>
            </a:r>
            <a:r>
              <a:rPr lang="en-GB" sz="3000" b="0" i="0" dirty="0">
                <a:effectLst/>
              </a:rPr>
              <a:t> them into recurring themes. </a:t>
            </a:r>
          </a:p>
          <a:p>
            <a:pPr marL="0" indent="0">
              <a:buNone/>
            </a:pPr>
            <a:r>
              <a:rPr lang="en-GB" sz="3000" b="0" i="0" dirty="0">
                <a:effectLst/>
              </a:rPr>
              <a:t>Any anomalies (i.e. unusual reactions) can also be flagged up for study.</a:t>
            </a:r>
          </a:p>
          <a:p>
            <a:endParaRPr lang="en-GB" dirty="0"/>
          </a:p>
        </p:txBody>
      </p:sp>
      <p:pic>
        <p:nvPicPr>
          <p:cNvPr id="6" name="Picture 5" descr="A picture containing text, sign, colorful, sale&#10;&#10;Description automatically generated">
            <a:extLst>
              <a:ext uri="{FF2B5EF4-FFF2-40B4-BE49-F238E27FC236}">
                <a16:creationId xmlns:a16="http://schemas.microsoft.com/office/drawing/2014/main" id="{25437E4A-7ED2-CA81-4ED5-A4D52D13100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395" r="25417" b="2"/>
          <a:stretch/>
        </p:blipFill>
        <p:spPr>
          <a:xfrm>
            <a:off x="7552266" y="10"/>
            <a:ext cx="4639733" cy="6857990"/>
          </a:xfrm>
          <a:prstGeom prst="rect">
            <a:avLst/>
          </a:prstGeom>
        </p:spPr>
      </p:pic>
    </p:spTree>
    <p:extLst>
      <p:ext uri="{BB962C8B-B14F-4D97-AF65-F5344CB8AC3E}">
        <p14:creationId xmlns:p14="http://schemas.microsoft.com/office/powerpoint/2010/main" val="4132515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2F5-D087-41F6-ADA3-1822407D9901}"/>
              </a:ext>
            </a:extLst>
          </p:cNvPr>
          <p:cNvSpPr>
            <a:spLocks noGrp="1"/>
          </p:cNvSpPr>
          <p:nvPr>
            <p:ph type="title"/>
          </p:nvPr>
        </p:nvSpPr>
        <p:spPr/>
        <p:txBody>
          <a:bodyPr/>
          <a:lstStyle/>
          <a:p>
            <a:r>
              <a:rPr lang="en-GB" dirty="0">
                <a:cs typeface="Calibri Light"/>
              </a:rPr>
              <a:t>What does ‘coding’ mean?</a:t>
            </a:r>
            <a:endParaRPr lang="en-GB" dirty="0"/>
          </a:p>
        </p:txBody>
      </p:sp>
      <p:sp>
        <p:nvSpPr>
          <p:cNvPr id="3" name="TextBox 2">
            <a:extLst>
              <a:ext uri="{FF2B5EF4-FFF2-40B4-BE49-F238E27FC236}">
                <a16:creationId xmlns:a16="http://schemas.microsoft.com/office/drawing/2014/main" id="{38A9D6BA-67B6-482F-8BC5-0C479D5AF200}"/>
              </a:ext>
            </a:extLst>
          </p:cNvPr>
          <p:cNvSpPr txBox="1"/>
          <p:nvPr/>
        </p:nvSpPr>
        <p:spPr>
          <a:xfrm>
            <a:off x="691024" y="2045066"/>
            <a:ext cx="673744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TW Cen MT"/>
                <a:cs typeface="Calibri"/>
              </a:rPr>
              <a:t>Coding is “how you define what the data you are </a:t>
            </a:r>
            <a:r>
              <a:rPr lang="en-US" sz="2400" dirty="0" err="1">
                <a:latin typeface="TW Cen MT"/>
                <a:cs typeface="Calibri"/>
              </a:rPr>
              <a:t>analysing</a:t>
            </a:r>
            <a:r>
              <a:rPr lang="en-US" sz="2400" dirty="0">
                <a:latin typeface="TW Cen MT"/>
                <a:cs typeface="Calibri"/>
              </a:rPr>
              <a:t> are about” (Gibbs, 2007). It is a process of identifying a passage in the text or other data items (photograph, image), searching and identifying concepts and finding relations between them. Therefore, coding is not just labeling; it is linking of data to the research idea and back to other data. </a:t>
            </a:r>
            <a:endParaRPr lang="en-GB" sz="2400" dirty="0">
              <a:ea typeface="+mn-lt"/>
              <a:cs typeface="+mn-lt"/>
            </a:endParaRPr>
          </a:p>
          <a:p>
            <a:endParaRPr lang="en-GB" sz="2400" dirty="0">
              <a:cs typeface="Calibri"/>
            </a:endParaRPr>
          </a:p>
          <a:p>
            <a:r>
              <a:rPr lang="en-GB" sz="2400" dirty="0">
                <a:cs typeface="Calibri"/>
              </a:rPr>
              <a:t>You are aiming to organise the data into manageable 'chunks' so that you can compare relevant responses.</a:t>
            </a: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1B9CDB55-365F-4E92-898B-3DC1E30030A8}"/>
              </a:ext>
            </a:extLst>
          </p:cNvPr>
          <p:cNvPicPr>
            <a:picLocks noChangeAspect="1"/>
          </p:cNvPicPr>
          <p:nvPr/>
        </p:nvPicPr>
        <p:blipFill>
          <a:blip r:embed="rId3"/>
          <a:stretch>
            <a:fillRect/>
          </a:stretch>
        </p:blipFill>
        <p:spPr>
          <a:xfrm>
            <a:off x="7498958" y="852593"/>
            <a:ext cx="4626539" cy="4495284"/>
          </a:xfrm>
          <a:prstGeom prst="rect">
            <a:avLst/>
          </a:prstGeom>
        </p:spPr>
      </p:pic>
      <p:sp>
        <p:nvSpPr>
          <p:cNvPr id="5" name="TextBox 4">
            <a:extLst>
              <a:ext uri="{FF2B5EF4-FFF2-40B4-BE49-F238E27FC236}">
                <a16:creationId xmlns:a16="http://schemas.microsoft.com/office/drawing/2014/main" id="{1FF40F21-402F-4580-843F-D3DE1C55D135}"/>
              </a:ext>
            </a:extLst>
          </p:cNvPr>
          <p:cNvSpPr txBox="1"/>
          <p:nvPr/>
        </p:nvSpPr>
        <p:spPr>
          <a:xfrm>
            <a:off x="10373789" y="5193988"/>
            <a:ext cx="170598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(NFER, 2013, p.11)</a:t>
            </a:r>
          </a:p>
        </p:txBody>
      </p:sp>
    </p:spTree>
    <p:extLst>
      <p:ext uri="{BB962C8B-B14F-4D97-AF65-F5344CB8AC3E}">
        <p14:creationId xmlns:p14="http://schemas.microsoft.com/office/powerpoint/2010/main" val="3529311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0CDFDB-4B05-64DA-6A7F-854328FA1FA0}"/>
              </a:ext>
            </a:extLst>
          </p:cNvPr>
          <p:cNvSpPr>
            <a:spLocks noGrp="1"/>
          </p:cNvSpPr>
          <p:nvPr>
            <p:ph type="title"/>
          </p:nvPr>
        </p:nvSpPr>
        <p:spPr/>
        <p:txBody>
          <a:bodyPr/>
          <a:lstStyle/>
          <a:p>
            <a:endParaRPr lang="en-GB"/>
          </a:p>
        </p:txBody>
      </p:sp>
      <p:pic>
        <p:nvPicPr>
          <p:cNvPr id="12" name="Picture 11" descr="Graphical user interface, application&#10;&#10;Description automatically generated">
            <a:extLst>
              <a:ext uri="{FF2B5EF4-FFF2-40B4-BE49-F238E27FC236}">
                <a16:creationId xmlns:a16="http://schemas.microsoft.com/office/drawing/2014/main" id="{5B0A954F-50DA-E987-6450-6CC6F35E5B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219" y="859901"/>
            <a:ext cx="6416180" cy="2927708"/>
          </a:xfrm>
          <a:prstGeom prst="rect">
            <a:avLst/>
          </a:prstGeom>
        </p:spPr>
      </p:pic>
      <p:pic>
        <p:nvPicPr>
          <p:cNvPr id="14" name="Picture 13" descr="Text, letter&#10;&#10;Description automatically generated">
            <a:extLst>
              <a:ext uri="{FF2B5EF4-FFF2-40B4-BE49-F238E27FC236}">
                <a16:creationId xmlns:a16="http://schemas.microsoft.com/office/drawing/2014/main" id="{3F5948B4-D8A0-9693-243D-E1ECE540FA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7229" y="4111924"/>
            <a:ext cx="3677089" cy="2426186"/>
          </a:xfrm>
          <a:prstGeom prst="rect">
            <a:avLst/>
          </a:prstGeom>
        </p:spPr>
      </p:pic>
      <p:pic>
        <p:nvPicPr>
          <p:cNvPr id="18" name="Picture 17" descr="A picture containing text, different, cluttered&#10;&#10;Description automatically generated">
            <a:extLst>
              <a:ext uri="{FF2B5EF4-FFF2-40B4-BE49-F238E27FC236}">
                <a16:creationId xmlns:a16="http://schemas.microsoft.com/office/drawing/2014/main" id="{6AB6215B-116F-4ADB-292E-604C61954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73836" y="4502989"/>
            <a:ext cx="7135469" cy="1931635"/>
          </a:xfrm>
          <a:prstGeom prst="rect">
            <a:avLst/>
          </a:prstGeom>
        </p:spPr>
      </p:pic>
      <p:pic>
        <p:nvPicPr>
          <p:cNvPr id="20" name="Picture 19" descr="A picture containing text, indoor, arranged&#10;&#10;Description automatically generated">
            <a:extLst>
              <a:ext uri="{FF2B5EF4-FFF2-40B4-BE49-F238E27FC236}">
                <a16:creationId xmlns:a16="http://schemas.microsoft.com/office/drawing/2014/main" id="{4EE2B089-110E-585D-CFFF-067B8E6D1A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46055" y="1006414"/>
            <a:ext cx="4895078" cy="3179277"/>
          </a:xfrm>
          <a:prstGeom prst="rect">
            <a:avLst/>
          </a:prstGeom>
        </p:spPr>
      </p:pic>
      <p:sp>
        <p:nvSpPr>
          <p:cNvPr id="2" name="TextBox 1">
            <a:extLst>
              <a:ext uri="{FF2B5EF4-FFF2-40B4-BE49-F238E27FC236}">
                <a16:creationId xmlns:a16="http://schemas.microsoft.com/office/drawing/2014/main" id="{189D91BB-241B-6300-8A8A-49DFB1FBBFB9}"/>
              </a:ext>
            </a:extLst>
          </p:cNvPr>
          <p:cNvSpPr txBox="1"/>
          <p:nvPr/>
        </p:nvSpPr>
        <p:spPr>
          <a:xfrm>
            <a:off x="237190" y="400550"/>
            <a:ext cx="786938" cy="369332"/>
          </a:xfrm>
          <a:prstGeom prst="rect">
            <a:avLst/>
          </a:prstGeom>
          <a:noFill/>
          <a:ln w="28575">
            <a:solidFill>
              <a:schemeClr val="accent1"/>
            </a:solidFill>
          </a:ln>
        </p:spPr>
        <p:txBody>
          <a:bodyPr wrap="square" rtlCol="0">
            <a:spAutoFit/>
          </a:bodyPr>
          <a:lstStyle/>
          <a:p>
            <a:r>
              <a:rPr lang="en-GB" dirty="0"/>
              <a:t>NVivo</a:t>
            </a:r>
          </a:p>
        </p:txBody>
      </p:sp>
    </p:spTree>
    <p:extLst>
      <p:ext uri="{BB962C8B-B14F-4D97-AF65-F5344CB8AC3E}">
        <p14:creationId xmlns:p14="http://schemas.microsoft.com/office/powerpoint/2010/main" val="42179072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4580-CEC7-6474-0058-4EA397E13C7D}"/>
              </a:ext>
            </a:extLst>
          </p:cNvPr>
          <p:cNvSpPr>
            <a:spLocks noGrp="1"/>
          </p:cNvSpPr>
          <p:nvPr>
            <p:ph type="title"/>
          </p:nvPr>
        </p:nvSpPr>
        <p:spPr/>
        <p:txBody>
          <a:bodyPr/>
          <a:lstStyle/>
          <a:p>
            <a:r>
              <a:rPr lang="en-GB" sz="5400" dirty="0"/>
              <a:t>Thematic Analysis</a:t>
            </a:r>
            <a:br>
              <a:rPr lang="en-GB" sz="5400" dirty="0"/>
            </a:br>
            <a:r>
              <a:rPr lang="en-GB" sz="5400" dirty="0"/>
              <a:t>step 3: constructing themes</a:t>
            </a:r>
            <a:endParaRPr lang="en-GB" dirty="0"/>
          </a:p>
        </p:txBody>
      </p:sp>
      <p:sp>
        <p:nvSpPr>
          <p:cNvPr id="3" name="Content Placeholder 2">
            <a:extLst>
              <a:ext uri="{FF2B5EF4-FFF2-40B4-BE49-F238E27FC236}">
                <a16:creationId xmlns:a16="http://schemas.microsoft.com/office/drawing/2014/main" id="{03ED1631-CF1C-75D6-C8A1-DF6D0EA642DB}"/>
              </a:ext>
            </a:extLst>
          </p:cNvPr>
          <p:cNvSpPr>
            <a:spLocks noGrp="1"/>
          </p:cNvSpPr>
          <p:nvPr>
            <p:ph idx="1"/>
          </p:nvPr>
        </p:nvSpPr>
        <p:spPr>
          <a:xfrm>
            <a:off x="707923" y="2286000"/>
            <a:ext cx="9608573" cy="4023360"/>
          </a:xfrm>
        </p:spPr>
        <p:txBody>
          <a:bodyPr/>
          <a:lstStyle/>
          <a:p>
            <a:pPr algn="l"/>
            <a:r>
              <a:rPr lang="en-GB" sz="3000" b="0" i="0" dirty="0">
                <a:solidFill>
                  <a:srgbClr val="333333"/>
                </a:solidFill>
                <a:effectLst/>
                <a:latin typeface="Tw Cen MT "/>
              </a:rPr>
              <a:t>Labelled codes are </a:t>
            </a:r>
            <a:r>
              <a:rPr lang="en-GB" sz="3000" b="1" i="0" dirty="0">
                <a:solidFill>
                  <a:srgbClr val="333333"/>
                </a:solidFill>
                <a:effectLst/>
                <a:latin typeface="Tw Cen MT "/>
              </a:rPr>
              <a:t>combined</a:t>
            </a:r>
            <a:r>
              <a:rPr lang="en-GB" sz="3000" b="0" i="0" dirty="0">
                <a:solidFill>
                  <a:srgbClr val="333333"/>
                </a:solidFill>
                <a:effectLst/>
                <a:latin typeface="Tw Cen MT "/>
              </a:rPr>
              <a:t> into broader themes that cover a wide range of recurring statements and opinions.</a:t>
            </a:r>
          </a:p>
          <a:p>
            <a:pPr algn="l"/>
            <a:r>
              <a:rPr lang="en-GB" sz="3000" b="0" i="0" dirty="0">
                <a:solidFill>
                  <a:srgbClr val="333333"/>
                </a:solidFill>
                <a:effectLst/>
                <a:latin typeface="Tw Cen MT "/>
              </a:rPr>
              <a:t>These themes generally identify recurring threads of thought that run through several responses to the same question. </a:t>
            </a:r>
            <a:endParaRPr lang="en-GB" dirty="0"/>
          </a:p>
        </p:txBody>
      </p:sp>
      <p:pic>
        <p:nvPicPr>
          <p:cNvPr id="5" name="Picture 4" descr="Shape&#10;&#10;Description automatically generated with medium confidence">
            <a:extLst>
              <a:ext uri="{FF2B5EF4-FFF2-40B4-BE49-F238E27FC236}">
                <a16:creationId xmlns:a16="http://schemas.microsoft.com/office/drawing/2014/main" id="{BB7D5141-BE15-0133-50A2-C204B0A0D2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40546" y="4444202"/>
            <a:ext cx="2633682" cy="2162191"/>
          </a:xfrm>
          <a:prstGeom prst="rect">
            <a:avLst/>
          </a:prstGeom>
        </p:spPr>
      </p:pic>
    </p:spTree>
    <p:extLst>
      <p:ext uri="{BB962C8B-B14F-4D97-AF65-F5344CB8AC3E}">
        <p14:creationId xmlns:p14="http://schemas.microsoft.com/office/powerpoint/2010/main" val="2927487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1996-CD8B-37C3-5AF5-FC54046153D0}"/>
              </a:ext>
            </a:extLst>
          </p:cNvPr>
          <p:cNvSpPr>
            <a:spLocks noGrp="1"/>
          </p:cNvSpPr>
          <p:nvPr>
            <p:ph type="title"/>
          </p:nvPr>
        </p:nvSpPr>
        <p:spPr>
          <a:xfrm>
            <a:off x="1024128" y="585216"/>
            <a:ext cx="6066818" cy="1499616"/>
          </a:xfrm>
        </p:spPr>
        <p:txBody>
          <a:bodyPr>
            <a:normAutofit/>
          </a:bodyPr>
          <a:lstStyle/>
          <a:p>
            <a:r>
              <a:rPr lang="en-GB"/>
              <a:t>Thematic Analysis</a:t>
            </a:r>
            <a:br>
              <a:rPr lang="en-GB"/>
            </a:br>
            <a:r>
              <a:rPr lang="en-GB"/>
              <a:t>step 4: reviewing themes</a:t>
            </a:r>
            <a:endParaRPr lang="en-GB" dirty="0"/>
          </a:p>
        </p:txBody>
      </p:sp>
      <p:sp>
        <p:nvSpPr>
          <p:cNvPr id="3" name="Content Placeholder 2">
            <a:extLst>
              <a:ext uri="{FF2B5EF4-FFF2-40B4-BE49-F238E27FC236}">
                <a16:creationId xmlns:a16="http://schemas.microsoft.com/office/drawing/2014/main" id="{A81A2455-9509-A741-DEE7-04748194CF1F}"/>
              </a:ext>
            </a:extLst>
          </p:cNvPr>
          <p:cNvSpPr>
            <a:spLocks noGrp="1"/>
          </p:cNvSpPr>
          <p:nvPr>
            <p:ph idx="1"/>
          </p:nvPr>
        </p:nvSpPr>
        <p:spPr>
          <a:xfrm>
            <a:off x="707923" y="2285999"/>
            <a:ext cx="6614651" cy="4454013"/>
          </a:xfrm>
        </p:spPr>
        <p:txBody>
          <a:bodyPr>
            <a:normAutofit lnSpcReduction="10000"/>
          </a:bodyPr>
          <a:lstStyle/>
          <a:p>
            <a:r>
              <a:rPr lang="en-GB" sz="2400" b="0" i="0" dirty="0">
                <a:effectLst/>
                <a:ea typeface="Lato" panose="020F0502020204030203" pitchFamily="34" charset="0"/>
                <a:cs typeface="Lato" panose="020F0502020204030203" pitchFamily="34" charset="0"/>
              </a:rPr>
              <a:t>As the study finalises, the researcher takes a look at exactly how they’re </a:t>
            </a:r>
            <a:r>
              <a:rPr lang="en-GB" sz="2400" b="1" i="0" dirty="0">
                <a:effectLst/>
                <a:ea typeface="Lato" panose="020F0502020204030203" pitchFamily="34" charset="0"/>
                <a:cs typeface="Lato" panose="020F0502020204030203" pitchFamily="34" charset="0"/>
              </a:rPr>
              <a:t>categorising</a:t>
            </a:r>
            <a:r>
              <a:rPr lang="en-GB" sz="2400" b="0" i="0" dirty="0">
                <a:effectLst/>
                <a:ea typeface="Lato" panose="020F0502020204030203" pitchFamily="34" charset="0"/>
                <a:cs typeface="Lato" panose="020F0502020204030203" pitchFamily="34" charset="0"/>
              </a:rPr>
              <a:t> what they have found.</a:t>
            </a:r>
          </a:p>
          <a:p>
            <a:r>
              <a:rPr lang="en-GB" sz="2400" b="0" i="0" dirty="0">
                <a:effectLst/>
                <a:ea typeface="Lato" panose="020F0502020204030203" pitchFamily="34" charset="0"/>
                <a:cs typeface="Lato" panose="020F0502020204030203" pitchFamily="34" charset="0"/>
              </a:rPr>
              <a:t>On reflection, some labels might fit into different themes better than their first assigned category. </a:t>
            </a:r>
          </a:p>
          <a:p>
            <a:r>
              <a:rPr lang="en-GB" sz="2400" b="0" i="0" dirty="0">
                <a:effectLst/>
                <a:ea typeface="Lato" panose="020F0502020204030203" pitchFamily="34" charset="0"/>
                <a:cs typeface="Lato" panose="020F0502020204030203" pitchFamily="34" charset="0"/>
              </a:rPr>
              <a:t>Others might reflect a strand of thought that initially seemed relevant but lacked significant presence elsewhere. </a:t>
            </a:r>
          </a:p>
          <a:p>
            <a:r>
              <a:rPr lang="en-GB" sz="2400" b="0" i="0" dirty="0">
                <a:effectLst/>
                <a:ea typeface="Lato" panose="020F0502020204030203" pitchFamily="34" charset="0"/>
                <a:cs typeface="Lato" panose="020F0502020204030203" pitchFamily="34" charset="0"/>
              </a:rPr>
              <a:t>Smaller themes might require careful reflection on whether they justify an entire category.</a:t>
            </a:r>
          </a:p>
          <a:p>
            <a:r>
              <a:rPr lang="en-GB" sz="2400" b="0" i="0" dirty="0">
                <a:effectLst/>
                <a:ea typeface="Lato" panose="020F0502020204030203" pitchFamily="34" charset="0"/>
                <a:cs typeface="Lato" panose="020F0502020204030203" pitchFamily="34" charset="0"/>
              </a:rPr>
              <a:t>The researcher also watches carefully for observer bias.</a:t>
            </a:r>
          </a:p>
          <a:p>
            <a:endParaRPr lang="en-GB" sz="2000" dirty="0"/>
          </a:p>
        </p:txBody>
      </p:sp>
      <p:pic>
        <p:nvPicPr>
          <p:cNvPr id="5" name="Picture 4" descr="Magnifying glass on clear background">
            <a:extLst>
              <a:ext uri="{FF2B5EF4-FFF2-40B4-BE49-F238E27FC236}">
                <a16:creationId xmlns:a16="http://schemas.microsoft.com/office/drawing/2014/main" id="{106DD06A-BF42-EDA2-9215-992BBAEDC2EE}"/>
              </a:ext>
            </a:extLst>
          </p:cNvPr>
          <p:cNvPicPr>
            <a:picLocks noChangeAspect="1"/>
          </p:cNvPicPr>
          <p:nvPr/>
        </p:nvPicPr>
        <p:blipFill rotWithShape="1">
          <a:blip r:embed="rId2"/>
          <a:srcRect l="40560" r="14280" b="-1"/>
          <a:stretch/>
        </p:blipFill>
        <p:spPr>
          <a:xfrm>
            <a:off x="7552266" y="10"/>
            <a:ext cx="4639733" cy="6857990"/>
          </a:xfrm>
          <a:prstGeom prst="rect">
            <a:avLst/>
          </a:prstGeom>
        </p:spPr>
      </p:pic>
    </p:spTree>
    <p:extLst>
      <p:ext uri="{BB962C8B-B14F-4D97-AF65-F5344CB8AC3E}">
        <p14:creationId xmlns:p14="http://schemas.microsoft.com/office/powerpoint/2010/main" val="18843533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674A6-806D-903D-AB36-46BD16423643}"/>
              </a:ext>
            </a:extLst>
          </p:cNvPr>
          <p:cNvSpPr>
            <a:spLocks noGrp="1"/>
          </p:cNvSpPr>
          <p:nvPr>
            <p:ph type="title"/>
          </p:nvPr>
        </p:nvSpPr>
        <p:spPr>
          <a:xfrm>
            <a:off x="1024128" y="585216"/>
            <a:ext cx="6066818" cy="1499616"/>
          </a:xfrm>
        </p:spPr>
        <p:txBody>
          <a:bodyPr>
            <a:normAutofit/>
          </a:bodyPr>
          <a:lstStyle/>
          <a:p>
            <a:r>
              <a:rPr lang="en-GB"/>
              <a:t>Thematic Analysis</a:t>
            </a:r>
            <a:br>
              <a:rPr lang="en-GB"/>
            </a:br>
            <a:r>
              <a:rPr lang="en-GB"/>
              <a:t>step 5: defining themes</a:t>
            </a:r>
            <a:endParaRPr lang="en-GB" dirty="0"/>
          </a:p>
        </p:txBody>
      </p:sp>
      <p:sp>
        <p:nvSpPr>
          <p:cNvPr id="3" name="Content Placeholder 2">
            <a:extLst>
              <a:ext uri="{FF2B5EF4-FFF2-40B4-BE49-F238E27FC236}">
                <a16:creationId xmlns:a16="http://schemas.microsoft.com/office/drawing/2014/main" id="{22EE33A6-739C-7517-6D5F-FF607084F582}"/>
              </a:ext>
            </a:extLst>
          </p:cNvPr>
          <p:cNvSpPr>
            <a:spLocks noGrp="1"/>
          </p:cNvSpPr>
          <p:nvPr>
            <p:ph idx="1"/>
          </p:nvPr>
        </p:nvSpPr>
        <p:spPr>
          <a:xfrm>
            <a:off x="975360" y="2286000"/>
            <a:ext cx="6115586" cy="4023360"/>
          </a:xfrm>
        </p:spPr>
        <p:txBody>
          <a:bodyPr>
            <a:normAutofit/>
          </a:bodyPr>
          <a:lstStyle/>
          <a:p>
            <a:r>
              <a:rPr lang="en-GB" sz="3000" b="0" i="0" dirty="0">
                <a:effectLst/>
                <a:ea typeface="Lato" panose="020F0502020204030203" pitchFamily="34" charset="0"/>
                <a:cs typeface="Lato" panose="020F0502020204030203" pitchFamily="34" charset="0"/>
              </a:rPr>
              <a:t>The penultimate step is </a:t>
            </a:r>
            <a:r>
              <a:rPr lang="en-GB" sz="3000" b="1" i="0" dirty="0">
                <a:effectLst/>
                <a:ea typeface="Lato" panose="020F0502020204030203" pitchFamily="34" charset="0"/>
                <a:cs typeface="Lato" panose="020F0502020204030203" pitchFamily="34" charset="0"/>
              </a:rPr>
              <a:t>reviewing</a:t>
            </a:r>
            <a:r>
              <a:rPr lang="en-GB" sz="3000" b="0" i="0" dirty="0">
                <a:effectLst/>
                <a:ea typeface="Lato" panose="020F0502020204030203" pitchFamily="34" charset="0"/>
                <a:cs typeface="Lato" panose="020F0502020204030203" pitchFamily="34" charset="0"/>
              </a:rPr>
              <a:t> category and theme names for clarity and accuracy.</a:t>
            </a:r>
          </a:p>
          <a:p>
            <a:r>
              <a:rPr lang="en-GB" sz="3000" b="0" i="0" dirty="0">
                <a:effectLst/>
                <a:ea typeface="Lato" panose="020F0502020204030203" pitchFamily="34" charset="0"/>
                <a:cs typeface="Lato" panose="020F0502020204030203" pitchFamily="34" charset="0"/>
              </a:rPr>
              <a:t>Titles are then changed, clarified, deleted and merged as appropriate.</a:t>
            </a:r>
          </a:p>
          <a:p>
            <a:endParaRPr lang="en-GB" dirty="0"/>
          </a:p>
        </p:txBody>
      </p:sp>
      <p:pic>
        <p:nvPicPr>
          <p:cNvPr id="5" name="Picture 4" descr="Maze">
            <a:extLst>
              <a:ext uri="{FF2B5EF4-FFF2-40B4-BE49-F238E27FC236}">
                <a16:creationId xmlns:a16="http://schemas.microsoft.com/office/drawing/2014/main" id="{5A5288A7-DA97-B168-A9B0-913D1691911C}"/>
              </a:ext>
            </a:extLst>
          </p:cNvPr>
          <p:cNvPicPr>
            <a:picLocks noChangeAspect="1"/>
          </p:cNvPicPr>
          <p:nvPr/>
        </p:nvPicPr>
        <p:blipFill rotWithShape="1">
          <a:blip r:embed="rId2"/>
          <a:srcRect l="24359" r="30481" b="-1"/>
          <a:stretch/>
        </p:blipFill>
        <p:spPr>
          <a:xfrm>
            <a:off x="7552266" y="10"/>
            <a:ext cx="4639733" cy="6857990"/>
          </a:xfrm>
          <a:prstGeom prst="rect">
            <a:avLst/>
          </a:prstGeom>
        </p:spPr>
      </p:pic>
    </p:spTree>
    <p:extLst>
      <p:ext uri="{BB962C8B-B14F-4D97-AF65-F5344CB8AC3E}">
        <p14:creationId xmlns:p14="http://schemas.microsoft.com/office/powerpoint/2010/main" val="1228133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45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616AE-F447-2675-273A-B8DFDF521DD9}"/>
              </a:ext>
            </a:extLst>
          </p:cNvPr>
          <p:cNvSpPr>
            <a:spLocks noGrp="1"/>
          </p:cNvSpPr>
          <p:nvPr>
            <p:ph type="title"/>
          </p:nvPr>
        </p:nvSpPr>
        <p:spPr>
          <a:xfrm>
            <a:off x="1024128" y="585216"/>
            <a:ext cx="6323227" cy="1499616"/>
          </a:xfrm>
        </p:spPr>
        <p:txBody>
          <a:bodyPr>
            <a:normAutofit/>
          </a:bodyPr>
          <a:lstStyle/>
          <a:p>
            <a:r>
              <a:rPr lang="en-GB" sz="3500" dirty="0">
                <a:solidFill>
                  <a:srgbClr val="FFFFFF"/>
                </a:solidFill>
              </a:rPr>
              <a:t>Thematic Analysis</a:t>
            </a:r>
            <a:br>
              <a:rPr lang="en-GB" sz="3500" dirty="0">
                <a:solidFill>
                  <a:srgbClr val="FFFFFF"/>
                </a:solidFill>
              </a:rPr>
            </a:br>
            <a:r>
              <a:rPr lang="en-GB" sz="3500" dirty="0">
                <a:solidFill>
                  <a:srgbClr val="FFFFFF"/>
                </a:solidFill>
              </a:rPr>
              <a:t>step 6: writing a thematic analysis (1)</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CF71E6-D6B2-FFE5-DAA5-4C56EDD92D14}"/>
              </a:ext>
            </a:extLst>
          </p:cNvPr>
          <p:cNvSpPr>
            <a:spLocks noGrp="1"/>
          </p:cNvSpPr>
          <p:nvPr>
            <p:ph idx="1"/>
          </p:nvPr>
        </p:nvSpPr>
        <p:spPr>
          <a:xfrm>
            <a:off x="707924" y="2286000"/>
            <a:ext cx="6323232" cy="4023360"/>
          </a:xfrm>
        </p:spPr>
        <p:txBody>
          <a:bodyPr>
            <a:normAutofit/>
          </a:bodyPr>
          <a:lstStyle/>
          <a:p>
            <a:r>
              <a:rPr lang="en-GB" sz="2000" b="0" dirty="0">
                <a:solidFill>
                  <a:srgbClr val="FFFFFF"/>
                </a:solidFill>
                <a:effectLst/>
                <a:ea typeface="Lato" panose="020F0502020204030203" pitchFamily="34" charset="0"/>
                <a:cs typeface="Lato" panose="020F0502020204030203" pitchFamily="34" charset="0"/>
              </a:rPr>
              <a:t>Once all the data has been processed, categorised, and analysed, it is time to </a:t>
            </a:r>
            <a:r>
              <a:rPr lang="en-GB" sz="2000" b="1" dirty="0">
                <a:solidFill>
                  <a:srgbClr val="FFFFFF"/>
                </a:solidFill>
                <a:effectLst/>
                <a:ea typeface="Lato" panose="020F0502020204030203" pitchFamily="34" charset="0"/>
                <a:cs typeface="Lato" panose="020F0502020204030203" pitchFamily="34" charset="0"/>
              </a:rPr>
              <a:t>create</a:t>
            </a:r>
            <a:r>
              <a:rPr lang="en-GB" sz="2000" b="0" dirty="0">
                <a:solidFill>
                  <a:srgbClr val="FFFFFF"/>
                </a:solidFill>
                <a:effectLst/>
                <a:ea typeface="Lato" panose="020F0502020204030203" pitchFamily="34" charset="0"/>
                <a:cs typeface="Lato" panose="020F0502020204030203" pitchFamily="34" charset="0"/>
              </a:rPr>
              <a:t> the study’s final paper.</a:t>
            </a:r>
          </a:p>
          <a:p>
            <a:r>
              <a:rPr lang="en-GB" sz="2000" b="0" dirty="0">
                <a:solidFill>
                  <a:srgbClr val="FFFFFF"/>
                </a:solidFill>
                <a:effectLst/>
                <a:ea typeface="Lato" panose="020F0502020204030203" pitchFamily="34" charset="0"/>
                <a:cs typeface="Lato" panose="020F0502020204030203" pitchFamily="34" charset="0"/>
              </a:rPr>
              <a:t>The written summary serves as an explanation of how the data was collected, the methodology used to divide it, and outlines what conclusions and arguments (if any) can be drawn from what was found. It may also detail theories and potential topics for future study.</a:t>
            </a:r>
          </a:p>
          <a:p>
            <a:br>
              <a:rPr lang="en-GB" sz="1500" b="1" dirty="0">
                <a:solidFill>
                  <a:srgbClr val="FFFFFF"/>
                </a:solidFill>
                <a:effectLst/>
                <a:latin typeface="Lato" panose="020F0502020204030203" pitchFamily="34" charset="0"/>
              </a:rPr>
            </a:br>
            <a:endParaRPr lang="en-GB" sz="1500" dirty="0">
              <a:solidFill>
                <a:srgbClr val="FFFFFF"/>
              </a:solidFill>
            </a:endParaRPr>
          </a:p>
        </p:txBody>
      </p:sp>
      <p:pic>
        <p:nvPicPr>
          <p:cNvPr id="5" name="Picture 4" descr="Piles of paper">
            <a:extLst>
              <a:ext uri="{FF2B5EF4-FFF2-40B4-BE49-F238E27FC236}">
                <a16:creationId xmlns:a16="http://schemas.microsoft.com/office/drawing/2014/main" id="{6CDA8FC7-8C4A-D5BB-F7B9-6B9B461200B2}"/>
              </a:ext>
            </a:extLst>
          </p:cNvPr>
          <p:cNvPicPr>
            <a:picLocks noChangeAspect="1"/>
          </p:cNvPicPr>
          <p:nvPr/>
        </p:nvPicPr>
        <p:blipFill rotWithShape="1">
          <a:blip r:embed="rId2"/>
          <a:srcRect l="36952" r="17888" b="-1"/>
          <a:stretch/>
        </p:blipFill>
        <p:spPr>
          <a:xfrm>
            <a:off x="7552266" y="10"/>
            <a:ext cx="4639734" cy="6857990"/>
          </a:xfrm>
          <a:prstGeom prst="rect">
            <a:avLst/>
          </a:prstGeom>
        </p:spPr>
      </p:pic>
    </p:spTree>
    <p:extLst>
      <p:ext uri="{BB962C8B-B14F-4D97-AF65-F5344CB8AC3E}">
        <p14:creationId xmlns:p14="http://schemas.microsoft.com/office/powerpoint/2010/main" val="1106386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53D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2E3A2-B03A-E80B-3BF2-73B86F92456C}"/>
              </a:ext>
            </a:extLst>
          </p:cNvPr>
          <p:cNvSpPr>
            <a:spLocks noGrp="1"/>
          </p:cNvSpPr>
          <p:nvPr>
            <p:ph type="title"/>
          </p:nvPr>
        </p:nvSpPr>
        <p:spPr>
          <a:xfrm>
            <a:off x="1024128" y="585216"/>
            <a:ext cx="6007027" cy="1499616"/>
          </a:xfrm>
        </p:spPr>
        <p:txBody>
          <a:bodyPr>
            <a:normAutofit/>
          </a:bodyPr>
          <a:lstStyle/>
          <a:p>
            <a:r>
              <a:rPr lang="en-GB" sz="3500">
                <a:solidFill>
                  <a:srgbClr val="FFFFFF"/>
                </a:solidFill>
              </a:rPr>
              <a:t>Thematic Analysis</a:t>
            </a:r>
            <a:br>
              <a:rPr lang="en-GB" sz="3500">
                <a:solidFill>
                  <a:srgbClr val="FFFFFF"/>
                </a:solidFill>
              </a:rPr>
            </a:br>
            <a:r>
              <a:rPr lang="en-GB" sz="3500">
                <a:solidFill>
                  <a:srgbClr val="FFFFFF"/>
                </a:solidFill>
              </a:rPr>
              <a:t>step 6: writing a thematic analysis 2</a:t>
            </a:r>
          </a:p>
        </p:txBody>
      </p:sp>
      <p:cxnSp>
        <p:nvCxnSpPr>
          <p:cNvPr id="21" name="Straight Connector 2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FAE4D1-195D-4901-5C0B-C2C6B5E187C7}"/>
              </a:ext>
            </a:extLst>
          </p:cNvPr>
          <p:cNvSpPr>
            <a:spLocks noGrp="1"/>
          </p:cNvSpPr>
          <p:nvPr>
            <p:ph idx="1"/>
          </p:nvPr>
        </p:nvSpPr>
        <p:spPr>
          <a:xfrm>
            <a:off x="762000" y="2286000"/>
            <a:ext cx="6427838" cy="4023360"/>
          </a:xfrm>
        </p:spPr>
        <p:txBody>
          <a:bodyPr>
            <a:normAutofit/>
          </a:bodyPr>
          <a:lstStyle/>
          <a:p>
            <a:r>
              <a:rPr lang="en-GB" b="0" dirty="0">
                <a:solidFill>
                  <a:srgbClr val="FFFFFF"/>
                </a:solidFill>
                <a:effectLst/>
                <a:ea typeface="Lato" panose="020F0502020204030203" pitchFamily="34" charset="0"/>
                <a:cs typeface="Lato" panose="020F0502020204030203" pitchFamily="34" charset="0"/>
              </a:rPr>
              <a:t>Every final thematic analysis should contain:</a:t>
            </a:r>
          </a:p>
          <a:p>
            <a:endParaRPr lang="en-GB" b="0" dirty="0">
              <a:solidFill>
                <a:srgbClr val="FFFFFF"/>
              </a:solidFill>
              <a:effectLst/>
              <a:ea typeface="Lato" panose="020F0502020204030203" pitchFamily="34" charset="0"/>
              <a:cs typeface="Lato" panose="020F0502020204030203" pitchFamily="34" charset="0"/>
            </a:endParaRPr>
          </a:p>
          <a:p>
            <a:pPr>
              <a:buFont typeface="Arial" panose="020B0604020202020204" pitchFamily="34" charset="0"/>
              <a:buChar char="•"/>
            </a:pPr>
            <a:r>
              <a:rPr lang="en-GB" b="0" dirty="0">
                <a:solidFill>
                  <a:srgbClr val="FFFFFF"/>
                </a:solidFill>
                <a:effectLst/>
                <a:ea typeface="Lato" panose="020F0502020204030203" pitchFamily="34" charset="0"/>
                <a:cs typeface="Lato" panose="020F0502020204030203" pitchFamily="34" charset="0"/>
              </a:rPr>
              <a:t>An </a:t>
            </a:r>
            <a:r>
              <a:rPr lang="en-GB" b="1" dirty="0">
                <a:solidFill>
                  <a:srgbClr val="FFFFFF"/>
                </a:solidFill>
                <a:effectLst/>
                <a:ea typeface="Lato" panose="020F0502020204030203" pitchFamily="34" charset="0"/>
                <a:cs typeface="Lato" panose="020F0502020204030203" pitchFamily="34" charset="0"/>
              </a:rPr>
              <a:t>introduction,</a:t>
            </a:r>
            <a:r>
              <a:rPr lang="en-GB" b="0" dirty="0">
                <a:solidFill>
                  <a:srgbClr val="FFFFFF"/>
                </a:solidFill>
                <a:effectLst/>
                <a:ea typeface="Lato" panose="020F0502020204030203" pitchFamily="34" charset="0"/>
                <a:cs typeface="Lato" panose="020F0502020204030203" pitchFamily="34" charset="0"/>
              </a:rPr>
              <a:t> stating aims and prior knowledge</a:t>
            </a:r>
          </a:p>
          <a:p>
            <a:pPr>
              <a:buFont typeface="Arial" panose="020B0604020202020204" pitchFamily="34" charset="0"/>
              <a:buChar char="•"/>
            </a:pPr>
            <a:r>
              <a:rPr lang="en-GB" b="0" dirty="0">
                <a:solidFill>
                  <a:srgbClr val="FFFFFF"/>
                </a:solidFill>
                <a:effectLst/>
                <a:ea typeface="Lato" panose="020F0502020204030203" pitchFamily="34" charset="0"/>
                <a:cs typeface="Lato" panose="020F0502020204030203" pitchFamily="34" charset="0"/>
              </a:rPr>
              <a:t>A </a:t>
            </a:r>
            <a:r>
              <a:rPr lang="en-GB" b="1" dirty="0">
                <a:solidFill>
                  <a:srgbClr val="FFFFFF"/>
                </a:solidFill>
                <a:effectLst/>
                <a:ea typeface="Lato" panose="020F0502020204030203" pitchFamily="34" charset="0"/>
                <a:cs typeface="Lato" panose="020F0502020204030203" pitchFamily="34" charset="0"/>
              </a:rPr>
              <a:t>methodology</a:t>
            </a:r>
            <a:r>
              <a:rPr lang="en-GB" b="0" dirty="0">
                <a:solidFill>
                  <a:srgbClr val="FFFFFF"/>
                </a:solidFill>
                <a:effectLst/>
                <a:ea typeface="Lato" panose="020F0502020204030203" pitchFamily="34" charset="0"/>
                <a:cs typeface="Lato" panose="020F0502020204030203" pitchFamily="34" charset="0"/>
              </a:rPr>
              <a:t> outline, stating how and where data was gathered</a:t>
            </a:r>
          </a:p>
          <a:p>
            <a:pPr>
              <a:buFont typeface="Arial" panose="020B0604020202020204" pitchFamily="34" charset="0"/>
              <a:buChar char="•"/>
            </a:pPr>
            <a:r>
              <a:rPr lang="en-GB" b="0" dirty="0">
                <a:solidFill>
                  <a:srgbClr val="FFFFFF"/>
                </a:solidFill>
                <a:effectLst/>
                <a:ea typeface="Lato" panose="020F0502020204030203" pitchFamily="34" charset="0"/>
                <a:cs typeface="Lato" panose="020F0502020204030203" pitchFamily="34" charset="0"/>
              </a:rPr>
              <a:t>A </a:t>
            </a:r>
            <a:r>
              <a:rPr lang="en-GB" b="1" dirty="0">
                <a:solidFill>
                  <a:srgbClr val="FFFFFF"/>
                </a:solidFill>
                <a:effectLst/>
                <a:ea typeface="Lato" panose="020F0502020204030203" pitchFamily="34" charset="0"/>
                <a:cs typeface="Lato" panose="020F0502020204030203" pitchFamily="34" charset="0"/>
              </a:rPr>
              <a:t>results</a:t>
            </a:r>
            <a:r>
              <a:rPr lang="en-GB" b="0" dirty="0">
                <a:solidFill>
                  <a:srgbClr val="FFFFFF"/>
                </a:solidFill>
                <a:effectLst/>
                <a:ea typeface="Lato" panose="020F0502020204030203" pitchFamily="34" charset="0"/>
                <a:cs typeface="Lato" panose="020F0502020204030203" pitchFamily="34" charset="0"/>
              </a:rPr>
              <a:t> section, outlining findings, labels, and categories identified</a:t>
            </a:r>
          </a:p>
          <a:p>
            <a:pPr>
              <a:buFont typeface="Arial" panose="020B0604020202020204" pitchFamily="34" charset="0"/>
              <a:buChar char="•"/>
            </a:pPr>
            <a:r>
              <a:rPr lang="en-GB" b="0" dirty="0">
                <a:solidFill>
                  <a:srgbClr val="FFFFFF"/>
                </a:solidFill>
                <a:effectLst/>
                <a:ea typeface="Lato" panose="020F0502020204030203" pitchFamily="34" charset="0"/>
                <a:cs typeface="Lato" panose="020F0502020204030203" pitchFamily="34" charset="0"/>
              </a:rPr>
              <a:t>A </a:t>
            </a:r>
            <a:r>
              <a:rPr lang="en-GB" b="1" dirty="0">
                <a:solidFill>
                  <a:srgbClr val="FFFFFF"/>
                </a:solidFill>
                <a:effectLst/>
                <a:ea typeface="Lato" panose="020F0502020204030203" pitchFamily="34" charset="0"/>
                <a:cs typeface="Lato" panose="020F0502020204030203" pitchFamily="34" charset="0"/>
              </a:rPr>
              <a:t>conclusion,</a:t>
            </a:r>
            <a:r>
              <a:rPr lang="en-GB" b="0" dirty="0">
                <a:solidFill>
                  <a:srgbClr val="FFFFFF"/>
                </a:solidFill>
                <a:effectLst/>
                <a:ea typeface="Lato" panose="020F0502020204030203" pitchFamily="34" charset="0"/>
                <a:cs typeface="Lato" panose="020F0502020204030203" pitchFamily="34" charset="0"/>
              </a:rPr>
              <a:t> detailing what can be drawn from the above</a:t>
            </a:r>
          </a:p>
          <a:p>
            <a:endParaRPr lang="en-GB" dirty="0">
              <a:solidFill>
                <a:srgbClr val="FFFFFF"/>
              </a:solidFill>
            </a:endParaRPr>
          </a:p>
        </p:txBody>
      </p:sp>
      <p:pic>
        <p:nvPicPr>
          <p:cNvPr id="13" name="Picture 4" descr="Sticky notes on a wall">
            <a:extLst>
              <a:ext uri="{FF2B5EF4-FFF2-40B4-BE49-F238E27FC236}">
                <a16:creationId xmlns:a16="http://schemas.microsoft.com/office/drawing/2014/main" id="{AC72A5A5-3883-79CD-9670-CD3FEE8ACD50}"/>
              </a:ext>
            </a:extLst>
          </p:cNvPr>
          <p:cNvPicPr>
            <a:picLocks noChangeAspect="1"/>
          </p:cNvPicPr>
          <p:nvPr/>
        </p:nvPicPr>
        <p:blipFill rotWithShape="1">
          <a:blip r:embed="rId2"/>
          <a:srcRect l="26858" r="25953" b="2"/>
          <a:stretch/>
        </p:blipFill>
        <p:spPr>
          <a:xfrm>
            <a:off x="7552266" y="10"/>
            <a:ext cx="4639734" cy="6857990"/>
          </a:xfrm>
          <a:prstGeom prst="rect">
            <a:avLst/>
          </a:prstGeom>
        </p:spPr>
      </p:pic>
    </p:spTree>
    <p:extLst>
      <p:ext uri="{BB962C8B-B14F-4D97-AF65-F5344CB8AC3E}">
        <p14:creationId xmlns:p14="http://schemas.microsoft.com/office/powerpoint/2010/main" val="4289149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D0AA5-960A-F59C-7FD4-590DCC97BDB7}"/>
              </a:ext>
            </a:extLst>
          </p:cNvPr>
          <p:cNvSpPr>
            <a:spLocks noGrp="1"/>
          </p:cNvSpPr>
          <p:nvPr>
            <p:ph type="title"/>
          </p:nvPr>
        </p:nvSpPr>
        <p:spPr/>
        <p:txBody>
          <a:bodyPr/>
          <a:lstStyle/>
          <a:p>
            <a:r>
              <a:rPr lang="en-GB" dirty="0">
                <a:cs typeface="Calibri Light"/>
              </a:rPr>
              <a:t>Consideration of Thematic Analysis</a:t>
            </a:r>
            <a:endParaRPr lang="en-GB" dirty="0"/>
          </a:p>
        </p:txBody>
      </p:sp>
      <p:sp>
        <p:nvSpPr>
          <p:cNvPr id="5" name="Text Placeholder 4">
            <a:extLst>
              <a:ext uri="{FF2B5EF4-FFF2-40B4-BE49-F238E27FC236}">
                <a16:creationId xmlns:a16="http://schemas.microsoft.com/office/drawing/2014/main" id="{E576E3CB-E7E9-33E9-0E9D-090208185121}"/>
              </a:ext>
            </a:extLst>
          </p:cNvPr>
          <p:cNvSpPr>
            <a:spLocks noGrp="1"/>
          </p:cNvSpPr>
          <p:nvPr>
            <p:ph type="body" idx="1"/>
          </p:nvPr>
        </p:nvSpPr>
        <p:spPr/>
        <p:txBody>
          <a:bodyPr/>
          <a:lstStyle/>
          <a:p>
            <a:r>
              <a:rPr lang="en-GB" dirty="0">
                <a:cs typeface="Calibri"/>
              </a:rPr>
              <a:t>Strengths</a:t>
            </a:r>
            <a:endParaRPr lang="en-GB" dirty="0"/>
          </a:p>
        </p:txBody>
      </p:sp>
      <p:sp>
        <p:nvSpPr>
          <p:cNvPr id="3" name="Content Placeholder 2">
            <a:extLst>
              <a:ext uri="{FF2B5EF4-FFF2-40B4-BE49-F238E27FC236}">
                <a16:creationId xmlns:a16="http://schemas.microsoft.com/office/drawing/2014/main" id="{B2FA6FFA-CECF-F675-32A7-702720D0C157}"/>
              </a:ext>
            </a:extLst>
          </p:cNvPr>
          <p:cNvSpPr>
            <a:spLocks noGrp="1"/>
          </p:cNvSpPr>
          <p:nvPr>
            <p:ph sz="half" idx="2"/>
          </p:nvPr>
        </p:nvSpPr>
        <p:spPr/>
        <p:txBody>
          <a:bodyPr vert="horz" lIns="91440" tIns="45720" rIns="91440" bIns="45720" rtlCol="0" anchor="t">
            <a:normAutofit/>
          </a:bodyPr>
          <a:lstStyle/>
          <a:p>
            <a:r>
              <a:rPr lang="en-GB" dirty="0">
                <a:ea typeface="+mn-lt"/>
                <a:cs typeface="+mn-lt"/>
              </a:rPr>
              <a:t>Flexible approach to qualitative analysis;</a:t>
            </a:r>
          </a:p>
          <a:p>
            <a:r>
              <a:rPr lang="en-GB" dirty="0">
                <a:ea typeface="+mn-lt"/>
                <a:cs typeface="+mn-lt"/>
              </a:rPr>
              <a:t>Enables researchers to generate new insights and concepts derived from data;</a:t>
            </a:r>
          </a:p>
          <a:p>
            <a:r>
              <a:rPr lang="en-GB" dirty="0">
                <a:ea typeface="+mn-lt"/>
                <a:cs typeface="+mn-lt"/>
              </a:rPr>
              <a:t>An accessible approach for novice researchers;</a:t>
            </a:r>
          </a:p>
          <a:p>
            <a:r>
              <a:rPr lang="en-GB" dirty="0">
                <a:ea typeface="+mn-lt"/>
                <a:cs typeface="+mn-lt"/>
              </a:rPr>
              <a:t>Can be used for any type of research.</a:t>
            </a:r>
            <a:endParaRPr lang="en-GB" dirty="0">
              <a:cs typeface="Calibri" panose="020F0502020204030204"/>
            </a:endParaRPr>
          </a:p>
        </p:txBody>
      </p:sp>
      <p:sp>
        <p:nvSpPr>
          <p:cNvPr id="6" name="Text Placeholder 5">
            <a:extLst>
              <a:ext uri="{FF2B5EF4-FFF2-40B4-BE49-F238E27FC236}">
                <a16:creationId xmlns:a16="http://schemas.microsoft.com/office/drawing/2014/main" id="{A9434DF0-959F-5891-5304-F06A6EA5FB93}"/>
              </a:ext>
            </a:extLst>
          </p:cNvPr>
          <p:cNvSpPr>
            <a:spLocks noGrp="1"/>
          </p:cNvSpPr>
          <p:nvPr>
            <p:ph type="body" sz="quarter" idx="3"/>
          </p:nvPr>
        </p:nvSpPr>
        <p:spPr/>
        <p:txBody>
          <a:bodyPr/>
          <a:lstStyle/>
          <a:p>
            <a:r>
              <a:rPr lang="en-GB" dirty="0">
                <a:cs typeface="Calibri"/>
              </a:rPr>
              <a:t>Limitations</a:t>
            </a:r>
            <a:endParaRPr lang="en-GB" dirty="0"/>
          </a:p>
        </p:txBody>
      </p:sp>
      <p:sp>
        <p:nvSpPr>
          <p:cNvPr id="4" name="Content Placeholder 3">
            <a:extLst>
              <a:ext uri="{FF2B5EF4-FFF2-40B4-BE49-F238E27FC236}">
                <a16:creationId xmlns:a16="http://schemas.microsoft.com/office/drawing/2014/main" id="{3EF98BC1-76ED-72A2-0112-40C18816BBC3}"/>
              </a:ext>
            </a:extLst>
          </p:cNvPr>
          <p:cNvSpPr>
            <a:spLocks noGrp="1"/>
          </p:cNvSpPr>
          <p:nvPr>
            <p:ph sz="quarter" idx="4"/>
          </p:nvPr>
        </p:nvSpPr>
        <p:spPr/>
        <p:txBody>
          <a:bodyPr vert="horz" lIns="91440" tIns="45720" rIns="91440" bIns="45720" rtlCol="0" anchor="t">
            <a:normAutofit/>
          </a:bodyPr>
          <a:lstStyle/>
          <a:p>
            <a:r>
              <a:rPr lang="en-GB" dirty="0">
                <a:ea typeface="+mn-lt"/>
                <a:cs typeface="+mn-lt"/>
              </a:rPr>
              <a:t>Many different ways to interpret meaning from the data set;</a:t>
            </a:r>
          </a:p>
          <a:p>
            <a:r>
              <a:rPr lang="en-GB" dirty="0">
                <a:ea typeface="+mn-lt"/>
                <a:cs typeface="+mn-lt"/>
              </a:rPr>
              <a:t>Can feel intimidating to interpret what data is or isn’t important;</a:t>
            </a:r>
          </a:p>
          <a:p>
            <a:r>
              <a:rPr lang="en-GB" dirty="0">
                <a:cs typeface="Calibri" panose="020F0502020204030204"/>
              </a:rPr>
              <a:t>Time consuming.</a:t>
            </a:r>
          </a:p>
          <a:p>
            <a:endParaRPr lang="en-GB" dirty="0">
              <a:cs typeface="Calibri" panose="020F0502020204030204"/>
            </a:endParaRPr>
          </a:p>
        </p:txBody>
      </p:sp>
    </p:spTree>
    <p:extLst>
      <p:ext uri="{BB962C8B-B14F-4D97-AF65-F5344CB8AC3E}">
        <p14:creationId xmlns:p14="http://schemas.microsoft.com/office/powerpoint/2010/main" val="14721353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8F4DD-0999-A5B7-0D92-E151691AA92E}"/>
              </a:ext>
            </a:extLst>
          </p:cNvPr>
          <p:cNvSpPr>
            <a:spLocks noGrp="1"/>
          </p:cNvSpPr>
          <p:nvPr>
            <p:ph type="title"/>
          </p:nvPr>
        </p:nvSpPr>
        <p:spPr/>
        <p:txBody>
          <a:bodyPr>
            <a:normAutofit/>
          </a:bodyPr>
          <a:lstStyle/>
          <a:p>
            <a:br>
              <a:rPr lang="en-GB" sz="5400" dirty="0">
                <a:ea typeface="+mn-lt"/>
                <a:cs typeface="+mn-lt"/>
              </a:rPr>
            </a:br>
            <a:r>
              <a:rPr lang="en-GB" sz="5400" dirty="0">
                <a:ea typeface="+mn-lt"/>
                <a:cs typeface="+mn-lt"/>
              </a:rPr>
              <a:t>Video</a:t>
            </a:r>
            <a:endParaRPr lang="en-GB" dirty="0"/>
          </a:p>
        </p:txBody>
      </p:sp>
      <p:sp>
        <p:nvSpPr>
          <p:cNvPr id="5" name="Content Placeholder 4">
            <a:extLst>
              <a:ext uri="{FF2B5EF4-FFF2-40B4-BE49-F238E27FC236}">
                <a16:creationId xmlns:a16="http://schemas.microsoft.com/office/drawing/2014/main" id="{5E4F1865-891F-FBDF-5E81-23A85B5399E6}"/>
              </a:ext>
            </a:extLst>
          </p:cNvPr>
          <p:cNvSpPr>
            <a:spLocks noGrp="1"/>
          </p:cNvSpPr>
          <p:nvPr>
            <p:ph idx="1"/>
          </p:nvPr>
        </p:nvSpPr>
        <p:spPr/>
        <p:txBody>
          <a:bodyPr/>
          <a:lstStyle/>
          <a:p>
            <a:r>
              <a:rPr lang="en-GB" dirty="0"/>
              <a:t>If you need a reminder of the information that have been discussed, please see: </a:t>
            </a:r>
            <a:r>
              <a:rPr lang="en-GB" sz="2400" dirty="0">
                <a:ea typeface="+mn-lt"/>
                <a:cs typeface="+mn-lt"/>
                <a:hlinkClick r:id="rId2"/>
              </a:rPr>
              <a:t>www.youtube.com/watch?v=rvMf1cbctYM</a:t>
            </a:r>
            <a:r>
              <a:rPr lang="en-GB" sz="2400" dirty="0">
                <a:ea typeface="+mn-lt"/>
                <a:cs typeface="+mn-lt"/>
              </a:rPr>
              <a:t> </a:t>
            </a:r>
          </a:p>
          <a:p>
            <a:endParaRPr lang="en-GB" sz="2400" dirty="0">
              <a:ea typeface="+mn-lt"/>
              <a:cs typeface="+mn-lt"/>
            </a:endParaRPr>
          </a:p>
          <a:p>
            <a:endParaRPr lang="en-GB" sz="2400" dirty="0">
              <a:ea typeface="+mn-lt"/>
              <a:cs typeface="+mn-lt"/>
            </a:endParaRPr>
          </a:p>
          <a:p>
            <a:endParaRPr lang="en-GB" dirty="0"/>
          </a:p>
        </p:txBody>
      </p:sp>
      <p:pic>
        <p:nvPicPr>
          <p:cNvPr id="7" name="Picture 6" descr="Graphical user interface&#10;&#10;Description automatically generated with low confidence">
            <a:extLst>
              <a:ext uri="{FF2B5EF4-FFF2-40B4-BE49-F238E27FC236}">
                <a16:creationId xmlns:a16="http://schemas.microsoft.com/office/drawing/2014/main" id="{101FE7A0-293D-268B-7C24-0580D56420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40909" y="3474727"/>
            <a:ext cx="4440061" cy="2596883"/>
          </a:xfrm>
          <a:prstGeom prst="rect">
            <a:avLst/>
          </a:prstGeom>
        </p:spPr>
      </p:pic>
    </p:spTree>
    <p:extLst>
      <p:ext uri="{BB962C8B-B14F-4D97-AF65-F5344CB8AC3E}">
        <p14:creationId xmlns:p14="http://schemas.microsoft.com/office/powerpoint/2010/main" val="14842084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7A4478-B04D-40EF-B0DE-E50DB63512F6}"/>
              </a:ext>
            </a:extLst>
          </p:cNvPr>
          <p:cNvSpPr>
            <a:spLocks noGrp="1"/>
          </p:cNvSpPr>
          <p:nvPr>
            <p:ph idx="1"/>
          </p:nvPr>
        </p:nvSpPr>
        <p:spPr>
          <a:xfrm>
            <a:off x="391064" y="3407945"/>
            <a:ext cx="5489415" cy="3257398"/>
          </a:xfrm>
        </p:spPr>
        <p:txBody>
          <a:bodyPr vert="horz" lIns="91440" tIns="45720" rIns="91440" bIns="45720" rtlCol="0">
            <a:normAutofit fontScale="92500"/>
          </a:bodyPr>
          <a:lstStyle/>
          <a:p>
            <a:pPr marL="0" indent="0">
              <a:buNone/>
            </a:pPr>
            <a:r>
              <a:rPr lang="en-GB" dirty="0">
                <a:cs typeface="Calibri"/>
              </a:rPr>
              <a:t>After this session, you might like to read:</a:t>
            </a:r>
          </a:p>
          <a:p>
            <a:pPr marL="0" indent="0">
              <a:buNone/>
            </a:pPr>
            <a:endParaRPr lang="en-GB" dirty="0">
              <a:cs typeface="Calibri"/>
            </a:endParaRPr>
          </a:p>
          <a:p>
            <a:pPr marL="0" indent="0">
              <a:buNone/>
            </a:pPr>
            <a:r>
              <a:rPr lang="en-US" dirty="0">
                <a:cs typeface="Calibri"/>
              </a:rPr>
              <a:t>Braun &amp; Clarke (2006) Using thematic analysis in psychology. Qualitative Research in Psychology, 3:77-101.</a:t>
            </a:r>
          </a:p>
          <a:p>
            <a:pPr marL="0" indent="0">
              <a:buNone/>
            </a:pPr>
            <a:r>
              <a:rPr lang="en-GB" dirty="0">
                <a:cs typeface="Calibri"/>
              </a:rPr>
              <a:t>Maguire &amp; Delahunt (2017) Doing a Thematic Analysis: A Practical, Step by Step Guide for Learning and Teaching Scholars, All Ireland Journal of Teaching and Learning in Education, Vol 9 (3).</a:t>
            </a:r>
          </a:p>
          <a:p>
            <a:pPr marL="0" indent="0">
              <a:buNone/>
            </a:pPr>
            <a:endParaRPr lang="en-GB" dirty="0">
              <a:cs typeface="Calibri"/>
            </a:endParaRPr>
          </a:p>
          <a:p>
            <a:pPr marL="0" indent="0">
              <a:buNone/>
            </a:pPr>
            <a:endParaRPr lang="en-US" dirty="0">
              <a:cs typeface="Calibri"/>
            </a:endParaRPr>
          </a:p>
        </p:txBody>
      </p:sp>
      <p:pic>
        <p:nvPicPr>
          <p:cNvPr id="4" name="Picture 4" descr="A picture containing person, indoor, hand&#10;&#10;Description automatically generated">
            <a:extLst>
              <a:ext uri="{FF2B5EF4-FFF2-40B4-BE49-F238E27FC236}">
                <a16:creationId xmlns:a16="http://schemas.microsoft.com/office/drawing/2014/main" id="{91B00031-64F2-0C7D-D2D7-2C540B6FF2A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7686" r="9091" b="19000"/>
          <a:stretch/>
        </p:blipFill>
        <p:spPr>
          <a:xfrm>
            <a:off x="1321501" y="548641"/>
            <a:ext cx="3779285" cy="2125856"/>
          </a:xfrm>
          <a:prstGeom prst="rect">
            <a:avLst/>
          </a:prstGeom>
        </p:spPr>
      </p:pic>
      <p:cxnSp>
        <p:nvCxnSpPr>
          <p:cNvPr id="9" name="Straight Arrow Connector 8">
            <a:extLst>
              <a:ext uri="{FF2B5EF4-FFF2-40B4-BE49-F238E27FC236}">
                <a16:creationId xmlns:a16="http://schemas.microsoft.com/office/drawing/2014/main" id="{BDA3F877-5DC4-D547-1893-280030A482E1}"/>
              </a:ext>
            </a:extLst>
          </p:cNvPr>
          <p:cNvCxnSpPr/>
          <p:nvPr/>
        </p:nvCxnSpPr>
        <p:spPr>
          <a:xfrm>
            <a:off x="5397731" y="4760422"/>
            <a:ext cx="1756756" cy="149629"/>
          </a:xfrm>
          <a:prstGeom prst="straightConnector1">
            <a:avLst/>
          </a:prstGeom>
          <a:ln w="571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0132FAD-080F-E89F-4B35-3CB3CCD28BAD}"/>
              </a:ext>
            </a:extLst>
          </p:cNvPr>
          <p:cNvCxnSpPr>
            <a:cxnSpLocks/>
          </p:cNvCxnSpPr>
          <p:nvPr/>
        </p:nvCxnSpPr>
        <p:spPr>
          <a:xfrm flipV="1">
            <a:off x="5155673" y="5497484"/>
            <a:ext cx="1998814" cy="270950"/>
          </a:xfrm>
          <a:prstGeom prst="straightConnector1">
            <a:avLst/>
          </a:prstGeom>
          <a:ln w="571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792FD48-6843-043A-C7A8-13FEE219B60E}"/>
              </a:ext>
            </a:extLst>
          </p:cNvPr>
          <p:cNvSpPr txBox="1"/>
          <p:nvPr/>
        </p:nvSpPr>
        <p:spPr>
          <a:xfrm>
            <a:off x="7636625" y="1468583"/>
            <a:ext cx="2532611" cy="2046050"/>
          </a:xfrm>
          <a:prstGeom prst="rect">
            <a:avLst/>
          </a:prstGeom>
          <a:noFill/>
          <a:ln w="38100">
            <a:solidFill>
              <a:schemeClr val="accent4"/>
            </a:solidFill>
          </a:ln>
        </p:spPr>
        <p:txBody>
          <a:bodyPr wrap="square" rtlCol="0">
            <a:spAutoFit/>
          </a:bodyPr>
          <a:lstStyle/>
          <a:p>
            <a:endParaRPr lang="en-GB" dirty="0"/>
          </a:p>
        </p:txBody>
      </p:sp>
      <p:pic>
        <p:nvPicPr>
          <p:cNvPr id="6" name="Picture 5" descr="A screenshot of a computer&#10;&#10;AI-generated content may be incorrect.">
            <a:extLst>
              <a:ext uri="{FF2B5EF4-FFF2-40B4-BE49-F238E27FC236}">
                <a16:creationId xmlns:a16="http://schemas.microsoft.com/office/drawing/2014/main" id="{E4FB0976-3EEC-899D-E847-E4D4D1CB505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21078" y="4331402"/>
            <a:ext cx="4446699" cy="1840797"/>
          </a:xfrm>
          <a:prstGeom prst="rect">
            <a:avLst/>
          </a:prstGeom>
          <a:ln>
            <a:solidFill>
              <a:schemeClr val="accent1"/>
            </a:solidFill>
          </a:ln>
        </p:spPr>
      </p:pic>
      <p:pic>
        <p:nvPicPr>
          <p:cNvPr id="11" name="Picture 10" descr="A close-up of blocks with letters on a table&#10;&#10;AI-generated content may be incorrect.">
            <a:extLst>
              <a:ext uri="{FF2B5EF4-FFF2-40B4-BE49-F238E27FC236}">
                <a16:creationId xmlns:a16="http://schemas.microsoft.com/office/drawing/2014/main" id="{3AC2F016-3ED1-CC9E-EF33-A630785DF3F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17319" y="1636733"/>
            <a:ext cx="2314592" cy="1709750"/>
          </a:xfrm>
          <a:prstGeom prst="rect">
            <a:avLst/>
          </a:prstGeom>
        </p:spPr>
      </p:pic>
    </p:spTree>
    <p:extLst>
      <p:ext uri="{BB962C8B-B14F-4D97-AF65-F5344CB8AC3E}">
        <p14:creationId xmlns:p14="http://schemas.microsoft.com/office/powerpoint/2010/main" val="32136002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92161A-98DC-D782-D422-D97B5F3598A3}"/>
              </a:ext>
            </a:extLst>
          </p:cNvPr>
          <p:cNvSpPr>
            <a:spLocks noGrp="1"/>
          </p:cNvSpPr>
          <p:nvPr>
            <p:ph type="ctrTitle"/>
          </p:nvPr>
        </p:nvSpPr>
        <p:spPr>
          <a:xfrm>
            <a:off x="457200" y="4960137"/>
            <a:ext cx="7772400" cy="1463040"/>
          </a:xfrm>
        </p:spPr>
        <p:txBody>
          <a:bodyPr>
            <a:normAutofit/>
          </a:bodyPr>
          <a:lstStyle/>
          <a:p>
            <a:r>
              <a:rPr lang="en-GB" dirty="0"/>
              <a:t>Presentation of data:</a:t>
            </a:r>
            <a:br>
              <a:rPr lang="en-GB" dirty="0"/>
            </a:br>
            <a:r>
              <a:rPr lang="en-GB" dirty="0"/>
              <a:t>thematic analysis</a:t>
            </a:r>
          </a:p>
        </p:txBody>
      </p:sp>
      <p:sp>
        <p:nvSpPr>
          <p:cNvPr id="5" name="Subtitle 4">
            <a:extLst>
              <a:ext uri="{FF2B5EF4-FFF2-40B4-BE49-F238E27FC236}">
                <a16:creationId xmlns:a16="http://schemas.microsoft.com/office/drawing/2014/main" id="{17701F4F-B736-93FA-D4DC-D6C01C9A6DCC}"/>
              </a:ext>
            </a:extLst>
          </p:cNvPr>
          <p:cNvSpPr>
            <a:spLocks noGrp="1"/>
          </p:cNvSpPr>
          <p:nvPr>
            <p:ph type="subTitle" idx="1"/>
          </p:nvPr>
        </p:nvSpPr>
        <p:spPr>
          <a:xfrm>
            <a:off x="8610600" y="4960137"/>
            <a:ext cx="3200400" cy="1463040"/>
          </a:xfrm>
        </p:spPr>
        <p:txBody>
          <a:bodyPr>
            <a:normAutofit/>
          </a:bodyPr>
          <a:lstStyle/>
          <a:p>
            <a:endParaRPr lang="en-GB"/>
          </a:p>
        </p:txBody>
      </p:sp>
      <p:pic>
        <p:nvPicPr>
          <p:cNvPr id="7" name="Picture 6">
            <a:extLst>
              <a:ext uri="{FF2B5EF4-FFF2-40B4-BE49-F238E27FC236}">
                <a16:creationId xmlns:a16="http://schemas.microsoft.com/office/drawing/2014/main" id="{6846062B-1709-5EF5-0B00-690A87AE813B}"/>
              </a:ext>
            </a:extLst>
          </p:cNvPr>
          <p:cNvPicPr>
            <a:picLocks noChangeAspect="1"/>
          </p:cNvPicPr>
          <p:nvPr/>
        </p:nvPicPr>
        <p:blipFill rotWithShape="1">
          <a:blip r:embed="rId2"/>
          <a:srcRect t="18394" b="16104"/>
          <a:stretch/>
        </p:blipFill>
        <p:spPr>
          <a:xfrm>
            <a:off x="20" y="10"/>
            <a:ext cx="12191980" cy="4571990"/>
          </a:xfrm>
          <a:prstGeom prst="rect">
            <a:avLst/>
          </a:prstGeom>
        </p:spPr>
      </p:pic>
    </p:spTree>
    <p:extLst>
      <p:ext uri="{BB962C8B-B14F-4D97-AF65-F5344CB8AC3E}">
        <p14:creationId xmlns:p14="http://schemas.microsoft.com/office/powerpoint/2010/main" val="15567511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9E521-E82F-03F5-8CE3-579227EABD29}"/>
              </a:ext>
            </a:extLst>
          </p:cNvPr>
          <p:cNvSpPr>
            <a:spLocks noGrp="1"/>
          </p:cNvSpPr>
          <p:nvPr>
            <p:ph type="title"/>
          </p:nvPr>
        </p:nvSpPr>
        <p:spPr/>
        <p:txBody>
          <a:bodyPr/>
          <a:lstStyle/>
          <a:p>
            <a:r>
              <a:rPr lang="en-GB" dirty="0"/>
              <a:t>Research focus</a:t>
            </a:r>
          </a:p>
        </p:txBody>
      </p:sp>
      <p:sp>
        <p:nvSpPr>
          <p:cNvPr id="3" name="Content Placeholder 2">
            <a:extLst>
              <a:ext uri="{FF2B5EF4-FFF2-40B4-BE49-F238E27FC236}">
                <a16:creationId xmlns:a16="http://schemas.microsoft.com/office/drawing/2014/main" id="{75E6A2A6-96E5-B0F4-7FCC-3974CB67EA5B}"/>
              </a:ext>
            </a:extLst>
          </p:cNvPr>
          <p:cNvSpPr>
            <a:spLocks noGrp="1"/>
          </p:cNvSpPr>
          <p:nvPr>
            <p:ph idx="1"/>
          </p:nvPr>
        </p:nvSpPr>
        <p:spPr/>
        <p:txBody>
          <a:bodyPr>
            <a:normAutofit/>
          </a:bodyPr>
          <a:lstStyle/>
          <a:p>
            <a:pPr marL="0" indent="0">
              <a:buNone/>
            </a:pPr>
            <a:r>
              <a:rPr lang="en-GB" sz="5000" dirty="0"/>
              <a:t>An exploration of the perceptions of undergraduate trainee teachers regarding the factors that impacted upon their use of incidental Welsh in the primary classroom.</a:t>
            </a:r>
          </a:p>
        </p:txBody>
      </p:sp>
    </p:spTree>
    <p:extLst>
      <p:ext uri="{BB962C8B-B14F-4D97-AF65-F5344CB8AC3E}">
        <p14:creationId xmlns:p14="http://schemas.microsoft.com/office/powerpoint/2010/main" val="39888998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DAA93-98BE-0327-C4B2-62616324B112}"/>
              </a:ext>
            </a:extLst>
          </p:cNvPr>
          <p:cNvSpPr>
            <a:spLocks noGrp="1"/>
          </p:cNvSpPr>
          <p:nvPr>
            <p:ph type="title"/>
          </p:nvPr>
        </p:nvSpPr>
        <p:spPr/>
        <p:txBody>
          <a:bodyPr/>
          <a:lstStyle/>
          <a:p>
            <a:r>
              <a:rPr lang="en-GB" dirty="0"/>
              <a:t>Research questions</a:t>
            </a:r>
          </a:p>
        </p:txBody>
      </p:sp>
      <p:sp>
        <p:nvSpPr>
          <p:cNvPr id="3" name="Content Placeholder 2">
            <a:extLst>
              <a:ext uri="{FF2B5EF4-FFF2-40B4-BE49-F238E27FC236}">
                <a16:creationId xmlns:a16="http://schemas.microsoft.com/office/drawing/2014/main" id="{BA41B991-89E6-5490-5620-731E5FDC39EB}"/>
              </a:ext>
            </a:extLst>
          </p:cNvPr>
          <p:cNvSpPr>
            <a:spLocks noGrp="1"/>
          </p:cNvSpPr>
          <p:nvPr>
            <p:ph idx="1"/>
          </p:nvPr>
        </p:nvSpPr>
        <p:spPr>
          <a:xfrm>
            <a:off x="713118" y="2084832"/>
            <a:ext cx="10696754" cy="4224528"/>
          </a:xfrm>
        </p:spPr>
        <p:txBody>
          <a:bodyPr>
            <a:normAutofit fontScale="62500" lnSpcReduction="20000"/>
          </a:bodyPr>
          <a:lstStyle/>
          <a:p>
            <a:r>
              <a:rPr lang="en-GB" sz="4300" dirty="0"/>
              <a:t>1.Does a trainee’s personal level of Welsh impact upon his/her ability to use incidental Welsh in the classroom?</a:t>
            </a:r>
          </a:p>
          <a:p>
            <a:endParaRPr lang="en-GB" sz="4300" dirty="0"/>
          </a:p>
          <a:p>
            <a:r>
              <a:rPr lang="en-GB" sz="4300" dirty="0"/>
              <a:t>2.Do trainee teachers perceive the classroom within which they are placed to have an impact on their use of incidental Welsh?</a:t>
            </a:r>
          </a:p>
          <a:p>
            <a:pPr>
              <a:buFont typeface="Wingdings" panose="05000000000000000000" pitchFamily="2" charset="2"/>
              <a:buChar char="§"/>
            </a:pPr>
            <a:r>
              <a:rPr lang="en-GB" dirty="0"/>
              <a:t>Do trainee teachers believe that some teachers use more incidental Welsh than others? </a:t>
            </a:r>
          </a:p>
          <a:p>
            <a:pPr>
              <a:buFont typeface="Wingdings" panose="05000000000000000000" pitchFamily="2" charset="2"/>
              <a:buChar char="§"/>
            </a:pPr>
            <a:r>
              <a:rPr lang="en-GB" dirty="0"/>
              <a:t>Do trainee teachers believe that the classteacher’s personal level of Welsh has an impact on the standard of Welsh used by that teacher in the classroom? </a:t>
            </a:r>
          </a:p>
          <a:p>
            <a:pPr>
              <a:buFont typeface="Wingdings" panose="05000000000000000000" pitchFamily="2" charset="2"/>
              <a:buChar char="§"/>
            </a:pPr>
            <a:r>
              <a:rPr lang="en-GB" dirty="0"/>
              <a:t>Do trainee teachers believe that pupils in some classrooms use more incidental Welsh than in others? </a:t>
            </a:r>
          </a:p>
          <a:p>
            <a:pPr>
              <a:buFont typeface="Wingdings" panose="05000000000000000000" pitchFamily="2" charset="2"/>
              <a:buChar char="§"/>
            </a:pPr>
            <a:r>
              <a:rPr lang="en-GB" dirty="0"/>
              <a:t>Do trainee teachers believe that the age of the pupils in the class in which they are placed makes a difference to their own use of incidental Welsh? </a:t>
            </a:r>
          </a:p>
          <a:p>
            <a:pPr>
              <a:buFont typeface="Wingdings" panose="05000000000000000000" pitchFamily="2" charset="2"/>
              <a:buChar char="§"/>
            </a:pPr>
            <a:r>
              <a:rPr lang="en-GB" dirty="0"/>
              <a:t>Do trainee teachers believe that the amount of written Welsh displayed within the classroom makes a difference to the incidental language spoken? </a:t>
            </a:r>
          </a:p>
          <a:p>
            <a:pPr>
              <a:buFont typeface="Wingdings" panose="05000000000000000000" pitchFamily="2" charset="2"/>
              <a:buChar char="§"/>
            </a:pPr>
            <a:r>
              <a:rPr lang="en-GB" dirty="0"/>
              <a:t>Do trainee teachers perceive every school to have the same expectations of them with regard to their use of incidental Welsh?</a:t>
            </a:r>
          </a:p>
        </p:txBody>
      </p:sp>
    </p:spTree>
    <p:extLst>
      <p:ext uri="{BB962C8B-B14F-4D97-AF65-F5344CB8AC3E}">
        <p14:creationId xmlns:p14="http://schemas.microsoft.com/office/powerpoint/2010/main" val="17915066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5D5CE-6194-4C7A-7CBD-62393FBBAE1D}"/>
              </a:ext>
            </a:extLst>
          </p:cNvPr>
          <p:cNvSpPr>
            <a:spLocks noGrp="1"/>
          </p:cNvSpPr>
          <p:nvPr>
            <p:ph type="title"/>
          </p:nvPr>
        </p:nvSpPr>
        <p:spPr/>
        <p:txBody>
          <a:bodyPr/>
          <a:lstStyle/>
          <a:p>
            <a:r>
              <a:rPr lang="en-GB" dirty="0"/>
              <a:t>Interview questions</a:t>
            </a:r>
          </a:p>
        </p:txBody>
      </p:sp>
      <p:sp>
        <p:nvSpPr>
          <p:cNvPr id="4" name="Content Placeholder 3">
            <a:extLst>
              <a:ext uri="{FF2B5EF4-FFF2-40B4-BE49-F238E27FC236}">
                <a16:creationId xmlns:a16="http://schemas.microsoft.com/office/drawing/2014/main" id="{D9DD687F-D559-5099-2105-0F728365B2AB}"/>
              </a:ext>
            </a:extLst>
          </p:cNvPr>
          <p:cNvSpPr>
            <a:spLocks noGrp="1"/>
          </p:cNvSpPr>
          <p:nvPr>
            <p:ph sz="half" idx="1"/>
          </p:nvPr>
        </p:nvSpPr>
        <p:spPr>
          <a:xfrm>
            <a:off x="241540" y="1851804"/>
            <a:ext cx="5537467" cy="4865298"/>
          </a:xfrm>
        </p:spPr>
        <p:txBody>
          <a:bodyPr>
            <a:no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1 Briefly describe the teaching experiences that you have had this year.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(In one school? More than one? Time scales?)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2 (For teachers who have taught in more than one school) Have you noticed differences between the schools relating to the teaching and learning of Welsh as a second language? As a subject, was it more important in some schools than others? What were the expectations of the different schools with regard to the use of Welsh by teachers? By pupils? Who set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(For teachers who have taught in one school) How important do you feel Welsh as a second language is in your school? What are the expectations of the school with regard to the use of Welsh by teachers? By pupils? Who sets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4 Does the area in which a school is placed have a bearing on the Welsh that is used within the school? Does the LEA have an impact on the standard of Welsh within the school?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(Athrawon Bro visits?/feeder comprehensive school staff visits?) </a:t>
            </a:r>
          </a:p>
        </p:txBody>
      </p:sp>
      <p:sp>
        <p:nvSpPr>
          <p:cNvPr id="5" name="Content Placeholder 4">
            <a:extLst>
              <a:ext uri="{FF2B5EF4-FFF2-40B4-BE49-F238E27FC236}">
                <a16:creationId xmlns:a16="http://schemas.microsoft.com/office/drawing/2014/main" id="{0F003207-E67C-5FCC-8C03-71A55B73ED51}"/>
              </a:ext>
            </a:extLst>
          </p:cNvPr>
          <p:cNvSpPr>
            <a:spLocks noGrp="1"/>
          </p:cNvSpPr>
          <p:nvPr>
            <p:ph sz="half" idx="2"/>
          </p:nvPr>
        </p:nvSpPr>
        <p:spPr>
          <a:xfrm>
            <a:off x="5966316" y="1851804"/>
            <a:ext cx="5886378" cy="4572000"/>
          </a:xfrm>
        </p:spPr>
        <p:txBody>
          <a:bodyPr>
            <a:normAutofit fontScale="85000" lnSpcReduction="10000"/>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5 Thinking back to your time as a trainee teacher, were there differences between each of the three schools in which you undertook teaching experiences with regard to Welsh as a second language? </a:t>
            </a:r>
            <a:r>
              <a:rPr lang="en-GB" sz="18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(Attitudes of staff? Children?) If so, what were the factors that contributed to these differences? (Senior staff/school priorities/LEA priorities/ area of school/Estyn inspection/level of Welsh of the teacher)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6 Did you feel that there were different expectations of you as a trainee teacher with regard to your use of Welsh in each of the three schools? Why?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7 Do you feel that your Welsh improved during your three-year course while you undertook your school-based experiences? If so, what were the factors that contributed to this improvement? If not, why not? </a:t>
            </a:r>
            <a:r>
              <a:rPr lang="en-GB" sz="18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(Confidence/expectations/other foci relating to teaching)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8 Could the University have included anything further, either in the academic course or while you were on PTE, to prepare you for being a qualified teacher with regard to the Welsh language?</a:t>
            </a:r>
          </a:p>
        </p:txBody>
      </p:sp>
    </p:spTree>
    <p:extLst>
      <p:ext uri="{BB962C8B-B14F-4D97-AF65-F5344CB8AC3E}">
        <p14:creationId xmlns:p14="http://schemas.microsoft.com/office/powerpoint/2010/main" val="29055345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5D5CE-6194-4C7A-7CBD-62393FBBAE1D}"/>
              </a:ext>
            </a:extLst>
          </p:cNvPr>
          <p:cNvSpPr>
            <a:spLocks noGrp="1"/>
          </p:cNvSpPr>
          <p:nvPr>
            <p:ph type="title"/>
          </p:nvPr>
        </p:nvSpPr>
        <p:spPr/>
        <p:txBody>
          <a:bodyPr/>
          <a:lstStyle/>
          <a:p>
            <a:r>
              <a:rPr lang="en-GB" dirty="0"/>
              <a:t>Interview questions</a:t>
            </a:r>
          </a:p>
        </p:txBody>
      </p:sp>
      <p:sp>
        <p:nvSpPr>
          <p:cNvPr id="4" name="Content Placeholder 3">
            <a:extLst>
              <a:ext uri="{FF2B5EF4-FFF2-40B4-BE49-F238E27FC236}">
                <a16:creationId xmlns:a16="http://schemas.microsoft.com/office/drawing/2014/main" id="{D9DD687F-D559-5099-2105-0F728365B2AB}"/>
              </a:ext>
            </a:extLst>
          </p:cNvPr>
          <p:cNvSpPr>
            <a:spLocks noGrp="1"/>
          </p:cNvSpPr>
          <p:nvPr>
            <p:ph sz="half" idx="1"/>
          </p:nvPr>
        </p:nvSpPr>
        <p:spPr>
          <a:xfrm>
            <a:off x="241540" y="1851804"/>
            <a:ext cx="5537467" cy="4865298"/>
          </a:xfrm>
        </p:spPr>
        <p:txBody>
          <a:bodyPr>
            <a:no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1 Briefly describe the teaching experiences that you have had this year.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(In one school? More than one? Time scales?) </a:t>
            </a:r>
          </a:p>
          <a:p>
            <a:pPr>
              <a:lnSpc>
                <a:spcPct val="107000"/>
              </a:lnSpc>
              <a:spcAft>
                <a:spcPts val="800"/>
              </a:spcAft>
            </a:pPr>
            <a:r>
              <a:rPr lang="en-GB" sz="1400" dirty="0">
                <a:solidFill>
                  <a:srgbClr val="0070C0"/>
                </a:solidFill>
                <a:effectLst/>
                <a:latin typeface="Calibri" panose="020F0502020204030204" pitchFamily="34" charset="0"/>
                <a:ea typeface="DengXian" panose="02010600030101010101" pitchFamily="2" charset="-122"/>
                <a:cs typeface="Times New Roman" panose="02020603050405020304" pitchFamily="18" charset="0"/>
              </a:rPr>
              <a:t>2 (For teachers who have taught in more than one school) Have you noticed differences between the schools relating to the teaching and learning of Welsh as a second language? As a subject, was it more important in some schools than others? What were the expectations of the different schools with regard to the use of Welsh by teachers? By pupils? Who set these expectations? (other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(For teachers who have taught in one school) How important do you feel Welsh as a second language is in your school? What are the expectations of the school with regard to the use of Welsh by teachers? By pupils? Who sets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4 Does the area in which a school is placed have a bearing on the Welsh that is used within the school? Does the LEA have an impact on the standard of Welsh within the school?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(Athrawon Bro visits?/feeder comprehensive school staff visits?) </a:t>
            </a:r>
          </a:p>
        </p:txBody>
      </p:sp>
      <p:sp>
        <p:nvSpPr>
          <p:cNvPr id="5" name="Content Placeholder 4">
            <a:extLst>
              <a:ext uri="{FF2B5EF4-FFF2-40B4-BE49-F238E27FC236}">
                <a16:creationId xmlns:a16="http://schemas.microsoft.com/office/drawing/2014/main" id="{0F003207-E67C-5FCC-8C03-71A55B73ED51}"/>
              </a:ext>
            </a:extLst>
          </p:cNvPr>
          <p:cNvSpPr>
            <a:spLocks noGrp="1"/>
          </p:cNvSpPr>
          <p:nvPr>
            <p:ph sz="half" idx="2"/>
          </p:nvPr>
        </p:nvSpPr>
        <p:spPr>
          <a:xfrm>
            <a:off x="5966316" y="1851804"/>
            <a:ext cx="5886378" cy="4572000"/>
          </a:xfrm>
        </p:spPr>
        <p:txBody>
          <a:bodyPr>
            <a:normAutofit/>
          </a:bodyPr>
          <a:lstStyle/>
          <a:p>
            <a:pPr>
              <a:lnSpc>
                <a:spcPct val="107000"/>
              </a:lnSpc>
              <a:spcAft>
                <a:spcPts val="800"/>
              </a:spcAft>
            </a:pPr>
            <a:r>
              <a:rPr lang="en-GB" sz="1400" dirty="0">
                <a:solidFill>
                  <a:srgbClr val="0070C0"/>
                </a:solidFill>
                <a:effectLst/>
                <a:latin typeface="Calibri" panose="020F0502020204030204" pitchFamily="34" charset="0"/>
                <a:ea typeface="DengXian" panose="02010600030101010101" pitchFamily="2" charset="-122"/>
                <a:cs typeface="Times New Roman" panose="02020603050405020304" pitchFamily="18" charset="0"/>
              </a:rPr>
              <a:t>5 Thinking back to your time as a trainee teacher, were there differences between each of the three schools in which you undertook teaching experiences with regard to Welsh as a second language?</a:t>
            </a:r>
            <a:r>
              <a:rPr lang="en-GB" sz="14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rPr>
              <a:t>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(Attitudes of staff? Children?) If so, what were the factors that contributed to these differences? (Senior staff/school priorities/LEA priorities/ area of school/Estyn inspection/level of Welsh of the teacher)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6 Did you feel that there were different expectations of you as a trainee teacher with regard to your use of Welsh in each of the three schools? Why?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7 Do you feel that your Welsh improved during your three-year course while you undertook your school-based experiences? If so, what were the factors that contributed to this improvement? If not, why not?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(Confidence/expectations/other foci relating to teaching)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8 Could the University have included anything further, either in the academic course or while you were on PTE, to prepare you for being a qualified teacher with regard to the Welsh language?</a:t>
            </a:r>
          </a:p>
        </p:txBody>
      </p:sp>
    </p:spTree>
    <p:extLst>
      <p:ext uri="{BB962C8B-B14F-4D97-AF65-F5344CB8AC3E}">
        <p14:creationId xmlns:p14="http://schemas.microsoft.com/office/powerpoint/2010/main" val="1024253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522A9-E4ED-A41D-0BCC-60C9E0C60C65}"/>
              </a:ext>
            </a:extLst>
          </p:cNvPr>
          <p:cNvSpPr>
            <a:spLocks noGrp="1"/>
          </p:cNvSpPr>
          <p:nvPr>
            <p:ph type="title"/>
          </p:nvPr>
        </p:nvSpPr>
        <p:spPr/>
        <p:txBody>
          <a:bodyPr/>
          <a:lstStyle/>
          <a:p>
            <a:r>
              <a:rPr lang="en-GB" dirty="0"/>
              <a:t>themes</a:t>
            </a:r>
          </a:p>
        </p:txBody>
      </p:sp>
      <p:pic>
        <p:nvPicPr>
          <p:cNvPr id="7" name="Content Placeholder 6" descr="Table&#10;&#10;Description automatically generated">
            <a:extLst>
              <a:ext uri="{FF2B5EF4-FFF2-40B4-BE49-F238E27FC236}">
                <a16:creationId xmlns:a16="http://schemas.microsoft.com/office/drawing/2014/main" id="{A2B5CE6E-78A2-B7AC-7F6A-145197B03D7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57313" y="365184"/>
            <a:ext cx="6334659" cy="6305707"/>
          </a:xfrm>
          <a:ln>
            <a:solidFill>
              <a:srgbClr val="7030A0"/>
            </a:solidFill>
          </a:ln>
        </p:spPr>
      </p:pic>
    </p:spTree>
    <p:extLst>
      <p:ext uri="{BB962C8B-B14F-4D97-AF65-F5344CB8AC3E}">
        <p14:creationId xmlns:p14="http://schemas.microsoft.com/office/powerpoint/2010/main" val="6551174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BC8A6-1902-ACA5-541E-957EB735BD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30311-79CE-AF2F-3783-B0EFB1F54B40}"/>
              </a:ext>
            </a:extLst>
          </p:cNvPr>
          <p:cNvSpPr>
            <a:spLocks noGrp="1"/>
          </p:cNvSpPr>
          <p:nvPr>
            <p:ph type="title"/>
          </p:nvPr>
        </p:nvSpPr>
        <p:spPr>
          <a:xfrm>
            <a:off x="1024128" y="886690"/>
            <a:ext cx="10735610" cy="1198141"/>
          </a:xfrm>
        </p:spPr>
        <p:txBody>
          <a:bodyPr>
            <a:noAutofit/>
          </a:bodyPr>
          <a:lstStyle/>
          <a:p>
            <a:r>
              <a:rPr lang="en-GB" sz="4500" dirty="0"/>
              <a:t>RQ2: Do trainee teachers perceive the classroom within which they are placed to have an impact on their use of incidental Welsh?</a:t>
            </a:r>
            <a:br>
              <a:rPr lang="en-GB" sz="4000" dirty="0"/>
            </a:br>
            <a:endParaRPr lang="en-GB" sz="4000" dirty="0"/>
          </a:p>
        </p:txBody>
      </p:sp>
      <p:sp>
        <p:nvSpPr>
          <p:cNvPr id="3" name="Content Placeholder 2">
            <a:extLst>
              <a:ext uri="{FF2B5EF4-FFF2-40B4-BE49-F238E27FC236}">
                <a16:creationId xmlns:a16="http://schemas.microsoft.com/office/drawing/2014/main" id="{42C59C6C-97C5-1C5A-671E-0BFC9DA214FE}"/>
              </a:ext>
            </a:extLst>
          </p:cNvPr>
          <p:cNvSpPr>
            <a:spLocks noGrp="1"/>
          </p:cNvSpPr>
          <p:nvPr>
            <p:ph idx="1"/>
          </p:nvPr>
        </p:nvSpPr>
        <p:spPr>
          <a:xfrm>
            <a:off x="646616" y="2489385"/>
            <a:ext cx="11113122" cy="4224528"/>
          </a:xfrm>
        </p:spPr>
        <p:txBody>
          <a:bodyPr>
            <a:normAutofit lnSpcReduction="10000"/>
          </a:bodyPr>
          <a:lstStyle/>
          <a:p>
            <a:pPr>
              <a:buFont typeface="Wingdings" panose="05000000000000000000" pitchFamily="2" charset="2"/>
              <a:buChar char="§"/>
            </a:pPr>
            <a:r>
              <a:rPr lang="en-GB" dirty="0"/>
              <a:t>Do trainee teachers believe that some teachers use more incidental Welsh than others? </a:t>
            </a:r>
          </a:p>
          <a:p>
            <a:pPr>
              <a:buFont typeface="Wingdings" panose="05000000000000000000" pitchFamily="2" charset="2"/>
              <a:buChar char="§"/>
            </a:pPr>
            <a:r>
              <a:rPr lang="en-GB" dirty="0"/>
              <a:t>Do trainee teachers believe that the classteacher’s personal level of Welsh has an impact on the standard of Welsh used by that teacher in the classroom? </a:t>
            </a:r>
          </a:p>
          <a:p>
            <a:pPr>
              <a:buFont typeface="Wingdings" panose="05000000000000000000" pitchFamily="2" charset="2"/>
              <a:buChar char="§"/>
            </a:pPr>
            <a:r>
              <a:rPr lang="en-GB" dirty="0"/>
              <a:t>Do trainee teachers believe that pupils in some classrooms use more incidental Welsh than in others? </a:t>
            </a:r>
          </a:p>
          <a:p>
            <a:pPr>
              <a:buFont typeface="Wingdings" panose="05000000000000000000" pitchFamily="2" charset="2"/>
              <a:buChar char="§"/>
            </a:pPr>
            <a:r>
              <a:rPr lang="en-GB" dirty="0"/>
              <a:t>Do trainee teachers believe that the age of the pupils in the class in which they are placed makes a difference to their own use of incidental Welsh? </a:t>
            </a:r>
          </a:p>
          <a:p>
            <a:pPr>
              <a:buFont typeface="Wingdings" panose="05000000000000000000" pitchFamily="2" charset="2"/>
              <a:buChar char="§"/>
            </a:pPr>
            <a:r>
              <a:rPr lang="en-GB" dirty="0"/>
              <a:t>Do trainee teachers believe that the amount of written Welsh displayed within the classroom makes a difference to the incidental language spoken? </a:t>
            </a:r>
          </a:p>
          <a:p>
            <a:pPr>
              <a:buFont typeface="Wingdings" panose="05000000000000000000" pitchFamily="2" charset="2"/>
              <a:buChar char="§"/>
            </a:pPr>
            <a:r>
              <a:rPr lang="en-GB" dirty="0"/>
              <a:t>Do trainee teachers perceive every school to have the same expectations of them with regard to their use of incidental Welsh?</a:t>
            </a:r>
          </a:p>
        </p:txBody>
      </p:sp>
    </p:spTree>
    <p:extLst>
      <p:ext uri="{BB962C8B-B14F-4D97-AF65-F5344CB8AC3E}">
        <p14:creationId xmlns:p14="http://schemas.microsoft.com/office/powerpoint/2010/main" val="7197600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8DB8E-38F3-5CEE-CE5D-BF59C1E768A1}"/>
              </a:ext>
            </a:extLst>
          </p:cNvPr>
          <p:cNvSpPr>
            <a:spLocks noGrp="1"/>
          </p:cNvSpPr>
          <p:nvPr>
            <p:ph type="title"/>
          </p:nvPr>
        </p:nvSpPr>
        <p:spPr>
          <a:xfrm>
            <a:off x="1108349" y="915473"/>
            <a:ext cx="10742756" cy="1499616"/>
          </a:xfrm>
        </p:spPr>
        <p:txBody>
          <a:bodyPr>
            <a:noAutofit/>
          </a:bodyPr>
          <a:lstStyle/>
          <a:p>
            <a:br>
              <a:rPr lang="en-GB" sz="4500" dirty="0"/>
            </a:br>
            <a:endParaRPr lang="en-GB" sz="4500" dirty="0"/>
          </a:p>
        </p:txBody>
      </p:sp>
      <p:pic>
        <p:nvPicPr>
          <p:cNvPr id="5" name="Content Placeholder 4" descr="A white paper with black text&#10;&#10;AI-generated content may be incorrect.">
            <a:extLst>
              <a:ext uri="{FF2B5EF4-FFF2-40B4-BE49-F238E27FC236}">
                <a16:creationId xmlns:a16="http://schemas.microsoft.com/office/drawing/2014/main" id="{E7CF042B-FEFD-DB46-FADC-AA7B1B5AB2D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6177" y="2237874"/>
            <a:ext cx="11468662" cy="3704653"/>
          </a:xfrm>
        </p:spPr>
      </p:pic>
    </p:spTree>
    <p:extLst>
      <p:ext uri="{BB962C8B-B14F-4D97-AF65-F5344CB8AC3E}">
        <p14:creationId xmlns:p14="http://schemas.microsoft.com/office/powerpoint/2010/main" val="32936300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3" name="Straight Connector 4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AA79480-0C81-D152-BAC8-71B0E1CC4CC9}"/>
              </a:ext>
            </a:extLst>
          </p:cNvPr>
          <p:cNvPicPr>
            <a:picLocks noChangeAspect="1"/>
          </p:cNvPicPr>
          <p:nvPr/>
        </p:nvPicPr>
        <p:blipFill rotWithShape="1">
          <a:blip r:embed="rId2"/>
          <a:srcRect l="3111" r="1" b="1"/>
          <a:stretch/>
        </p:blipFill>
        <p:spPr>
          <a:xfrm>
            <a:off x="20" y="10"/>
            <a:ext cx="12191980" cy="6857990"/>
          </a:xfrm>
          <a:prstGeom prst="rect">
            <a:avLst/>
          </a:prstGeom>
        </p:spPr>
      </p:pic>
      <p:sp>
        <p:nvSpPr>
          <p:cNvPr id="47" name="Rectangle 46">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FE0AA09-46D0-8B70-7D07-59B64824E6EE}"/>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sz="3900" kern="1200" cap="all" spc="200" baseline="0" dirty="0">
                <a:solidFill>
                  <a:srgbClr val="FFFFFF"/>
                </a:solidFill>
                <a:latin typeface="+mj-lt"/>
                <a:ea typeface="+mj-ea"/>
                <a:cs typeface="+mj-cs"/>
              </a:rPr>
              <a:t>Presentation of data: </a:t>
            </a:r>
            <a:br>
              <a:rPr lang="en-US" sz="3900" kern="1200" cap="all" spc="200" baseline="0" dirty="0">
                <a:solidFill>
                  <a:srgbClr val="FFFFFF"/>
                </a:solidFill>
                <a:latin typeface="+mj-lt"/>
                <a:ea typeface="+mj-ea"/>
                <a:cs typeface="+mj-cs"/>
              </a:rPr>
            </a:br>
            <a:r>
              <a:rPr lang="en-US" sz="3900" kern="1200" cap="all" spc="200" baseline="0" dirty="0">
                <a:solidFill>
                  <a:srgbClr val="FFFFFF"/>
                </a:solidFill>
                <a:latin typeface="+mj-lt"/>
                <a:ea typeface="+mj-ea"/>
                <a:cs typeface="+mj-cs"/>
              </a:rPr>
              <a:t>case study - quotations</a:t>
            </a:r>
          </a:p>
        </p:txBody>
      </p:sp>
      <p:sp>
        <p:nvSpPr>
          <p:cNvPr id="5" name="Text Placeholder 4">
            <a:extLst>
              <a:ext uri="{FF2B5EF4-FFF2-40B4-BE49-F238E27FC236}">
                <a16:creationId xmlns:a16="http://schemas.microsoft.com/office/drawing/2014/main" id="{1D95F95B-A0A7-41F2-630E-69327F2ED708}"/>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49" name="Straight Connector 48">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CFF47"/>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00196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75AAB0-F90F-FE81-AEFF-D4CBD7A0D77B}"/>
              </a:ext>
            </a:extLst>
          </p:cNvPr>
          <p:cNvSpPr>
            <a:spLocks noGrp="1"/>
          </p:cNvSpPr>
          <p:nvPr>
            <p:ph type="title"/>
          </p:nvPr>
        </p:nvSpPr>
        <p:spPr/>
        <p:txBody>
          <a:bodyPr/>
          <a:lstStyle/>
          <a:p>
            <a:r>
              <a:rPr lang="en-US" sz="5400" kern="1200" cap="all" spc="200" baseline="0" dirty="0">
                <a:solidFill>
                  <a:schemeClr val="tx1"/>
                </a:solidFill>
                <a:latin typeface="+mj-lt"/>
                <a:ea typeface="+mj-ea"/>
                <a:cs typeface="+mj-cs"/>
              </a:rPr>
              <a:t>Presentation of data </a:t>
            </a:r>
            <a:br>
              <a:rPr lang="en-US" sz="5400" kern="1200" cap="all" spc="200" baseline="0" dirty="0">
                <a:solidFill>
                  <a:schemeClr val="tx1"/>
                </a:solidFill>
                <a:latin typeface="+mj-lt"/>
                <a:ea typeface="+mj-ea"/>
                <a:cs typeface="+mj-cs"/>
              </a:rPr>
            </a:br>
            <a:r>
              <a:rPr lang="en-US" sz="5400" kern="1200" cap="all" spc="200" baseline="0" dirty="0">
                <a:solidFill>
                  <a:schemeClr val="tx1"/>
                </a:solidFill>
                <a:latin typeface="+mj-lt"/>
                <a:ea typeface="+mj-ea"/>
                <a:cs typeface="+mj-cs"/>
              </a:rPr>
              <a:t>quotations (spoken)</a:t>
            </a:r>
            <a:endParaRPr lang="en-GB" dirty="0">
              <a:solidFill>
                <a:schemeClr val="tx1"/>
              </a:solidFill>
            </a:endParaRPr>
          </a:p>
        </p:txBody>
      </p:sp>
      <p:pic>
        <p:nvPicPr>
          <p:cNvPr id="7" name="Content Placeholder 6" descr="Graphical user interface, text, application, email&#10;&#10;Description automatically generated">
            <a:extLst>
              <a:ext uri="{FF2B5EF4-FFF2-40B4-BE49-F238E27FC236}">
                <a16:creationId xmlns:a16="http://schemas.microsoft.com/office/drawing/2014/main" id="{D1162BAE-4093-8A97-718C-A82F72FB85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71921" y="2176847"/>
            <a:ext cx="5986382" cy="3107597"/>
          </a:xfrm>
          <a:ln w="28575">
            <a:solidFill>
              <a:schemeClr val="accent5"/>
            </a:solidFill>
          </a:ln>
        </p:spPr>
      </p:pic>
      <p:pic>
        <p:nvPicPr>
          <p:cNvPr id="9" name="Picture 8" descr="Text&#10;&#10;Description automatically generated">
            <a:extLst>
              <a:ext uri="{FF2B5EF4-FFF2-40B4-BE49-F238E27FC236}">
                <a16:creationId xmlns:a16="http://schemas.microsoft.com/office/drawing/2014/main" id="{8570EA86-B7BA-7055-DD5E-A794E937E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1486" y="5428900"/>
            <a:ext cx="5986382" cy="1275490"/>
          </a:xfrm>
          <a:prstGeom prst="rect">
            <a:avLst/>
          </a:prstGeom>
          <a:ln>
            <a:solidFill>
              <a:schemeClr val="accent5"/>
            </a:solidFill>
          </a:ln>
        </p:spPr>
      </p:pic>
      <p:sp>
        <p:nvSpPr>
          <p:cNvPr id="10" name="TextBox 9">
            <a:extLst>
              <a:ext uri="{FF2B5EF4-FFF2-40B4-BE49-F238E27FC236}">
                <a16:creationId xmlns:a16="http://schemas.microsoft.com/office/drawing/2014/main" id="{D6CC60F0-CC1F-744B-72E3-56205AF97F3B}"/>
              </a:ext>
            </a:extLst>
          </p:cNvPr>
          <p:cNvSpPr txBox="1"/>
          <p:nvPr/>
        </p:nvSpPr>
        <p:spPr>
          <a:xfrm>
            <a:off x="534838" y="2323104"/>
            <a:ext cx="2398143" cy="369332"/>
          </a:xfrm>
          <a:prstGeom prst="rect">
            <a:avLst/>
          </a:prstGeom>
          <a:noFill/>
          <a:ln>
            <a:solidFill>
              <a:schemeClr val="accent1"/>
            </a:solidFill>
          </a:ln>
        </p:spPr>
        <p:txBody>
          <a:bodyPr wrap="square" rtlCol="0">
            <a:spAutoFit/>
          </a:bodyPr>
          <a:lstStyle/>
          <a:p>
            <a:r>
              <a:rPr lang="en-GB" dirty="0"/>
              <a:t>Introductory information</a:t>
            </a:r>
          </a:p>
        </p:txBody>
      </p:sp>
      <p:sp>
        <p:nvSpPr>
          <p:cNvPr id="11" name="TextBox 10">
            <a:extLst>
              <a:ext uri="{FF2B5EF4-FFF2-40B4-BE49-F238E27FC236}">
                <a16:creationId xmlns:a16="http://schemas.microsoft.com/office/drawing/2014/main" id="{DD733822-5EB5-7D9E-AA38-4758B42E9CD7}"/>
              </a:ext>
            </a:extLst>
          </p:cNvPr>
          <p:cNvSpPr txBox="1"/>
          <p:nvPr/>
        </p:nvSpPr>
        <p:spPr>
          <a:xfrm>
            <a:off x="534838" y="3244334"/>
            <a:ext cx="1679276" cy="369332"/>
          </a:xfrm>
          <a:prstGeom prst="rect">
            <a:avLst/>
          </a:prstGeom>
          <a:noFill/>
          <a:ln>
            <a:solidFill>
              <a:schemeClr val="accent1"/>
            </a:solidFill>
          </a:ln>
        </p:spPr>
        <p:txBody>
          <a:bodyPr wrap="square" rtlCol="0">
            <a:spAutoFit/>
          </a:bodyPr>
          <a:lstStyle/>
          <a:p>
            <a:r>
              <a:rPr lang="en-GB" dirty="0"/>
              <a:t>Direct quotation</a:t>
            </a:r>
          </a:p>
        </p:txBody>
      </p:sp>
      <p:sp>
        <p:nvSpPr>
          <p:cNvPr id="12" name="TextBox 11">
            <a:extLst>
              <a:ext uri="{FF2B5EF4-FFF2-40B4-BE49-F238E27FC236}">
                <a16:creationId xmlns:a16="http://schemas.microsoft.com/office/drawing/2014/main" id="{B87F3171-9528-D349-DF1D-2E607F5E8BED}"/>
              </a:ext>
            </a:extLst>
          </p:cNvPr>
          <p:cNvSpPr txBox="1"/>
          <p:nvPr/>
        </p:nvSpPr>
        <p:spPr>
          <a:xfrm>
            <a:off x="534838" y="5785615"/>
            <a:ext cx="1121434" cy="369332"/>
          </a:xfrm>
          <a:prstGeom prst="rect">
            <a:avLst/>
          </a:prstGeom>
          <a:noFill/>
          <a:ln>
            <a:solidFill>
              <a:schemeClr val="accent1"/>
            </a:solidFill>
          </a:ln>
        </p:spPr>
        <p:txBody>
          <a:bodyPr wrap="square" rtlCol="0">
            <a:spAutoFit/>
          </a:bodyPr>
          <a:lstStyle/>
          <a:p>
            <a:r>
              <a:rPr lang="en-GB" dirty="0"/>
              <a:t>Footnotes</a:t>
            </a:r>
          </a:p>
        </p:txBody>
      </p:sp>
      <p:cxnSp>
        <p:nvCxnSpPr>
          <p:cNvPr id="14" name="Straight Arrow Connector 13">
            <a:extLst>
              <a:ext uri="{FF2B5EF4-FFF2-40B4-BE49-F238E27FC236}">
                <a16:creationId xmlns:a16="http://schemas.microsoft.com/office/drawing/2014/main" id="{58418FA3-DB74-2447-2D02-A3DDCA3EECDE}"/>
              </a:ext>
            </a:extLst>
          </p:cNvPr>
          <p:cNvCxnSpPr>
            <a:cxnSpLocks/>
            <a:stCxn id="10" idx="3"/>
          </p:cNvCxnSpPr>
          <p:nvPr/>
        </p:nvCxnSpPr>
        <p:spPr>
          <a:xfrm>
            <a:off x="2932981" y="2507770"/>
            <a:ext cx="55784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1671A8E-A647-2A95-C554-2277B96A4E22}"/>
              </a:ext>
            </a:extLst>
          </p:cNvPr>
          <p:cNvCxnSpPr>
            <a:cxnSpLocks/>
          </p:cNvCxnSpPr>
          <p:nvPr/>
        </p:nvCxnSpPr>
        <p:spPr>
          <a:xfrm>
            <a:off x="1656272" y="5993024"/>
            <a:ext cx="22198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4EB6931-5D02-734A-66E2-60FBD02AB524}"/>
              </a:ext>
            </a:extLst>
          </p:cNvPr>
          <p:cNvCxnSpPr>
            <a:cxnSpLocks/>
          </p:cNvCxnSpPr>
          <p:nvPr/>
        </p:nvCxnSpPr>
        <p:spPr>
          <a:xfrm>
            <a:off x="2244737" y="3429000"/>
            <a:ext cx="170616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3232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9A627-ED03-1434-97C6-52C3970DDE9B}"/>
              </a:ext>
            </a:extLst>
          </p:cNvPr>
          <p:cNvSpPr>
            <a:spLocks noGrp="1"/>
          </p:cNvSpPr>
          <p:nvPr>
            <p:ph type="title"/>
          </p:nvPr>
        </p:nvSpPr>
        <p:spPr/>
        <p:txBody>
          <a:bodyPr>
            <a:normAutofit/>
          </a:bodyPr>
          <a:lstStyle/>
          <a:p>
            <a:r>
              <a:rPr lang="en-US" sz="4800" kern="1200" cap="all" spc="200" baseline="0" dirty="0">
                <a:solidFill>
                  <a:schemeClr val="tx1"/>
                </a:solidFill>
                <a:latin typeface="+mj-lt"/>
                <a:ea typeface="+mj-ea"/>
                <a:cs typeface="+mj-cs"/>
              </a:rPr>
              <a:t>Presentation of data </a:t>
            </a:r>
            <a:br>
              <a:rPr lang="en-US" sz="4800" kern="1200" cap="all" spc="200" baseline="0" dirty="0">
                <a:solidFill>
                  <a:schemeClr val="tx1"/>
                </a:solidFill>
                <a:latin typeface="+mj-lt"/>
                <a:ea typeface="+mj-ea"/>
                <a:cs typeface="+mj-cs"/>
              </a:rPr>
            </a:br>
            <a:r>
              <a:rPr lang="en-US" sz="4800" kern="1200" cap="all" spc="200" baseline="0" dirty="0">
                <a:solidFill>
                  <a:schemeClr val="tx1"/>
                </a:solidFill>
                <a:latin typeface="+mj-lt"/>
                <a:ea typeface="+mj-ea"/>
                <a:cs typeface="+mj-cs"/>
              </a:rPr>
              <a:t>quotations (spoken)</a:t>
            </a:r>
            <a:endParaRPr lang="en-GB" sz="4800" dirty="0"/>
          </a:p>
        </p:txBody>
      </p:sp>
      <p:pic>
        <p:nvPicPr>
          <p:cNvPr id="5" name="Content Placeholder 4" descr="Text&#10;&#10;Description automatically generated">
            <a:extLst>
              <a:ext uri="{FF2B5EF4-FFF2-40B4-BE49-F238E27FC236}">
                <a16:creationId xmlns:a16="http://schemas.microsoft.com/office/drawing/2014/main" id="{6DD9A87F-97C0-17F9-3840-57F1BC82D2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18754" y="2503737"/>
            <a:ext cx="7109683" cy="1372397"/>
          </a:xfrm>
          <a:ln>
            <a:solidFill>
              <a:srgbClr val="FFC000"/>
            </a:solidFill>
          </a:ln>
        </p:spPr>
      </p:pic>
      <p:sp>
        <p:nvSpPr>
          <p:cNvPr id="6" name="TextBox 5">
            <a:extLst>
              <a:ext uri="{FF2B5EF4-FFF2-40B4-BE49-F238E27FC236}">
                <a16:creationId xmlns:a16="http://schemas.microsoft.com/office/drawing/2014/main" id="{35D825A8-8CAA-BA6C-54FB-43F6E7C075A7}"/>
              </a:ext>
            </a:extLst>
          </p:cNvPr>
          <p:cNvSpPr txBox="1"/>
          <p:nvPr/>
        </p:nvSpPr>
        <p:spPr>
          <a:xfrm>
            <a:off x="1127186" y="2668732"/>
            <a:ext cx="1926566" cy="646331"/>
          </a:xfrm>
          <a:prstGeom prst="rect">
            <a:avLst/>
          </a:prstGeom>
          <a:noFill/>
          <a:ln>
            <a:solidFill>
              <a:schemeClr val="accent2"/>
            </a:solidFill>
          </a:ln>
        </p:spPr>
        <p:txBody>
          <a:bodyPr wrap="square" rtlCol="0">
            <a:spAutoFit/>
          </a:bodyPr>
          <a:lstStyle/>
          <a:p>
            <a:r>
              <a:rPr lang="en-GB" dirty="0"/>
              <a:t>Words spoken in research interview</a:t>
            </a:r>
          </a:p>
        </p:txBody>
      </p:sp>
      <p:cxnSp>
        <p:nvCxnSpPr>
          <p:cNvPr id="8" name="Straight Arrow Connector 7">
            <a:extLst>
              <a:ext uri="{FF2B5EF4-FFF2-40B4-BE49-F238E27FC236}">
                <a16:creationId xmlns:a16="http://schemas.microsoft.com/office/drawing/2014/main" id="{A7FDC220-23D6-CC9A-2E0D-18DB2F08F035}"/>
              </a:ext>
            </a:extLst>
          </p:cNvPr>
          <p:cNvCxnSpPr/>
          <p:nvPr/>
        </p:nvCxnSpPr>
        <p:spPr>
          <a:xfrm>
            <a:off x="3053752" y="2991897"/>
            <a:ext cx="7878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1" name="Picture 10" descr="A close up of black text&#10;&#10;AI-generated content may be incorrect.">
            <a:extLst>
              <a:ext uri="{FF2B5EF4-FFF2-40B4-BE49-F238E27FC236}">
                <a16:creationId xmlns:a16="http://schemas.microsoft.com/office/drawing/2014/main" id="{72CAE5D0-BE6E-CF9F-8FCF-43D58E9D8B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7743" y="4670302"/>
            <a:ext cx="6306457" cy="1208905"/>
          </a:xfrm>
          <a:prstGeom prst="rect">
            <a:avLst/>
          </a:prstGeom>
          <a:ln>
            <a:solidFill>
              <a:schemeClr val="accent1"/>
            </a:solidFill>
          </a:ln>
        </p:spPr>
      </p:pic>
      <p:sp>
        <p:nvSpPr>
          <p:cNvPr id="12" name="TextBox 11">
            <a:extLst>
              <a:ext uri="{FF2B5EF4-FFF2-40B4-BE49-F238E27FC236}">
                <a16:creationId xmlns:a16="http://schemas.microsoft.com/office/drawing/2014/main" id="{BB463BDB-28DC-A1F1-C037-BE2A1F63C52A}"/>
              </a:ext>
            </a:extLst>
          </p:cNvPr>
          <p:cNvSpPr txBox="1"/>
          <p:nvPr/>
        </p:nvSpPr>
        <p:spPr>
          <a:xfrm>
            <a:off x="1396538" y="4937760"/>
            <a:ext cx="354677" cy="553998"/>
          </a:xfrm>
          <a:prstGeom prst="rect">
            <a:avLst/>
          </a:prstGeom>
          <a:noFill/>
        </p:spPr>
        <p:txBody>
          <a:bodyPr wrap="square" rtlCol="0">
            <a:spAutoFit/>
          </a:bodyPr>
          <a:lstStyle/>
          <a:p>
            <a:r>
              <a:rPr lang="en-GB" sz="3000" dirty="0"/>
              <a:t>?</a:t>
            </a:r>
          </a:p>
        </p:txBody>
      </p:sp>
      <p:cxnSp>
        <p:nvCxnSpPr>
          <p:cNvPr id="14" name="Straight Arrow Connector 13">
            <a:extLst>
              <a:ext uri="{FF2B5EF4-FFF2-40B4-BE49-F238E27FC236}">
                <a16:creationId xmlns:a16="http://schemas.microsoft.com/office/drawing/2014/main" id="{93C82D2A-8250-5716-44EA-C8DBDF98AD97}"/>
              </a:ext>
            </a:extLst>
          </p:cNvPr>
          <p:cNvCxnSpPr>
            <a:cxnSpLocks/>
          </p:cNvCxnSpPr>
          <p:nvPr/>
        </p:nvCxnSpPr>
        <p:spPr>
          <a:xfrm flipV="1">
            <a:off x="1751215" y="3502429"/>
            <a:ext cx="3009207" cy="15849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Oval 14">
            <a:extLst>
              <a:ext uri="{FF2B5EF4-FFF2-40B4-BE49-F238E27FC236}">
                <a16:creationId xmlns:a16="http://schemas.microsoft.com/office/drawing/2014/main" id="{E8C6990E-A10D-9260-72F9-53839D6D4A73}"/>
              </a:ext>
            </a:extLst>
          </p:cNvPr>
          <p:cNvSpPr/>
          <p:nvPr/>
        </p:nvSpPr>
        <p:spPr>
          <a:xfrm>
            <a:off x="4760422" y="3086793"/>
            <a:ext cx="798022" cy="537556"/>
          </a:xfrm>
          <a:prstGeom prst="ellipse">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77630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75716-B3B7-C73C-BC44-C0055A11C088}"/>
              </a:ext>
            </a:extLst>
          </p:cNvPr>
          <p:cNvSpPr>
            <a:spLocks noGrp="1"/>
          </p:cNvSpPr>
          <p:nvPr>
            <p:ph type="title"/>
          </p:nvPr>
        </p:nvSpPr>
        <p:spPr/>
        <p:txBody>
          <a:bodyPr/>
          <a:lstStyle/>
          <a:p>
            <a:r>
              <a:rPr lang="en-US" sz="4800" kern="1200" cap="all" spc="200" baseline="0" dirty="0">
                <a:solidFill>
                  <a:schemeClr val="tx1"/>
                </a:solidFill>
                <a:latin typeface="+mj-lt"/>
                <a:ea typeface="+mj-ea"/>
                <a:cs typeface="+mj-cs"/>
              </a:rPr>
              <a:t>Presentation of data </a:t>
            </a:r>
            <a:br>
              <a:rPr lang="en-US" sz="4800" kern="1200" cap="all" spc="200" baseline="0" dirty="0">
                <a:solidFill>
                  <a:schemeClr val="tx1"/>
                </a:solidFill>
                <a:latin typeface="+mj-lt"/>
                <a:ea typeface="+mj-ea"/>
                <a:cs typeface="+mj-cs"/>
              </a:rPr>
            </a:br>
            <a:r>
              <a:rPr lang="en-US" sz="4800" kern="1200" cap="all" spc="200" baseline="0" dirty="0">
                <a:solidFill>
                  <a:schemeClr val="tx1"/>
                </a:solidFill>
                <a:latin typeface="+mj-lt"/>
                <a:ea typeface="+mj-ea"/>
                <a:cs typeface="+mj-cs"/>
              </a:rPr>
              <a:t>quotations (written)</a:t>
            </a:r>
            <a:endParaRPr lang="en-GB" dirty="0"/>
          </a:p>
        </p:txBody>
      </p:sp>
      <p:pic>
        <p:nvPicPr>
          <p:cNvPr id="5" name="Content Placeholder 4" descr="Text&#10;&#10;Description automatically generated">
            <a:extLst>
              <a:ext uri="{FF2B5EF4-FFF2-40B4-BE49-F238E27FC236}">
                <a16:creationId xmlns:a16="http://schemas.microsoft.com/office/drawing/2014/main" id="{5B5C9F9D-28F2-87AD-102B-8B800D9F3A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15800" y="2476493"/>
            <a:ext cx="5868141" cy="1135037"/>
          </a:xfrm>
          <a:ln>
            <a:solidFill>
              <a:srgbClr val="00B050"/>
            </a:solidFill>
          </a:ln>
        </p:spPr>
      </p:pic>
      <p:pic>
        <p:nvPicPr>
          <p:cNvPr id="7" name="Picture 6" descr="Text&#10;&#10;Description automatically generated">
            <a:extLst>
              <a:ext uri="{FF2B5EF4-FFF2-40B4-BE49-F238E27FC236}">
                <a16:creationId xmlns:a16="http://schemas.microsoft.com/office/drawing/2014/main" id="{71D75819-EB67-1CE0-4576-1803CCB92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5800" y="4605649"/>
            <a:ext cx="5868141" cy="1089328"/>
          </a:xfrm>
          <a:prstGeom prst="rect">
            <a:avLst/>
          </a:prstGeom>
          <a:ln>
            <a:solidFill>
              <a:srgbClr val="7030A0"/>
            </a:solidFill>
          </a:ln>
        </p:spPr>
      </p:pic>
      <p:sp>
        <p:nvSpPr>
          <p:cNvPr id="8" name="TextBox 7">
            <a:extLst>
              <a:ext uri="{FF2B5EF4-FFF2-40B4-BE49-F238E27FC236}">
                <a16:creationId xmlns:a16="http://schemas.microsoft.com/office/drawing/2014/main" id="{846C8034-899B-80EB-3017-27B0D90259FF}"/>
              </a:ext>
            </a:extLst>
          </p:cNvPr>
          <p:cNvSpPr txBox="1"/>
          <p:nvPr/>
        </p:nvSpPr>
        <p:spPr>
          <a:xfrm>
            <a:off x="931653" y="2500609"/>
            <a:ext cx="2012830" cy="646331"/>
          </a:xfrm>
          <a:prstGeom prst="rect">
            <a:avLst/>
          </a:prstGeom>
          <a:noFill/>
          <a:ln>
            <a:solidFill>
              <a:schemeClr val="accent2"/>
            </a:solidFill>
          </a:ln>
        </p:spPr>
        <p:txBody>
          <a:bodyPr wrap="square" rtlCol="0">
            <a:spAutoFit/>
          </a:bodyPr>
          <a:lstStyle/>
          <a:p>
            <a:r>
              <a:rPr lang="en-GB" dirty="0"/>
              <a:t>Written in a formal observation report</a:t>
            </a:r>
          </a:p>
        </p:txBody>
      </p:sp>
      <p:sp>
        <p:nvSpPr>
          <p:cNvPr id="9" name="TextBox 8">
            <a:extLst>
              <a:ext uri="{FF2B5EF4-FFF2-40B4-BE49-F238E27FC236}">
                <a16:creationId xmlns:a16="http://schemas.microsoft.com/office/drawing/2014/main" id="{32CB06DA-5B81-540D-5091-DE18DD7EA8FA}"/>
              </a:ext>
            </a:extLst>
          </p:cNvPr>
          <p:cNvSpPr txBox="1"/>
          <p:nvPr/>
        </p:nvSpPr>
        <p:spPr>
          <a:xfrm>
            <a:off x="931653" y="4688776"/>
            <a:ext cx="2281399" cy="646331"/>
          </a:xfrm>
          <a:prstGeom prst="rect">
            <a:avLst/>
          </a:prstGeom>
          <a:noFill/>
          <a:ln>
            <a:solidFill>
              <a:schemeClr val="accent2"/>
            </a:solidFill>
          </a:ln>
        </p:spPr>
        <p:txBody>
          <a:bodyPr wrap="square" rtlCol="0">
            <a:spAutoFit/>
          </a:bodyPr>
          <a:lstStyle/>
          <a:p>
            <a:r>
              <a:rPr lang="en-GB" dirty="0"/>
              <a:t>Written by me in observation notes</a:t>
            </a:r>
          </a:p>
        </p:txBody>
      </p:sp>
      <p:cxnSp>
        <p:nvCxnSpPr>
          <p:cNvPr id="11" name="Straight Arrow Connector 10">
            <a:extLst>
              <a:ext uri="{FF2B5EF4-FFF2-40B4-BE49-F238E27FC236}">
                <a16:creationId xmlns:a16="http://schemas.microsoft.com/office/drawing/2014/main" id="{C2A6378D-E042-B079-6633-4E007C290C0C}"/>
              </a:ext>
            </a:extLst>
          </p:cNvPr>
          <p:cNvCxnSpPr>
            <a:stCxn id="8" idx="3"/>
          </p:cNvCxnSpPr>
          <p:nvPr/>
        </p:nvCxnSpPr>
        <p:spPr>
          <a:xfrm flipV="1">
            <a:off x="2944483" y="2817962"/>
            <a:ext cx="1702279" cy="58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AEC4AEE-C148-E6D0-1236-C9D6D91AA12F}"/>
              </a:ext>
            </a:extLst>
          </p:cNvPr>
          <p:cNvCxnSpPr>
            <a:cxnSpLocks/>
          </p:cNvCxnSpPr>
          <p:nvPr/>
        </p:nvCxnSpPr>
        <p:spPr>
          <a:xfrm>
            <a:off x="3220529" y="5059274"/>
            <a:ext cx="1426233" cy="8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6196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0029-4688-BB99-7B72-BE3B7ACBC0DA}"/>
              </a:ext>
            </a:extLst>
          </p:cNvPr>
          <p:cNvSpPr>
            <a:spLocks noGrp="1"/>
          </p:cNvSpPr>
          <p:nvPr>
            <p:ph type="title"/>
          </p:nvPr>
        </p:nvSpPr>
        <p:spPr/>
        <p:txBody>
          <a:bodyPr/>
          <a:lstStyle/>
          <a:p>
            <a:endParaRPr lang="en-GB"/>
          </a:p>
        </p:txBody>
      </p:sp>
      <p:pic>
        <p:nvPicPr>
          <p:cNvPr id="5" name="Content Placeholder 4" descr="A paper with text and red marker&#10;&#10;AI-generated content may be incorrect.">
            <a:extLst>
              <a:ext uri="{FF2B5EF4-FFF2-40B4-BE49-F238E27FC236}">
                <a16:creationId xmlns:a16="http://schemas.microsoft.com/office/drawing/2014/main" id="{979A7E9F-F322-6028-63CD-3533F8824C4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60476" y="374883"/>
            <a:ext cx="4686884" cy="6108233"/>
          </a:xfrm>
        </p:spPr>
      </p:pic>
      <p:pic>
        <p:nvPicPr>
          <p:cNvPr id="9" name="Picture 8" descr="A close-up of a document&#10;&#10;AI-generated content may be incorrect.">
            <a:extLst>
              <a:ext uri="{FF2B5EF4-FFF2-40B4-BE49-F238E27FC236}">
                <a16:creationId xmlns:a16="http://schemas.microsoft.com/office/drawing/2014/main" id="{7B7027FD-7F2F-5D54-4D5F-83559B1077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0446" y="121703"/>
            <a:ext cx="4927131" cy="6614593"/>
          </a:xfrm>
          <a:prstGeom prst="rect">
            <a:avLst/>
          </a:prstGeom>
          <a:ln>
            <a:solidFill>
              <a:schemeClr val="accent1"/>
            </a:solidFill>
          </a:ln>
        </p:spPr>
      </p:pic>
    </p:spTree>
    <p:extLst>
      <p:ext uri="{BB962C8B-B14F-4D97-AF65-F5344CB8AC3E}">
        <p14:creationId xmlns:p14="http://schemas.microsoft.com/office/powerpoint/2010/main" val="1536727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51D0CCB-D4D6-CFAD-5AAE-8257074A5716}"/>
              </a:ext>
            </a:extLst>
          </p:cNvPr>
          <p:cNvPicPr>
            <a:picLocks noChangeAspect="1"/>
          </p:cNvPicPr>
          <p:nvPr/>
        </p:nvPicPr>
        <p:blipFill rotWithShape="1">
          <a:blip r:embed="rId2"/>
          <a:srcRect t="5384" b="7067"/>
          <a:stretch/>
        </p:blipFill>
        <p:spPr>
          <a:xfrm>
            <a:off x="20" y="975"/>
            <a:ext cx="12191980" cy="6858000"/>
          </a:xfrm>
          <a:prstGeom prst="rect">
            <a:avLst/>
          </a:prstGeom>
        </p:spPr>
      </p:pic>
      <p:sp>
        <p:nvSpPr>
          <p:cNvPr id="21" name="Rectangle 2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3AAA7BF-964C-945C-BE56-AE65C85C126E}"/>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sz="3900" kern="1200" cap="all" spc="200" baseline="0">
                <a:solidFill>
                  <a:srgbClr val="FFFFFF"/>
                </a:solidFill>
                <a:latin typeface="+mj-lt"/>
                <a:ea typeface="+mj-ea"/>
                <a:cs typeface="+mj-cs"/>
              </a:rPr>
              <a:t>Presentation of data:</a:t>
            </a:r>
            <a:br>
              <a:rPr lang="en-US" sz="3900" kern="1200" cap="all" spc="200" baseline="0">
                <a:solidFill>
                  <a:srgbClr val="FFFFFF"/>
                </a:solidFill>
                <a:latin typeface="+mj-lt"/>
                <a:ea typeface="+mj-ea"/>
                <a:cs typeface="+mj-cs"/>
              </a:rPr>
            </a:br>
            <a:r>
              <a:rPr lang="en-US" sz="3900" kern="1200" cap="all" spc="200" baseline="0">
                <a:solidFill>
                  <a:srgbClr val="FFFFFF"/>
                </a:solidFill>
                <a:latin typeface="+mj-lt"/>
                <a:ea typeface="+mj-ea"/>
                <a:cs typeface="+mj-cs"/>
              </a:rPr>
              <a:t>Questionnaires</a:t>
            </a:r>
          </a:p>
        </p:txBody>
      </p:sp>
      <p:sp>
        <p:nvSpPr>
          <p:cNvPr id="6" name="Text Placeholder 5">
            <a:extLst>
              <a:ext uri="{FF2B5EF4-FFF2-40B4-BE49-F238E27FC236}">
                <a16:creationId xmlns:a16="http://schemas.microsoft.com/office/drawing/2014/main" id="{F8FA4292-25CF-8D71-7E39-F7323F4992D0}"/>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23" name="Straight Connector 2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C8CC5D"/>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304845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0386F-EACA-4AA2-FAAC-4311B3438473}"/>
              </a:ext>
            </a:extLst>
          </p:cNvPr>
          <p:cNvSpPr>
            <a:spLocks noGrp="1"/>
          </p:cNvSpPr>
          <p:nvPr>
            <p:ph type="title"/>
          </p:nvPr>
        </p:nvSpPr>
        <p:spPr>
          <a:xfrm>
            <a:off x="643468" y="643467"/>
            <a:ext cx="3415612" cy="5571066"/>
          </a:xfrm>
        </p:spPr>
        <p:txBody>
          <a:bodyPr>
            <a:normAutofit/>
          </a:bodyPr>
          <a:lstStyle/>
          <a:p>
            <a:r>
              <a:rPr lang="en-GB" dirty="0">
                <a:solidFill>
                  <a:srgbClr val="FFFFFF"/>
                </a:solidFill>
              </a:rPr>
              <a:t>Questionnaire data</a:t>
            </a:r>
            <a:br>
              <a:rPr lang="en-GB" dirty="0">
                <a:solidFill>
                  <a:srgbClr val="FFFFFF"/>
                </a:solidFill>
              </a:rPr>
            </a:br>
            <a:endParaRPr lang="en-GB" sz="3000" dirty="0">
              <a:solidFill>
                <a:srgbClr val="FFFFFF"/>
              </a:solidFill>
            </a:endParaRPr>
          </a:p>
        </p:txBody>
      </p:sp>
      <p:graphicFrame>
        <p:nvGraphicFramePr>
          <p:cNvPr id="5" name="Content Placeholder 2">
            <a:extLst>
              <a:ext uri="{FF2B5EF4-FFF2-40B4-BE49-F238E27FC236}">
                <a16:creationId xmlns:a16="http://schemas.microsoft.com/office/drawing/2014/main" id="{318567FB-A070-4986-3CDA-488D9F21EE39}"/>
              </a:ext>
            </a:extLst>
          </p:cNvPr>
          <p:cNvGraphicFramePr>
            <a:graphicFrameLocks noGrp="1"/>
          </p:cNvGraphicFramePr>
          <p:nvPr>
            <p:ph idx="1"/>
            <p:extLst>
              <p:ext uri="{D42A27DB-BD31-4B8C-83A1-F6EECF244321}">
                <p14:modId xmlns:p14="http://schemas.microsoft.com/office/powerpoint/2010/main" val="3114646478"/>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1022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04D58-C385-4F51-A938-805A9CF29E82}"/>
              </a:ext>
            </a:extLst>
          </p:cNvPr>
          <p:cNvSpPr>
            <a:spLocks noGrp="1"/>
          </p:cNvSpPr>
          <p:nvPr>
            <p:ph type="title"/>
          </p:nvPr>
        </p:nvSpPr>
        <p:spPr/>
        <p:txBody>
          <a:bodyPr/>
          <a:lstStyle/>
          <a:p>
            <a:r>
              <a:rPr lang="en-GB" dirty="0"/>
              <a:t>location</a:t>
            </a:r>
          </a:p>
        </p:txBody>
      </p:sp>
      <p:pic>
        <p:nvPicPr>
          <p:cNvPr id="7" name="Content Placeholder 6" descr="Chart, bar chart&#10;&#10;Description automatically generated">
            <a:extLst>
              <a:ext uri="{FF2B5EF4-FFF2-40B4-BE49-F238E27FC236}">
                <a16:creationId xmlns:a16="http://schemas.microsoft.com/office/drawing/2014/main" id="{9DFA16E3-7DB1-C915-0ECB-83E0B084C7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698" y="3429000"/>
            <a:ext cx="6305390" cy="3264108"/>
          </a:xfrm>
        </p:spPr>
      </p:pic>
      <p:pic>
        <p:nvPicPr>
          <p:cNvPr id="3" name="Picture 2" descr="A pie chart with numbers and text&#10;&#10;AI-generated content may be incorrect.">
            <a:extLst>
              <a:ext uri="{FF2B5EF4-FFF2-40B4-BE49-F238E27FC236}">
                <a16:creationId xmlns:a16="http://schemas.microsoft.com/office/drawing/2014/main" id="{BCC38D55-A56C-B242-3E12-A6E4E7BCD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3462" y="351439"/>
            <a:ext cx="5853367" cy="3140709"/>
          </a:xfrm>
          <a:prstGeom prst="rect">
            <a:avLst/>
          </a:prstGeom>
        </p:spPr>
      </p:pic>
    </p:spTree>
    <p:extLst>
      <p:ext uri="{BB962C8B-B14F-4D97-AF65-F5344CB8AC3E}">
        <p14:creationId xmlns:p14="http://schemas.microsoft.com/office/powerpoint/2010/main" val="20135167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243E2-DE80-3AF3-2C69-B8B2BBF65853}"/>
              </a:ext>
            </a:extLst>
          </p:cNvPr>
          <p:cNvSpPr>
            <a:spLocks noGrp="1"/>
          </p:cNvSpPr>
          <p:nvPr>
            <p:ph type="title"/>
          </p:nvPr>
        </p:nvSpPr>
        <p:spPr/>
        <p:txBody>
          <a:bodyPr/>
          <a:lstStyle/>
          <a:p>
            <a:r>
              <a:rPr lang="en-GB" dirty="0"/>
              <a:t>Prior experience of studying Welsh</a:t>
            </a:r>
          </a:p>
        </p:txBody>
      </p:sp>
      <p:pic>
        <p:nvPicPr>
          <p:cNvPr id="5" name="Content Placeholder 4" descr="A pie chart with text&#10;&#10;AI-generated content may be incorrect.">
            <a:extLst>
              <a:ext uri="{FF2B5EF4-FFF2-40B4-BE49-F238E27FC236}">
                <a16:creationId xmlns:a16="http://schemas.microsoft.com/office/drawing/2014/main" id="{982154C7-6CFF-9E07-4D31-3D19ABC4A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77192" y="2084832"/>
            <a:ext cx="7420769" cy="4325852"/>
          </a:xfrm>
        </p:spPr>
      </p:pic>
    </p:spTree>
    <p:extLst>
      <p:ext uri="{BB962C8B-B14F-4D97-AF65-F5344CB8AC3E}">
        <p14:creationId xmlns:p14="http://schemas.microsoft.com/office/powerpoint/2010/main" val="31368980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4F93-83E9-8500-301B-B88FAA8A5BEC}"/>
              </a:ext>
            </a:extLst>
          </p:cNvPr>
          <p:cNvSpPr>
            <a:spLocks noGrp="1"/>
          </p:cNvSpPr>
          <p:nvPr>
            <p:ph type="title"/>
          </p:nvPr>
        </p:nvSpPr>
        <p:spPr/>
        <p:txBody>
          <a:bodyPr/>
          <a:lstStyle/>
          <a:p>
            <a:r>
              <a:rPr lang="en-GB" dirty="0"/>
              <a:t>Contextual Information </a:t>
            </a:r>
            <a:br>
              <a:rPr lang="en-GB" dirty="0"/>
            </a:br>
            <a:r>
              <a:rPr lang="en-GB" dirty="0"/>
              <a:t>age-groups taught</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7CF083A4-219C-B7DB-A2D9-0CA2344FDA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18319" y="2084832"/>
            <a:ext cx="6942934" cy="4280912"/>
          </a:xfrm>
        </p:spPr>
      </p:pic>
    </p:spTree>
    <p:extLst>
      <p:ext uri="{BB962C8B-B14F-4D97-AF65-F5344CB8AC3E}">
        <p14:creationId xmlns:p14="http://schemas.microsoft.com/office/powerpoint/2010/main" val="30769141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5990-0F95-A90F-037C-6D1412D2AC2D}"/>
              </a:ext>
            </a:extLst>
          </p:cNvPr>
          <p:cNvSpPr>
            <a:spLocks noGrp="1"/>
          </p:cNvSpPr>
          <p:nvPr>
            <p:ph type="title"/>
          </p:nvPr>
        </p:nvSpPr>
        <p:spPr/>
        <p:txBody>
          <a:bodyPr/>
          <a:lstStyle/>
          <a:p>
            <a:r>
              <a:rPr lang="en-GB" dirty="0"/>
              <a:t>Frequency of </a:t>
            </a:r>
            <a:br>
              <a:rPr lang="en-GB" dirty="0"/>
            </a:br>
            <a:r>
              <a:rPr lang="en-GB" dirty="0"/>
              <a:t>responses</a:t>
            </a:r>
          </a:p>
        </p:txBody>
      </p:sp>
      <p:pic>
        <p:nvPicPr>
          <p:cNvPr id="9" name="Content Placeholder 8" descr="A graph of a teacher&#10;&#10;AI-generated content may be incorrect.">
            <a:extLst>
              <a:ext uri="{FF2B5EF4-FFF2-40B4-BE49-F238E27FC236}">
                <a16:creationId xmlns:a16="http://schemas.microsoft.com/office/drawing/2014/main" id="{3982497F-435D-331A-AF56-7FA7033814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893" y="2638269"/>
            <a:ext cx="7411737" cy="4097289"/>
          </a:xfrm>
        </p:spPr>
      </p:pic>
      <p:pic>
        <p:nvPicPr>
          <p:cNvPr id="11" name="Picture 10" descr="A graph of a teacher&#10;&#10;AI-generated content may be incorrect.">
            <a:extLst>
              <a:ext uri="{FF2B5EF4-FFF2-40B4-BE49-F238E27FC236}">
                <a16:creationId xmlns:a16="http://schemas.microsoft.com/office/drawing/2014/main" id="{DE04E538-EEC4-0A2F-C69C-688827FBAF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66094" y="202967"/>
            <a:ext cx="6574013" cy="3226033"/>
          </a:xfrm>
          <a:prstGeom prst="rect">
            <a:avLst/>
          </a:prstGeom>
        </p:spPr>
      </p:pic>
    </p:spTree>
    <p:extLst>
      <p:ext uri="{BB962C8B-B14F-4D97-AF65-F5344CB8AC3E}">
        <p14:creationId xmlns:p14="http://schemas.microsoft.com/office/powerpoint/2010/main" val="35893028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D528D-BFFA-7943-7822-B3D5FB353979}"/>
              </a:ext>
            </a:extLst>
          </p:cNvPr>
          <p:cNvSpPr>
            <a:spLocks noGrp="1"/>
          </p:cNvSpPr>
          <p:nvPr>
            <p:ph type="title"/>
          </p:nvPr>
        </p:nvSpPr>
        <p:spPr/>
        <p:txBody>
          <a:bodyPr/>
          <a:lstStyle/>
          <a:p>
            <a:r>
              <a:rPr lang="en-GB" dirty="0"/>
              <a:t>Frequency of use - teacher</a:t>
            </a:r>
          </a:p>
        </p:txBody>
      </p:sp>
      <p:pic>
        <p:nvPicPr>
          <p:cNvPr id="5" name="Content Placeholder 4" descr="Chart, bar chart&#10;&#10;Description automatically generated">
            <a:extLst>
              <a:ext uri="{FF2B5EF4-FFF2-40B4-BE49-F238E27FC236}">
                <a16:creationId xmlns:a16="http://schemas.microsoft.com/office/drawing/2014/main" id="{A92E4FAD-8525-C0A1-7D52-3B397B3A0A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3610" y="2429103"/>
            <a:ext cx="8044779" cy="3575457"/>
          </a:xfrm>
        </p:spPr>
      </p:pic>
    </p:spTree>
    <p:extLst>
      <p:ext uri="{BB962C8B-B14F-4D97-AF65-F5344CB8AC3E}">
        <p14:creationId xmlns:p14="http://schemas.microsoft.com/office/powerpoint/2010/main" val="15395690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3DD5A-7760-B61D-0E3E-B8A168EC2FFC}"/>
              </a:ext>
            </a:extLst>
          </p:cNvPr>
          <p:cNvSpPr>
            <a:spLocks noGrp="1"/>
          </p:cNvSpPr>
          <p:nvPr>
            <p:ph type="title"/>
          </p:nvPr>
        </p:nvSpPr>
        <p:spPr/>
        <p:txBody>
          <a:bodyPr/>
          <a:lstStyle/>
          <a:p>
            <a:r>
              <a:rPr lang="en-GB" dirty="0"/>
              <a:t>Frequency of use - patterns</a:t>
            </a:r>
          </a:p>
        </p:txBody>
      </p:sp>
      <p:pic>
        <p:nvPicPr>
          <p:cNvPr id="5" name="Content Placeholder 4" descr="Chart, bar chart&#10;&#10;Description automatically generated">
            <a:extLst>
              <a:ext uri="{FF2B5EF4-FFF2-40B4-BE49-F238E27FC236}">
                <a16:creationId xmlns:a16="http://schemas.microsoft.com/office/drawing/2014/main" id="{97708DB3-4D6D-B55D-7BB0-5BBC840F6C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94930" y="2136167"/>
            <a:ext cx="8034716" cy="3895171"/>
          </a:xfrm>
        </p:spPr>
      </p:pic>
    </p:spTree>
    <p:extLst>
      <p:ext uri="{BB962C8B-B14F-4D97-AF65-F5344CB8AC3E}">
        <p14:creationId xmlns:p14="http://schemas.microsoft.com/office/powerpoint/2010/main" val="41984391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D63C8-F5E8-B767-1C06-1B07B7872ECA}"/>
              </a:ext>
            </a:extLst>
          </p:cNvPr>
          <p:cNvSpPr>
            <a:spLocks noGrp="1"/>
          </p:cNvSpPr>
          <p:nvPr>
            <p:ph type="title"/>
          </p:nvPr>
        </p:nvSpPr>
        <p:spPr/>
        <p:txBody>
          <a:bodyPr/>
          <a:lstStyle/>
          <a:p>
            <a:r>
              <a:rPr lang="en-GB" dirty="0"/>
              <a:t>Recommendations </a:t>
            </a:r>
            <a:br>
              <a:rPr lang="en-GB" dirty="0"/>
            </a:br>
            <a:r>
              <a:rPr lang="en-GB" dirty="0"/>
              <a:t>by </a:t>
            </a:r>
            <a:r>
              <a:rPr lang="en-GB" dirty="0" err="1"/>
              <a:t>estyn</a:t>
            </a:r>
            <a:endParaRPr lang="en-GB" dirty="0"/>
          </a:p>
        </p:txBody>
      </p:sp>
      <p:pic>
        <p:nvPicPr>
          <p:cNvPr id="5" name="Content Placeholder 4" descr="A graph with numbers and text&#10;&#10;AI-generated content may be incorrect.">
            <a:extLst>
              <a:ext uri="{FF2B5EF4-FFF2-40B4-BE49-F238E27FC236}">
                <a16:creationId xmlns:a16="http://schemas.microsoft.com/office/drawing/2014/main" id="{14585057-BD8F-BA64-6B83-DFD946FBFC7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5798" y="2919469"/>
            <a:ext cx="5648366" cy="2081228"/>
          </a:xfrm>
        </p:spPr>
      </p:pic>
      <p:pic>
        <p:nvPicPr>
          <p:cNvPr id="7" name="Picture 6" descr="A white sheet with text on it&#10;&#10;AI-generated content may be incorrect.">
            <a:extLst>
              <a:ext uri="{FF2B5EF4-FFF2-40B4-BE49-F238E27FC236}">
                <a16:creationId xmlns:a16="http://schemas.microsoft.com/office/drawing/2014/main" id="{0ACBBB27-C7D0-B2FD-7D5A-644DFCE0DA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44805"/>
            <a:ext cx="5951895" cy="6513195"/>
          </a:xfrm>
          <a:prstGeom prst="rect">
            <a:avLst/>
          </a:prstGeom>
        </p:spPr>
      </p:pic>
    </p:spTree>
    <p:extLst>
      <p:ext uri="{BB962C8B-B14F-4D97-AF65-F5344CB8AC3E}">
        <p14:creationId xmlns:p14="http://schemas.microsoft.com/office/powerpoint/2010/main" val="24050538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6" name="Straight Connector 3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8" name="Rectangle 3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5">
            <a:extLst>
              <a:ext uri="{FF2B5EF4-FFF2-40B4-BE49-F238E27FC236}">
                <a16:creationId xmlns:a16="http://schemas.microsoft.com/office/drawing/2014/main" id="{C4CA0362-D46E-56F0-5C07-2AEC2B3A550D}"/>
              </a:ext>
            </a:extLst>
          </p:cNvPr>
          <p:cNvPicPr>
            <a:picLocks noChangeAspect="1"/>
          </p:cNvPicPr>
          <p:nvPr/>
        </p:nvPicPr>
        <p:blipFill rotWithShape="1">
          <a:blip r:embed="rId2"/>
          <a:srcRect t="12358" b="3372"/>
          <a:stretch/>
        </p:blipFill>
        <p:spPr>
          <a:xfrm>
            <a:off x="3293" y="0"/>
            <a:ext cx="12191980" cy="6858000"/>
          </a:xfrm>
          <a:prstGeom prst="rect">
            <a:avLst/>
          </a:prstGeom>
        </p:spPr>
      </p:pic>
      <p:sp>
        <p:nvSpPr>
          <p:cNvPr id="40" name="Rectangle 39">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2B834-CE54-25D8-21B7-F2442D1A6DC1}"/>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dirty="0">
                <a:solidFill>
                  <a:srgbClr val="FFFFFF"/>
                </a:solidFill>
                <a:latin typeface="+mj-lt"/>
                <a:ea typeface="+mj-ea"/>
                <a:cs typeface="+mj-cs"/>
              </a:rPr>
              <a:t>Layout of The thesis</a:t>
            </a:r>
          </a:p>
        </p:txBody>
      </p:sp>
      <p:sp>
        <p:nvSpPr>
          <p:cNvPr id="4" name="Text Placeholder 3">
            <a:extLst>
              <a:ext uri="{FF2B5EF4-FFF2-40B4-BE49-F238E27FC236}">
                <a16:creationId xmlns:a16="http://schemas.microsoft.com/office/drawing/2014/main" id="{C94FF417-27D6-A6F6-7585-869370034B99}"/>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42" name="Straight Connector 41">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0F635"/>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77835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3" name="TextBox 2">
            <a:extLst>
              <a:ext uri="{FF2B5EF4-FFF2-40B4-BE49-F238E27FC236}">
                <a16:creationId xmlns:a16="http://schemas.microsoft.com/office/drawing/2014/main" id="{3B2C4990-F618-A4B3-4BE3-741633BF340D}"/>
              </a:ext>
            </a:extLst>
          </p:cNvPr>
          <p:cNvSpPr txBox="1"/>
          <p:nvPr/>
        </p:nvSpPr>
        <p:spPr>
          <a:xfrm>
            <a:off x="572135" y="2882353"/>
            <a:ext cx="3324045" cy="646331"/>
          </a:xfrm>
          <a:prstGeom prst="rect">
            <a:avLst/>
          </a:prstGeom>
          <a:noFill/>
          <a:ln>
            <a:solidFill>
              <a:srgbClr val="FFC000"/>
            </a:solidFill>
          </a:ln>
        </p:spPr>
        <p:txBody>
          <a:bodyPr wrap="square" rtlCol="0">
            <a:spAutoFit/>
          </a:bodyPr>
          <a:lstStyle/>
          <a:p>
            <a:r>
              <a:rPr lang="en-GB" dirty="0"/>
              <a:t>Remember to include a title page! (but no number)</a:t>
            </a:r>
          </a:p>
        </p:txBody>
      </p:sp>
      <p:cxnSp>
        <p:nvCxnSpPr>
          <p:cNvPr id="7" name="Straight Arrow Connector 6">
            <a:extLst>
              <a:ext uri="{FF2B5EF4-FFF2-40B4-BE49-F238E27FC236}">
                <a16:creationId xmlns:a16="http://schemas.microsoft.com/office/drawing/2014/main" id="{724BA167-038D-D067-C96A-77B47F68289A}"/>
              </a:ext>
            </a:extLst>
          </p:cNvPr>
          <p:cNvCxnSpPr>
            <a:cxnSpLocks/>
            <a:stCxn id="3" idx="3"/>
          </p:cNvCxnSpPr>
          <p:nvPr/>
        </p:nvCxnSpPr>
        <p:spPr>
          <a:xfrm flipV="1">
            <a:off x="3896180" y="644106"/>
            <a:ext cx="2372348" cy="256141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54355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8" name="TextBox 7">
            <a:extLst>
              <a:ext uri="{FF2B5EF4-FFF2-40B4-BE49-F238E27FC236}">
                <a16:creationId xmlns:a16="http://schemas.microsoft.com/office/drawing/2014/main" id="{972B6C68-288B-44D6-914E-1D35558F596F}"/>
              </a:ext>
            </a:extLst>
          </p:cNvPr>
          <p:cNvSpPr txBox="1"/>
          <p:nvPr/>
        </p:nvSpPr>
        <p:spPr>
          <a:xfrm flipH="1">
            <a:off x="770626" y="3165592"/>
            <a:ext cx="3892689" cy="369332"/>
          </a:xfrm>
          <a:prstGeom prst="rect">
            <a:avLst/>
          </a:prstGeom>
          <a:noFill/>
          <a:ln w="28575">
            <a:solidFill>
              <a:srgbClr val="FFC000"/>
            </a:solidFill>
          </a:ln>
        </p:spPr>
        <p:txBody>
          <a:bodyPr wrap="square" rtlCol="0">
            <a:spAutoFit/>
          </a:bodyPr>
          <a:lstStyle/>
          <a:p>
            <a:r>
              <a:rPr lang="en-GB" dirty="0"/>
              <a:t>All these things come BEFORE page 1.</a:t>
            </a:r>
          </a:p>
        </p:txBody>
      </p:sp>
      <p:cxnSp>
        <p:nvCxnSpPr>
          <p:cNvPr id="9" name="Straight Arrow Connector 8">
            <a:extLst>
              <a:ext uri="{FF2B5EF4-FFF2-40B4-BE49-F238E27FC236}">
                <a16:creationId xmlns:a16="http://schemas.microsoft.com/office/drawing/2014/main" id="{B7E308B1-C13F-8AF3-2AEB-863073F20E30}"/>
              </a:ext>
            </a:extLst>
          </p:cNvPr>
          <p:cNvCxnSpPr>
            <a:cxnSpLocks/>
            <a:stCxn id="8" idx="1"/>
          </p:cNvCxnSpPr>
          <p:nvPr/>
        </p:nvCxnSpPr>
        <p:spPr>
          <a:xfrm flipV="1">
            <a:off x="4663315" y="3048000"/>
            <a:ext cx="759195" cy="30225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5C284B3-BFB3-D46B-FA6B-48D90C38588C}"/>
              </a:ext>
            </a:extLst>
          </p:cNvPr>
          <p:cNvSpPr txBox="1"/>
          <p:nvPr/>
        </p:nvSpPr>
        <p:spPr>
          <a:xfrm>
            <a:off x="5445828" y="676069"/>
            <a:ext cx="5083834" cy="2674189"/>
          </a:xfrm>
          <a:prstGeom prst="rect">
            <a:avLst/>
          </a:prstGeom>
          <a:noFill/>
          <a:ln w="57150">
            <a:solidFill>
              <a:srgbClr val="FFC000"/>
            </a:solidFill>
          </a:ln>
        </p:spPr>
        <p:txBody>
          <a:bodyPr wrap="square" rtlCol="0">
            <a:spAutoFit/>
          </a:bodyPr>
          <a:lstStyle/>
          <a:p>
            <a:endParaRPr lang="en-GB" dirty="0"/>
          </a:p>
        </p:txBody>
      </p:sp>
      <p:sp>
        <p:nvSpPr>
          <p:cNvPr id="16" name="Rectangle: Rounded Corners 15">
            <a:extLst>
              <a:ext uri="{FF2B5EF4-FFF2-40B4-BE49-F238E27FC236}">
                <a16:creationId xmlns:a16="http://schemas.microsoft.com/office/drawing/2014/main" id="{E55205CB-FE9F-6015-0ADD-5E67AC4C5B2C}"/>
              </a:ext>
            </a:extLst>
          </p:cNvPr>
          <p:cNvSpPr/>
          <p:nvPr/>
        </p:nvSpPr>
        <p:spPr>
          <a:xfrm>
            <a:off x="9655834" y="529087"/>
            <a:ext cx="494581" cy="3005837"/>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76266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F6E1-EB97-18DB-EDC0-87AF93ECB877}"/>
              </a:ext>
            </a:extLst>
          </p:cNvPr>
          <p:cNvSpPr>
            <a:spLocks noGrp="1"/>
          </p:cNvSpPr>
          <p:nvPr>
            <p:ph type="title"/>
          </p:nvPr>
        </p:nvSpPr>
        <p:spPr/>
        <p:txBody>
          <a:bodyPr/>
          <a:lstStyle/>
          <a:p>
            <a:r>
              <a:rPr lang="en-GB" dirty="0"/>
              <a:t>Contents</a:t>
            </a:r>
          </a:p>
        </p:txBody>
      </p:sp>
      <p:pic>
        <p:nvPicPr>
          <p:cNvPr id="5" name="Content Placeholder 4" descr="A screenshot of a computer screen&#10;&#10;Description automatically generated">
            <a:extLst>
              <a:ext uri="{FF2B5EF4-FFF2-40B4-BE49-F238E27FC236}">
                <a16:creationId xmlns:a16="http://schemas.microsoft.com/office/drawing/2014/main" id="{EA5267CA-D228-81A4-42B5-61A88A98D1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3427" y="2830502"/>
            <a:ext cx="9701283" cy="2933721"/>
          </a:xfrm>
          <a:ln>
            <a:solidFill>
              <a:schemeClr val="accent5"/>
            </a:solidFill>
          </a:ln>
        </p:spPr>
      </p:pic>
      <p:sp>
        <p:nvSpPr>
          <p:cNvPr id="6" name="TextBox 5">
            <a:extLst>
              <a:ext uri="{FF2B5EF4-FFF2-40B4-BE49-F238E27FC236}">
                <a16:creationId xmlns:a16="http://schemas.microsoft.com/office/drawing/2014/main" id="{671B6E06-F724-8B73-F209-0AF8CA659699}"/>
              </a:ext>
            </a:extLst>
          </p:cNvPr>
          <p:cNvSpPr txBox="1"/>
          <p:nvPr/>
        </p:nvSpPr>
        <p:spPr>
          <a:xfrm>
            <a:off x="9892145" y="5253644"/>
            <a:ext cx="1008611" cy="609600"/>
          </a:xfrm>
          <a:prstGeom prst="rect">
            <a:avLst/>
          </a:prstGeom>
          <a:noFill/>
          <a:ln w="57150">
            <a:solidFill>
              <a:schemeClr val="accent5"/>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55121B1F-A559-7242-7842-8B2786AFCEFF}"/>
              </a:ext>
            </a:extLst>
          </p:cNvPr>
          <p:cNvSpPr txBox="1"/>
          <p:nvPr/>
        </p:nvSpPr>
        <p:spPr>
          <a:xfrm>
            <a:off x="10557164" y="6255604"/>
            <a:ext cx="1318953" cy="369332"/>
          </a:xfrm>
          <a:prstGeom prst="rect">
            <a:avLst/>
          </a:prstGeom>
          <a:noFill/>
          <a:ln w="28575">
            <a:solidFill>
              <a:schemeClr val="accent5"/>
            </a:solidFill>
          </a:ln>
        </p:spPr>
        <p:txBody>
          <a:bodyPr wrap="square" rtlCol="0">
            <a:spAutoFit/>
          </a:bodyPr>
          <a:lstStyle/>
          <a:p>
            <a:r>
              <a:rPr lang="en-GB" dirty="0"/>
              <a:t>Page 1 here</a:t>
            </a:r>
          </a:p>
        </p:txBody>
      </p:sp>
      <p:cxnSp>
        <p:nvCxnSpPr>
          <p:cNvPr id="9" name="Straight Arrow Connector 8">
            <a:extLst>
              <a:ext uri="{FF2B5EF4-FFF2-40B4-BE49-F238E27FC236}">
                <a16:creationId xmlns:a16="http://schemas.microsoft.com/office/drawing/2014/main" id="{09D83C3F-BD57-A9D9-6328-AF9D8A82A07E}"/>
              </a:ext>
            </a:extLst>
          </p:cNvPr>
          <p:cNvCxnSpPr>
            <a:cxnSpLocks/>
          </p:cNvCxnSpPr>
          <p:nvPr/>
        </p:nvCxnSpPr>
        <p:spPr>
          <a:xfrm flipH="1" flipV="1">
            <a:off x="10607040" y="5957455"/>
            <a:ext cx="360218" cy="298149"/>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5406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D01AB-76A4-8DE3-B80F-33C9968FBEB2}"/>
              </a:ext>
            </a:extLst>
          </p:cNvPr>
          <p:cNvSpPr>
            <a:spLocks noGrp="1"/>
          </p:cNvSpPr>
          <p:nvPr>
            <p:ph type="title"/>
          </p:nvPr>
        </p:nvSpPr>
        <p:spPr/>
        <p:txBody>
          <a:bodyPr/>
          <a:lstStyle/>
          <a:p>
            <a:endParaRPr lang="en-GB"/>
          </a:p>
        </p:txBody>
      </p:sp>
      <p:pic>
        <p:nvPicPr>
          <p:cNvPr id="4" name="Content Placeholder 4" descr="A screenshot of a computer&#10;&#10;Description automatically generated with medium confidence">
            <a:extLst>
              <a:ext uri="{FF2B5EF4-FFF2-40B4-BE49-F238E27FC236}">
                <a16:creationId xmlns:a16="http://schemas.microsoft.com/office/drawing/2014/main" id="{246CF11F-3DBE-6D8F-47D5-1F520D59A31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776" y="439199"/>
            <a:ext cx="8281652" cy="11667169"/>
          </a:xfrm>
          <a:ln>
            <a:solidFill>
              <a:srgbClr val="6A22DE"/>
            </a:solidFill>
          </a:ln>
        </p:spPr>
      </p:pic>
      <p:pic>
        <p:nvPicPr>
          <p:cNvPr id="5" name="Content Placeholder 4" descr="A screenshot of a computer screen&#10;&#10;Description automatically generated">
            <a:extLst>
              <a:ext uri="{FF2B5EF4-FFF2-40B4-BE49-F238E27FC236}">
                <a16:creationId xmlns:a16="http://schemas.microsoft.com/office/drawing/2014/main" id="{E44EF423-A907-7184-0369-03B4C2812F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3942" y="2149946"/>
            <a:ext cx="12083116" cy="3654001"/>
          </a:xfrm>
          <a:prstGeom prst="rect">
            <a:avLst/>
          </a:prstGeom>
          <a:ln>
            <a:solidFill>
              <a:schemeClr val="accent5"/>
            </a:solidFill>
          </a:ln>
        </p:spPr>
      </p:pic>
      <p:sp>
        <p:nvSpPr>
          <p:cNvPr id="6" name="Rectangle: Rounded Corners 5">
            <a:extLst>
              <a:ext uri="{FF2B5EF4-FFF2-40B4-BE49-F238E27FC236}">
                <a16:creationId xmlns:a16="http://schemas.microsoft.com/office/drawing/2014/main" id="{E94AF3AD-9BB4-DA1C-E4AB-08832B4FCD4D}"/>
              </a:ext>
            </a:extLst>
          </p:cNvPr>
          <p:cNvSpPr/>
          <p:nvPr/>
        </p:nvSpPr>
        <p:spPr>
          <a:xfrm>
            <a:off x="809105" y="1429789"/>
            <a:ext cx="1352204" cy="48213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97DE505-0939-93EA-6CF4-EC62B17C04B6}"/>
              </a:ext>
            </a:extLst>
          </p:cNvPr>
          <p:cNvSpPr/>
          <p:nvPr/>
        </p:nvSpPr>
        <p:spPr>
          <a:xfrm>
            <a:off x="867294" y="2071798"/>
            <a:ext cx="1881448" cy="482138"/>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D7F13EF-9D32-EF79-90F7-43C5DAF853E7}"/>
              </a:ext>
            </a:extLst>
          </p:cNvPr>
          <p:cNvSpPr/>
          <p:nvPr/>
        </p:nvSpPr>
        <p:spPr>
          <a:xfrm>
            <a:off x="4342014" y="3355571"/>
            <a:ext cx="2546466" cy="482138"/>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08953E5-8BB0-7AB5-0A8E-82C5DE8B9E15}"/>
              </a:ext>
            </a:extLst>
          </p:cNvPr>
          <p:cNvSpPr/>
          <p:nvPr/>
        </p:nvSpPr>
        <p:spPr>
          <a:xfrm>
            <a:off x="873655" y="5500254"/>
            <a:ext cx="1352204" cy="482138"/>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E376E0C9-9E30-E87E-EA5B-FC078A567604}"/>
              </a:ext>
            </a:extLst>
          </p:cNvPr>
          <p:cNvSpPr/>
          <p:nvPr/>
        </p:nvSpPr>
        <p:spPr>
          <a:xfrm>
            <a:off x="4342014" y="3837709"/>
            <a:ext cx="1352204" cy="482138"/>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650A6CD7-AD05-2D36-CCB6-363EC08F9631}"/>
              </a:ext>
            </a:extLst>
          </p:cNvPr>
          <p:cNvSpPr/>
          <p:nvPr/>
        </p:nvSpPr>
        <p:spPr>
          <a:xfrm>
            <a:off x="750701" y="4096512"/>
            <a:ext cx="2070083" cy="1134964"/>
          </a:xfrm>
          <a:prstGeom prst="round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AAD28CF-ED1F-E008-595E-918F5DE42F06}"/>
              </a:ext>
            </a:extLst>
          </p:cNvPr>
          <p:cNvSpPr/>
          <p:nvPr/>
        </p:nvSpPr>
        <p:spPr>
          <a:xfrm>
            <a:off x="4244817" y="4365290"/>
            <a:ext cx="2070083" cy="910521"/>
          </a:xfrm>
          <a:prstGeom prst="round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8E5D469-1A3E-1EE9-8BCA-F193C07BDF6E}"/>
              </a:ext>
            </a:extLst>
          </p:cNvPr>
          <p:cNvSpPr/>
          <p:nvPr/>
        </p:nvSpPr>
        <p:spPr>
          <a:xfrm>
            <a:off x="750701" y="2774234"/>
            <a:ext cx="1352204" cy="482138"/>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18E50A41-A528-7E93-A458-72C96CCBF809}"/>
              </a:ext>
            </a:extLst>
          </p:cNvPr>
          <p:cNvSpPr/>
          <p:nvPr/>
        </p:nvSpPr>
        <p:spPr>
          <a:xfrm>
            <a:off x="4342014" y="2850712"/>
            <a:ext cx="1352204" cy="482138"/>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5552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500" fill="hold"/>
                                        <p:tgtEl>
                                          <p:spTgt spid="10"/>
                                        </p:tgtEl>
                                        <p:attrNameLst>
                                          <p:attrName>ppt_x</p:attrName>
                                        </p:attrNameLst>
                                      </p:cBhvr>
                                      <p:tavLst>
                                        <p:tav tm="0">
                                          <p:val>
                                            <p:strVal val="#ppt_x"/>
                                          </p:val>
                                        </p:tav>
                                        <p:tav tm="100000">
                                          <p:val>
                                            <p:strVal val="#ppt_x"/>
                                          </p:val>
                                        </p:tav>
                                      </p:tavLst>
                                    </p:anim>
                                    <p:anim calcmode="lin" valueType="num">
                                      <p:cBhvr additive="base">
                                        <p:cTn id="4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89288" y="215660"/>
            <a:ext cx="4785413" cy="6741677"/>
          </a:xfrm>
          <a:ln>
            <a:solidFill>
              <a:srgbClr val="6A22DE"/>
            </a:solidFill>
          </a:ln>
        </p:spPr>
      </p:pic>
      <p:sp>
        <p:nvSpPr>
          <p:cNvPr id="3" name="TextBox 2">
            <a:extLst>
              <a:ext uri="{FF2B5EF4-FFF2-40B4-BE49-F238E27FC236}">
                <a16:creationId xmlns:a16="http://schemas.microsoft.com/office/drawing/2014/main" id="{DA90A087-11A5-AC2A-240D-339D6D0D68AE}"/>
              </a:ext>
            </a:extLst>
          </p:cNvPr>
          <p:cNvSpPr txBox="1"/>
          <p:nvPr/>
        </p:nvSpPr>
        <p:spPr>
          <a:xfrm>
            <a:off x="5469147" y="753374"/>
            <a:ext cx="5095336" cy="369332"/>
          </a:xfrm>
          <a:prstGeom prst="rect">
            <a:avLst/>
          </a:prstGeom>
          <a:noFill/>
          <a:ln w="38100">
            <a:solidFill>
              <a:srgbClr val="FFC000"/>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DB8E9E67-EF02-26A3-7E2A-4828F1752EF2}"/>
              </a:ext>
            </a:extLst>
          </p:cNvPr>
          <p:cNvSpPr txBox="1"/>
          <p:nvPr/>
        </p:nvSpPr>
        <p:spPr>
          <a:xfrm>
            <a:off x="1535503" y="2369389"/>
            <a:ext cx="2559170" cy="646331"/>
          </a:xfrm>
          <a:prstGeom prst="rect">
            <a:avLst/>
          </a:prstGeom>
          <a:noFill/>
          <a:ln>
            <a:solidFill>
              <a:srgbClr val="FFC000"/>
            </a:solidFill>
          </a:ln>
        </p:spPr>
        <p:txBody>
          <a:bodyPr wrap="square" rtlCol="0">
            <a:spAutoFit/>
          </a:bodyPr>
          <a:lstStyle/>
          <a:p>
            <a:r>
              <a:rPr lang="en-GB" dirty="0"/>
              <a:t>Formal pieces of text required by the university.</a:t>
            </a:r>
          </a:p>
        </p:txBody>
      </p:sp>
      <p:pic>
        <p:nvPicPr>
          <p:cNvPr id="10" name="Picture 9" descr="Graphical user interface, text, application, email&#10;&#10;Description automatically generated">
            <a:extLst>
              <a:ext uri="{FF2B5EF4-FFF2-40B4-BE49-F238E27FC236}">
                <a16:creationId xmlns:a16="http://schemas.microsoft.com/office/drawing/2014/main" id="{DD12BA42-4251-81C0-7ABF-46AF60A755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33" y="3659878"/>
            <a:ext cx="4697683" cy="3112456"/>
          </a:xfrm>
          <a:prstGeom prst="rect">
            <a:avLst/>
          </a:prstGeom>
          <a:ln>
            <a:solidFill>
              <a:srgbClr val="FFC000"/>
            </a:solidFill>
          </a:ln>
        </p:spPr>
      </p:pic>
      <p:cxnSp>
        <p:nvCxnSpPr>
          <p:cNvPr id="12" name="Straight Arrow Connector 11">
            <a:extLst>
              <a:ext uri="{FF2B5EF4-FFF2-40B4-BE49-F238E27FC236}">
                <a16:creationId xmlns:a16="http://schemas.microsoft.com/office/drawing/2014/main" id="{0B1D672B-8E8C-C9DB-464D-1DC27F0B40D1}"/>
              </a:ext>
            </a:extLst>
          </p:cNvPr>
          <p:cNvCxnSpPr/>
          <p:nvPr/>
        </p:nvCxnSpPr>
        <p:spPr>
          <a:xfrm>
            <a:off x="2444151" y="3015720"/>
            <a:ext cx="0" cy="503857"/>
          </a:xfrm>
          <a:prstGeom prst="straightConnector1">
            <a:avLst/>
          </a:prstGeom>
          <a:ln>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78980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9" name="TextBox 8">
            <a:extLst>
              <a:ext uri="{FF2B5EF4-FFF2-40B4-BE49-F238E27FC236}">
                <a16:creationId xmlns:a16="http://schemas.microsoft.com/office/drawing/2014/main" id="{DE112B5C-3071-002F-7BD5-C77996E87242}"/>
              </a:ext>
            </a:extLst>
          </p:cNvPr>
          <p:cNvSpPr txBox="1"/>
          <p:nvPr/>
        </p:nvSpPr>
        <p:spPr>
          <a:xfrm>
            <a:off x="5423140" y="1818158"/>
            <a:ext cx="5256362" cy="369332"/>
          </a:xfrm>
          <a:prstGeom prst="rect">
            <a:avLst/>
          </a:prstGeom>
          <a:noFill/>
          <a:ln w="38100">
            <a:solidFill>
              <a:srgbClr val="FFC000"/>
            </a:solidFill>
          </a:ln>
        </p:spPr>
        <p:txBody>
          <a:bodyPr wrap="square" rtlCol="0">
            <a:spAutoFit/>
          </a:bodyPr>
          <a:lstStyle/>
          <a:p>
            <a:endParaRPr lang="en-GB" dirty="0"/>
          </a:p>
        </p:txBody>
      </p:sp>
      <p:sp>
        <p:nvSpPr>
          <p:cNvPr id="10" name="TextBox 9">
            <a:extLst>
              <a:ext uri="{FF2B5EF4-FFF2-40B4-BE49-F238E27FC236}">
                <a16:creationId xmlns:a16="http://schemas.microsoft.com/office/drawing/2014/main" id="{FAC6DE98-3F93-2654-9899-E265A4520767}"/>
              </a:ext>
            </a:extLst>
          </p:cNvPr>
          <p:cNvSpPr txBox="1"/>
          <p:nvPr/>
        </p:nvSpPr>
        <p:spPr>
          <a:xfrm>
            <a:off x="1535502" y="2288875"/>
            <a:ext cx="2323381" cy="646331"/>
          </a:xfrm>
          <a:prstGeom prst="rect">
            <a:avLst/>
          </a:prstGeom>
          <a:noFill/>
          <a:ln w="28575">
            <a:solidFill>
              <a:srgbClr val="FFC000"/>
            </a:solidFill>
          </a:ln>
        </p:spPr>
        <p:txBody>
          <a:bodyPr wrap="square" rtlCol="0">
            <a:spAutoFit/>
          </a:bodyPr>
          <a:lstStyle/>
          <a:p>
            <a:r>
              <a:rPr lang="en-GB" dirty="0"/>
              <a:t>I labelled the contents page itself</a:t>
            </a:r>
          </a:p>
        </p:txBody>
      </p:sp>
      <p:cxnSp>
        <p:nvCxnSpPr>
          <p:cNvPr id="12" name="Straight Arrow Connector 11">
            <a:extLst>
              <a:ext uri="{FF2B5EF4-FFF2-40B4-BE49-F238E27FC236}">
                <a16:creationId xmlns:a16="http://schemas.microsoft.com/office/drawing/2014/main" id="{170F9B69-4ED8-397E-2A62-A7E51A3286C9}"/>
              </a:ext>
            </a:extLst>
          </p:cNvPr>
          <p:cNvCxnSpPr>
            <a:cxnSpLocks/>
          </p:cNvCxnSpPr>
          <p:nvPr/>
        </p:nvCxnSpPr>
        <p:spPr>
          <a:xfrm flipV="1">
            <a:off x="3893389" y="2024332"/>
            <a:ext cx="1402600" cy="442823"/>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2330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3" name="TextBox 2">
            <a:extLst>
              <a:ext uri="{FF2B5EF4-FFF2-40B4-BE49-F238E27FC236}">
                <a16:creationId xmlns:a16="http://schemas.microsoft.com/office/drawing/2014/main" id="{50766486-9BE3-D8D8-E379-1D08D8F5EC1D}"/>
              </a:ext>
            </a:extLst>
          </p:cNvPr>
          <p:cNvSpPr txBox="1"/>
          <p:nvPr/>
        </p:nvSpPr>
        <p:spPr>
          <a:xfrm>
            <a:off x="5400136" y="2254370"/>
            <a:ext cx="5198853" cy="1174630"/>
          </a:xfrm>
          <a:prstGeom prst="rect">
            <a:avLst/>
          </a:prstGeom>
          <a:noFill/>
          <a:ln w="38100">
            <a:solidFill>
              <a:srgbClr val="FFC000"/>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01831CBA-30BF-27E9-AE92-CEF70590281B}"/>
              </a:ext>
            </a:extLst>
          </p:cNvPr>
          <p:cNvSpPr txBox="1"/>
          <p:nvPr/>
        </p:nvSpPr>
        <p:spPr>
          <a:xfrm>
            <a:off x="1024128" y="2777706"/>
            <a:ext cx="2443691" cy="646331"/>
          </a:xfrm>
          <a:prstGeom prst="rect">
            <a:avLst/>
          </a:prstGeom>
          <a:noFill/>
          <a:ln w="28575">
            <a:solidFill>
              <a:srgbClr val="FFC000"/>
            </a:solidFill>
          </a:ln>
        </p:spPr>
        <p:txBody>
          <a:bodyPr wrap="square" rtlCol="0">
            <a:spAutoFit/>
          </a:bodyPr>
          <a:lstStyle/>
          <a:p>
            <a:r>
              <a:rPr lang="en-GB" b="1" dirty="0"/>
              <a:t>List</a:t>
            </a:r>
            <a:r>
              <a:rPr lang="en-GB" dirty="0"/>
              <a:t> of appendices – </a:t>
            </a:r>
          </a:p>
          <a:p>
            <a:r>
              <a:rPr lang="en-GB" dirty="0"/>
              <a:t>not actual appendices</a:t>
            </a:r>
          </a:p>
        </p:txBody>
      </p:sp>
      <p:cxnSp>
        <p:nvCxnSpPr>
          <p:cNvPr id="7" name="Straight Arrow Connector 6">
            <a:extLst>
              <a:ext uri="{FF2B5EF4-FFF2-40B4-BE49-F238E27FC236}">
                <a16:creationId xmlns:a16="http://schemas.microsoft.com/office/drawing/2014/main" id="{67D1AAD6-4E8A-00DE-4D43-9E11F244DACE}"/>
              </a:ext>
            </a:extLst>
          </p:cNvPr>
          <p:cNvCxnSpPr>
            <a:cxnSpLocks/>
          </p:cNvCxnSpPr>
          <p:nvPr/>
        </p:nvCxnSpPr>
        <p:spPr>
          <a:xfrm flipV="1">
            <a:off x="3467819" y="2731698"/>
            <a:ext cx="1817298" cy="201283"/>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490478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020F-1395-6E4D-2A7F-654C8C764A7C}"/>
              </a:ext>
            </a:extLst>
          </p:cNvPr>
          <p:cNvSpPr>
            <a:spLocks noGrp="1"/>
          </p:cNvSpPr>
          <p:nvPr>
            <p:ph type="title"/>
          </p:nvPr>
        </p:nvSpPr>
        <p:spPr/>
        <p:txBody>
          <a:bodyPr/>
          <a:lstStyle/>
          <a:p>
            <a:r>
              <a:rPr lang="en-GB" dirty="0"/>
              <a:t> appendices</a:t>
            </a:r>
          </a:p>
        </p:txBody>
      </p:sp>
      <p:pic>
        <p:nvPicPr>
          <p:cNvPr id="5" name="Content Placeholder 4" descr="Table&#10;&#10;Description automatically generated">
            <a:extLst>
              <a:ext uri="{FF2B5EF4-FFF2-40B4-BE49-F238E27FC236}">
                <a16:creationId xmlns:a16="http://schemas.microsoft.com/office/drawing/2014/main" id="{097D2736-B5EF-1EC5-ED79-268BB2F0E1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41636"/>
            <a:ext cx="5808453" cy="6770429"/>
          </a:xfrm>
          <a:ln w="38100">
            <a:solidFill>
              <a:srgbClr val="6A22DE"/>
            </a:solidFill>
          </a:ln>
        </p:spPr>
      </p:pic>
      <p:pic>
        <p:nvPicPr>
          <p:cNvPr id="4" name="Picture 3" descr="A close-up of a white background&#10;&#10;Description automatically generated">
            <a:extLst>
              <a:ext uri="{FF2B5EF4-FFF2-40B4-BE49-F238E27FC236}">
                <a16:creationId xmlns:a16="http://schemas.microsoft.com/office/drawing/2014/main" id="{74379E84-9938-CF6B-E1F9-275157D0094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2911" y="2439567"/>
            <a:ext cx="5256370" cy="680987"/>
          </a:xfrm>
          <a:prstGeom prst="rect">
            <a:avLst/>
          </a:prstGeom>
        </p:spPr>
      </p:pic>
      <p:pic>
        <p:nvPicPr>
          <p:cNvPr id="7" name="Picture 6">
            <a:extLst>
              <a:ext uri="{FF2B5EF4-FFF2-40B4-BE49-F238E27FC236}">
                <a16:creationId xmlns:a16="http://schemas.microsoft.com/office/drawing/2014/main" id="{34F111E2-B722-41E7-B412-BC302C523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2188" y="3082911"/>
            <a:ext cx="5187094" cy="440943"/>
          </a:xfrm>
          <a:prstGeom prst="rect">
            <a:avLst/>
          </a:prstGeom>
        </p:spPr>
      </p:pic>
      <p:sp>
        <p:nvSpPr>
          <p:cNvPr id="8" name="TextBox 7">
            <a:extLst>
              <a:ext uri="{FF2B5EF4-FFF2-40B4-BE49-F238E27FC236}">
                <a16:creationId xmlns:a16="http://schemas.microsoft.com/office/drawing/2014/main" id="{E1F5D83B-8E62-9973-B3C7-57A26D4F7775}"/>
              </a:ext>
            </a:extLst>
          </p:cNvPr>
          <p:cNvSpPr txBox="1"/>
          <p:nvPr/>
        </p:nvSpPr>
        <p:spPr>
          <a:xfrm>
            <a:off x="412911" y="2377440"/>
            <a:ext cx="5382978" cy="1230923"/>
          </a:xfrm>
          <a:prstGeom prst="rect">
            <a:avLst/>
          </a:prstGeom>
          <a:noFill/>
          <a:ln w="38100">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130725788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14445-1DFB-3C57-D029-4F59A920313B}"/>
              </a:ext>
            </a:extLst>
          </p:cNvPr>
          <p:cNvSpPr>
            <a:spLocks noGrp="1"/>
          </p:cNvSpPr>
          <p:nvPr>
            <p:ph type="title"/>
          </p:nvPr>
        </p:nvSpPr>
        <p:spPr/>
        <p:txBody>
          <a:bodyPr/>
          <a:lstStyle/>
          <a:p>
            <a:r>
              <a:rPr lang="en-GB" dirty="0"/>
              <a:t>Figures / tables</a:t>
            </a:r>
          </a:p>
        </p:txBody>
      </p:sp>
      <p:pic>
        <p:nvPicPr>
          <p:cNvPr id="5" name="Content Placeholder 4" descr="Table&#10;&#10;Description automatically generated">
            <a:extLst>
              <a:ext uri="{FF2B5EF4-FFF2-40B4-BE49-F238E27FC236}">
                <a16:creationId xmlns:a16="http://schemas.microsoft.com/office/drawing/2014/main" id="{3EF0952F-8890-C41F-FB10-67CD3DEE09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59692" y="120770"/>
            <a:ext cx="4732594" cy="6631861"/>
          </a:xfrm>
          <a:ln>
            <a:solidFill>
              <a:srgbClr val="6A22DE"/>
            </a:solidFill>
          </a:ln>
        </p:spPr>
      </p:pic>
      <p:pic>
        <p:nvPicPr>
          <p:cNvPr id="3" name="Picture 2" descr="A white text on a white background&#10;&#10;Description automatically generated">
            <a:extLst>
              <a:ext uri="{FF2B5EF4-FFF2-40B4-BE49-F238E27FC236}">
                <a16:creationId xmlns:a16="http://schemas.microsoft.com/office/drawing/2014/main" id="{058D70BD-FB7F-F5D0-20B0-EE8564CB4D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6042" y="1891884"/>
            <a:ext cx="4504747" cy="2909470"/>
          </a:xfrm>
          <a:prstGeom prst="rect">
            <a:avLst/>
          </a:prstGeom>
          <a:ln>
            <a:solidFill>
              <a:schemeClr val="accent5"/>
            </a:solidFill>
          </a:ln>
        </p:spPr>
      </p:pic>
      <p:pic>
        <p:nvPicPr>
          <p:cNvPr id="6" name="Picture 5" descr="A screenshot of a computer&#10;&#10;Description automatically generated">
            <a:extLst>
              <a:ext uri="{FF2B5EF4-FFF2-40B4-BE49-F238E27FC236}">
                <a16:creationId xmlns:a16="http://schemas.microsoft.com/office/drawing/2014/main" id="{ED492C8C-61C7-0DB7-DD9A-FCC67BF553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6042" y="4966116"/>
            <a:ext cx="4732594" cy="1459176"/>
          </a:xfrm>
          <a:prstGeom prst="rect">
            <a:avLst/>
          </a:prstGeom>
          <a:ln>
            <a:solidFill>
              <a:schemeClr val="accent5"/>
            </a:solidFill>
          </a:ln>
        </p:spPr>
      </p:pic>
    </p:spTree>
    <p:extLst>
      <p:ext uri="{BB962C8B-B14F-4D97-AF65-F5344CB8AC3E}">
        <p14:creationId xmlns:p14="http://schemas.microsoft.com/office/powerpoint/2010/main" val="94517264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E7385-9198-0869-648D-1C4C481BC963}"/>
              </a:ext>
            </a:extLst>
          </p:cNvPr>
          <p:cNvSpPr>
            <a:spLocks noGrp="1"/>
          </p:cNvSpPr>
          <p:nvPr>
            <p:ph type="title"/>
          </p:nvPr>
        </p:nvSpPr>
        <p:spPr/>
        <p:txBody>
          <a:bodyPr/>
          <a:lstStyle/>
          <a:p>
            <a:r>
              <a:rPr lang="en-GB" dirty="0"/>
              <a:t>Abbreviations / </a:t>
            </a:r>
            <a:br>
              <a:rPr lang="en-GB" dirty="0"/>
            </a:br>
            <a:r>
              <a:rPr lang="en-GB" dirty="0"/>
              <a:t>glossary</a:t>
            </a:r>
          </a:p>
        </p:txBody>
      </p:sp>
      <p:pic>
        <p:nvPicPr>
          <p:cNvPr id="5" name="Content Placeholder 4" descr="A white paper with black text&#10;&#10;Description automatically generated">
            <a:extLst>
              <a:ext uri="{FF2B5EF4-FFF2-40B4-BE49-F238E27FC236}">
                <a16:creationId xmlns:a16="http://schemas.microsoft.com/office/drawing/2014/main" id="{0D5B47FD-EF8C-B377-DCFA-ED118C6637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28805" y="1047635"/>
            <a:ext cx="3550919" cy="5196004"/>
          </a:xfrm>
          <a:ln>
            <a:solidFill>
              <a:schemeClr val="accent5"/>
            </a:solidFill>
          </a:ln>
        </p:spPr>
      </p:pic>
      <p:pic>
        <p:nvPicPr>
          <p:cNvPr id="7" name="Picture 6" descr="A list of words on a white background&#10;&#10;Description automatically generated">
            <a:extLst>
              <a:ext uri="{FF2B5EF4-FFF2-40B4-BE49-F238E27FC236}">
                <a16:creationId xmlns:a16="http://schemas.microsoft.com/office/drawing/2014/main" id="{60D83B8F-5F3D-1CC0-0E50-14BFF1A7C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0046" y="1047635"/>
            <a:ext cx="3550919" cy="5226573"/>
          </a:xfrm>
          <a:prstGeom prst="rect">
            <a:avLst/>
          </a:prstGeom>
          <a:ln>
            <a:solidFill>
              <a:srgbClr val="6A22DE"/>
            </a:solidFill>
          </a:ln>
        </p:spPr>
      </p:pic>
    </p:spTree>
    <p:extLst>
      <p:ext uri="{BB962C8B-B14F-4D97-AF65-F5344CB8AC3E}">
        <p14:creationId xmlns:p14="http://schemas.microsoft.com/office/powerpoint/2010/main" val="3616751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0264-6371-9932-A475-20A2314AC917}"/>
              </a:ext>
            </a:extLst>
          </p:cNvPr>
          <p:cNvSpPr>
            <a:spLocks noGrp="1"/>
          </p:cNvSpPr>
          <p:nvPr>
            <p:ph type="title"/>
          </p:nvPr>
        </p:nvSpPr>
        <p:spPr/>
        <p:txBody>
          <a:bodyPr/>
          <a:lstStyle/>
          <a:p>
            <a:r>
              <a:rPr lang="en-GB" dirty="0"/>
              <a:t>References</a:t>
            </a:r>
          </a:p>
        </p:txBody>
      </p:sp>
      <p:pic>
        <p:nvPicPr>
          <p:cNvPr id="5" name="Content Placeholder 4" descr="A rectangular rectangle with black and red squares&#10;&#10;Description automatically generated">
            <a:extLst>
              <a:ext uri="{FF2B5EF4-FFF2-40B4-BE49-F238E27FC236}">
                <a16:creationId xmlns:a16="http://schemas.microsoft.com/office/drawing/2014/main" id="{5F3A3E27-D827-448E-7950-7C9EB242B6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3693" y="2028294"/>
            <a:ext cx="4233893" cy="347665"/>
          </a:xfrm>
          <a:ln>
            <a:solidFill>
              <a:schemeClr val="accent5"/>
            </a:solidFill>
          </a:ln>
        </p:spPr>
      </p:pic>
      <p:pic>
        <p:nvPicPr>
          <p:cNvPr id="7" name="Picture 6" descr="A rectangular frame with many small colored dots&#10;&#10;Description automatically generated with medium confidence">
            <a:extLst>
              <a:ext uri="{FF2B5EF4-FFF2-40B4-BE49-F238E27FC236}">
                <a16:creationId xmlns:a16="http://schemas.microsoft.com/office/drawing/2014/main" id="{4FFBFAD1-2FB5-F042-337E-62670CB71F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362" y="1015396"/>
            <a:ext cx="4655227" cy="745932"/>
          </a:xfrm>
          <a:prstGeom prst="rect">
            <a:avLst/>
          </a:prstGeom>
          <a:ln>
            <a:solidFill>
              <a:srgbClr val="6A22DE"/>
            </a:solidFill>
          </a:ln>
        </p:spPr>
      </p:pic>
      <p:pic>
        <p:nvPicPr>
          <p:cNvPr id="9" name="Picture 8" descr="A paper with text on it&#10;&#10;Description automatically generated">
            <a:extLst>
              <a:ext uri="{FF2B5EF4-FFF2-40B4-BE49-F238E27FC236}">
                <a16:creationId xmlns:a16="http://schemas.microsoft.com/office/drawing/2014/main" id="{FCA1922A-F545-DEB3-B826-74F1161A81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3692" y="2747480"/>
            <a:ext cx="4233893" cy="4557746"/>
          </a:xfrm>
          <a:prstGeom prst="rect">
            <a:avLst/>
          </a:prstGeom>
          <a:ln>
            <a:solidFill>
              <a:schemeClr val="accent5"/>
            </a:solidFill>
          </a:ln>
        </p:spPr>
      </p:pic>
      <p:pic>
        <p:nvPicPr>
          <p:cNvPr id="11" name="Picture 10" descr="A paper with text on it&#10;&#10;Description automatically generated">
            <a:extLst>
              <a:ext uri="{FF2B5EF4-FFF2-40B4-BE49-F238E27FC236}">
                <a16:creationId xmlns:a16="http://schemas.microsoft.com/office/drawing/2014/main" id="{3BF68065-2DCD-08CC-7851-3951A2CC6F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23362" y="2135625"/>
            <a:ext cx="4655226" cy="5046720"/>
          </a:xfrm>
          <a:prstGeom prst="rect">
            <a:avLst/>
          </a:prstGeom>
          <a:ln>
            <a:solidFill>
              <a:srgbClr val="6A22DE"/>
            </a:solidFill>
          </a:ln>
        </p:spPr>
      </p:pic>
    </p:spTree>
    <p:extLst>
      <p:ext uri="{BB962C8B-B14F-4D97-AF65-F5344CB8AC3E}">
        <p14:creationId xmlns:p14="http://schemas.microsoft.com/office/powerpoint/2010/main" val="22714400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2E38BCF6-D504-4397-9838-6B6E483D0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3" name="Oval 5">
            <a:extLst>
              <a:ext uri="{FF2B5EF4-FFF2-40B4-BE49-F238E27FC236}">
                <a16:creationId xmlns:a16="http://schemas.microsoft.com/office/drawing/2014/main" id="{A9459DCB-24BA-4C67-A940-FE411D6A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5" name="Straight Connector 64">
            <a:extLst>
              <a:ext uri="{FF2B5EF4-FFF2-40B4-BE49-F238E27FC236}">
                <a16:creationId xmlns:a16="http://schemas.microsoft.com/office/drawing/2014/main" id="{DA0BE2A6-904F-417A-B4D2-26CADDE5F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67" name="Rectangle 66">
            <a:extLst>
              <a:ext uri="{FF2B5EF4-FFF2-40B4-BE49-F238E27FC236}">
                <a16:creationId xmlns:a16="http://schemas.microsoft.com/office/drawing/2014/main" id="{A22C6BEA-56C4-4ABA-9219-5D8906CB1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5A387-1923-B8D2-2106-ECC8031AD799}"/>
              </a:ext>
            </a:extLst>
          </p:cNvPr>
          <p:cNvSpPr>
            <a:spLocks noGrp="1"/>
          </p:cNvSpPr>
          <p:nvPr>
            <p:ph type="title"/>
          </p:nvPr>
        </p:nvSpPr>
        <p:spPr>
          <a:xfrm>
            <a:off x="7517331" y="481264"/>
            <a:ext cx="4204207" cy="2887056"/>
          </a:xfrm>
        </p:spPr>
        <p:txBody>
          <a:bodyPr vert="horz" lIns="91440" tIns="45720" rIns="91440" bIns="45720" rtlCol="0" anchor="b">
            <a:normAutofit/>
          </a:bodyPr>
          <a:lstStyle/>
          <a:p>
            <a:pPr algn="l"/>
            <a:r>
              <a:rPr lang="en-US"/>
              <a:t>Have a good holiday!</a:t>
            </a:r>
          </a:p>
        </p:txBody>
      </p:sp>
      <p:sp>
        <p:nvSpPr>
          <p:cNvPr id="6" name="Text Placeholder 5">
            <a:extLst>
              <a:ext uri="{FF2B5EF4-FFF2-40B4-BE49-F238E27FC236}">
                <a16:creationId xmlns:a16="http://schemas.microsoft.com/office/drawing/2014/main" id="{095B4FFA-FDEE-5BC1-3B07-2156D6A8139C}"/>
              </a:ext>
            </a:extLst>
          </p:cNvPr>
          <p:cNvSpPr>
            <a:spLocks noGrp="1"/>
          </p:cNvSpPr>
          <p:nvPr>
            <p:ph type="body" idx="1"/>
          </p:nvPr>
        </p:nvSpPr>
        <p:spPr>
          <a:xfrm>
            <a:off x="7517331" y="3528237"/>
            <a:ext cx="4204208" cy="1848051"/>
          </a:xfrm>
        </p:spPr>
        <p:txBody>
          <a:bodyPr vert="horz" lIns="91440" tIns="45720" rIns="91440" bIns="45720" rtlCol="0" anchor="t">
            <a:normAutofit/>
          </a:bodyPr>
          <a:lstStyle/>
          <a:p>
            <a:endParaRPr lang="en-US"/>
          </a:p>
        </p:txBody>
      </p:sp>
      <p:sp>
        <p:nvSpPr>
          <p:cNvPr id="69" name="Rectangle 68">
            <a:extLst>
              <a:ext uri="{FF2B5EF4-FFF2-40B4-BE49-F238E27FC236}">
                <a16:creationId xmlns:a16="http://schemas.microsoft.com/office/drawing/2014/main" id="{F88C8646-11E0-4E4C-B32B-5B0A66D09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638" y="481264"/>
            <a:ext cx="1756508" cy="18578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stone street with a building in the background&#10;&#10;AI-generated content may be incorrect.">
            <a:extLst>
              <a:ext uri="{FF2B5EF4-FFF2-40B4-BE49-F238E27FC236}">
                <a16:creationId xmlns:a16="http://schemas.microsoft.com/office/drawing/2014/main" id="{C5712DCF-D5AB-AB1D-B11E-D6FF32680925}"/>
              </a:ext>
            </a:extLst>
          </p:cNvPr>
          <p:cNvPicPr>
            <a:picLocks noChangeAspect="1"/>
          </p:cNvPicPr>
          <p:nvPr/>
        </p:nvPicPr>
        <p:blipFill>
          <a:blip r:embed="rId2" cstate="print">
            <a:extLst>
              <a:ext uri="{28A0092B-C50C-407E-A947-70E740481C1C}">
                <a14:useLocalDpi xmlns:a14="http://schemas.microsoft.com/office/drawing/2010/main" val="0"/>
              </a:ext>
            </a:extLst>
          </a:blip>
          <a:srcRect l="5936" r="16104" b="-2"/>
          <a:stretch/>
        </p:blipFill>
        <p:spPr>
          <a:xfrm>
            <a:off x="2295525" y="481265"/>
            <a:ext cx="2574858" cy="1857871"/>
          </a:xfrm>
          <a:prstGeom prst="rect">
            <a:avLst/>
          </a:prstGeom>
        </p:spPr>
      </p:pic>
      <p:pic>
        <p:nvPicPr>
          <p:cNvPr id="12" name="Picture 11" descr="A sandy beach with blue water and clouds in the sky&#10;&#10;AI-generated content may be incorrect.">
            <a:extLst>
              <a:ext uri="{FF2B5EF4-FFF2-40B4-BE49-F238E27FC236}">
                <a16:creationId xmlns:a16="http://schemas.microsoft.com/office/drawing/2014/main" id="{F8322638-E4CF-5BAB-711E-7D591273776C}"/>
              </a:ext>
            </a:extLst>
          </p:cNvPr>
          <p:cNvPicPr>
            <a:picLocks noChangeAspect="1"/>
          </p:cNvPicPr>
          <p:nvPr/>
        </p:nvPicPr>
        <p:blipFill>
          <a:blip r:embed="rId3" cstate="print">
            <a:extLst>
              <a:ext uri="{28A0092B-C50C-407E-A947-70E740481C1C}">
                <a14:useLocalDpi xmlns:a14="http://schemas.microsoft.com/office/drawing/2010/main" val="0"/>
              </a:ext>
            </a:extLst>
          </a:blip>
          <a:srcRect l="8704" r="26832" b="-2"/>
          <a:stretch/>
        </p:blipFill>
        <p:spPr>
          <a:xfrm>
            <a:off x="394637" y="2503727"/>
            <a:ext cx="4466122" cy="3897073"/>
          </a:xfrm>
          <a:prstGeom prst="rect">
            <a:avLst/>
          </a:prstGeom>
        </p:spPr>
      </p:pic>
      <p:pic>
        <p:nvPicPr>
          <p:cNvPr id="28" name="Picture 27" descr="A colorful stack of shipping containers&#10;&#10;AI-generated content may be incorrect.">
            <a:extLst>
              <a:ext uri="{FF2B5EF4-FFF2-40B4-BE49-F238E27FC236}">
                <a16:creationId xmlns:a16="http://schemas.microsoft.com/office/drawing/2014/main" id="{E11D1E73-12BF-497F-6EBD-ED008A23ABC7}"/>
              </a:ext>
            </a:extLst>
          </p:cNvPr>
          <p:cNvPicPr>
            <a:picLocks noChangeAspect="1"/>
          </p:cNvPicPr>
          <p:nvPr/>
        </p:nvPicPr>
        <p:blipFill>
          <a:blip r:embed="rId4" cstate="print">
            <a:extLst>
              <a:ext uri="{28A0092B-C50C-407E-A947-70E740481C1C}">
                <a14:useLocalDpi xmlns:a14="http://schemas.microsoft.com/office/drawing/2010/main" val="0"/>
              </a:ext>
            </a:extLst>
          </a:blip>
          <a:srcRect l="28552" r="28314" b="-3"/>
          <a:stretch/>
        </p:blipFill>
        <p:spPr>
          <a:xfrm>
            <a:off x="5014763" y="481264"/>
            <a:ext cx="2213811" cy="2887056"/>
          </a:xfrm>
          <a:prstGeom prst="rect">
            <a:avLst/>
          </a:prstGeom>
        </p:spPr>
      </p:pic>
      <p:cxnSp>
        <p:nvCxnSpPr>
          <p:cNvPr id="71" name="Straight Connector 70">
            <a:extLst>
              <a:ext uri="{FF2B5EF4-FFF2-40B4-BE49-F238E27FC236}">
                <a16:creationId xmlns:a16="http://schemas.microsoft.com/office/drawing/2014/main" id="{59B7D6F3-3734-4DB2-A6CB-190C64D5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9147" y="3446063"/>
            <a:ext cx="393192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18" name="Picture 17" descr="A stone building with a tower&#10;&#10;AI-generated content may be incorrect.">
            <a:extLst>
              <a:ext uri="{FF2B5EF4-FFF2-40B4-BE49-F238E27FC236}">
                <a16:creationId xmlns:a16="http://schemas.microsoft.com/office/drawing/2014/main" id="{3DE79FEA-43B6-00F9-168E-1BA1CF1DE33E}"/>
              </a:ext>
            </a:extLst>
          </p:cNvPr>
          <p:cNvPicPr>
            <a:picLocks noChangeAspect="1"/>
          </p:cNvPicPr>
          <p:nvPr/>
        </p:nvPicPr>
        <p:blipFill>
          <a:blip r:embed="rId5" cstate="print">
            <a:extLst>
              <a:ext uri="{28A0092B-C50C-407E-A947-70E740481C1C}">
                <a14:useLocalDpi xmlns:a14="http://schemas.microsoft.com/office/drawing/2010/main" val="0"/>
              </a:ext>
            </a:extLst>
          </a:blip>
          <a:srcRect l="33249" r="23602" b="-4"/>
          <a:stretch/>
        </p:blipFill>
        <p:spPr>
          <a:xfrm>
            <a:off x="5024320" y="3509111"/>
            <a:ext cx="2212848" cy="2884832"/>
          </a:xfrm>
          <a:prstGeom prst="rect">
            <a:avLst/>
          </a:prstGeom>
        </p:spPr>
      </p:pic>
      <p:pic>
        <p:nvPicPr>
          <p:cNvPr id="30" name="Picture 29" descr="A castle with fireworks in the sky&#10;&#10;AI-generated content may be incorrect.">
            <a:extLst>
              <a:ext uri="{FF2B5EF4-FFF2-40B4-BE49-F238E27FC236}">
                <a16:creationId xmlns:a16="http://schemas.microsoft.com/office/drawing/2014/main" id="{86623239-BA53-25B8-5C9E-F5F6835695A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421638" y="3509111"/>
            <a:ext cx="4395591" cy="2891688"/>
          </a:xfrm>
          <a:prstGeom prst="rect">
            <a:avLst/>
          </a:prstGeom>
        </p:spPr>
      </p:pic>
    </p:spTree>
    <p:extLst>
      <p:ext uri="{BB962C8B-B14F-4D97-AF65-F5344CB8AC3E}">
        <p14:creationId xmlns:p14="http://schemas.microsoft.com/office/powerpoint/2010/main" val="8869665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4861955F-8C1E-4795-B551-4A161E5A4FE0}">
  <ds:schemaRefs>
    <ds:schemaRef ds:uri="http://schemas.microsoft.com/sharepoint/v3/contenttype/forms"/>
  </ds:schemaRefs>
</ds:datastoreItem>
</file>

<file path=customXml/itemProps2.xml><?xml version="1.0" encoding="utf-8"?>
<ds:datastoreItem xmlns:ds="http://schemas.openxmlformats.org/officeDocument/2006/customXml" ds:itemID="{D75D0740-5A19-4960-97F1-99704304CD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28C957-2BFE-432D-8A38-09A46354B3B4}">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emplate>office theme</Template>
  <TotalTime>1855</TotalTime>
  <Words>2916</Words>
  <Application>Microsoft Office PowerPoint</Application>
  <PresentationFormat>Widescreen</PresentationFormat>
  <Paragraphs>252</Paragraphs>
  <Slides>63</Slides>
  <Notes>6</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63</vt:i4>
      </vt:variant>
    </vt:vector>
  </HeadingPairs>
  <TitlesOfParts>
    <vt:vector size="77" baseType="lpstr">
      <vt:lpstr>BlinkMacSystemFont</vt:lpstr>
      <vt:lpstr>Google Sans</vt:lpstr>
      <vt:lpstr>Muli</vt:lpstr>
      <vt:lpstr>Tw Cen MT </vt:lpstr>
      <vt:lpstr>Arial</vt:lpstr>
      <vt:lpstr>Calibri</vt:lpstr>
      <vt:lpstr>Calibri Light</vt:lpstr>
      <vt:lpstr>Lato</vt:lpstr>
      <vt:lpstr>Tw Cen MT</vt:lpstr>
      <vt:lpstr>Tw Cen MT</vt:lpstr>
      <vt:lpstr>Tw Cen MT Condensed</vt:lpstr>
      <vt:lpstr>Wingdings</vt:lpstr>
      <vt:lpstr>Wingdings 3</vt:lpstr>
      <vt:lpstr>Integral</vt:lpstr>
      <vt:lpstr>ECDE7020</vt:lpstr>
      <vt:lpstr>Qualitative data analysis</vt:lpstr>
      <vt:lpstr>Qualitative and Quantitative Data</vt:lpstr>
      <vt:lpstr> Data Analysis  </vt:lpstr>
      <vt:lpstr>Data Analysis </vt:lpstr>
      <vt:lpstr>task</vt:lpstr>
      <vt:lpstr>Analysing what we read </vt:lpstr>
      <vt:lpstr>Things to consider: transcription</vt:lpstr>
      <vt:lpstr>Things to consider: transcription</vt:lpstr>
      <vt:lpstr>Things to consider: transcription</vt:lpstr>
      <vt:lpstr>Other Things to consider: transcription</vt:lpstr>
      <vt:lpstr>examples</vt:lpstr>
      <vt:lpstr>Thematic Analysis </vt:lpstr>
      <vt:lpstr>What questions can thematic analysis use?</vt:lpstr>
      <vt:lpstr>Thematic Analysis</vt:lpstr>
      <vt:lpstr>Thematic analysis process:</vt:lpstr>
      <vt:lpstr>Thematic Analysis Step 1: familiarisation</vt:lpstr>
      <vt:lpstr>Thematic Analysis Step 2: coding</vt:lpstr>
      <vt:lpstr>What does ‘coding’ mean?</vt:lpstr>
      <vt:lpstr>PowerPoint Presentation</vt:lpstr>
      <vt:lpstr>Thematic Analysis step 3: constructing themes</vt:lpstr>
      <vt:lpstr>Thematic Analysis step 4: reviewing themes</vt:lpstr>
      <vt:lpstr>Thematic Analysis step 5: defining themes</vt:lpstr>
      <vt:lpstr>Thematic Analysis step 6: writing a thematic analysis (1)</vt:lpstr>
      <vt:lpstr>Thematic Analysis step 6: writing a thematic analysis 2</vt:lpstr>
      <vt:lpstr>Consideration of Thematic Analysis</vt:lpstr>
      <vt:lpstr> Video</vt:lpstr>
      <vt:lpstr>PowerPoint Presentation</vt:lpstr>
      <vt:lpstr>Presentation of data: thematic analysis</vt:lpstr>
      <vt:lpstr>Research focus</vt:lpstr>
      <vt:lpstr>Research questions</vt:lpstr>
      <vt:lpstr>Interview questions</vt:lpstr>
      <vt:lpstr>Interview questions</vt:lpstr>
      <vt:lpstr>themes</vt:lpstr>
      <vt:lpstr>RQ2: Do trainee teachers perceive the classroom within which they are placed to have an impact on their use of incidental Welsh? </vt:lpstr>
      <vt:lpstr> </vt:lpstr>
      <vt:lpstr>Presentation of data:  case study - quotations</vt:lpstr>
      <vt:lpstr>Presentation of data  quotations (spoken)</vt:lpstr>
      <vt:lpstr>Presentation of data  quotations (spoken)</vt:lpstr>
      <vt:lpstr>Presentation of data  quotations (written)</vt:lpstr>
      <vt:lpstr>PowerPoint Presentation</vt:lpstr>
      <vt:lpstr>Presentation of data: Questionnaires</vt:lpstr>
      <vt:lpstr>Questionnaire data </vt:lpstr>
      <vt:lpstr>location</vt:lpstr>
      <vt:lpstr>Prior experience of studying Welsh</vt:lpstr>
      <vt:lpstr>Contextual Information  age-groups taught</vt:lpstr>
      <vt:lpstr>Frequency of  responses</vt:lpstr>
      <vt:lpstr>Frequency of use - teacher</vt:lpstr>
      <vt:lpstr>Frequency of use - patterns</vt:lpstr>
      <vt:lpstr>Recommendations  by estyn</vt:lpstr>
      <vt:lpstr>Layout of The thesis</vt:lpstr>
      <vt:lpstr>Contents</vt:lpstr>
      <vt:lpstr>Contents</vt:lpstr>
      <vt:lpstr>Contents</vt:lpstr>
      <vt:lpstr>PowerPoint Presentation</vt:lpstr>
      <vt:lpstr>contents</vt:lpstr>
      <vt:lpstr>contents</vt:lpstr>
      <vt:lpstr>contents</vt:lpstr>
      <vt:lpstr> appendices</vt:lpstr>
      <vt:lpstr>Figures / tables</vt:lpstr>
      <vt:lpstr>Abbreviations /  glossary</vt:lpstr>
      <vt:lpstr>References</vt:lpstr>
      <vt:lpstr>Have a good holiday!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584</cp:revision>
  <dcterms:created xsi:type="dcterms:W3CDTF">2022-10-06T09:21:21Z</dcterms:created>
  <dcterms:modified xsi:type="dcterms:W3CDTF">2025-03-27T18:25:49Z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