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sldIdLst>
    <p:sldId id="256" r:id="rId2"/>
    <p:sldId id="268" r:id="rId3"/>
    <p:sldId id="261" r:id="rId4"/>
    <p:sldId id="270" r:id="rId5"/>
    <p:sldId id="269" r:id="rId6"/>
    <p:sldId id="272" r:id="rId7"/>
    <p:sldId id="274" r:id="rId8"/>
    <p:sldId id="273" r:id="rId9"/>
    <p:sldId id="275" r:id="rId10"/>
    <p:sldId id="27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E7A352-47DD-8BC9-6C56-945B37E412DB}" v="547" dt="2022-07-14T08:23:40.739"/>
    <p1510:client id="{3E7CFA1B-2D46-464F-E90B-0ACFD0EE3EBC}" v="150" dt="2022-06-29T22:09:20.060"/>
    <p1510:client id="{44B1142C-8C0B-8AC3-BB6C-9935B9DC6A7D}" v="2064" dt="2022-07-14T13:02:09.222"/>
    <p1510:client id="{44D8635B-338C-4AF3-B6EB-8B4645E6E496}" v="16" dt="2022-06-24T15:45:07.378"/>
    <p1510:client id="{86D364F4-4524-4B53-963D-349CF03364BA}" v="509" dt="2022-06-30T17:34:27.662"/>
    <p1510:client id="{9FB36ED9-A687-C934-16FA-9FD51E54B972}" v="2" dt="2022-06-29T22:24:38.617"/>
    <p1510:client id="{EF6FC3BC-032D-3010-F800-7FAC0799A231}" v="70" dt="2022-07-03T15:40:24.515"/>
    <p1510:client id="{F5FA4D5E-5998-DF45-C0FA-0A49B2C30A15}" v="51" dt="2022-06-29T21:54:41.104"/>
    <p1510:client id="{F7CD0CA6-CE70-B25C-5132-96D61692D7B5}" v="269" dt="2022-06-24T22:55:46.9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viewProps" Target="viewProp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presProps" Target="presProps.xml" Id="rId12" /><Relationship Type="http://schemas.microsoft.com/office/2015/10/relationships/revisionInfo" Target="revisionInfo.xml" Id="rId1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ableStyles" Target="tableStyle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heme" Target="theme/theme1.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2248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198907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14099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033834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8187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9734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5789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3539142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7/14/2022</a:t>
            </a:fld>
            <a:endParaRPr lang="en-US" dirty="0"/>
          </a:p>
        </p:txBody>
      </p:sp>
    </p:spTree>
    <p:extLst>
      <p:ext uri="{BB962C8B-B14F-4D97-AF65-F5344CB8AC3E}">
        <p14:creationId xmlns:p14="http://schemas.microsoft.com/office/powerpoint/2010/main" val="2938734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3166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3661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519554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829624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30028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64377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37997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7/14/2022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8134713"/>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36/bmj.o422" TargetMode="External"/><Relationship Id="rId2" Type="http://schemas.openxmlformats.org/officeDocument/2006/relationships/hyperlink" Target="https://doi.org/10.1080/00036846.2018.1490000" TargetMode="External"/><Relationship Id="rId1" Type="http://schemas.openxmlformats.org/officeDocument/2006/relationships/slideLayout" Target="../slideLayouts/slideLayout2.xml"/><Relationship Id="rId4" Type="http://schemas.openxmlformats.org/officeDocument/2006/relationships/hyperlink" Target="https://doi.org/10.1017/S17441331170004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a:extLst>
              <a:ext uri="{FF2B5EF4-FFF2-40B4-BE49-F238E27FC236}">
                <a16:creationId xmlns:a16="http://schemas.microsoft.com/office/drawing/2014/main" id="{2A83B46E-4B9D-41E7-AEA4-D49D0E7D87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8">
              <a:extLst>
                <a:ext uri="{FF2B5EF4-FFF2-40B4-BE49-F238E27FC236}">
                  <a16:creationId xmlns:a16="http://schemas.microsoft.com/office/drawing/2014/main" id="{396A8005-E9F4-4EB9-8920-B40570B4A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9">
              <a:extLst>
                <a:ext uri="{FF2B5EF4-FFF2-40B4-BE49-F238E27FC236}">
                  <a16:creationId xmlns:a16="http://schemas.microsoft.com/office/drawing/2014/main" id="{90635935-0E19-45AE-833C-28B82B087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3F51BFFB-86E2-4C0F-A3E6-9EB854CA4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5">
              <a:extLst>
                <a:ext uri="{FF2B5EF4-FFF2-40B4-BE49-F238E27FC236}">
                  <a16:creationId xmlns:a16="http://schemas.microsoft.com/office/drawing/2014/main" id="{BC377650-A34B-4F5C-9CF6-357C1AE1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8EDFD6E0-0A92-4B6A-8B1C-6DD83E629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A1D08E0A-48F2-475F-933A-7D65C5B04F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43F7D684-BFDD-4685-8195-32F1ABE31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4A0E8712-3D59-4F13-9FD3-F8889E3C5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99F7967-C64D-482A-A1B6-896D7EC22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7CE53433-52BD-4F44-80A5-B57F4B53A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5"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77334" y="609599"/>
            <a:ext cx="3843375" cy="3115894"/>
          </a:xfrm>
        </p:spPr>
        <p:txBody>
          <a:bodyPr vert="horz" lIns="91440" tIns="45720" rIns="91440" bIns="45720" rtlCol="0" anchor="ctr">
            <a:normAutofit fontScale="90000"/>
          </a:bodyPr>
          <a:lstStyle/>
          <a:p>
            <a:pPr algn="l"/>
            <a:br>
              <a:rPr lang="en-US" sz="3600">
                <a:solidFill>
                  <a:schemeClr val="tx1">
                    <a:lumMod val="85000"/>
                    <a:lumOff val="15000"/>
                  </a:schemeClr>
                </a:solidFill>
              </a:rPr>
            </a:br>
            <a:br>
              <a:rPr lang="en-US" sz="3600">
                <a:solidFill>
                  <a:schemeClr val="tx1">
                    <a:lumMod val="85000"/>
                    <a:lumOff val="15000"/>
                  </a:schemeClr>
                </a:solidFill>
              </a:rPr>
            </a:br>
            <a:br>
              <a:rPr lang="en-US" sz="3600">
                <a:solidFill>
                  <a:schemeClr val="tx1">
                    <a:lumMod val="85000"/>
                    <a:lumOff val="15000"/>
                  </a:schemeClr>
                </a:solidFill>
              </a:rPr>
            </a:br>
            <a:r>
              <a:rPr lang="en-US" sz="3600" dirty="0">
                <a:solidFill>
                  <a:schemeClr val="tx1">
                    <a:lumMod val="85000"/>
                    <a:lumOff val="15000"/>
                  </a:schemeClr>
                </a:solidFill>
              </a:rPr>
              <a:t>Understanding</a:t>
            </a:r>
            <a:br>
              <a:rPr lang="en-US" sz="3600">
                <a:solidFill>
                  <a:schemeClr val="tx1">
                    <a:lumMod val="85000"/>
                    <a:lumOff val="15000"/>
                  </a:schemeClr>
                </a:solidFill>
              </a:rPr>
            </a:br>
            <a:r>
              <a:rPr lang="en-US" sz="3600" dirty="0">
                <a:solidFill>
                  <a:schemeClr val="tx1">
                    <a:lumMod val="85000"/>
                    <a:lumOff val="15000"/>
                  </a:schemeClr>
                </a:solidFill>
              </a:rPr>
              <a:t>and solving </a:t>
            </a:r>
            <a:br>
              <a:rPr lang="en-US" sz="3600">
                <a:solidFill>
                  <a:schemeClr val="tx1">
                    <a:lumMod val="85000"/>
                    <a:lumOff val="15000"/>
                  </a:schemeClr>
                </a:solidFill>
              </a:rPr>
            </a:br>
            <a:r>
              <a:rPr lang="en-US" sz="3600" dirty="0">
                <a:solidFill>
                  <a:schemeClr val="tx1">
                    <a:lumMod val="85000"/>
                    <a:lumOff val="15000"/>
                  </a:schemeClr>
                </a:solidFill>
              </a:rPr>
              <a:t>the problem of Staff Shortage </a:t>
            </a:r>
            <a:br>
              <a:rPr lang="en-US" sz="3600">
                <a:solidFill>
                  <a:schemeClr val="tx1">
                    <a:lumMod val="85000"/>
                    <a:lumOff val="15000"/>
                  </a:schemeClr>
                </a:solidFill>
              </a:rPr>
            </a:br>
            <a:r>
              <a:rPr lang="en-US" sz="3600" dirty="0">
                <a:solidFill>
                  <a:schemeClr val="tx1">
                    <a:lumMod val="85000"/>
                    <a:lumOff val="15000"/>
                  </a:schemeClr>
                </a:solidFill>
              </a:rPr>
              <a:t>in Proper Care.</a:t>
            </a:r>
          </a:p>
        </p:txBody>
      </p:sp>
      <p:sp>
        <p:nvSpPr>
          <p:cNvPr id="3" name="Subtitle 2"/>
          <p:cNvSpPr>
            <a:spLocks noGrp="1"/>
          </p:cNvSpPr>
          <p:nvPr>
            <p:ph type="subTitle" idx="1"/>
          </p:nvPr>
        </p:nvSpPr>
        <p:spPr>
          <a:xfrm>
            <a:off x="6101707" y="1400354"/>
            <a:ext cx="5525673" cy="4754913"/>
          </a:xfrm>
        </p:spPr>
        <p:txBody>
          <a:bodyPr vert="horz" lIns="91440" tIns="45720" rIns="91440" bIns="45720" rtlCol="0" anchor="ctr">
            <a:normAutofit/>
          </a:bodyPr>
          <a:lstStyle/>
          <a:p>
            <a:pPr algn="l">
              <a:buFont typeface="Wingdings 3" charset="2"/>
              <a:buChar char=""/>
            </a:pPr>
            <a:r>
              <a:rPr lang="en-US" dirty="0">
                <a:solidFill>
                  <a:srgbClr val="FFFFFF"/>
                </a:solidFill>
              </a:rPr>
              <a:t>Name: Madalina Zaharia</a:t>
            </a:r>
          </a:p>
          <a:p>
            <a:pPr algn="l">
              <a:buFont typeface="Wingdings 3" charset="2"/>
              <a:buChar char=""/>
            </a:pPr>
            <a:r>
              <a:rPr lang="en-US" dirty="0">
                <a:solidFill>
                  <a:srgbClr val="FFFFFF"/>
                </a:solidFill>
              </a:rPr>
              <a:t>Student Number: 2123633</a:t>
            </a:r>
          </a:p>
          <a:p>
            <a:pPr algn="l">
              <a:buFont typeface="Wingdings 3" charset="2"/>
              <a:buChar char=""/>
            </a:pPr>
            <a:r>
              <a:rPr lang="en-US" dirty="0">
                <a:solidFill>
                  <a:srgbClr val="FFFFFF"/>
                </a:solidFill>
              </a:rPr>
              <a:t>Module: BMSW Problem Solving and </a:t>
            </a:r>
          </a:p>
          <a:p>
            <a:pPr algn="l">
              <a:buFont typeface="Wingdings 3" charset="2"/>
              <a:buChar char=""/>
            </a:pPr>
            <a:r>
              <a:rPr lang="en-US" dirty="0">
                <a:solidFill>
                  <a:srgbClr val="FFFFFF"/>
                </a:solidFill>
              </a:rPr>
              <a:t>                       Decision Making</a:t>
            </a:r>
            <a:endParaRPr lang="en-US" dirty="0"/>
          </a:p>
          <a:p>
            <a:pPr algn="l">
              <a:buFont typeface="Wingdings 3" charset="2"/>
              <a:buChar char=""/>
            </a:pPr>
            <a:r>
              <a:rPr lang="en-US" dirty="0">
                <a:solidFill>
                  <a:srgbClr val="FFFFFF"/>
                </a:solidFill>
              </a:rPr>
              <a:t>Lecturer: </a:t>
            </a:r>
            <a:r>
              <a:rPr lang="en-US" dirty="0" err="1">
                <a:solidFill>
                  <a:srgbClr val="FFFFFF"/>
                </a:solidFill>
              </a:rPr>
              <a:t>Chijoke</a:t>
            </a:r>
            <a:r>
              <a:rPr lang="en-US" dirty="0">
                <a:solidFill>
                  <a:srgbClr val="FFFFFF"/>
                </a:solidFill>
              </a:rPr>
              <a:t> D Uba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44A2F-427F-8713-B51D-7664827FB94E}"/>
              </a:ext>
            </a:extLst>
          </p:cNvPr>
          <p:cNvSpPr>
            <a:spLocks noGrp="1"/>
          </p:cNvSpPr>
          <p:nvPr>
            <p:ph type="title"/>
          </p:nvPr>
        </p:nvSpPr>
        <p:spPr/>
        <p:txBody>
          <a:bodyPr/>
          <a:lstStyle/>
          <a:p>
            <a:r>
              <a:rPr lang="en-GB" dirty="0"/>
              <a:t>The nature and impact of Staff Shortage on Proper Care and its employees.</a:t>
            </a:r>
          </a:p>
        </p:txBody>
      </p:sp>
      <p:sp>
        <p:nvSpPr>
          <p:cNvPr id="3" name="Content Placeholder 2">
            <a:extLst>
              <a:ext uri="{FF2B5EF4-FFF2-40B4-BE49-F238E27FC236}">
                <a16:creationId xmlns:a16="http://schemas.microsoft.com/office/drawing/2014/main" id="{8876BEF2-27F0-4CC7-2876-2E7BADBCDD84}"/>
              </a:ext>
            </a:extLst>
          </p:cNvPr>
          <p:cNvSpPr>
            <a:spLocks noGrp="1"/>
          </p:cNvSpPr>
          <p:nvPr>
            <p:ph idx="1"/>
          </p:nvPr>
        </p:nvSpPr>
        <p:spPr>
          <a:xfrm>
            <a:off x="677334" y="2160589"/>
            <a:ext cx="8596668" cy="4556508"/>
          </a:xfrm>
        </p:spPr>
        <p:txBody>
          <a:bodyPr vert="horz" lIns="91440" tIns="45720" rIns="91440" bIns="45720" rtlCol="0" anchor="t">
            <a:normAutofit/>
          </a:bodyPr>
          <a:lstStyle/>
          <a:p>
            <a:r>
              <a:rPr lang="en-GB" sz="2000" b="1" dirty="0">
                <a:ea typeface="+mn-lt"/>
                <a:cs typeface="+mn-lt"/>
              </a:rPr>
              <a:t>Nature of staff shortage </a:t>
            </a:r>
            <a:endParaRPr lang="en-US" sz="2000" dirty="0">
              <a:ea typeface="+mn-lt"/>
              <a:cs typeface="+mn-lt"/>
            </a:endParaRPr>
          </a:p>
          <a:p>
            <a:r>
              <a:rPr lang="en-GB" sz="2000" dirty="0">
                <a:ea typeface="+mn-lt"/>
                <a:cs typeface="+mn-lt"/>
              </a:rPr>
              <a:t>Biggest problem in UK is the staff shortage</a:t>
            </a:r>
            <a:endParaRPr lang="en-US" sz="2000" dirty="0">
              <a:ea typeface="+mn-lt"/>
              <a:cs typeface="+mn-lt"/>
            </a:endParaRPr>
          </a:p>
          <a:p>
            <a:r>
              <a:rPr lang="en-GB" sz="2000" dirty="0">
                <a:ea typeface="+mn-lt"/>
                <a:cs typeface="+mn-lt"/>
              </a:rPr>
              <a:t>Care homes are affected because of above </a:t>
            </a:r>
            <a:endParaRPr lang="en-US" sz="2000">
              <a:ea typeface="+mn-lt"/>
              <a:cs typeface="+mn-lt"/>
            </a:endParaRPr>
          </a:p>
          <a:p>
            <a:r>
              <a:rPr lang="en-GB" sz="2000" dirty="0">
                <a:ea typeface="+mn-lt"/>
                <a:cs typeface="+mn-lt"/>
              </a:rPr>
              <a:t>Conducting to less quality in delivering NHS care home services</a:t>
            </a:r>
            <a:endParaRPr lang="en-US" sz="2000" dirty="0">
              <a:ea typeface="+mn-lt"/>
              <a:cs typeface="+mn-lt"/>
            </a:endParaRPr>
          </a:p>
          <a:p>
            <a:endParaRPr lang="en-GB" sz="2000" dirty="0">
              <a:ea typeface="+mn-lt"/>
              <a:cs typeface="+mn-lt"/>
            </a:endParaRPr>
          </a:p>
          <a:p>
            <a:r>
              <a:rPr lang="en-GB" sz="2000" b="1" dirty="0">
                <a:ea typeface="+mn-lt"/>
                <a:cs typeface="+mn-lt"/>
              </a:rPr>
              <a:t>Impact of staff shortage on employees and Proper Care</a:t>
            </a:r>
            <a:endParaRPr lang="en-US" sz="2000" dirty="0">
              <a:ea typeface="+mn-lt"/>
              <a:cs typeface="+mn-lt"/>
            </a:endParaRPr>
          </a:p>
          <a:p>
            <a:r>
              <a:rPr lang="en-GB" sz="2000" dirty="0">
                <a:ea typeface="+mn-lt"/>
                <a:cs typeface="+mn-lt"/>
              </a:rPr>
              <a:t>Longer shifts for current healthcare workers </a:t>
            </a:r>
            <a:endParaRPr lang="en-US" sz="2000" dirty="0">
              <a:ea typeface="+mn-lt"/>
              <a:cs typeface="+mn-lt"/>
            </a:endParaRPr>
          </a:p>
          <a:p>
            <a:r>
              <a:rPr lang="en-GB" sz="2000" dirty="0">
                <a:ea typeface="+mn-lt"/>
                <a:cs typeface="+mn-lt"/>
              </a:rPr>
              <a:t>Higer patient mortality</a:t>
            </a:r>
            <a:endParaRPr lang="en-US" sz="2000" dirty="0">
              <a:ea typeface="+mn-lt"/>
              <a:cs typeface="+mn-lt"/>
            </a:endParaRPr>
          </a:p>
          <a:p>
            <a:r>
              <a:rPr lang="en-GB" sz="2000" dirty="0">
                <a:ea typeface="+mn-lt"/>
                <a:cs typeface="+mn-lt"/>
              </a:rPr>
              <a:t>More medication errors </a:t>
            </a:r>
            <a:endParaRPr lang="en-US" sz="2000" dirty="0">
              <a:ea typeface="+mn-lt"/>
              <a:cs typeface="+mn-lt"/>
            </a:endParaRPr>
          </a:p>
          <a:p>
            <a:r>
              <a:rPr lang="en-GB" sz="2000" dirty="0">
                <a:ea typeface="+mn-lt"/>
                <a:cs typeface="+mn-lt"/>
              </a:rPr>
              <a:t>Emergency room overcrowding</a:t>
            </a:r>
            <a:endParaRPr lang="en-US" sz="2000" dirty="0">
              <a:ea typeface="+mn-lt"/>
              <a:cs typeface="+mn-lt"/>
            </a:endParaRPr>
          </a:p>
          <a:p>
            <a:pPr>
              <a:buFont typeface="Arial" charset="2"/>
              <a:buChar char="•"/>
            </a:pPr>
            <a:endParaRPr lang="en-GB" sz="2000" b="1" dirty="0"/>
          </a:p>
          <a:p>
            <a:pPr>
              <a:buFont typeface="Wingdings" charset="2"/>
              <a:buChar char="Ø"/>
            </a:pPr>
            <a:endParaRPr lang="en-GB" sz="2000" dirty="0"/>
          </a:p>
          <a:p>
            <a:pPr>
              <a:buFont typeface="Arial" charset="2"/>
              <a:buChar char="•"/>
            </a:pPr>
            <a:endParaRPr lang="en-GB" sz="2000" b="1" dirty="0"/>
          </a:p>
          <a:p>
            <a:pPr>
              <a:buFont typeface="Arial" charset="2"/>
              <a:buChar char="•"/>
            </a:pPr>
            <a:endParaRPr lang="en-GB" sz="2000" b="1" dirty="0"/>
          </a:p>
          <a:p>
            <a:endParaRPr lang="en-GB" sz="2000" dirty="0"/>
          </a:p>
          <a:p>
            <a:pPr>
              <a:buFont typeface="Wingdings" charset="2"/>
              <a:buChar char="Ø"/>
            </a:pPr>
            <a:endParaRPr lang="en-GB" sz="2000" b="1" dirty="0"/>
          </a:p>
        </p:txBody>
      </p:sp>
    </p:spTree>
    <p:extLst>
      <p:ext uri="{BB962C8B-B14F-4D97-AF65-F5344CB8AC3E}">
        <p14:creationId xmlns:p14="http://schemas.microsoft.com/office/powerpoint/2010/main" val="820084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25CDB0-C158-8D44-7610-3A76789BF90C}"/>
              </a:ext>
            </a:extLst>
          </p:cNvPr>
          <p:cNvSpPr>
            <a:spLocks noGrp="1"/>
          </p:cNvSpPr>
          <p:nvPr>
            <p:ph idx="1"/>
          </p:nvPr>
        </p:nvSpPr>
        <p:spPr>
          <a:xfrm>
            <a:off x="389787" y="464061"/>
            <a:ext cx="8596668" cy="5606056"/>
          </a:xfrm>
        </p:spPr>
        <p:txBody>
          <a:bodyPr vert="horz" lIns="91440" tIns="45720" rIns="91440" bIns="45720" rtlCol="0" anchor="t">
            <a:normAutofit/>
          </a:bodyPr>
          <a:lstStyle/>
          <a:p>
            <a:pPr marL="0" indent="0">
              <a:buNone/>
            </a:pPr>
            <a:r>
              <a:rPr lang="en-GB" sz="2000" b="1" dirty="0">
                <a:latin typeface="Arial Nova"/>
              </a:rPr>
              <a:t>    A PESTEL analysis of factors  contributing to Staff Shortage.</a:t>
            </a:r>
          </a:p>
          <a:p>
            <a:pPr>
              <a:buFont typeface="Wingdings 3"/>
              <a:buChar char=""/>
            </a:pPr>
            <a:endParaRPr lang="en-US" sz="2000" dirty="0">
              <a:ea typeface="+mn-lt"/>
              <a:cs typeface="+mn-lt"/>
            </a:endParaRPr>
          </a:p>
          <a:p>
            <a:pPr marL="0" indent="0">
              <a:buNone/>
            </a:pPr>
            <a:r>
              <a:rPr lang="en-GB" sz="2000" dirty="0">
                <a:ea typeface="+mn-lt"/>
                <a:cs typeface="+mn-lt"/>
              </a:rPr>
              <a:t>    The PESTEL it helps a company in detecting external influences that could affect internal decision-making.</a:t>
            </a:r>
          </a:p>
          <a:p>
            <a:pPr>
              <a:buFont typeface="Wingdings 3"/>
              <a:buChar char=""/>
            </a:pPr>
            <a:endParaRPr lang="en-GB" sz="2000" dirty="0">
              <a:ea typeface="+mn-lt"/>
              <a:cs typeface="+mn-lt"/>
            </a:endParaRPr>
          </a:p>
          <a:p>
            <a:pPr>
              <a:buFont typeface="Wingdings 3"/>
              <a:buChar char=""/>
            </a:pPr>
            <a:r>
              <a:rPr lang="en-GB" sz="2000" b="1" dirty="0">
                <a:ea typeface="+mn-lt"/>
                <a:cs typeface="+mn-lt"/>
              </a:rPr>
              <a:t>Political: </a:t>
            </a:r>
            <a:r>
              <a:rPr lang="en-GB" sz="2000" dirty="0">
                <a:ea typeface="+mn-lt"/>
                <a:cs typeface="+mn-lt"/>
              </a:rPr>
              <a:t>The country's government has a large influence on the NHS and carer workers. Politicians are unsure of management, and as a result, managers are extremely stressed by the constant change. </a:t>
            </a:r>
          </a:p>
          <a:p>
            <a:pPr>
              <a:buFont typeface="Wingdings 3"/>
              <a:buChar char=""/>
            </a:pPr>
            <a:r>
              <a:rPr lang="en-GB" sz="2000" b="1" dirty="0">
                <a:ea typeface="+mn-lt"/>
                <a:cs typeface="+mn-lt"/>
              </a:rPr>
              <a:t>Economical: </a:t>
            </a:r>
            <a:r>
              <a:rPr lang="en-GB" sz="2000" dirty="0">
                <a:ea typeface="+mn-lt"/>
                <a:cs typeface="+mn-lt"/>
              </a:rPr>
              <a:t>The financial environment can increase or decrease the Proper Care workers efficiency, so this must be assets and any necessary changes implemented.</a:t>
            </a:r>
            <a:endParaRPr lang="en-US" sz="2000" dirty="0">
              <a:ea typeface="+mn-lt"/>
              <a:cs typeface="+mn-lt"/>
            </a:endParaRPr>
          </a:p>
          <a:p>
            <a:pPr>
              <a:buFont typeface="Wingdings 3"/>
              <a:buChar char=""/>
            </a:pPr>
            <a:r>
              <a:rPr lang="en-GB" sz="2000" b="1" dirty="0">
                <a:ea typeface="+mn-lt"/>
                <a:cs typeface="+mn-lt"/>
              </a:rPr>
              <a:t>Social: </a:t>
            </a:r>
            <a:r>
              <a:rPr lang="en-GB" sz="2000" dirty="0">
                <a:ea typeface="+mn-lt"/>
                <a:cs typeface="+mn-lt"/>
              </a:rPr>
              <a:t>The social environment has an impact on the organization's staff as well. Employees value work-life balance, and the NHS should ensure that employees can work while also spending quality time with their families.</a:t>
            </a:r>
          </a:p>
          <a:p>
            <a:pPr marL="0" indent="0">
              <a:buNone/>
            </a:pPr>
            <a:endParaRPr lang="en-GB" sz="2000" b="1" dirty="0">
              <a:latin typeface="Arial Nova"/>
            </a:endParaRPr>
          </a:p>
          <a:p>
            <a:pPr marL="0" indent="0">
              <a:buNone/>
            </a:pPr>
            <a:endParaRPr lang="en-GB" sz="2000" dirty="0">
              <a:latin typeface="Arial Nova"/>
              <a:ea typeface="+mn-lt"/>
              <a:cs typeface="+mn-lt"/>
            </a:endParaRPr>
          </a:p>
          <a:p>
            <a:pPr marL="0" indent="0">
              <a:buNone/>
            </a:pPr>
            <a:endParaRPr lang="en-GB" sz="2000" b="1" dirty="0">
              <a:latin typeface="Trebuchet MS"/>
            </a:endParaRPr>
          </a:p>
          <a:p>
            <a:pPr marL="0" indent="0">
              <a:buNone/>
            </a:pPr>
            <a:endParaRPr lang="en-GB" sz="2000" b="1" dirty="0">
              <a:latin typeface="Trebuchet MS"/>
            </a:endParaRPr>
          </a:p>
          <a:p>
            <a:pPr marL="0" indent="0">
              <a:buNone/>
            </a:pPr>
            <a:endParaRPr lang="en-GB" sz="2000" dirty="0">
              <a:latin typeface="Trebuchet MS"/>
            </a:endParaRPr>
          </a:p>
          <a:p>
            <a:pPr marL="0" indent="0">
              <a:buNone/>
            </a:pPr>
            <a:endParaRPr lang="en-GB" sz="2000" b="1" dirty="0">
              <a:latin typeface="Arial Nova"/>
            </a:endParaRPr>
          </a:p>
        </p:txBody>
      </p:sp>
      <p:pic>
        <p:nvPicPr>
          <p:cNvPr id="2" name="Picture 3" descr="A picture containing circle&#10;&#10;Description automatically generated">
            <a:extLst>
              <a:ext uri="{FF2B5EF4-FFF2-40B4-BE49-F238E27FC236}">
                <a16:creationId xmlns:a16="http://schemas.microsoft.com/office/drawing/2014/main" id="{A25FFBD2-8AB5-37D5-4548-9804F1632EBC}"/>
              </a:ext>
            </a:extLst>
          </p:cNvPr>
          <p:cNvPicPr>
            <a:picLocks noChangeAspect="1"/>
          </p:cNvPicPr>
          <p:nvPr/>
        </p:nvPicPr>
        <p:blipFill>
          <a:blip r:embed="rId2"/>
          <a:stretch>
            <a:fillRect/>
          </a:stretch>
        </p:blipFill>
        <p:spPr>
          <a:xfrm>
            <a:off x="8987467" y="365994"/>
            <a:ext cx="514350" cy="5838465"/>
          </a:xfrm>
          <a:prstGeom prst="rect">
            <a:avLst/>
          </a:prstGeom>
        </p:spPr>
      </p:pic>
    </p:spTree>
    <p:extLst>
      <p:ext uri="{BB962C8B-B14F-4D97-AF65-F5344CB8AC3E}">
        <p14:creationId xmlns:p14="http://schemas.microsoft.com/office/powerpoint/2010/main" val="14185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591C-FA4C-75B5-9C96-08E075507E79}"/>
              </a:ext>
            </a:extLst>
          </p:cNvPr>
          <p:cNvSpPr>
            <a:spLocks noGrp="1"/>
          </p:cNvSpPr>
          <p:nvPr>
            <p:ph type="title"/>
          </p:nvPr>
        </p:nvSpPr>
        <p:spPr/>
        <p:txBody>
          <a:bodyPr/>
          <a:lstStyle/>
          <a:p>
            <a:r>
              <a:rPr lang="en-GB" dirty="0"/>
              <a:t>Cause and effect analysis of Staff Shortage </a:t>
            </a:r>
          </a:p>
        </p:txBody>
      </p:sp>
      <p:sp>
        <p:nvSpPr>
          <p:cNvPr id="3" name="Content Placeholder 2">
            <a:extLst>
              <a:ext uri="{FF2B5EF4-FFF2-40B4-BE49-F238E27FC236}">
                <a16:creationId xmlns:a16="http://schemas.microsoft.com/office/drawing/2014/main" id="{A54F578D-1A58-BC14-E91C-E47D88C2C0C6}"/>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    Fishbone diagram is also good in identify other causes which we cannot find in PESTEL.</a:t>
            </a:r>
            <a:endParaRPr lang="en-US" dirty="0">
              <a:ea typeface="+mn-lt"/>
              <a:cs typeface="+mn-lt"/>
            </a:endParaRPr>
          </a:p>
          <a:p>
            <a:pPr marL="0" indent="0">
              <a:buNone/>
            </a:pPr>
            <a:endParaRPr lang="en-US" dirty="0">
              <a:ea typeface="+mn-lt"/>
              <a:cs typeface="+mn-lt"/>
            </a:endParaRPr>
          </a:p>
          <a:p>
            <a:pPr marL="0" indent="0">
              <a:buNone/>
            </a:pPr>
            <a:r>
              <a:rPr lang="en-GB" dirty="0">
                <a:ea typeface="+mn-lt"/>
                <a:cs typeface="+mn-lt"/>
              </a:rPr>
              <a:t>    " The fishbone diagram is </a:t>
            </a:r>
            <a:r>
              <a:rPr lang="en-GB" b="1" dirty="0">
                <a:ea typeface="+mn-lt"/>
                <a:cs typeface="+mn-lt"/>
              </a:rPr>
              <a:t>an analysis tool that provides a systematic way of looking at effects and the causes that create or contribute to those effects</a:t>
            </a:r>
            <a:r>
              <a:rPr lang="en-GB" dirty="0">
                <a:ea typeface="+mn-lt"/>
                <a:cs typeface="+mn-lt"/>
              </a:rPr>
              <a:t>. "(Kaoru,1997)</a:t>
            </a:r>
            <a:endParaRPr lang="en-US">
              <a:ea typeface="+mn-lt"/>
              <a:cs typeface="+mn-lt"/>
            </a:endParaRPr>
          </a:p>
          <a:p>
            <a:pPr marL="0" indent="0">
              <a:buNone/>
            </a:pPr>
            <a:endParaRPr lang="en-GB" dirty="0">
              <a:ea typeface="+mn-lt"/>
              <a:cs typeface="+mn-lt"/>
            </a:endParaRPr>
          </a:p>
          <a:p>
            <a:pPr marL="0" indent="0">
              <a:buNone/>
            </a:pPr>
            <a:endParaRPr lang="en-GB" dirty="0">
              <a:ea typeface="+mn-lt"/>
              <a:cs typeface="+mn-lt"/>
            </a:endParaRPr>
          </a:p>
          <a:p>
            <a:pPr marL="0" indent="0">
              <a:buNone/>
            </a:pPr>
            <a:r>
              <a:rPr lang="en-GB" dirty="0">
                <a:ea typeface="+mn-lt"/>
                <a:cs typeface="+mn-lt"/>
              </a:rPr>
              <a:t>    Next will be the presentation of Fishbone about Staff Shortage</a:t>
            </a:r>
            <a:endParaRPr lang="en-US">
              <a:ea typeface="+mn-lt"/>
              <a:cs typeface="+mn-lt"/>
            </a:endParaRPr>
          </a:p>
          <a:p>
            <a:endParaRPr lang="en-US" dirty="0">
              <a:ea typeface="+mn-lt"/>
              <a:cs typeface="+mn-lt"/>
            </a:endParaRPr>
          </a:p>
          <a:p>
            <a:endParaRPr lang="en-GB" dirty="0">
              <a:ea typeface="+mn-lt"/>
              <a:cs typeface="+mn-lt"/>
            </a:endParaRPr>
          </a:p>
        </p:txBody>
      </p:sp>
    </p:spTree>
    <p:extLst>
      <p:ext uri="{BB962C8B-B14F-4D97-AF65-F5344CB8AC3E}">
        <p14:creationId xmlns:p14="http://schemas.microsoft.com/office/powerpoint/2010/main" val="516544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CDC9DF3-57AB-DFAF-FCF3-1AD64090CAFA}"/>
              </a:ext>
            </a:extLst>
          </p:cNvPr>
          <p:cNvPicPr>
            <a:picLocks noGrp="1" noChangeAspect="1"/>
          </p:cNvPicPr>
          <p:nvPr>
            <p:ph idx="1"/>
          </p:nvPr>
        </p:nvPicPr>
        <p:blipFill>
          <a:blip r:embed="rId2"/>
          <a:stretch>
            <a:fillRect/>
          </a:stretch>
        </p:blipFill>
        <p:spPr>
          <a:xfrm>
            <a:off x="232847" y="120065"/>
            <a:ext cx="11397830" cy="6337180"/>
          </a:xfrm>
        </p:spPr>
      </p:pic>
      <p:sp>
        <p:nvSpPr>
          <p:cNvPr id="5" name="TextBox 4">
            <a:extLst>
              <a:ext uri="{FF2B5EF4-FFF2-40B4-BE49-F238E27FC236}">
                <a16:creationId xmlns:a16="http://schemas.microsoft.com/office/drawing/2014/main" id="{DF983ED5-269E-BA8E-154E-B67A40076053}"/>
              </a:ext>
            </a:extLst>
          </p:cNvPr>
          <p:cNvSpPr txBox="1"/>
          <p:nvPr/>
        </p:nvSpPr>
        <p:spPr>
          <a:xfrm>
            <a:off x="468701" y="842513"/>
            <a:ext cx="10179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Hours</a:t>
            </a:r>
          </a:p>
        </p:txBody>
      </p:sp>
      <p:sp>
        <p:nvSpPr>
          <p:cNvPr id="6" name="TextBox 5">
            <a:extLst>
              <a:ext uri="{FF2B5EF4-FFF2-40B4-BE49-F238E27FC236}">
                <a16:creationId xmlns:a16="http://schemas.microsoft.com/office/drawing/2014/main" id="{B5C8C6E5-3F42-2695-0A7B-E33D3BE47A62}"/>
              </a:ext>
            </a:extLst>
          </p:cNvPr>
          <p:cNvSpPr txBox="1"/>
          <p:nvPr/>
        </p:nvSpPr>
        <p:spPr>
          <a:xfrm>
            <a:off x="1115683" y="1662023"/>
            <a:ext cx="17367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Unpaid overtime</a:t>
            </a:r>
          </a:p>
        </p:txBody>
      </p:sp>
      <p:sp>
        <p:nvSpPr>
          <p:cNvPr id="7" name="TextBox 6">
            <a:extLst>
              <a:ext uri="{FF2B5EF4-FFF2-40B4-BE49-F238E27FC236}">
                <a16:creationId xmlns:a16="http://schemas.microsoft.com/office/drawing/2014/main" id="{803F4B0A-1ED1-B6C6-194E-E8E9D2EE18B8}"/>
              </a:ext>
            </a:extLst>
          </p:cNvPr>
          <p:cNvSpPr txBox="1"/>
          <p:nvPr/>
        </p:nvSpPr>
        <p:spPr>
          <a:xfrm>
            <a:off x="1689879" y="2466256"/>
            <a:ext cx="1362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Many hours of work</a:t>
            </a:r>
          </a:p>
        </p:txBody>
      </p:sp>
      <p:sp>
        <p:nvSpPr>
          <p:cNvPr id="8" name="TextBox 7">
            <a:extLst>
              <a:ext uri="{FF2B5EF4-FFF2-40B4-BE49-F238E27FC236}">
                <a16:creationId xmlns:a16="http://schemas.microsoft.com/office/drawing/2014/main" id="{CC74534C-FD2A-2EB1-7240-C7E0C9AEE8FB}"/>
              </a:ext>
            </a:extLst>
          </p:cNvPr>
          <p:cNvSpPr txBox="1"/>
          <p:nvPr/>
        </p:nvSpPr>
        <p:spPr>
          <a:xfrm>
            <a:off x="3471773" y="898225"/>
            <a:ext cx="7303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Pay</a:t>
            </a:r>
          </a:p>
        </p:txBody>
      </p:sp>
      <p:sp>
        <p:nvSpPr>
          <p:cNvPr id="9" name="TextBox 8">
            <a:extLst>
              <a:ext uri="{FF2B5EF4-FFF2-40B4-BE49-F238E27FC236}">
                <a16:creationId xmlns:a16="http://schemas.microsoft.com/office/drawing/2014/main" id="{BCA9CF90-BCF1-F30E-F8CC-E8FD60F94EC3}"/>
              </a:ext>
            </a:extLst>
          </p:cNvPr>
          <p:cNvSpPr txBox="1"/>
          <p:nvPr/>
        </p:nvSpPr>
        <p:spPr>
          <a:xfrm>
            <a:off x="3700911" y="1659326"/>
            <a:ext cx="17224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Benefits and Compensation</a:t>
            </a:r>
          </a:p>
        </p:txBody>
      </p:sp>
      <p:sp>
        <p:nvSpPr>
          <p:cNvPr id="10" name="TextBox 9">
            <a:extLst>
              <a:ext uri="{FF2B5EF4-FFF2-40B4-BE49-F238E27FC236}">
                <a16:creationId xmlns:a16="http://schemas.microsoft.com/office/drawing/2014/main" id="{95AF040F-C231-CCC5-1134-EDE40D05582E}"/>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11" name="TextBox 10">
            <a:extLst>
              <a:ext uri="{FF2B5EF4-FFF2-40B4-BE49-F238E27FC236}">
                <a16:creationId xmlns:a16="http://schemas.microsoft.com/office/drawing/2014/main" id="{9CE8F811-0D82-1AED-7DB9-1AAA599B38FD}"/>
              </a:ext>
            </a:extLst>
          </p:cNvPr>
          <p:cNvSpPr txBox="1"/>
          <p:nvPr/>
        </p:nvSpPr>
        <p:spPr>
          <a:xfrm>
            <a:off x="10212058" y="2893983"/>
            <a:ext cx="1204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Shortage Staff</a:t>
            </a:r>
          </a:p>
        </p:txBody>
      </p:sp>
      <p:sp>
        <p:nvSpPr>
          <p:cNvPr id="12" name="TextBox 11">
            <a:extLst>
              <a:ext uri="{FF2B5EF4-FFF2-40B4-BE49-F238E27FC236}">
                <a16:creationId xmlns:a16="http://schemas.microsoft.com/office/drawing/2014/main" id="{71D6D30C-05E2-31B8-E85A-D93F52AA6909}"/>
              </a:ext>
            </a:extLst>
          </p:cNvPr>
          <p:cNvSpPr txBox="1"/>
          <p:nvPr/>
        </p:nvSpPr>
        <p:spPr>
          <a:xfrm>
            <a:off x="5725424" y="765235"/>
            <a:ext cx="14348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Heavy workloads</a:t>
            </a:r>
          </a:p>
        </p:txBody>
      </p:sp>
      <p:sp>
        <p:nvSpPr>
          <p:cNvPr id="13" name="TextBox 12">
            <a:extLst>
              <a:ext uri="{FF2B5EF4-FFF2-40B4-BE49-F238E27FC236}">
                <a16:creationId xmlns:a16="http://schemas.microsoft.com/office/drawing/2014/main" id="{A75FC5EB-3FA9-4B25-74A2-2BDBE318193E}"/>
              </a:ext>
            </a:extLst>
          </p:cNvPr>
          <p:cNvSpPr txBox="1"/>
          <p:nvPr/>
        </p:nvSpPr>
        <p:spPr>
          <a:xfrm>
            <a:off x="6529657" y="1713242"/>
            <a:ext cx="12623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Job pressure</a:t>
            </a:r>
          </a:p>
        </p:txBody>
      </p:sp>
      <p:sp>
        <p:nvSpPr>
          <p:cNvPr id="14" name="TextBox 13">
            <a:extLst>
              <a:ext uri="{FF2B5EF4-FFF2-40B4-BE49-F238E27FC236}">
                <a16:creationId xmlns:a16="http://schemas.microsoft.com/office/drawing/2014/main" id="{00588706-3A04-6C5E-7B2D-CD4150C7A610}"/>
              </a:ext>
            </a:extLst>
          </p:cNvPr>
          <p:cNvSpPr txBox="1"/>
          <p:nvPr/>
        </p:nvSpPr>
        <p:spPr>
          <a:xfrm>
            <a:off x="1913626" y="5292306"/>
            <a:ext cx="11185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Brexit</a:t>
            </a:r>
          </a:p>
        </p:txBody>
      </p:sp>
      <p:sp>
        <p:nvSpPr>
          <p:cNvPr id="15" name="TextBox 14">
            <a:extLst>
              <a:ext uri="{FF2B5EF4-FFF2-40B4-BE49-F238E27FC236}">
                <a16:creationId xmlns:a16="http://schemas.microsoft.com/office/drawing/2014/main" id="{04E3F2C8-7E27-19AE-9D7C-11502162F54B}"/>
              </a:ext>
            </a:extLst>
          </p:cNvPr>
          <p:cNvSpPr txBox="1"/>
          <p:nvPr/>
        </p:nvSpPr>
        <p:spPr>
          <a:xfrm>
            <a:off x="2947898" y="3580501"/>
            <a:ext cx="134859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Possible staff living</a:t>
            </a:r>
          </a:p>
        </p:txBody>
      </p:sp>
      <p:sp>
        <p:nvSpPr>
          <p:cNvPr id="17" name="TextBox 16">
            <a:extLst>
              <a:ext uri="{FF2B5EF4-FFF2-40B4-BE49-F238E27FC236}">
                <a16:creationId xmlns:a16="http://schemas.microsoft.com/office/drawing/2014/main" id="{F22002D0-DF01-6189-D381-CEBBDCB8E661}"/>
              </a:ext>
            </a:extLst>
          </p:cNvPr>
          <p:cNvSpPr txBox="1"/>
          <p:nvPr/>
        </p:nvSpPr>
        <p:spPr>
          <a:xfrm>
            <a:off x="4383836" y="2471648"/>
            <a:ext cx="19524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Payment is different between people</a:t>
            </a:r>
            <a:endParaRPr lang="en-US" dirty="0">
              <a:ea typeface="+mn-lt"/>
              <a:cs typeface="+mn-lt"/>
            </a:endParaRPr>
          </a:p>
        </p:txBody>
      </p:sp>
      <p:sp>
        <p:nvSpPr>
          <p:cNvPr id="18" name="TextBox 17">
            <a:extLst>
              <a:ext uri="{FF2B5EF4-FFF2-40B4-BE49-F238E27FC236}">
                <a16:creationId xmlns:a16="http://schemas.microsoft.com/office/drawing/2014/main" id="{7E7AA922-DBC4-F7B1-5E3B-2071EE47EF81}"/>
              </a:ext>
            </a:extLst>
          </p:cNvPr>
          <p:cNvSpPr txBox="1"/>
          <p:nvPr/>
        </p:nvSpPr>
        <p:spPr>
          <a:xfrm>
            <a:off x="2384485" y="4411692"/>
            <a:ext cx="13198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Less workforce</a:t>
            </a:r>
          </a:p>
        </p:txBody>
      </p:sp>
      <p:sp>
        <p:nvSpPr>
          <p:cNvPr id="2" name="TextBox 1">
            <a:extLst>
              <a:ext uri="{FF2B5EF4-FFF2-40B4-BE49-F238E27FC236}">
                <a16:creationId xmlns:a16="http://schemas.microsoft.com/office/drawing/2014/main" id="{1B262E96-6551-4845-E2A8-30D788AD9B14}"/>
              </a:ext>
            </a:extLst>
          </p:cNvPr>
          <p:cNvSpPr txBox="1"/>
          <p:nvPr/>
        </p:nvSpPr>
        <p:spPr>
          <a:xfrm>
            <a:off x="7211683" y="2539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Tiredness</a:t>
            </a:r>
          </a:p>
        </p:txBody>
      </p:sp>
      <p:sp>
        <p:nvSpPr>
          <p:cNvPr id="3" name="TextBox 2">
            <a:extLst>
              <a:ext uri="{FF2B5EF4-FFF2-40B4-BE49-F238E27FC236}">
                <a16:creationId xmlns:a16="http://schemas.microsoft.com/office/drawing/2014/main" id="{9D238F69-324D-BF08-B6F1-78E252910124}"/>
              </a:ext>
            </a:extLst>
          </p:cNvPr>
          <p:cNvSpPr txBox="1"/>
          <p:nvPr/>
        </p:nvSpPr>
        <p:spPr>
          <a:xfrm>
            <a:off x="4795389" y="53561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Immigrants</a:t>
            </a:r>
          </a:p>
        </p:txBody>
      </p:sp>
      <p:sp>
        <p:nvSpPr>
          <p:cNvPr id="16" name="TextBox 15">
            <a:extLst>
              <a:ext uri="{FF2B5EF4-FFF2-40B4-BE49-F238E27FC236}">
                <a16:creationId xmlns:a16="http://schemas.microsoft.com/office/drawing/2014/main" id="{024379D4-0CBF-3E60-9F9C-23092A14D9B4}"/>
              </a:ext>
            </a:extLst>
          </p:cNvPr>
          <p:cNvSpPr txBox="1"/>
          <p:nvPr/>
        </p:nvSpPr>
        <p:spPr>
          <a:xfrm>
            <a:off x="5369584" y="4478188"/>
            <a:ext cx="18374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Language barrier</a:t>
            </a:r>
          </a:p>
        </p:txBody>
      </p:sp>
      <p:sp>
        <p:nvSpPr>
          <p:cNvPr id="19" name="TextBox 18">
            <a:extLst>
              <a:ext uri="{FF2B5EF4-FFF2-40B4-BE49-F238E27FC236}">
                <a16:creationId xmlns:a16="http://schemas.microsoft.com/office/drawing/2014/main" id="{4AE2D50B-EF73-8474-E99E-CB055C6023A7}"/>
              </a:ext>
            </a:extLst>
          </p:cNvPr>
          <p:cNvSpPr txBox="1"/>
          <p:nvPr/>
        </p:nvSpPr>
        <p:spPr>
          <a:xfrm>
            <a:off x="6030044" y="3772798"/>
            <a:ext cx="1132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Racism</a:t>
            </a:r>
          </a:p>
        </p:txBody>
      </p:sp>
    </p:spTree>
    <p:extLst>
      <p:ext uri="{BB962C8B-B14F-4D97-AF65-F5344CB8AC3E}">
        <p14:creationId xmlns:p14="http://schemas.microsoft.com/office/powerpoint/2010/main" val="2660521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A043A-0BAD-92F6-ACC2-D1F6AE7CEA38}"/>
              </a:ext>
            </a:extLst>
          </p:cNvPr>
          <p:cNvSpPr>
            <a:spLocks noGrp="1"/>
          </p:cNvSpPr>
          <p:nvPr>
            <p:ph type="title"/>
          </p:nvPr>
        </p:nvSpPr>
        <p:spPr/>
        <p:txBody>
          <a:bodyPr/>
          <a:lstStyle/>
          <a:p>
            <a:r>
              <a:rPr lang="en-GB" dirty="0"/>
              <a:t>Evaluation of the solution to identify the most appropriate </a:t>
            </a:r>
          </a:p>
        </p:txBody>
      </p:sp>
      <p:sp>
        <p:nvSpPr>
          <p:cNvPr id="3" name="Content Placeholder 2">
            <a:extLst>
              <a:ext uri="{FF2B5EF4-FFF2-40B4-BE49-F238E27FC236}">
                <a16:creationId xmlns:a16="http://schemas.microsoft.com/office/drawing/2014/main" id="{C7159ECE-34B5-F476-5DE1-84FBDD2577E8}"/>
              </a:ext>
            </a:extLst>
          </p:cNvPr>
          <p:cNvSpPr>
            <a:spLocks noGrp="1"/>
          </p:cNvSpPr>
          <p:nvPr>
            <p:ph idx="1"/>
          </p:nvPr>
        </p:nvSpPr>
        <p:spPr/>
        <p:txBody>
          <a:bodyPr vert="horz" lIns="91440" tIns="45720" rIns="91440" bIns="45720" rtlCol="0" anchor="t">
            <a:normAutofit/>
          </a:bodyPr>
          <a:lstStyle/>
          <a:p>
            <a:pPr>
              <a:buFont typeface="Wingdings 3"/>
              <a:buChar char=""/>
            </a:pPr>
            <a:endParaRPr lang="en-GB" dirty="0">
              <a:ea typeface="+mn-lt"/>
              <a:cs typeface="+mn-lt"/>
            </a:endParaRPr>
          </a:p>
          <a:p>
            <a:pPr>
              <a:buFont typeface="Wingdings 3"/>
              <a:buChar char=""/>
            </a:pPr>
            <a:endParaRPr lang="en-GB" dirty="0">
              <a:ea typeface="+mn-lt"/>
              <a:cs typeface="+mn-lt"/>
            </a:endParaRPr>
          </a:p>
          <a:p>
            <a:pPr>
              <a:buFont typeface="Wingdings 3"/>
              <a:buChar char=""/>
            </a:pPr>
            <a:r>
              <a:rPr lang="en-GB" dirty="0">
                <a:ea typeface="+mn-lt"/>
                <a:cs typeface="+mn-lt"/>
              </a:rPr>
              <a:t>       Using PMI, the potential solutions were evaluated to identify which became best.</a:t>
            </a:r>
            <a:endParaRPr lang="en-US">
              <a:ea typeface="+mn-lt"/>
              <a:cs typeface="+mn-lt"/>
            </a:endParaRPr>
          </a:p>
          <a:p>
            <a:pPr indent="0">
              <a:buNone/>
            </a:pPr>
            <a:endParaRPr lang="en-GB" dirty="0">
              <a:ea typeface="+mn-lt"/>
              <a:cs typeface="+mn-lt"/>
            </a:endParaRPr>
          </a:p>
          <a:p>
            <a:pPr>
              <a:buFont typeface="Wingdings 3"/>
              <a:buChar char=""/>
            </a:pPr>
            <a:r>
              <a:rPr lang="en-GB" dirty="0">
                <a:ea typeface="+mn-lt"/>
                <a:cs typeface="+mn-lt"/>
              </a:rPr>
              <a:t>    "PMI (plus, minus, interesting) is </a:t>
            </a:r>
            <a:r>
              <a:rPr lang="en-GB" b="1" dirty="0">
                <a:ea typeface="+mn-lt"/>
                <a:cs typeface="+mn-lt"/>
              </a:rPr>
              <a:t>a brainstorming activity that encourages participants in a discussion to look at an idea from more than one viewpoint</a:t>
            </a:r>
            <a:r>
              <a:rPr lang="en-GB" dirty="0">
                <a:ea typeface="+mn-lt"/>
                <a:cs typeface="+mn-lt"/>
              </a:rPr>
              <a:t>." PMI was developed by </a:t>
            </a:r>
            <a:r>
              <a:rPr lang="en-GB" dirty="0" err="1">
                <a:ea typeface="+mn-lt"/>
                <a:cs typeface="+mn-lt"/>
              </a:rPr>
              <a:t>Dr.</a:t>
            </a:r>
            <a:r>
              <a:rPr lang="en-GB" dirty="0">
                <a:ea typeface="+mn-lt"/>
                <a:cs typeface="+mn-lt"/>
              </a:rPr>
              <a:t> Edward de Bono, a proponent of teaching critical thinking in schools.</a:t>
            </a:r>
          </a:p>
          <a:p>
            <a:pPr marL="0" indent="0">
              <a:buNone/>
            </a:pPr>
            <a:endParaRPr lang="en-GB" dirty="0"/>
          </a:p>
        </p:txBody>
      </p:sp>
    </p:spTree>
    <p:extLst>
      <p:ext uri="{BB962C8B-B14F-4D97-AF65-F5344CB8AC3E}">
        <p14:creationId xmlns:p14="http://schemas.microsoft.com/office/powerpoint/2010/main" val="2748815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87BAC-523F-4E6A-AE81-58BDE0690253}"/>
              </a:ext>
            </a:extLst>
          </p:cNvPr>
          <p:cNvSpPr>
            <a:spLocks noGrp="1"/>
          </p:cNvSpPr>
          <p:nvPr>
            <p:ph type="title"/>
          </p:nvPr>
        </p:nvSpPr>
        <p:spPr/>
        <p:txBody>
          <a:bodyPr/>
          <a:lstStyle/>
          <a:p>
            <a:r>
              <a:rPr lang="en-GB" dirty="0"/>
              <a:t>Possible solutions to solve the problem of Staff Shortage for Proper Care</a:t>
            </a:r>
          </a:p>
        </p:txBody>
      </p:sp>
      <p:sp>
        <p:nvSpPr>
          <p:cNvPr id="3" name="Content Placeholder 2">
            <a:extLst>
              <a:ext uri="{FF2B5EF4-FFF2-40B4-BE49-F238E27FC236}">
                <a16:creationId xmlns:a16="http://schemas.microsoft.com/office/drawing/2014/main" id="{B3831B0D-E115-B538-82E8-B883BB401ED3}"/>
              </a:ext>
            </a:extLst>
          </p:cNvPr>
          <p:cNvSpPr>
            <a:spLocks noGrp="1"/>
          </p:cNvSpPr>
          <p:nvPr>
            <p:ph idx="1"/>
          </p:nvPr>
        </p:nvSpPr>
        <p:spPr/>
        <p:txBody>
          <a:bodyPr vert="horz" lIns="91440" tIns="45720" rIns="91440" bIns="45720" rtlCol="0" anchor="t">
            <a:normAutofit/>
          </a:bodyPr>
          <a:lstStyle/>
          <a:p>
            <a:pPr>
              <a:buFont typeface="Courier New" charset="2"/>
              <a:buChar char="o"/>
            </a:pPr>
            <a:r>
              <a:rPr lang="en-GB" b="1" dirty="0">
                <a:ea typeface="+mn-lt"/>
                <a:cs typeface="+mn-lt"/>
              </a:rPr>
              <a:t>Causes identified from PESTEL and Fishbone</a:t>
            </a:r>
            <a:endParaRPr lang="en-US" dirty="0">
              <a:ea typeface="+mn-lt"/>
              <a:cs typeface="+mn-lt"/>
            </a:endParaRPr>
          </a:p>
          <a:p>
            <a:r>
              <a:rPr lang="en-GB" dirty="0">
                <a:ea typeface="+mn-lt"/>
                <a:cs typeface="+mn-lt"/>
              </a:rPr>
              <a:t>Salary</a:t>
            </a:r>
            <a:endParaRPr lang="en-US" dirty="0">
              <a:ea typeface="+mn-lt"/>
              <a:cs typeface="+mn-lt"/>
            </a:endParaRPr>
          </a:p>
          <a:p>
            <a:r>
              <a:rPr lang="en-GB" dirty="0">
                <a:ea typeface="+mn-lt"/>
                <a:cs typeface="+mn-lt"/>
              </a:rPr>
              <a:t>Hours of work</a:t>
            </a:r>
            <a:endParaRPr lang="en-US" dirty="0">
              <a:ea typeface="+mn-lt"/>
              <a:cs typeface="+mn-lt"/>
            </a:endParaRPr>
          </a:p>
          <a:p>
            <a:r>
              <a:rPr lang="en-GB" dirty="0">
                <a:ea typeface="+mn-lt"/>
                <a:cs typeface="+mn-lt"/>
              </a:rPr>
              <a:t>Heavy workloads</a:t>
            </a:r>
            <a:endParaRPr lang="en-US" dirty="0">
              <a:ea typeface="+mn-lt"/>
              <a:cs typeface="+mn-lt"/>
            </a:endParaRPr>
          </a:p>
          <a:p>
            <a:pPr>
              <a:buFont typeface="Courier New" charset="2"/>
              <a:buChar char="o"/>
            </a:pPr>
            <a:r>
              <a:rPr lang="en-GB" b="1" dirty="0">
                <a:ea typeface="+mn-lt"/>
                <a:cs typeface="+mn-lt"/>
              </a:rPr>
              <a:t>  Solution for these causes</a:t>
            </a:r>
            <a:endParaRPr lang="en-US" dirty="0">
              <a:ea typeface="+mn-lt"/>
              <a:cs typeface="+mn-lt"/>
            </a:endParaRPr>
          </a:p>
          <a:p>
            <a:r>
              <a:rPr lang="en-GB" dirty="0">
                <a:ea typeface="+mn-lt"/>
                <a:cs typeface="+mn-lt"/>
              </a:rPr>
              <a:t>Increase salary and add bonuses</a:t>
            </a:r>
            <a:endParaRPr lang="en-US" dirty="0">
              <a:ea typeface="+mn-lt"/>
              <a:cs typeface="+mn-lt"/>
            </a:endParaRPr>
          </a:p>
          <a:p>
            <a:r>
              <a:rPr lang="en-GB" dirty="0">
                <a:ea typeface="+mn-lt"/>
                <a:cs typeface="+mn-lt"/>
              </a:rPr>
              <a:t>Flexible shift and overtime paid more</a:t>
            </a:r>
            <a:endParaRPr lang="en-US" dirty="0">
              <a:ea typeface="+mn-lt"/>
              <a:cs typeface="+mn-lt"/>
            </a:endParaRPr>
          </a:p>
          <a:p>
            <a:r>
              <a:rPr lang="en-GB" dirty="0">
                <a:ea typeface="+mn-lt"/>
                <a:cs typeface="+mn-lt"/>
              </a:rPr>
              <a:t>Develop an organizational strategy</a:t>
            </a:r>
          </a:p>
          <a:p>
            <a:pPr>
              <a:buFont typeface="Wingdings" charset="2"/>
              <a:buChar char="q"/>
            </a:pPr>
            <a:endParaRPr lang="en-GB" b="1" dirty="0"/>
          </a:p>
          <a:p>
            <a:pPr marL="285750" indent="-285750">
              <a:buFont typeface="Wingdings" charset="2"/>
              <a:buChar char="v"/>
            </a:pPr>
            <a:endParaRPr lang="en-GB" dirty="0"/>
          </a:p>
          <a:p>
            <a:pPr marL="285750" indent="-285750">
              <a:buFont typeface="Wingdings" charset="2"/>
              <a:buChar char="v"/>
            </a:pPr>
            <a:endParaRPr lang="en-GB" dirty="0"/>
          </a:p>
          <a:p>
            <a:pPr marL="285750" indent="-285750">
              <a:buFont typeface="Wingdings" charset="2"/>
              <a:buChar char="v"/>
            </a:pPr>
            <a:endParaRPr lang="en-GB" dirty="0"/>
          </a:p>
          <a:p>
            <a:pPr marL="285750" indent="-285750">
              <a:buFont typeface="Wingdings" charset="2"/>
              <a:buChar char="q"/>
            </a:pPr>
            <a:endParaRPr lang="en-GB" dirty="0"/>
          </a:p>
        </p:txBody>
      </p:sp>
    </p:spTree>
    <p:extLst>
      <p:ext uri="{BB962C8B-B14F-4D97-AF65-F5344CB8AC3E}">
        <p14:creationId xmlns:p14="http://schemas.microsoft.com/office/powerpoint/2010/main" val="145895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8">
            <a:extLst>
              <a:ext uri="{FF2B5EF4-FFF2-40B4-BE49-F238E27FC236}">
                <a16:creationId xmlns:a16="http://schemas.microsoft.com/office/drawing/2014/main" id="{A4D026A2-7476-44B0-9648-BB98882F7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8F8FC21-0A44-4045-95A1-B7935DBC6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10">
              <a:extLst>
                <a:ext uri="{FF2B5EF4-FFF2-40B4-BE49-F238E27FC236}">
                  <a16:creationId xmlns:a16="http://schemas.microsoft.com/office/drawing/2014/main" id="{0209B962-CD29-4D46-A7B0-10F6C7CF1C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CC8D40CF-4D47-411D-A8B7-0E4B29E98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5">
              <a:extLst>
                <a:ext uri="{FF2B5EF4-FFF2-40B4-BE49-F238E27FC236}">
                  <a16:creationId xmlns:a16="http://schemas.microsoft.com/office/drawing/2014/main" id="{9B48A2AD-5257-4384-A7F5-A1EE4E688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04C26DE3-844C-47DA-831E-E7D7BF61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922D975E-0684-4AA6-9FB7-929B250D5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38ED5A9A-F0C7-4547-BC1E-22FC89BD2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9">
              <a:extLst>
                <a:ext uri="{FF2B5EF4-FFF2-40B4-BE49-F238E27FC236}">
                  <a16:creationId xmlns:a16="http://schemas.microsoft.com/office/drawing/2014/main" id="{2D743765-A245-4349-A5CE-4AB5F078F9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AF7217B-D042-44D2-9FC7-71FAB6651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1CC9171B-8BEB-48B1-B9BE-E9584522D0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8"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0"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imeline&#10;&#10;Description automatically generated">
            <a:extLst>
              <a:ext uri="{FF2B5EF4-FFF2-40B4-BE49-F238E27FC236}">
                <a16:creationId xmlns:a16="http://schemas.microsoft.com/office/drawing/2014/main" id="{0722EF1A-6713-479D-04B4-8AEDB346511F}"/>
              </a:ext>
            </a:extLst>
          </p:cNvPr>
          <p:cNvPicPr>
            <a:picLocks noGrp="1" noChangeAspect="1"/>
          </p:cNvPicPr>
          <p:nvPr>
            <p:ph idx="1"/>
          </p:nvPr>
        </p:nvPicPr>
        <p:blipFill>
          <a:blip r:embed="rId2"/>
          <a:stretch>
            <a:fillRect/>
          </a:stretch>
        </p:blipFill>
        <p:spPr>
          <a:xfrm>
            <a:off x="247986" y="226221"/>
            <a:ext cx="10586133" cy="6416309"/>
          </a:xfrm>
          <a:prstGeom prst="rect">
            <a:avLst/>
          </a:prstGeom>
        </p:spPr>
      </p:pic>
      <p:sp>
        <p:nvSpPr>
          <p:cNvPr id="5" name="TextBox 4">
            <a:extLst>
              <a:ext uri="{FF2B5EF4-FFF2-40B4-BE49-F238E27FC236}">
                <a16:creationId xmlns:a16="http://schemas.microsoft.com/office/drawing/2014/main" id="{F28B14C4-BD8C-45CC-7A44-051E4F9792AD}"/>
              </a:ext>
            </a:extLst>
          </p:cNvPr>
          <p:cNvSpPr txBox="1"/>
          <p:nvPr/>
        </p:nvSpPr>
        <p:spPr>
          <a:xfrm>
            <a:off x="1345721" y="2093343"/>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Flexible working hours</a:t>
            </a:r>
            <a:endParaRPr lang="en-US"/>
          </a:p>
          <a:p>
            <a:pPr marL="285750" indent="-285750">
              <a:buFont typeface="Arial"/>
              <a:buChar char="•"/>
            </a:pPr>
            <a:r>
              <a:rPr lang="en-GB" dirty="0"/>
              <a:t>Training and development</a:t>
            </a:r>
          </a:p>
          <a:p>
            <a:pPr marL="285750" indent="-285750">
              <a:buFont typeface="Arial"/>
              <a:buChar char="•"/>
            </a:pPr>
            <a:r>
              <a:rPr lang="en-GB" dirty="0"/>
              <a:t>Diploma in health and social care</a:t>
            </a:r>
          </a:p>
          <a:p>
            <a:pPr marL="285750" indent="-285750">
              <a:buFont typeface="Arial"/>
              <a:buChar char="•"/>
            </a:pPr>
            <a:r>
              <a:rPr lang="en-GB" dirty="0"/>
              <a:t>No two days the same(diversity).</a:t>
            </a:r>
          </a:p>
          <a:p>
            <a:pPr marL="285750" indent="-285750">
              <a:buFont typeface="Arial"/>
              <a:buChar char="•"/>
            </a:pPr>
            <a:r>
              <a:rPr lang="en-GB" dirty="0"/>
              <a:t>True job satisfaction</a:t>
            </a:r>
          </a:p>
          <a:p>
            <a:endParaRPr lang="en-GB" dirty="0"/>
          </a:p>
        </p:txBody>
      </p:sp>
      <p:sp>
        <p:nvSpPr>
          <p:cNvPr id="2" name="TextBox 1">
            <a:extLst>
              <a:ext uri="{FF2B5EF4-FFF2-40B4-BE49-F238E27FC236}">
                <a16:creationId xmlns:a16="http://schemas.microsoft.com/office/drawing/2014/main" id="{EFC3FE5C-9516-0D09-A9D0-D5508D4CEDDB}"/>
              </a:ext>
            </a:extLst>
          </p:cNvPr>
          <p:cNvSpPr txBox="1"/>
          <p:nvPr/>
        </p:nvSpPr>
        <p:spPr>
          <a:xfrm>
            <a:off x="4177162" y="2092445"/>
            <a:ext cx="27432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ea typeface="+mn-lt"/>
                <a:cs typeface="+mn-lt"/>
              </a:rPr>
              <a:t>Stress </a:t>
            </a:r>
            <a:endParaRPr lang="en-GB"/>
          </a:p>
          <a:p>
            <a:pPr>
              <a:buFont typeface="Arial"/>
              <a:buChar char="•"/>
            </a:pPr>
            <a:r>
              <a:rPr lang="en-GB" dirty="0">
                <a:ea typeface="+mn-lt"/>
                <a:cs typeface="+mn-lt"/>
              </a:rPr>
              <a:t>Insufficient time spent with patients.</a:t>
            </a:r>
          </a:p>
          <a:p>
            <a:pPr>
              <a:buFont typeface="Arial"/>
              <a:buChar char="•"/>
            </a:pPr>
            <a:r>
              <a:rPr lang="en-GB" dirty="0">
                <a:ea typeface="+mn-lt"/>
                <a:cs typeface="+mn-lt"/>
              </a:rPr>
              <a:t>Technology Resources Limited</a:t>
            </a:r>
            <a:endParaRPr lang="en-GB" dirty="0"/>
          </a:p>
          <a:p>
            <a:pPr>
              <a:buFont typeface="Arial"/>
              <a:buChar char="•"/>
            </a:pPr>
            <a:r>
              <a:rPr lang="en-GB" dirty="0">
                <a:ea typeface="+mn-lt"/>
                <a:cs typeface="+mn-lt"/>
              </a:rPr>
              <a:t>Low Paying</a:t>
            </a:r>
            <a:endParaRPr lang="en-GB" dirty="0"/>
          </a:p>
          <a:p>
            <a:pPr>
              <a:buFont typeface="Arial"/>
              <a:buChar char="•"/>
            </a:pPr>
            <a:r>
              <a:rPr lang="en-GB" dirty="0">
                <a:ea typeface="+mn-lt"/>
                <a:cs typeface="+mn-lt"/>
              </a:rPr>
              <a:t>No possibilities for progression</a:t>
            </a:r>
            <a:endParaRPr lang="en-GB" dirty="0"/>
          </a:p>
          <a:p>
            <a:pPr>
              <a:buFont typeface="Arial"/>
              <a:buChar char="•"/>
            </a:pPr>
            <a:r>
              <a:rPr lang="en-GB" dirty="0"/>
              <a:t>No induction period</a:t>
            </a:r>
          </a:p>
          <a:p>
            <a:pPr>
              <a:buFont typeface="Arial"/>
              <a:buChar char="•"/>
            </a:pPr>
            <a:endParaRPr lang="en-GB"/>
          </a:p>
          <a:p>
            <a:pPr>
              <a:buFont typeface="Arial"/>
              <a:buChar char="•"/>
            </a:pPr>
            <a:endParaRPr lang="en-GB"/>
          </a:p>
          <a:p>
            <a:pPr>
              <a:buFont typeface="Arial"/>
              <a:buChar char="•"/>
            </a:pPr>
            <a:endParaRPr lang="en-GB"/>
          </a:p>
          <a:p>
            <a:pPr marL="285750" indent="-285750">
              <a:buFont typeface="Arial"/>
              <a:buChar char="•"/>
            </a:pPr>
            <a:endParaRPr lang="en-GB" dirty="0"/>
          </a:p>
          <a:p>
            <a:endParaRPr lang="en-GB" dirty="0"/>
          </a:p>
        </p:txBody>
      </p:sp>
      <p:sp>
        <p:nvSpPr>
          <p:cNvPr id="3" name="TextBox 2">
            <a:extLst>
              <a:ext uri="{FF2B5EF4-FFF2-40B4-BE49-F238E27FC236}">
                <a16:creationId xmlns:a16="http://schemas.microsoft.com/office/drawing/2014/main" id="{93185789-2ACD-8F12-EE04-88B1FB9FA108}"/>
              </a:ext>
            </a:extLst>
          </p:cNvPr>
          <p:cNvSpPr txBox="1"/>
          <p:nvPr/>
        </p:nvSpPr>
        <p:spPr>
          <a:xfrm>
            <a:off x="7080489" y="2134678"/>
            <a:ext cx="294448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ea typeface="+mn-lt"/>
                <a:cs typeface="+mn-lt"/>
              </a:rPr>
              <a:t>Can be build relationships with clients </a:t>
            </a:r>
            <a:endParaRPr lang="en-US" dirty="0"/>
          </a:p>
          <a:p>
            <a:pPr>
              <a:buFont typeface="Arial"/>
              <a:buChar char="•"/>
            </a:pPr>
            <a:r>
              <a:rPr lang="en-GB" dirty="0">
                <a:ea typeface="+mn-lt"/>
                <a:cs typeface="+mn-lt"/>
              </a:rPr>
              <a:t>Possibility to have more diverse job </a:t>
            </a:r>
          </a:p>
          <a:p>
            <a:pPr>
              <a:buFont typeface="Arial"/>
              <a:buChar char="•"/>
            </a:pPr>
            <a:r>
              <a:rPr lang="en-GB" dirty="0">
                <a:ea typeface="+mn-lt"/>
                <a:cs typeface="+mn-lt"/>
              </a:rPr>
              <a:t>The ability to feel like you can make the difference</a:t>
            </a:r>
            <a:endParaRPr lang="en-GB"/>
          </a:p>
          <a:p>
            <a:pPr marL="285750" indent="-285750">
              <a:buFont typeface="Arial"/>
              <a:buChar char="•"/>
            </a:pPr>
            <a:endParaRPr lang="en-GB" dirty="0">
              <a:ea typeface="+mn-lt"/>
              <a:cs typeface="+mn-lt"/>
            </a:endParaRPr>
          </a:p>
        </p:txBody>
      </p:sp>
    </p:spTree>
    <p:extLst>
      <p:ext uri="{BB962C8B-B14F-4D97-AF65-F5344CB8AC3E}">
        <p14:creationId xmlns:p14="http://schemas.microsoft.com/office/powerpoint/2010/main" val="1125143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F6888-E265-8E68-BCCD-1B3FD897DCB6}"/>
              </a:ext>
            </a:extLst>
          </p:cNvPr>
          <p:cNvSpPr>
            <a:spLocks noGrp="1"/>
          </p:cNvSpPr>
          <p:nvPr>
            <p:ph type="title"/>
          </p:nvPr>
        </p:nvSpPr>
        <p:spPr>
          <a:xfrm>
            <a:off x="677334" y="609600"/>
            <a:ext cx="8596668" cy="731329"/>
          </a:xfrm>
        </p:spPr>
        <p:txBody>
          <a:bodyPr/>
          <a:lstStyle/>
          <a:p>
            <a:r>
              <a:rPr lang="en-GB" dirty="0"/>
              <a:t>PMI Results</a:t>
            </a:r>
          </a:p>
        </p:txBody>
      </p:sp>
      <p:sp>
        <p:nvSpPr>
          <p:cNvPr id="3" name="Content Placeholder 2">
            <a:extLst>
              <a:ext uri="{FF2B5EF4-FFF2-40B4-BE49-F238E27FC236}">
                <a16:creationId xmlns:a16="http://schemas.microsoft.com/office/drawing/2014/main" id="{8CF1FE42-0FEF-5D5B-0646-C087075EA2DE}"/>
              </a:ext>
            </a:extLst>
          </p:cNvPr>
          <p:cNvSpPr>
            <a:spLocks noGrp="1"/>
          </p:cNvSpPr>
          <p:nvPr>
            <p:ph idx="1"/>
          </p:nvPr>
        </p:nvSpPr>
        <p:spPr>
          <a:xfrm>
            <a:off x="763598" y="1484853"/>
            <a:ext cx="8596668" cy="4570886"/>
          </a:xfrm>
        </p:spPr>
        <p:txBody>
          <a:bodyPr vert="horz" lIns="91440" tIns="45720" rIns="91440" bIns="45720" rtlCol="0" anchor="t">
            <a:normAutofit/>
          </a:bodyPr>
          <a:lstStyle/>
          <a:p>
            <a:pPr lvl="1"/>
            <a:r>
              <a:rPr lang="en-GB" sz="2000" dirty="0">
                <a:ea typeface="+mn-lt"/>
                <a:cs typeface="+mn-lt"/>
              </a:rPr>
              <a:t>As a result of the P.M.I chart can be deduce that it is a lot of positive things to work as a proper care and negative problem will be solved by increasing the salaries, offering rewards, possibility to progress then having more staff the stress can be reduce. After all, then staff shortage problem will potentially be solved.</a:t>
            </a:r>
            <a:endParaRPr lang="en-US" sz="2000" dirty="0">
              <a:ea typeface="+mn-lt"/>
              <a:cs typeface="+mn-lt"/>
            </a:endParaRPr>
          </a:p>
          <a:p>
            <a:pPr lvl="1"/>
            <a:endParaRPr lang="en-GB" sz="2000" dirty="0">
              <a:ea typeface="+mn-lt"/>
              <a:cs typeface="+mn-lt"/>
            </a:endParaRPr>
          </a:p>
          <a:p>
            <a:pPr lvl="1"/>
            <a:endParaRPr lang="en-GB" sz="2000" dirty="0">
              <a:latin typeface="Arial Nova"/>
              <a:ea typeface="+mn-lt"/>
              <a:cs typeface="+mn-lt"/>
            </a:endParaRPr>
          </a:p>
          <a:p>
            <a:pPr marL="457200" lvl="1" indent="0">
              <a:buNone/>
            </a:pPr>
            <a:endParaRPr lang="en-GB" dirty="0"/>
          </a:p>
          <a:p>
            <a:pPr lvl="1"/>
            <a:endParaRPr lang="en-GB" dirty="0"/>
          </a:p>
        </p:txBody>
      </p:sp>
    </p:spTree>
    <p:extLst>
      <p:ext uri="{BB962C8B-B14F-4D97-AF65-F5344CB8AC3E}">
        <p14:creationId xmlns:p14="http://schemas.microsoft.com/office/powerpoint/2010/main" val="1038073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6F24A-5F65-6151-497C-EB26A81599A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B67C88E-5E6A-7F1B-00F2-015418C5B93C}"/>
              </a:ext>
            </a:extLst>
          </p:cNvPr>
          <p:cNvSpPr>
            <a:spLocks noGrp="1"/>
          </p:cNvSpPr>
          <p:nvPr>
            <p:ph idx="1"/>
          </p:nvPr>
        </p:nvSpPr>
        <p:spPr>
          <a:xfrm>
            <a:off x="677334" y="1456099"/>
            <a:ext cx="8596668" cy="5059715"/>
          </a:xfrm>
        </p:spPr>
        <p:txBody>
          <a:bodyPr vert="horz" lIns="91440" tIns="45720" rIns="91440" bIns="45720" rtlCol="0" anchor="t">
            <a:normAutofit/>
          </a:bodyPr>
          <a:lstStyle/>
          <a:p>
            <a:endParaRPr lang="en-GB"/>
          </a:p>
          <a:p>
            <a:r>
              <a:rPr lang="en-GB" sz="1100" dirty="0">
                <a:ea typeface="+mn-lt"/>
                <a:cs typeface="+mn-lt"/>
              </a:rPr>
              <a:t>  Combes, J.-B., Elliott, R. F., &amp; </a:t>
            </a:r>
            <a:r>
              <a:rPr lang="en-GB" sz="1100" dirty="0" err="1">
                <a:ea typeface="+mn-lt"/>
                <a:cs typeface="+mn-lt"/>
              </a:rPr>
              <a:t>Skåtun</a:t>
            </a:r>
            <a:r>
              <a:rPr lang="en-GB" sz="1100" dirty="0">
                <a:ea typeface="+mn-lt"/>
                <a:cs typeface="+mn-lt"/>
              </a:rPr>
              <a:t>, D. (2018). Hospital staff shortage: the role of the competitiveness of pay of different groups of nursing staff on staff shortage. Applied Economics, 50(60), 6547–6552. </a:t>
            </a:r>
            <a:r>
              <a:rPr lang="en-GB" sz="1100" dirty="0">
                <a:ea typeface="+mn-lt"/>
                <a:cs typeface="+mn-lt"/>
                <a:hlinkClick r:id="rId2"/>
              </a:rPr>
              <a:t>https://doi.org/10.1080/00036846.2018.1490000</a:t>
            </a:r>
            <a:endParaRPr lang="en-GB" sz="1100" dirty="0"/>
          </a:p>
          <a:p>
            <a:r>
              <a:rPr lang="en-GB" sz="1100" dirty="0">
                <a:ea typeface="+mn-lt"/>
                <a:cs typeface="+mn-lt"/>
              </a:rPr>
              <a:t>  Waters, A. (2022). Government “missed opportunity” to tackle NHS and social care staff shortages. BMJ (Online), 376, o422–o422. </a:t>
            </a:r>
            <a:r>
              <a:rPr lang="en-GB" sz="1100" dirty="0">
                <a:ea typeface="+mn-lt"/>
                <a:cs typeface="+mn-lt"/>
                <a:hlinkClick r:id="rId3"/>
              </a:rPr>
              <a:t>https://doi.org/10.1136/bmj.o422</a:t>
            </a:r>
            <a:endParaRPr lang="en-GB" sz="1100" dirty="0"/>
          </a:p>
          <a:p>
            <a:r>
              <a:rPr lang="en-GB" sz="1100" dirty="0">
                <a:ea typeface="+mn-lt"/>
                <a:cs typeface="+mn-lt"/>
              </a:rPr>
              <a:t>  Nicole Radziwill. (2017). Creating Ishikawa (Fishbone) Diagrams With R. Software Quality Professional, 20(1), 47–48.</a:t>
            </a:r>
            <a:endParaRPr lang="en-GB" dirty="0"/>
          </a:p>
          <a:p>
            <a:r>
              <a:rPr lang="en-GB" sz="1100" dirty="0">
                <a:ea typeface="+mn-lt"/>
                <a:cs typeface="+mn-lt"/>
              </a:rPr>
              <a:t>  Propper, C. (2018). Competition in health care: lessons from the English experience. Health Economics, Policy and Law, 13(3-4), 492–508. </a:t>
            </a:r>
            <a:r>
              <a:rPr lang="en-GB" sz="1100" dirty="0">
                <a:ea typeface="+mn-lt"/>
                <a:cs typeface="+mn-lt"/>
                <a:hlinkClick r:id="rId4"/>
              </a:rPr>
              <a:t>https://doi.org/10.1017/S1744133117000494</a:t>
            </a:r>
            <a:endParaRPr lang="en-GB"/>
          </a:p>
          <a:p>
            <a:r>
              <a:rPr lang="en-GB" sz="1100" dirty="0">
                <a:ea typeface="+mn-lt"/>
                <a:cs typeface="+mn-lt"/>
              </a:rPr>
              <a:t>Winter, V., Schreyögg, J. and </a:t>
            </a:r>
            <a:r>
              <a:rPr lang="en-GB" sz="1100" dirty="0" err="1">
                <a:ea typeface="+mn-lt"/>
                <a:cs typeface="+mn-lt"/>
              </a:rPr>
              <a:t>Thiel</a:t>
            </a:r>
            <a:r>
              <a:rPr lang="en-GB" sz="1100" dirty="0">
                <a:ea typeface="+mn-lt"/>
                <a:cs typeface="+mn-lt"/>
              </a:rPr>
              <a:t>, A., 2020. Hospital staff shortages: environmental and organizational determinants and implications for patient satisfaction. </a:t>
            </a:r>
            <a:r>
              <a:rPr lang="en-GB" sz="1100" i="1" dirty="0">
                <a:ea typeface="+mn-lt"/>
                <a:cs typeface="+mn-lt"/>
              </a:rPr>
              <a:t>Health Policy</a:t>
            </a:r>
            <a:r>
              <a:rPr lang="en-GB" sz="1100" dirty="0">
                <a:ea typeface="+mn-lt"/>
                <a:cs typeface="+mn-lt"/>
              </a:rPr>
              <a:t>, </a:t>
            </a:r>
            <a:r>
              <a:rPr lang="en-GB" sz="1100" i="1" dirty="0">
                <a:ea typeface="+mn-lt"/>
                <a:cs typeface="+mn-lt"/>
              </a:rPr>
              <a:t>124</a:t>
            </a:r>
            <a:r>
              <a:rPr lang="en-GB" sz="1100" dirty="0">
                <a:ea typeface="+mn-lt"/>
                <a:cs typeface="+mn-lt"/>
              </a:rPr>
              <a:t>(4), pp.380-388.</a:t>
            </a:r>
            <a:endParaRPr lang="en-GB" sz="1100" dirty="0"/>
          </a:p>
          <a:p>
            <a:r>
              <a:rPr lang="en-GB" sz="1200" dirty="0">
                <a:ea typeface="+mn-lt"/>
                <a:cs typeface="+mn-lt"/>
              </a:rPr>
              <a:t>Weberg, D., 2010. Transformational leadership and staff retention: an evidence review with implications for healthcare systems. </a:t>
            </a:r>
            <a:r>
              <a:rPr lang="en-GB" sz="1200" i="1" dirty="0">
                <a:ea typeface="+mn-lt"/>
                <a:cs typeface="+mn-lt"/>
              </a:rPr>
              <a:t>Nursing administration quarterly</a:t>
            </a:r>
            <a:r>
              <a:rPr lang="en-GB" sz="1200" dirty="0">
                <a:ea typeface="+mn-lt"/>
                <a:cs typeface="+mn-lt"/>
              </a:rPr>
              <a:t>, </a:t>
            </a:r>
            <a:r>
              <a:rPr lang="en-GB" sz="1200" i="1" dirty="0">
                <a:ea typeface="+mn-lt"/>
                <a:cs typeface="+mn-lt"/>
              </a:rPr>
              <a:t>34</a:t>
            </a:r>
            <a:r>
              <a:rPr lang="en-GB" sz="1200" dirty="0">
                <a:ea typeface="+mn-lt"/>
                <a:cs typeface="+mn-lt"/>
              </a:rPr>
              <a:t>(3), pp.246-258.</a:t>
            </a:r>
          </a:p>
          <a:p>
            <a:r>
              <a:rPr lang="en-GB" sz="1200" dirty="0">
                <a:ea typeface="+mn-lt"/>
                <a:cs typeface="+mn-lt"/>
              </a:rPr>
              <a:t>Weinberg, A. and Creed, F., 2000. Stress and psychiatric disorder in healthcare professionals and hospital staff. </a:t>
            </a:r>
            <a:r>
              <a:rPr lang="en-GB" sz="1200" i="1" dirty="0">
                <a:ea typeface="+mn-lt"/>
                <a:cs typeface="+mn-lt"/>
              </a:rPr>
              <a:t>the Lancet</a:t>
            </a:r>
            <a:r>
              <a:rPr lang="en-GB" sz="1200" dirty="0">
                <a:ea typeface="+mn-lt"/>
                <a:cs typeface="+mn-lt"/>
              </a:rPr>
              <a:t>, </a:t>
            </a:r>
            <a:r>
              <a:rPr lang="en-GB" sz="1200" i="1" dirty="0">
                <a:ea typeface="+mn-lt"/>
                <a:cs typeface="+mn-lt"/>
              </a:rPr>
              <a:t>355</a:t>
            </a:r>
            <a:r>
              <a:rPr lang="en-GB" sz="1200" dirty="0">
                <a:ea typeface="+mn-lt"/>
                <a:cs typeface="+mn-lt"/>
              </a:rPr>
              <a:t>(9203), pp.533-537.</a:t>
            </a:r>
          </a:p>
          <a:p>
            <a:r>
              <a:rPr lang="en-GB" sz="1200" dirty="0">
                <a:ea typeface="+mn-lt"/>
                <a:cs typeface="+mn-lt"/>
              </a:rPr>
              <a:t>Lee, T., Propper, C. and Stoye, G., 2019. Medical labour supply and the production of healthcare. </a:t>
            </a:r>
            <a:r>
              <a:rPr lang="en-GB" sz="1200" i="1" dirty="0">
                <a:ea typeface="+mn-lt"/>
                <a:cs typeface="+mn-lt"/>
              </a:rPr>
              <a:t>Fiscal Studies</a:t>
            </a:r>
            <a:r>
              <a:rPr lang="en-GB" sz="1200" dirty="0">
                <a:ea typeface="+mn-lt"/>
                <a:cs typeface="+mn-lt"/>
              </a:rPr>
              <a:t>, </a:t>
            </a:r>
            <a:r>
              <a:rPr lang="en-GB" sz="1200" i="1" dirty="0">
                <a:ea typeface="+mn-lt"/>
                <a:cs typeface="+mn-lt"/>
              </a:rPr>
              <a:t>40</a:t>
            </a:r>
            <a:r>
              <a:rPr lang="en-GB" sz="1200" dirty="0">
                <a:ea typeface="+mn-lt"/>
                <a:cs typeface="+mn-lt"/>
              </a:rPr>
              <a:t>(4), pp.621-661.</a:t>
            </a:r>
          </a:p>
          <a:p>
            <a:r>
              <a:rPr lang="en-GB" sz="1200" dirty="0">
                <a:ea typeface="+mn-lt"/>
                <a:cs typeface="+mn-lt"/>
              </a:rPr>
              <a:t>Allan, S. and </a:t>
            </a:r>
            <a:r>
              <a:rPr lang="en-GB" sz="1200" dirty="0" err="1">
                <a:ea typeface="+mn-lt"/>
                <a:cs typeface="+mn-lt"/>
              </a:rPr>
              <a:t>Vadean</a:t>
            </a:r>
            <a:r>
              <a:rPr lang="en-GB" sz="1200" dirty="0">
                <a:ea typeface="+mn-lt"/>
                <a:cs typeface="+mn-lt"/>
              </a:rPr>
              <a:t>, F., 2021. The association between staff retention and English care home quality. </a:t>
            </a:r>
            <a:r>
              <a:rPr lang="en-GB" sz="1200" i="1" dirty="0">
                <a:ea typeface="+mn-lt"/>
                <a:cs typeface="+mn-lt"/>
              </a:rPr>
              <a:t>Journal of aging &amp; social policy</a:t>
            </a:r>
            <a:r>
              <a:rPr lang="en-GB" sz="1200" dirty="0">
                <a:ea typeface="+mn-lt"/>
                <a:cs typeface="+mn-lt"/>
              </a:rPr>
              <a:t>, </a:t>
            </a:r>
            <a:r>
              <a:rPr lang="en-GB" sz="1200" i="1" dirty="0">
                <a:ea typeface="+mn-lt"/>
                <a:cs typeface="+mn-lt"/>
              </a:rPr>
              <a:t>33</a:t>
            </a:r>
            <a:r>
              <a:rPr lang="en-GB" sz="1200" dirty="0">
                <a:ea typeface="+mn-lt"/>
                <a:cs typeface="+mn-lt"/>
              </a:rPr>
              <a:t>(6), pp.708-724.</a:t>
            </a:r>
            <a:endParaRPr lang="en-GB" sz="1200" dirty="0"/>
          </a:p>
        </p:txBody>
      </p:sp>
    </p:spTree>
    <p:extLst>
      <p:ext uri="{BB962C8B-B14F-4D97-AF65-F5344CB8AC3E}">
        <p14:creationId xmlns:p14="http://schemas.microsoft.com/office/powerpoint/2010/main" val="39380241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   Understanding and solving  the problem of Staff Shortage  in Proper Care.</vt:lpstr>
      <vt:lpstr>The nature and impact of Staff Shortage on Proper Care and its employees.</vt:lpstr>
      <vt:lpstr>PowerPoint Presentation</vt:lpstr>
      <vt:lpstr>Cause and effect analysis of Staff Shortage </vt:lpstr>
      <vt:lpstr>PowerPoint Presentation</vt:lpstr>
      <vt:lpstr>Evaluation of the solution to identify the most appropriate </vt:lpstr>
      <vt:lpstr>Possible solutions to solve the problem of Staff Shortage for Proper Care</vt:lpstr>
      <vt:lpstr>PowerPoint Presentation</vt:lpstr>
      <vt:lpstr>PMI Results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1038</cp:revision>
  <dcterms:created xsi:type="dcterms:W3CDTF">2022-06-24T15:42:00Z</dcterms:created>
  <dcterms:modified xsi:type="dcterms:W3CDTF">2022-07-14T13:02:16Z</dcterms:modified>
</cp:coreProperties>
</file>