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theme/theme8.xml" ContentType="application/vnd.openxmlformats-officedocument.theme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10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1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13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15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16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17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18.xml" ContentType="application/vnd.openxmlformats-officedocument.theme+xml"/>
  <Override PartName="/ppt/theme/theme19.xml" ContentType="application/vnd.openxmlformats-officedocument.theme+xml"/>
  <Override PartName="/ppt/theme/theme20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12" r:id="rId2"/>
    <p:sldMasterId id="2147483714" r:id="rId3"/>
    <p:sldMasterId id="2147483716" r:id="rId4"/>
    <p:sldMasterId id="2147483718" r:id="rId5"/>
    <p:sldMasterId id="2147483720" r:id="rId6"/>
    <p:sldMasterId id="2147483723" r:id="rId7"/>
    <p:sldMasterId id="2147483725" r:id="rId8"/>
    <p:sldMasterId id="2147483727" r:id="rId9"/>
    <p:sldMasterId id="2147483729" r:id="rId10"/>
    <p:sldMasterId id="2147483741" r:id="rId11"/>
    <p:sldMasterId id="2147483746" r:id="rId12"/>
    <p:sldMasterId id="2147483750" r:id="rId13"/>
    <p:sldMasterId id="2147483754" r:id="rId14"/>
    <p:sldMasterId id="2147483766" r:id="rId15"/>
    <p:sldMasterId id="2147483778" r:id="rId16"/>
    <p:sldMasterId id="2147483800" r:id="rId17"/>
    <p:sldMasterId id="2147483813" r:id="rId18"/>
  </p:sldMasterIdLst>
  <p:notesMasterIdLst>
    <p:notesMasterId r:id="rId33"/>
  </p:notesMasterIdLst>
  <p:handoutMasterIdLst>
    <p:handoutMasterId r:id="rId34"/>
  </p:handoutMasterIdLst>
  <p:sldIdLst>
    <p:sldId id="301" r:id="rId19"/>
    <p:sldId id="306" r:id="rId20"/>
    <p:sldId id="343" r:id="rId21"/>
    <p:sldId id="344" r:id="rId22"/>
    <p:sldId id="345" r:id="rId23"/>
    <p:sldId id="346" r:id="rId24"/>
    <p:sldId id="347" r:id="rId25"/>
    <p:sldId id="348" r:id="rId26"/>
    <p:sldId id="349" r:id="rId27"/>
    <p:sldId id="350" r:id="rId28"/>
    <p:sldId id="351" r:id="rId29"/>
    <p:sldId id="352" r:id="rId30"/>
    <p:sldId id="353" r:id="rId31"/>
    <p:sldId id="335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989" autoAdjust="0"/>
    <p:restoredTop sz="86331" autoAdjust="0"/>
  </p:normalViewPr>
  <p:slideViewPr>
    <p:cSldViewPr>
      <p:cViewPr varScale="1">
        <p:scale>
          <a:sx n="96" d="100"/>
          <a:sy n="96" d="100"/>
        </p:scale>
        <p:origin x="690" y="9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8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3.xml"/><Relationship Id="rId34" Type="http://schemas.openxmlformats.org/officeDocument/2006/relationships/handoutMaster" Target="handoutMasters/handoutMaster1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7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viewProps" Target="view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6A630E-58D3-4A9D-8126-1B814879712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5D4765F6-0B2F-4A1A-BFD5-5946BC8A7EBC}">
      <dgm:prSet phldrT="[Text]"/>
      <dgm:spPr/>
      <dgm:t>
        <a:bodyPr/>
        <a:lstStyle/>
        <a:p>
          <a:r>
            <a:rPr lang="en-GB" dirty="0"/>
            <a:t>Stimulating</a:t>
          </a:r>
        </a:p>
      </dgm:t>
    </dgm:pt>
    <dgm:pt modelId="{89DA8280-4B71-46E1-AD24-E0B7681CF271}" type="parTrans" cxnId="{00702D00-4CC1-4A13-B677-B27E95DA8742}">
      <dgm:prSet/>
      <dgm:spPr/>
      <dgm:t>
        <a:bodyPr/>
        <a:lstStyle/>
        <a:p>
          <a:endParaRPr lang="en-GB"/>
        </a:p>
      </dgm:t>
    </dgm:pt>
    <dgm:pt modelId="{6EDA13A1-3F17-4447-A649-0157561512C5}" type="sibTrans" cxnId="{00702D00-4CC1-4A13-B677-B27E95DA8742}">
      <dgm:prSet/>
      <dgm:spPr/>
      <dgm:t>
        <a:bodyPr/>
        <a:lstStyle/>
        <a:p>
          <a:endParaRPr lang="en-GB"/>
        </a:p>
      </dgm:t>
    </dgm:pt>
    <dgm:pt modelId="{F475CA03-5865-4842-A76E-E945A1710D82}">
      <dgm:prSet phldrT="[Text]"/>
      <dgm:spPr/>
      <dgm:t>
        <a:bodyPr/>
        <a:lstStyle/>
        <a:p>
          <a:r>
            <a:rPr lang="en-GB" dirty="0"/>
            <a:t>Collaborating</a:t>
          </a:r>
        </a:p>
      </dgm:t>
    </dgm:pt>
    <dgm:pt modelId="{DCF2F996-0B71-45ED-9235-725D5380E415}" type="parTrans" cxnId="{6CBC0C5D-85BB-42A1-8842-435C12348F32}">
      <dgm:prSet/>
      <dgm:spPr/>
      <dgm:t>
        <a:bodyPr/>
        <a:lstStyle/>
        <a:p>
          <a:endParaRPr lang="en-GB"/>
        </a:p>
      </dgm:t>
    </dgm:pt>
    <dgm:pt modelId="{C29A3583-C682-4B3C-8810-2610455B71C3}" type="sibTrans" cxnId="{6CBC0C5D-85BB-42A1-8842-435C12348F32}">
      <dgm:prSet/>
      <dgm:spPr/>
      <dgm:t>
        <a:bodyPr/>
        <a:lstStyle/>
        <a:p>
          <a:endParaRPr lang="en-GB"/>
        </a:p>
      </dgm:t>
    </dgm:pt>
    <dgm:pt modelId="{FC3215A3-FFF2-4A87-A049-5CC5D3972464}">
      <dgm:prSet phldrT="[Text]"/>
      <dgm:spPr/>
      <dgm:t>
        <a:bodyPr/>
        <a:lstStyle/>
        <a:p>
          <a:r>
            <a:rPr lang="en-GB" dirty="0"/>
            <a:t>Reviewing</a:t>
          </a:r>
        </a:p>
      </dgm:t>
    </dgm:pt>
    <dgm:pt modelId="{14016571-6EA1-47E5-B36D-048F2FBA8FAC}" type="parTrans" cxnId="{8663DD62-B6D6-43F2-98ED-CC43111BA5A7}">
      <dgm:prSet/>
      <dgm:spPr/>
      <dgm:t>
        <a:bodyPr/>
        <a:lstStyle/>
        <a:p>
          <a:endParaRPr lang="en-GB"/>
        </a:p>
      </dgm:t>
    </dgm:pt>
    <dgm:pt modelId="{8419420B-24EC-4DC6-B4F1-6B458EDEF34D}" type="sibTrans" cxnId="{8663DD62-B6D6-43F2-98ED-CC43111BA5A7}">
      <dgm:prSet/>
      <dgm:spPr/>
      <dgm:t>
        <a:bodyPr/>
        <a:lstStyle/>
        <a:p>
          <a:endParaRPr lang="en-GB"/>
        </a:p>
      </dgm:t>
    </dgm:pt>
    <dgm:pt modelId="{7438530A-7C40-4F55-8261-F30A6380DED3}">
      <dgm:prSet phldrT="[Text]"/>
      <dgm:spPr/>
      <dgm:t>
        <a:bodyPr/>
        <a:lstStyle/>
        <a:p>
          <a:r>
            <a:rPr lang="en-GB" dirty="0"/>
            <a:t>Conversing</a:t>
          </a:r>
        </a:p>
      </dgm:t>
    </dgm:pt>
    <dgm:pt modelId="{58FC5964-F8BF-4DF1-9FD8-0D00A9437141}" type="parTrans" cxnId="{72928AEE-3DC6-4D0B-895F-38B3E588E7E3}">
      <dgm:prSet/>
      <dgm:spPr/>
      <dgm:t>
        <a:bodyPr/>
        <a:lstStyle/>
        <a:p>
          <a:endParaRPr lang="en-GB"/>
        </a:p>
      </dgm:t>
    </dgm:pt>
    <dgm:pt modelId="{54CC300D-FD75-449E-A5CE-49903005B801}" type="sibTrans" cxnId="{72928AEE-3DC6-4D0B-895F-38B3E588E7E3}">
      <dgm:prSet/>
      <dgm:spPr/>
      <dgm:t>
        <a:bodyPr/>
        <a:lstStyle/>
        <a:p>
          <a:endParaRPr lang="en-GB"/>
        </a:p>
      </dgm:t>
    </dgm:pt>
    <dgm:pt modelId="{D6949423-B10F-458E-9404-75ECF76B5F7F}" type="pres">
      <dgm:prSet presAssocID="{1F6A630E-58D3-4A9D-8126-1B814879712D}" presName="diagram" presStyleCnt="0">
        <dgm:presLayoutVars>
          <dgm:dir/>
          <dgm:resizeHandles val="exact"/>
        </dgm:presLayoutVars>
      </dgm:prSet>
      <dgm:spPr/>
    </dgm:pt>
    <dgm:pt modelId="{BB7B58DA-30DE-4F31-8875-CD4963B18A17}" type="pres">
      <dgm:prSet presAssocID="{5D4765F6-0B2F-4A1A-BFD5-5946BC8A7EBC}" presName="node" presStyleLbl="node1" presStyleIdx="0" presStyleCnt="4">
        <dgm:presLayoutVars>
          <dgm:bulletEnabled val="1"/>
        </dgm:presLayoutVars>
      </dgm:prSet>
      <dgm:spPr/>
    </dgm:pt>
    <dgm:pt modelId="{9F665952-B33B-4F05-87D4-4F47414075D4}" type="pres">
      <dgm:prSet presAssocID="{6EDA13A1-3F17-4447-A649-0157561512C5}" presName="sibTrans" presStyleCnt="0"/>
      <dgm:spPr/>
    </dgm:pt>
    <dgm:pt modelId="{ED402F12-9B91-4E9E-AE2D-0B99E50FCE29}" type="pres">
      <dgm:prSet presAssocID="{F475CA03-5865-4842-A76E-E945A1710D82}" presName="node" presStyleLbl="node1" presStyleIdx="1" presStyleCnt="4">
        <dgm:presLayoutVars>
          <dgm:bulletEnabled val="1"/>
        </dgm:presLayoutVars>
      </dgm:prSet>
      <dgm:spPr/>
    </dgm:pt>
    <dgm:pt modelId="{A023664F-101C-453F-B47D-49FC26089EB7}" type="pres">
      <dgm:prSet presAssocID="{C29A3583-C682-4B3C-8810-2610455B71C3}" presName="sibTrans" presStyleCnt="0"/>
      <dgm:spPr/>
    </dgm:pt>
    <dgm:pt modelId="{F951838D-E1DD-427E-9C9A-BD2902FB4549}" type="pres">
      <dgm:prSet presAssocID="{FC3215A3-FFF2-4A87-A049-5CC5D3972464}" presName="node" presStyleLbl="node1" presStyleIdx="2" presStyleCnt="4">
        <dgm:presLayoutVars>
          <dgm:bulletEnabled val="1"/>
        </dgm:presLayoutVars>
      </dgm:prSet>
      <dgm:spPr/>
    </dgm:pt>
    <dgm:pt modelId="{EB3FEB3B-6011-4BCD-A274-08320C200465}" type="pres">
      <dgm:prSet presAssocID="{8419420B-24EC-4DC6-B4F1-6B458EDEF34D}" presName="sibTrans" presStyleCnt="0"/>
      <dgm:spPr/>
    </dgm:pt>
    <dgm:pt modelId="{15453565-4799-4957-9E55-B9FF0DD12F51}" type="pres">
      <dgm:prSet presAssocID="{7438530A-7C40-4F55-8261-F30A6380DED3}" presName="node" presStyleLbl="node1" presStyleIdx="3" presStyleCnt="4">
        <dgm:presLayoutVars>
          <dgm:bulletEnabled val="1"/>
        </dgm:presLayoutVars>
      </dgm:prSet>
      <dgm:spPr/>
    </dgm:pt>
  </dgm:ptLst>
  <dgm:cxnLst>
    <dgm:cxn modelId="{00702D00-4CC1-4A13-B677-B27E95DA8742}" srcId="{1F6A630E-58D3-4A9D-8126-1B814879712D}" destId="{5D4765F6-0B2F-4A1A-BFD5-5946BC8A7EBC}" srcOrd="0" destOrd="0" parTransId="{89DA8280-4B71-46E1-AD24-E0B7681CF271}" sibTransId="{6EDA13A1-3F17-4447-A649-0157561512C5}"/>
    <dgm:cxn modelId="{DB74AE16-5A5E-47CA-84E6-FF51D5674765}" type="presOf" srcId="{FC3215A3-FFF2-4A87-A049-5CC5D3972464}" destId="{F951838D-E1DD-427E-9C9A-BD2902FB4549}" srcOrd="0" destOrd="0" presId="urn:microsoft.com/office/officeart/2005/8/layout/default"/>
    <dgm:cxn modelId="{6CBC0C5D-85BB-42A1-8842-435C12348F32}" srcId="{1F6A630E-58D3-4A9D-8126-1B814879712D}" destId="{F475CA03-5865-4842-A76E-E945A1710D82}" srcOrd="1" destOrd="0" parTransId="{DCF2F996-0B71-45ED-9235-725D5380E415}" sibTransId="{C29A3583-C682-4B3C-8810-2610455B71C3}"/>
    <dgm:cxn modelId="{B31DCA61-828C-407F-8843-78C7DA947094}" type="presOf" srcId="{7438530A-7C40-4F55-8261-F30A6380DED3}" destId="{15453565-4799-4957-9E55-B9FF0DD12F51}" srcOrd="0" destOrd="0" presId="urn:microsoft.com/office/officeart/2005/8/layout/default"/>
    <dgm:cxn modelId="{8663DD62-B6D6-43F2-98ED-CC43111BA5A7}" srcId="{1F6A630E-58D3-4A9D-8126-1B814879712D}" destId="{FC3215A3-FFF2-4A87-A049-5CC5D3972464}" srcOrd="2" destOrd="0" parTransId="{14016571-6EA1-47E5-B36D-048F2FBA8FAC}" sibTransId="{8419420B-24EC-4DC6-B4F1-6B458EDEF34D}"/>
    <dgm:cxn modelId="{8DE75C88-FB75-4196-9DA0-53668909D782}" type="presOf" srcId="{5D4765F6-0B2F-4A1A-BFD5-5946BC8A7EBC}" destId="{BB7B58DA-30DE-4F31-8875-CD4963B18A17}" srcOrd="0" destOrd="0" presId="urn:microsoft.com/office/officeart/2005/8/layout/default"/>
    <dgm:cxn modelId="{72D8B0B3-9174-446E-888B-34C89847F2A8}" type="presOf" srcId="{1F6A630E-58D3-4A9D-8126-1B814879712D}" destId="{D6949423-B10F-458E-9404-75ECF76B5F7F}" srcOrd="0" destOrd="0" presId="urn:microsoft.com/office/officeart/2005/8/layout/default"/>
    <dgm:cxn modelId="{022696B5-424D-44BA-A9BB-86BF12FF84F5}" type="presOf" srcId="{F475CA03-5865-4842-A76E-E945A1710D82}" destId="{ED402F12-9B91-4E9E-AE2D-0B99E50FCE29}" srcOrd="0" destOrd="0" presId="urn:microsoft.com/office/officeart/2005/8/layout/default"/>
    <dgm:cxn modelId="{72928AEE-3DC6-4D0B-895F-38B3E588E7E3}" srcId="{1F6A630E-58D3-4A9D-8126-1B814879712D}" destId="{7438530A-7C40-4F55-8261-F30A6380DED3}" srcOrd="3" destOrd="0" parTransId="{58FC5964-F8BF-4DF1-9FD8-0D00A9437141}" sibTransId="{54CC300D-FD75-449E-A5CE-49903005B801}"/>
    <dgm:cxn modelId="{2D572FBE-A957-4BBD-AADA-6BB95C163BA4}" type="presParOf" srcId="{D6949423-B10F-458E-9404-75ECF76B5F7F}" destId="{BB7B58DA-30DE-4F31-8875-CD4963B18A17}" srcOrd="0" destOrd="0" presId="urn:microsoft.com/office/officeart/2005/8/layout/default"/>
    <dgm:cxn modelId="{A2653152-9038-487F-A1D4-480C854DECA4}" type="presParOf" srcId="{D6949423-B10F-458E-9404-75ECF76B5F7F}" destId="{9F665952-B33B-4F05-87D4-4F47414075D4}" srcOrd="1" destOrd="0" presId="urn:microsoft.com/office/officeart/2005/8/layout/default"/>
    <dgm:cxn modelId="{1CC9E540-11E1-4EF8-9CDE-B5F587F0A318}" type="presParOf" srcId="{D6949423-B10F-458E-9404-75ECF76B5F7F}" destId="{ED402F12-9B91-4E9E-AE2D-0B99E50FCE29}" srcOrd="2" destOrd="0" presId="urn:microsoft.com/office/officeart/2005/8/layout/default"/>
    <dgm:cxn modelId="{812D1498-543A-4AE1-A598-38E4B2C3E693}" type="presParOf" srcId="{D6949423-B10F-458E-9404-75ECF76B5F7F}" destId="{A023664F-101C-453F-B47D-49FC26089EB7}" srcOrd="3" destOrd="0" presId="urn:microsoft.com/office/officeart/2005/8/layout/default"/>
    <dgm:cxn modelId="{D9215E1A-1A5F-49A1-AFAD-64BB04AA98CC}" type="presParOf" srcId="{D6949423-B10F-458E-9404-75ECF76B5F7F}" destId="{F951838D-E1DD-427E-9C9A-BD2902FB4549}" srcOrd="4" destOrd="0" presId="urn:microsoft.com/office/officeart/2005/8/layout/default"/>
    <dgm:cxn modelId="{A1D1BCB7-5C36-4C6E-A559-0155D0383398}" type="presParOf" srcId="{D6949423-B10F-458E-9404-75ECF76B5F7F}" destId="{EB3FEB3B-6011-4BCD-A274-08320C200465}" srcOrd="5" destOrd="0" presId="urn:microsoft.com/office/officeart/2005/8/layout/default"/>
    <dgm:cxn modelId="{1E50E8A3-596B-4608-837F-E5427F869E81}" type="presParOf" srcId="{D6949423-B10F-458E-9404-75ECF76B5F7F}" destId="{15453565-4799-4957-9E55-B9FF0DD12F51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7B58DA-30DE-4F31-8875-CD4963B18A17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Stimulating</a:t>
          </a:r>
        </a:p>
      </dsp:txBody>
      <dsp:txXfrm>
        <a:off x="1748064" y="2975"/>
        <a:ext cx="3342605" cy="2005563"/>
      </dsp:txXfrm>
    </dsp:sp>
    <dsp:sp modelId="{ED402F12-9B91-4E9E-AE2D-0B99E50FCE29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Collaborating</a:t>
          </a:r>
        </a:p>
      </dsp:txBody>
      <dsp:txXfrm>
        <a:off x="5424930" y="2975"/>
        <a:ext cx="3342605" cy="2005563"/>
      </dsp:txXfrm>
    </dsp:sp>
    <dsp:sp modelId="{F951838D-E1DD-427E-9C9A-BD2902FB4549}">
      <dsp:nvSpPr>
        <dsp:cNvPr id="0" name=""/>
        <dsp:cNvSpPr/>
      </dsp:nvSpPr>
      <dsp:spPr>
        <a:xfrm>
          <a:off x="1748064" y="2342799"/>
          <a:ext cx="3342605" cy="200556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Reviewing</a:t>
          </a:r>
        </a:p>
      </dsp:txBody>
      <dsp:txXfrm>
        <a:off x="1748064" y="2342799"/>
        <a:ext cx="3342605" cy="2005563"/>
      </dsp:txXfrm>
    </dsp:sp>
    <dsp:sp modelId="{15453565-4799-4957-9E55-B9FF0DD12F51}">
      <dsp:nvSpPr>
        <dsp:cNvPr id="0" name=""/>
        <dsp:cNvSpPr/>
      </dsp:nvSpPr>
      <dsp:spPr>
        <a:xfrm>
          <a:off x="5424930" y="2342799"/>
          <a:ext cx="3342605" cy="20055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Conversing</a:t>
          </a:r>
        </a:p>
      </dsp:txBody>
      <dsp:txXfrm>
        <a:off x="5424930" y="2342799"/>
        <a:ext cx="3342605" cy="20055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theme" Target="../theme/theme20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Raleway" pitchFamily="2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Raleway" pitchFamily="2" charset="0"/>
              </a:defRPr>
            </a:lvl1pPr>
          </a:lstStyle>
          <a:p>
            <a:pPr>
              <a:defRPr/>
            </a:pPr>
            <a:fld id="{51BE2C5C-5CC3-4931-A78D-3F52884F068E}" type="datetimeFigureOut">
              <a:rPr lang="en-GB" smtClean="0"/>
              <a:pPr>
                <a:defRPr/>
              </a:pPr>
              <a:t>13/03/2024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Raleway" pitchFamily="2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Raleway" pitchFamily="2" charset="0"/>
              </a:defRPr>
            </a:lvl1pPr>
          </a:lstStyle>
          <a:p>
            <a:fld id="{81F8B881-C785-40EB-A4BB-58C433CE1CA9}" type="slidenum">
              <a:rPr lang="en-GB" altLang="en-US" smtClean="0"/>
              <a:pPr/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1744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39186" y="2376488"/>
            <a:ext cx="8064500" cy="1109662"/>
          </a:xfrm>
        </p:spPr>
        <p:txBody>
          <a:bodyPr/>
          <a:lstStyle>
            <a:lvl1pPr>
              <a:defRPr sz="3200" b="1">
                <a:latin typeface="Raleway" pitchFamily="2" charset="0"/>
              </a:defRPr>
            </a:lvl1pPr>
          </a:lstStyle>
          <a:p>
            <a:pPr lvl="0"/>
            <a:r>
              <a:rPr lang="ru-RU" noProof="0" dirty="0"/>
              <a:t>Click </a:t>
            </a:r>
            <a:r>
              <a:rPr lang="ru-RU" noProof="0" dirty="0" err="1"/>
              <a:t>to</a:t>
            </a:r>
            <a:r>
              <a:rPr lang="ru-RU" noProof="0" dirty="0"/>
              <a:t> </a:t>
            </a:r>
            <a:r>
              <a:rPr lang="ru-RU" noProof="0" dirty="0" err="1"/>
              <a:t>edit</a:t>
            </a:r>
            <a:r>
              <a:rPr lang="ru-RU" noProof="0" dirty="0"/>
              <a:t> Master </a:t>
            </a:r>
            <a:r>
              <a:rPr lang="ru-RU" noProof="0" dirty="0" err="1"/>
              <a:t>title</a:t>
            </a:r>
            <a:r>
              <a:rPr lang="ru-RU" noProof="0" dirty="0"/>
              <a:t> </a:t>
            </a:r>
            <a:r>
              <a:rPr lang="ru-RU" noProof="0" dirty="0" err="1"/>
              <a:t>style</a:t>
            </a:r>
            <a:endParaRPr lang="ru-RU" noProof="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39186" y="3236913"/>
            <a:ext cx="8064500" cy="696912"/>
          </a:xfrm>
        </p:spPr>
        <p:txBody>
          <a:bodyPr/>
          <a:lstStyle>
            <a:lvl1pPr marL="0" indent="0">
              <a:buFontTx/>
              <a:buNone/>
              <a:defRPr sz="2400" b="1">
                <a:solidFill>
                  <a:schemeClr val="bg1"/>
                </a:solidFill>
                <a:latin typeface="Raleway" pitchFamily="2" charset="0"/>
              </a:defRPr>
            </a:lvl1pPr>
          </a:lstStyle>
          <a:p>
            <a:pPr lvl="0"/>
            <a:r>
              <a:rPr lang="ru-RU" noProof="0" dirty="0"/>
              <a:t>Click </a:t>
            </a:r>
            <a:r>
              <a:rPr lang="ru-RU" noProof="0" dirty="0" err="1"/>
              <a:t>to</a:t>
            </a:r>
            <a:r>
              <a:rPr lang="ru-RU" noProof="0" dirty="0"/>
              <a:t> </a:t>
            </a:r>
            <a:r>
              <a:rPr lang="ru-RU" noProof="0" dirty="0" err="1"/>
              <a:t>edit</a:t>
            </a:r>
            <a:r>
              <a:rPr lang="ru-RU" noProof="0" dirty="0"/>
              <a:t> Master </a:t>
            </a:r>
            <a:r>
              <a:rPr lang="ru-RU" noProof="0" dirty="0" err="1"/>
              <a:t>subtitle</a:t>
            </a:r>
            <a:r>
              <a:rPr lang="ru-RU" noProof="0" dirty="0"/>
              <a:t> </a:t>
            </a:r>
            <a:r>
              <a:rPr lang="ru-RU" noProof="0" dirty="0" err="1"/>
              <a:t>style</a:t>
            </a:r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234467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9669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828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>
                <a:latin typeface="Raleway" pitchFamily="2" charset="0"/>
              </a:rPr>
              <a:t>Click to edit Master title style</a:t>
            </a:r>
            <a:endParaRPr lang="en-US" sz="2500" dirty="0"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0312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0234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83679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3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4149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53179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>
                <a:latin typeface="Raleway" pitchFamily="2" charset="0"/>
              </a:rPr>
              <a:t>Click to edit Master title style</a:t>
            </a:r>
            <a:endParaRPr lang="en-US" sz="2500" dirty="0">
              <a:latin typeface="Raleway" pitchFamily="2" charset="0"/>
            </a:endParaRP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1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1378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>
                <a:latin typeface="Raleway" pitchFamily="2" charset="0"/>
              </a:rPr>
              <a:t>Click to edit Master title style</a:t>
            </a:r>
            <a:endParaRPr lang="en-US" sz="2500" dirty="0">
              <a:latin typeface="Raleway" pitchFamily="2" charset="0"/>
            </a:endParaRP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1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21537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51A39A8F-E22B-4695-9234-44962939DA29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7501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4C06D4DF-6CA9-4460-A3C9-B97AF40F2B0B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8300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2F989E6-7C71-46C9-89F4-CEFD59A5F4A9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17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EE8084C-1242-4694-93A9-95FDAF1A49E9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1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C10A175-C189-4C0E-817F-99F0CE1CA8E7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1675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21BBA82-3648-464D-B5FC-0B871B6F0D92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9928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EFA96F81-607A-45C7-A07F-9EA8B2317228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1939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94090B27-4B61-481E-865B-905492201382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6561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9B5C5933-F987-4899-915D-2A2643F564BE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3554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17D8B02-B800-44D5-B21A-5944F70B9156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6007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33AB2C8-0681-4119-AA0C-E8212D22F2E7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708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8"/>
            <a:ext cx="10515600" cy="320357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602494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19" y="365128"/>
            <a:ext cx="11193517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7" y="1825628"/>
            <a:ext cx="5468883" cy="3865727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4919" y="1825628"/>
            <a:ext cx="5834117" cy="3865727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626860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0487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1"/>
            <a:ext cx="617220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953194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1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240216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302334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0546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1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927317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669763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282362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4A285CB9-4BBC-4F96-A9A7-58B0C925B021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3344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65DBCAB7-04E0-48AF-8316-06F451BC9BA3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6334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AE9EA6B-3E42-47CD-939F-8C0A02F73C3F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8635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2AFBE47-FCA1-401B-ADA3-2736420293F2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049425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4D2E957-8CD3-4F41-BD97-F5F68F983C3E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6194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F5827BE9-4854-4008-A2A8-7ECC86016E61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1308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4DCB947D-BE1C-41E4-A2D8-DD15ECA31BA4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40216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30816B3-F06E-4A4D-A0FC-4EB93F12390D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0991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32D7E54-186B-4CC6-9824-B945DB66285C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1774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EE4A6D44-F4A5-4EA5-81F5-1C1010FAF5F9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812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D2CC0C5-3C06-43CF-BD1F-9D5222A7B3A7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161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377B284-D43C-415B-91AA-5345841B20C7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42104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44B8E03-B579-4723-A935-FA10ECA9AC49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80943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6DAFAD8D-C73A-499B-ABFC-141FD5D78198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07792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37681B41-F617-440D-94E5-2F2CEED4DD4E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17160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94A793DB-F352-4140-A670-9E1D42EEA255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741561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20D8EA3-A79A-4663-8683-398FF1374447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21010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CF18D25-5767-4D08-A216-7E01E0F3E762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7878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391FD6F6-DAD1-442A-B794-55E64639B26E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14183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7E6C3348-DA3E-4ED6-9939-4D9460FD03E9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768493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7DA12B4B-49AB-4ADD-87E1-4FBDBB00ABD1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590243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959683D-CF60-481A-969E-97ED4F2A297F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20791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00579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22285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10254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25607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75938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16326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69431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34501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B1AD-4886-41A0-B0F4-D33FD6CEE4AE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67632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0395-F43D-4B90-AA12-59BC10C88872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67937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6CA1A-CFAF-4B56-A00D-E3FBB9557B09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52292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46E1-2B55-4D47-9162-D2B5D8A02C18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29737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A5E2-0A7F-4E29-A0A8-E4B4A59D0AFA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146693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9341D-C8F9-4C2A-A35A-D357586C8E4D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73689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5961F-F6FA-4170-9676-95DD8AC68CE5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62999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E68C-B068-4A24-9C89-E3898AC533BE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007584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4CF46-9852-4F86-A2FF-27962E403CC1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504637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40DE-C27A-44AF-BA2E-9C91098E40F2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90018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9977-36C6-4BE5-AFF2-40A3C241C570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26607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1783608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C657C-7B66-44CF-AB66-1514B8A97347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30686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1A4FA-8E7C-407F-ADA4-B979B78527AD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69571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CD63A-99D5-4E01-8216-8F5822CB35B3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247409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1185D-CC51-4293-9597-1C02A645366C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82025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57EED-DF71-4FF8-9020-F9B0FA8A43D0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164571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662B4-E9B2-44E5-80B3-19D95FF74D3F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75631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A4B32-5F24-4FD9-90D9-06F9DBD429EC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498718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F5E7B-5ACE-4F3E-BB07-B0B178CBD929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2529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C4B25-5E51-4109-876F-EC8D8656020B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303883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D4F6-FDCA-49A8-849E-2756D52861D3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564126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D2801-C387-44A1-88A6-76CE92FFEFB4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981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1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0.png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1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6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3.png"/><Relationship Id="rId5" Type="http://schemas.openxmlformats.org/officeDocument/2006/relationships/image" Target="../media/image1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4.png"/><Relationship Id="rId5" Type="http://schemas.openxmlformats.org/officeDocument/2006/relationships/image" Target="../media/image1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image" Target="../media/image15.png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Relationship Id="rId14" Type="http://schemas.openxmlformats.org/officeDocument/2006/relationships/image" Target="../media/image16.png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7.xml"/><Relationship Id="rId7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6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9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58.xml"/><Relationship Id="rId9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theme" Target="../theme/theme17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Relationship Id="rId14" Type="http://schemas.openxmlformats.org/officeDocument/2006/relationships/image" Target="../media/image1.PNG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76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954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344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80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595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652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646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655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664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115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749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362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786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318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012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268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86627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DFD29CEC-9F5A-4DE1-9A37-312CEDC043C7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191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A4229E4A-CE4C-4607-A59B-38339F1F151B}" type="datetime1">
              <a:rPr lang="en-US" smtClean="0"/>
              <a:t>3/13/2024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840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8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0BBE614B-B65F-E5B9-F319-FEA6A6D78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AD1E4445-1A2D-1AAD-5CF2-91A1145F2F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6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>
          <a:xfrm>
            <a:off x="-5475" y="0"/>
            <a:ext cx="6096000" cy="6858000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675BA6-C09D-4877-A20E-5BED01E35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325" y="2362200"/>
            <a:ext cx="5486400" cy="1989192"/>
          </a:xfrm>
        </p:spPr>
        <p:txBody>
          <a:bodyPr>
            <a:noAutofit/>
          </a:bodyPr>
          <a:lstStyle/>
          <a:p>
            <a:pPr algn="ctr"/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Strategic&amp; Agile Business  Management</a:t>
            </a: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BMMB7027D</a:t>
            </a:r>
          </a:p>
        </p:txBody>
      </p:sp>
    </p:spTree>
    <p:extLst>
      <p:ext uri="{BB962C8B-B14F-4D97-AF65-F5344CB8AC3E}">
        <p14:creationId xmlns:p14="http://schemas.microsoft.com/office/powerpoint/2010/main" val="202846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4C40573-9B25-D617-45EC-2A53618FD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870DCC3-7F56-3234-D0FA-683CFFFEB5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6842" y="-26504"/>
            <a:ext cx="5775158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595C9F3-54C9-74F8-376E-57F310A4782C}"/>
              </a:ext>
            </a:extLst>
          </p:cNvPr>
          <p:cNvSpPr txBox="1"/>
          <p:nvPr/>
        </p:nvSpPr>
        <p:spPr>
          <a:xfrm>
            <a:off x="838200" y="1600200"/>
            <a:ext cx="50292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Design-Led Strategy</a:t>
            </a:r>
          </a:p>
          <a:p>
            <a:endParaRPr lang="en-GB" sz="4000" dirty="0">
              <a:solidFill>
                <a:schemeClr val="bg1"/>
              </a:solidFill>
            </a:endParaRPr>
          </a:p>
          <a:p>
            <a:r>
              <a:rPr lang="en-GB" sz="4000" dirty="0">
                <a:solidFill>
                  <a:schemeClr val="bg1"/>
                </a:solidFill>
              </a:rPr>
              <a:t>Bringing Design Thinking into the Art of Strategic Management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FD7A22-6CCA-04C6-070C-DE06D18E7B41}"/>
              </a:ext>
            </a:extLst>
          </p:cNvPr>
          <p:cNvSpPr txBox="1"/>
          <p:nvPr/>
        </p:nvSpPr>
        <p:spPr>
          <a:xfrm>
            <a:off x="848139" y="5638800"/>
            <a:ext cx="510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Knight et al 2020 unless otherwise indicated</a:t>
            </a:r>
          </a:p>
        </p:txBody>
      </p:sp>
    </p:spTree>
    <p:extLst>
      <p:ext uri="{BB962C8B-B14F-4D97-AF65-F5344CB8AC3E}">
        <p14:creationId xmlns:p14="http://schemas.microsoft.com/office/powerpoint/2010/main" val="4076422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D217E88-5680-B1B3-B99D-CBCDF3B8D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Background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5A3407-3D3A-2DD2-6E2F-9A0B59969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Prof John Arnold’s pioneering work in 1960s to bring  mechanical engineering and business administration together</a:t>
            </a:r>
          </a:p>
          <a:p>
            <a:r>
              <a:rPr lang="en-GB" dirty="0">
                <a:solidFill>
                  <a:schemeClr val="bg1"/>
                </a:solidFill>
              </a:rPr>
              <a:t>Manager and engineers now work together on operational challenges</a:t>
            </a:r>
          </a:p>
          <a:p>
            <a:r>
              <a:rPr lang="en-GB" dirty="0">
                <a:solidFill>
                  <a:schemeClr val="bg1"/>
                </a:solidFill>
              </a:rPr>
              <a:t>Not enough to hire design graduates or send people on courses</a:t>
            </a:r>
          </a:p>
          <a:p>
            <a:r>
              <a:rPr lang="en-GB" dirty="0">
                <a:solidFill>
                  <a:schemeClr val="bg1"/>
                </a:solidFill>
              </a:rPr>
              <a:t>Design-thinking needs to be integrated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4F6E74-CAFB-F9B2-590F-98DE32019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087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D217E88-5680-B1B3-B99D-CBCDF3B8D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Part of our DNA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5A3407-3D3A-2DD2-6E2F-9A0B59969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If design is woven into strategy, then we move from thought to action: not tokenistic but dynamic</a:t>
            </a:r>
          </a:p>
          <a:p>
            <a:r>
              <a:rPr lang="en-GB" dirty="0">
                <a:solidFill>
                  <a:schemeClr val="bg1"/>
                </a:solidFill>
              </a:rPr>
              <a:t>Focus on customer needs is crucial for competitive advantage</a:t>
            </a:r>
          </a:p>
          <a:p>
            <a:r>
              <a:rPr lang="en-GB" dirty="0">
                <a:solidFill>
                  <a:schemeClr val="bg1"/>
                </a:solidFill>
              </a:rPr>
              <a:t>We design products that offer a value greater than alternatives</a:t>
            </a:r>
          </a:p>
          <a:p>
            <a:r>
              <a:rPr lang="en-GB" dirty="0">
                <a:solidFill>
                  <a:schemeClr val="bg1"/>
                </a:solidFill>
              </a:rPr>
              <a:t>Product-market fit</a:t>
            </a:r>
          </a:p>
          <a:p>
            <a:r>
              <a:rPr lang="en-GB" dirty="0">
                <a:solidFill>
                  <a:schemeClr val="bg1"/>
                </a:solidFill>
              </a:rPr>
              <a:t>What customers want ‘out there’ and what managers can provide ‘in here’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4F6E74-CAFB-F9B2-590F-98DE32019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8490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D217E88-5680-B1B3-B99D-CBCDF3B8D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Strategy as a practice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5A3407-3D3A-2DD2-6E2F-9A0B59969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Examining strategy through consideration of what managers and other stakeholders actually do to bring strategies into being</a:t>
            </a:r>
          </a:p>
          <a:p>
            <a:r>
              <a:rPr lang="en-GB" dirty="0">
                <a:solidFill>
                  <a:schemeClr val="bg1"/>
                </a:solidFill>
              </a:rPr>
              <a:t>Knight et al (2020) focus on product and strategy managers in a digital-only bank with the development of a new savings product for customers through use of customer data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4F6E74-CAFB-F9B2-590F-98DE32019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574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D217E88-5680-B1B3-B99D-CBCDF3B8D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Consulting firms are keen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5A3407-3D3A-2DD2-6E2F-9A0B59969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6096000" cy="46529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BCG’s Digital Ventures</a:t>
            </a:r>
          </a:p>
          <a:p>
            <a:r>
              <a:rPr lang="en-GB" dirty="0">
                <a:solidFill>
                  <a:schemeClr val="bg1"/>
                </a:solidFill>
              </a:rPr>
              <a:t>McKinsey Design</a:t>
            </a:r>
          </a:p>
          <a:p>
            <a:r>
              <a:rPr lang="en-GB" dirty="0" err="1">
                <a:solidFill>
                  <a:schemeClr val="bg1"/>
                </a:solidFill>
              </a:rPr>
              <a:t>ADAPT@Bain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Human-centred design and prototyping</a:t>
            </a:r>
          </a:p>
          <a:p>
            <a:r>
              <a:rPr lang="en-GB" dirty="0">
                <a:solidFill>
                  <a:schemeClr val="bg1"/>
                </a:solidFill>
              </a:rPr>
              <a:t>C-Suite interest</a:t>
            </a:r>
          </a:p>
          <a:p>
            <a:r>
              <a:rPr lang="en-GB" dirty="0">
                <a:solidFill>
                  <a:schemeClr val="bg1"/>
                </a:solidFill>
              </a:rPr>
              <a:t>CDO’s employed </a:t>
            </a:r>
            <a:r>
              <a:rPr lang="en-GB">
                <a:solidFill>
                  <a:schemeClr val="bg1"/>
                </a:solidFill>
              </a:rPr>
              <a:t>at 3M</a:t>
            </a:r>
            <a:r>
              <a:rPr lang="en-GB" dirty="0">
                <a:solidFill>
                  <a:schemeClr val="bg1"/>
                </a:solidFill>
              </a:rPr>
              <a:t>, ANZ Bank, Apple, Electrolux, Hyundai, Johnson &amp; Johnson, Lloyds Bank, PepsiCo and Phillips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4F6E74-CAFB-F9B2-590F-98DE32019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D323D4-4B93-3766-1BAD-8CB81F5E7B8C}"/>
              </a:ext>
            </a:extLst>
          </p:cNvPr>
          <p:cNvSpPr txBox="1"/>
          <p:nvPr/>
        </p:nvSpPr>
        <p:spPr>
          <a:xfrm>
            <a:off x="6934200" y="2057400"/>
            <a:ext cx="4495800" cy="267765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At Lloyd’s: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CDO appointment seen as a, “strategy for transforming for success in a digital world.”</a:t>
            </a:r>
          </a:p>
          <a:p>
            <a:pPr algn="ctr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30595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D217E88-5680-B1B3-B99D-CBCDF3B8D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McKinsey Research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5A3407-3D3A-2DD2-6E2F-9A0B59969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096000" cy="4351338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300 companies over 5-years</a:t>
            </a:r>
          </a:p>
          <a:p>
            <a:r>
              <a:rPr lang="en-GB" dirty="0">
                <a:solidFill>
                  <a:schemeClr val="bg1"/>
                </a:solidFill>
              </a:rPr>
              <a:t>Those with the best design practices achieved:</a:t>
            </a:r>
          </a:p>
          <a:p>
            <a:r>
              <a:rPr lang="en-GB" dirty="0">
                <a:solidFill>
                  <a:schemeClr val="bg1"/>
                </a:solidFill>
              </a:rPr>
              <a:t>32% higher revenues</a:t>
            </a:r>
          </a:p>
          <a:p>
            <a:r>
              <a:rPr lang="en-GB" dirty="0">
                <a:solidFill>
                  <a:schemeClr val="bg1"/>
                </a:solidFill>
              </a:rPr>
              <a:t>56% higher returns to shareholders</a:t>
            </a:r>
          </a:p>
          <a:p>
            <a:r>
              <a:rPr lang="en-GB" dirty="0">
                <a:solidFill>
                  <a:schemeClr val="bg1"/>
                </a:solidFill>
              </a:rPr>
              <a:t>New opportunities for market creation and platform development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4F6E74-CAFB-F9B2-590F-98DE32019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7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5B10F6-4288-EB19-BE19-47FB6269581D}"/>
              </a:ext>
            </a:extLst>
          </p:cNvPr>
          <p:cNvSpPr txBox="1"/>
          <p:nvPr/>
        </p:nvSpPr>
        <p:spPr>
          <a:xfrm>
            <a:off x="6934200" y="2057400"/>
            <a:ext cx="4495800" cy="267765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Smartphones evolved as a response to customers’ interests in making phone calls, taking photos, listening to music and accessing the internet. </a:t>
            </a:r>
          </a:p>
        </p:txBody>
      </p:sp>
    </p:spTree>
    <p:extLst>
      <p:ext uri="{BB962C8B-B14F-4D97-AF65-F5344CB8AC3E}">
        <p14:creationId xmlns:p14="http://schemas.microsoft.com/office/powerpoint/2010/main" val="2276478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D217E88-5680-B1B3-B99D-CBCDF3B8D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5A3407-3D3A-2DD2-6E2F-9A0B59969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4F6E74-CAFB-F9B2-590F-98DE32019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AB0B3E-60E7-454B-CE3B-2132A60BB4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0"/>
            <a:ext cx="11811000" cy="7328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517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D217E88-5680-B1B3-B99D-CBCDF3B8D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Challenges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5A3407-3D3A-2DD2-6E2F-9A0B59969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Tacit knowledge is built quietly over time through observation and know-how</a:t>
            </a:r>
          </a:p>
          <a:p>
            <a:r>
              <a:rPr lang="en-GB" dirty="0">
                <a:solidFill>
                  <a:schemeClr val="bg1"/>
                </a:solidFill>
              </a:rPr>
              <a:t>Not codified and able to be shared through training</a:t>
            </a:r>
          </a:p>
          <a:p>
            <a:r>
              <a:rPr lang="en-GB" dirty="0">
                <a:solidFill>
                  <a:schemeClr val="bg1"/>
                </a:solidFill>
              </a:rPr>
              <a:t>Executives must be flexible, able and willing to change their mindsets. This is difficult: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Distance of senior managers and lack of connection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Sheer breadth and scope can make decision-making difficult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4F6E74-CAFB-F9B2-590F-98DE32019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8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D217E88-5680-B1B3-B99D-CBCDF3B8D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A holistic challenge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5A3407-3D3A-2DD2-6E2F-9A0B59969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Design-thinking aims to see things in the round</a:t>
            </a:r>
          </a:p>
          <a:p>
            <a:r>
              <a:rPr lang="en-GB" dirty="0">
                <a:solidFill>
                  <a:schemeClr val="bg1"/>
                </a:solidFill>
              </a:rPr>
              <a:t>Not just verbal data and customer interviews</a:t>
            </a:r>
          </a:p>
          <a:p>
            <a:r>
              <a:rPr lang="en-GB" dirty="0">
                <a:solidFill>
                  <a:schemeClr val="bg1"/>
                </a:solidFill>
              </a:rPr>
              <a:t>Visual data and contextual observations of how customers use products and services</a:t>
            </a:r>
          </a:p>
          <a:p>
            <a:r>
              <a:rPr lang="en-GB" dirty="0">
                <a:solidFill>
                  <a:schemeClr val="bg1"/>
                </a:solidFill>
              </a:rPr>
              <a:t>Material data and the development of prototypes</a:t>
            </a:r>
          </a:p>
          <a:p>
            <a:r>
              <a:rPr lang="en-GB" dirty="0">
                <a:solidFill>
                  <a:schemeClr val="bg1"/>
                </a:solidFill>
              </a:rPr>
              <a:t>Nike Live: shopping experiences + emotional journey-mapping = integrated app design</a:t>
            </a:r>
          </a:p>
          <a:p>
            <a:r>
              <a:rPr lang="en-GB" dirty="0">
                <a:solidFill>
                  <a:schemeClr val="bg1"/>
                </a:solidFill>
              </a:rPr>
              <a:t>Triangulation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4F6E74-CAFB-F9B2-590F-98DE32019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295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D217E88-5680-B1B3-B99D-CBCDF3B8D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Different Strategic Aspects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5A3407-3D3A-2DD2-6E2F-9A0B59969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Design &amp; Cognitive</a:t>
            </a:r>
            <a:r>
              <a:rPr lang="en-GB" dirty="0">
                <a:solidFill>
                  <a:schemeClr val="bg1"/>
                </a:solidFill>
              </a:rPr>
              <a:t>: the thinking side of design</a:t>
            </a:r>
          </a:p>
          <a:p>
            <a:r>
              <a:rPr lang="en-GB" b="1" dirty="0">
                <a:solidFill>
                  <a:schemeClr val="bg1"/>
                </a:solidFill>
              </a:rPr>
              <a:t>Design &amp; Structure</a:t>
            </a:r>
            <a:r>
              <a:rPr lang="en-GB" dirty="0">
                <a:solidFill>
                  <a:schemeClr val="bg1"/>
                </a:solidFill>
              </a:rPr>
              <a:t>: where should design-thinking sit in the organisation, elevating to the strategic-level</a:t>
            </a:r>
          </a:p>
          <a:p>
            <a:r>
              <a:rPr lang="en-GB" b="1" dirty="0">
                <a:solidFill>
                  <a:schemeClr val="bg1"/>
                </a:solidFill>
              </a:rPr>
              <a:t>Design &amp; Organisational Culture</a:t>
            </a:r>
            <a:r>
              <a:rPr lang="en-GB" dirty="0">
                <a:solidFill>
                  <a:schemeClr val="bg1"/>
                </a:solidFill>
              </a:rPr>
              <a:t>: work-flow and processes</a:t>
            </a:r>
          </a:p>
          <a:p>
            <a:r>
              <a:rPr lang="en-GB" b="1" dirty="0">
                <a:solidFill>
                  <a:schemeClr val="bg1"/>
                </a:solidFill>
              </a:rPr>
              <a:t>Design &amp; Practice Theory</a:t>
            </a:r>
            <a:r>
              <a:rPr lang="en-GB" dirty="0">
                <a:solidFill>
                  <a:schemeClr val="bg1"/>
                </a:solidFill>
              </a:rPr>
              <a:t>: builds on the first three - integration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4F6E74-CAFB-F9B2-590F-98DE32019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2623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D217E88-5680-B1B3-B99D-CBCDF3B8D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Four Practices of Integration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A9EAC7C-C33C-5B23-ADEE-3E92E03703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1626877"/>
              </p:ext>
            </p:extLst>
          </p:nvPr>
        </p:nvGraphicFramePr>
        <p:xfrm>
          <a:off x="1295400" y="1847850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4F6E74-CAFB-F9B2-590F-98DE32019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12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7EDA938-6680-8F65-6D37-05A69DEE60C8}"/>
              </a:ext>
            </a:extLst>
          </p:cNvPr>
          <p:cNvSpPr/>
          <p:nvPr/>
        </p:nvSpPr>
        <p:spPr>
          <a:xfrm>
            <a:off x="762000" y="2438400"/>
            <a:ext cx="1752600" cy="6858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Dynamic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498FEC8-3B03-9E31-8E78-B40088A46090}"/>
              </a:ext>
            </a:extLst>
          </p:cNvPr>
          <p:cNvSpPr/>
          <p:nvPr/>
        </p:nvSpPr>
        <p:spPr>
          <a:xfrm>
            <a:off x="838200" y="4724400"/>
            <a:ext cx="1752600" cy="6858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Static</a:t>
            </a:r>
          </a:p>
        </p:txBody>
      </p:sp>
    </p:spTree>
    <p:extLst>
      <p:ext uri="{BB962C8B-B14F-4D97-AF65-F5344CB8AC3E}">
        <p14:creationId xmlns:p14="http://schemas.microsoft.com/office/powerpoint/2010/main" val="215820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B7B58DA-30DE-4F31-8875-CD4963B18A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BB7B58DA-30DE-4F31-8875-CD4963B18A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BB7B58DA-30DE-4F31-8875-CD4963B18A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D402F12-9B91-4E9E-AE2D-0B99E50FCE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ED402F12-9B91-4E9E-AE2D-0B99E50FCE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ED402F12-9B91-4E9E-AE2D-0B99E50FCE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951838D-E1DD-427E-9C9A-BD2902FB45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F951838D-E1DD-427E-9C9A-BD2902FB45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F951838D-E1DD-427E-9C9A-BD2902FB45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5453565-4799-4957-9E55-B9FF0DD12F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15453565-4799-4957-9E55-B9FF0DD12F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15453565-4799-4957-9E55-B9FF0DD12F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CA165-34E0-6FE6-0494-DFF677FAC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ED921-3B62-C811-DF26-BF71C5607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33599"/>
            <a:ext cx="10515600" cy="40433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Enables more participation and dialogue</a:t>
            </a:r>
          </a:p>
          <a:p>
            <a:r>
              <a:rPr lang="en-GB" dirty="0">
                <a:solidFill>
                  <a:schemeClr val="bg1"/>
                </a:solidFill>
              </a:rPr>
              <a:t>Multimodal engagement with materials</a:t>
            </a:r>
          </a:p>
          <a:p>
            <a:r>
              <a:rPr lang="en-GB" dirty="0">
                <a:solidFill>
                  <a:schemeClr val="bg1"/>
                </a:solidFill>
              </a:rPr>
              <a:t>Diverse ways to interact</a:t>
            </a:r>
          </a:p>
          <a:p>
            <a:r>
              <a:rPr lang="en-GB" dirty="0">
                <a:solidFill>
                  <a:schemeClr val="bg1"/>
                </a:solidFill>
              </a:rPr>
              <a:t>Taking a proactive approach will help managers open up strategy to new voices, and ways of seeing the challenges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D5A393-C6AA-3DF5-2389-2A40C2654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64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B668C-76AE-4821-905A-22E2F7221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CDC65-139D-4E0F-B2CF-E37B5C3080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Knight, E., Daymond, J., and </a:t>
            </a:r>
            <a:r>
              <a:rPr lang="en-GB" dirty="0" err="1">
                <a:solidFill>
                  <a:schemeClr val="bg1"/>
                </a:solidFill>
              </a:rPr>
              <a:t>Paroutis</a:t>
            </a:r>
            <a:r>
              <a:rPr lang="en-GB" dirty="0">
                <a:solidFill>
                  <a:schemeClr val="bg1"/>
                </a:solidFill>
              </a:rPr>
              <a:t>, S. (2020) Design-Led Strategy: How to bring design thinking into the art of strategic management. California Management Review. Vol 62(2), pp30-52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76A1AA-7EF9-41CE-A4D0-30397C179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248306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1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1_Text 4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0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200_Powerpoint Template Standard 4x3</Template>
  <TotalTime>186</TotalTime>
  <Words>548</Words>
  <Application>Microsoft Office PowerPoint</Application>
  <PresentationFormat>Widescreen</PresentationFormat>
  <Paragraphs>82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18</vt:i4>
      </vt:variant>
      <vt:variant>
        <vt:lpstr>Slide Titles</vt:lpstr>
      </vt:variant>
      <vt:variant>
        <vt:i4>14</vt:i4>
      </vt:variant>
    </vt:vector>
  </HeadingPairs>
  <TitlesOfParts>
    <vt:vector size="34" baseType="lpstr">
      <vt:lpstr>Arial</vt:lpstr>
      <vt:lpstr>Raleway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1_Title Slide 1</vt:lpstr>
      <vt:lpstr>1_Text 4</vt:lpstr>
      <vt:lpstr> Strategic&amp; Agile Business  Management  BMMB7027D</vt:lpstr>
      <vt:lpstr>PowerPoint Presentation</vt:lpstr>
      <vt:lpstr>Background</vt:lpstr>
      <vt:lpstr>Part of our DNA</vt:lpstr>
      <vt:lpstr>Strategy as a practice</vt:lpstr>
      <vt:lpstr>Consulting firms are keen</vt:lpstr>
      <vt:lpstr>McKinsey Research</vt:lpstr>
      <vt:lpstr>PowerPoint Presentation</vt:lpstr>
      <vt:lpstr>Challenges</vt:lpstr>
      <vt:lpstr>A holistic challenge</vt:lpstr>
      <vt:lpstr>Different Strategic Aspects</vt:lpstr>
      <vt:lpstr>Four Practices of Integration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Overview of Strategic Management</dc:title>
  <dc:creator>USER10</dc:creator>
  <cp:lastModifiedBy>Mike Durke</cp:lastModifiedBy>
  <cp:revision>46</cp:revision>
  <dcterms:created xsi:type="dcterms:W3CDTF">2007-06-22T17:38:19Z</dcterms:created>
  <dcterms:modified xsi:type="dcterms:W3CDTF">2024-03-13T11:13:30Z</dcterms:modified>
</cp:coreProperties>
</file>