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44"/>
  </p:notesMasterIdLst>
  <p:sldIdLst>
    <p:sldId id="285" r:id="rId5"/>
    <p:sldId id="259" r:id="rId6"/>
    <p:sldId id="287" r:id="rId7"/>
    <p:sldId id="288" r:id="rId8"/>
    <p:sldId id="290" r:id="rId9"/>
    <p:sldId id="296" r:id="rId10"/>
    <p:sldId id="327" r:id="rId11"/>
    <p:sldId id="342" r:id="rId12"/>
    <p:sldId id="351" r:id="rId13"/>
    <p:sldId id="262" r:id="rId14"/>
    <p:sldId id="343" r:id="rId15"/>
    <p:sldId id="298" r:id="rId16"/>
    <p:sldId id="297" r:id="rId17"/>
    <p:sldId id="284" r:id="rId18"/>
    <p:sldId id="330" r:id="rId19"/>
    <p:sldId id="354" r:id="rId20"/>
    <p:sldId id="340" r:id="rId21"/>
    <p:sldId id="341" r:id="rId22"/>
    <p:sldId id="314" r:id="rId23"/>
    <p:sldId id="357" r:id="rId24"/>
    <p:sldId id="350" r:id="rId25"/>
    <p:sldId id="258" r:id="rId26"/>
    <p:sldId id="349" r:id="rId27"/>
    <p:sldId id="316" r:id="rId28"/>
    <p:sldId id="344" r:id="rId29"/>
    <p:sldId id="352" r:id="rId30"/>
    <p:sldId id="320" r:id="rId31"/>
    <p:sldId id="337" r:id="rId32"/>
    <p:sldId id="345" r:id="rId33"/>
    <p:sldId id="353" r:id="rId34"/>
    <p:sldId id="315" r:id="rId35"/>
    <p:sldId id="319" r:id="rId36"/>
    <p:sldId id="359" r:id="rId37"/>
    <p:sldId id="326" r:id="rId38"/>
    <p:sldId id="268" r:id="rId39"/>
    <p:sldId id="355" r:id="rId40"/>
    <p:sldId id="347" r:id="rId41"/>
    <p:sldId id="325" r:id="rId42"/>
    <p:sldId id="348" r:id="rId43"/>
  </p:sldIdLst>
  <p:sldSz cx="12192000" cy="6858000"/>
  <p:notesSz cx="7099300" cy="10234613"/>
  <p:embeddedFontLst>
    <p:embeddedFont>
      <p:font typeface="Arial Narrow" panose="020B0606020202030204" pitchFamily="34" charset="0"/>
      <p:regular r:id="rId45"/>
      <p:bold r:id="rId46"/>
      <p:italic r:id="rId47"/>
      <p:boldItalic r:id="rId48"/>
    </p:embeddedFont>
  </p:embeddedFontLst>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5BDE35-6095-4F71-8B83-104CDF9F4419}" v="10" dt="2025-09-05T08:43:30.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03" autoAdjust="0"/>
    <p:restoredTop sz="74019" autoAdjust="0"/>
  </p:normalViewPr>
  <p:slideViewPr>
    <p:cSldViewPr snapToGrid="0">
      <p:cViewPr varScale="1">
        <p:scale>
          <a:sx n="57" d="100"/>
          <a:sy n="57" d="100"/>
        </p:scale>
        <p:origin x="581" y="274"/>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3.fntdata"/><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1.fntdata"/><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4.fntdata"/><Relationship Id="rId8" Type="http://schemas.openxmlformats.org/officeDocument/2006/relationships/slide" Target="slides/slide4.xml"/><Relationship Id="rId51"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pPr>
            <a:lnSpc>
              <a:spcPct val="100000"/>
            </a:lnSpc>
          </a:pPr>
          <a:r>
            <a:rPr lang="en-GB" sz="2800" dirty="0"/>
            <a:t>Introduction to the module and each other </a:t>
          </a:r>
          <a:endParaRPr lang="en-US" sz="2800" dirty="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83626245-91F8-4D29-9643-619F816B1A41}">
      <dgm:prSet custT="1"/>
      <dgm:spPr/>
      <dgm:t>
        <a:bodyPr/>
        <a:lstStyle/>
        <a:p>
          <a:pPr>
            <a:lnSpc>
              <a:spcPct val="100000"/>
            </a:lnSpc>
          </a:pPr>
          <a:r>
            <a:rPr lang="en-GB" sz="2800" dirty="0"/>
            <a:t>What is Psychology</a:t>
          </a:r>
          <a:endParaRPr lang="en-US" sz="2800" dirty="0"/>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970FC690-9633-406F-B533-DB491656994F}">
      <dgm:prSet custT="1"/>
      <dgm:spPr/>
      <dgm:t>
        <a:bodyPr/>
        <a:lstStyle/>
        <a:p>
          <a:pPr>
            <a:lnSpc>
              <a:spcPct val="100000"/>
            </a:lnSpc>
          </a:pPr>
          <a:r>
            <a:rPr lang="en-US" sz="2800" dirty="0"/>
            <a:t>Key issues in Psychology </a:t>
          </a:r>
        </a:p>
      </dgm:t>
    </dgm:pt>
    <dgm:pt modelId="{A6FB0EFF-78D5-4164-968F-9697AEF9BB08}" type="parTrans" cxnId="{105A8218-83CF-4257-BC7D-5A9869D03874}">
      <dgm:prSet/>
      <dgm:spPr/>
      <dgm:t>
        <a:bodyPr/>
        <a:lstStyle/>
        <a:p>
          <a:endParaRPr lang="en-GB"/>
        </a:p>
      </dgm:t>
    </dgm:pt>
    <dgm:pt modelId="{DDE1E7F1-4459-4DAC-9954-6240AAD9470D}" type="sibTrans" cxnId="{105A8218-83CF-4257-BC7D-5A9869D03874}">
      <dgm:prSet/>
      <dgm:spPr/>
      <dgm:t>
        <a:bodyPr/>
        <a:lstStyle/>
        <a:p>
          <a:endParaRPr lang="en-GB"/>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1" presStyleCnt="3"/>
      <dgm:spPr/>
    </dgm:pt>
    <dgm:pt modelId="{086C9A3B-66D2-4B4D-8675-35A778DBE7C5}" type="pres">
      <dgm:prSet presAssocID="{83626245-91F8-4D29-9643-619F816B1A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1" presStyleCnt="3">
        <dgm:presLayoutVars>
          <dgm:chMax val="0"/>
          <dgm:chPref val="0"/>
        </dgm:presLayoutVars>
      </dgm:prSet>
      <dgm:spPr/>
    </dgm:pt>
    <dgm:pt modelId="{9ADA3D10-FF2A-4978-987E-EEDCE9D8D941}" type="pres">
      <dgm:prSet presAssocID="{6FA28F5C-ABC1-4D5C-B80D-2E2305FB4283}" presName="sibTrans" presStyleCnt="0"/>
      <dgm:spPr/>
    </dgm:pt>
    <dgm:pt modelId="{3FFFD24D-67BC-4C99-A54C-E87D69B5701F}" type="pres">
      <dgm:prSet presAssocID="{970FC690-9633-406F-B533-DB491656994F}" presName="compNode" presStyleCnt="0"/>
      <dgm:spPr/>
    </dgm:pt>
    <dgm:pt modelId="{403CD74A-EF5E-417D-94C6-4D3D2E0D7C05}" type="pres">
      <dgm:prSet presAssocID="{970FC690-9633-406F-B533-DB491656994F}" presName="bgRect" presStyleLbl="bgShp" presStyleIdx="2" presStyleCnt="3"/>
      <dgm:spPr/>
    </dgm:pt>
    <dgm:pt modelId="{D4368964-0182-4050-A1D9-C02DDD823B4A}" type="pres">
      <dgm:prSet presAssocID="{970FC690-9633-406F-B533-DB491656994F}"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Group of men with solid fill"/>
        </a:ext>
      </dgm:extLst>
    </dgm:pt>
    <dgm:pt modelId="{2C8FB6D7-7E0B-4778-B827-F397ED55BD13}" type="pres">
      <dgm:prSet presAssocID="{970FC690-9633-406F-B533-DB491656994F}" presName="spaceRect" presStyleCnt="0"/>
      <dgm:spPr/>
    </dgm:pt>
    <dgm:pt modelId="{307B8B4A-B733-4FD7-8F59-B0ADE7F7ED11}" type="pres">
      <dgm:prSet presAssocID="{970FC690-9633-406F-B533-DB491656994F}" presName="parTx" presStyleLbl="revTx" presStyleIdx="2" presStyleCnt="3">
        <dgm:presLayoutVars>
          <dgm:chMax val="0"/>
          <dgm:chPref val="0"/>
        </dgm:presLayoutVars>
      </dgm:prSet>
      <dgm:spPr/>
    </dgm:pt>
  </dgm:ptLst>
  <dgm:cxnLst>
    <dgm:cxn modelId="{105A8218-83CF-4257-BC7D-5A9869D03874}" srcId="{DCB45C94-998E-4E09-A936-0F77CFC36397}" destId="{970FC690-9633-406F-B533-DB491656994F}" srcOrd="2" destOrd="0" parTransId="{A6FB0EFF-78D5-4164-968F-9697AEF9BB08}" sibTransId="{DDE1E7F1-4459-4DAC-9954-6240AAD9470D}"/>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2EEC757C-9DF9-4558-AB86-4E9BB058C8D7}" type="presOf" srcId="{970FC690-9633-406F-B533-DB491656994F}" destId="{307B8B4A-B733-4FD7-8F59-B0ADE7F7ED11}"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1"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DD0D0CED-7C73-4ACA-A905-9E9FB2D49ADE}" type="presParOf" srcId="{6E5C9200-0E7F-4FB4-9E5A-64936F31835A}" destId="{0375FCAE-71E8-4DE7-9D62-BCD5B407639F}" srcOrd="2"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 modelId="{628DA2C1-10D6-4798-A418-3B66E7B791A5}" type="presParOf" srcId="{6E5C9200-0E7F-4FB4-9E5A-64936F31835A}" destId="{9ADA3D10-FF2A-4978-987E-EEDCE9D8D941}" srcOrd="3" destOrd="0" presId="urn:microsoft.com/office/officeart/2018/2/layout/IconVerticalSolidList"/>
    <dgm:cxn modelId="{562C16D3-313F-44C4-9DBD-238CA38F2C5C}" type="presParOf" srcId="{6E5C9200-0E7F-4FB4-9E5A-64936F31835A}" destId="{3FFFD24D-67BC-4C99-A54C-E87D69B5701F}" srcOrd="4" destOrd="0" presId="urn:microsoft.com/office/officeart/2018/2/layout/IconVerticalSolidList"/>
    <dgm:cxn modelId="{D9F16DF2-B6D9-427E-9D7B-D1BFD8C55F33}" type="presParOf" srcId="{3FFFD24D-67BC-4C99-A54C-E87D69B5701F}" destId="{403CD74A-EF5E-417D-94C6-4D3D2E0D7C05}" srcOrd="0" destOrd="0" presId="urn:microsoft.com/office/officeart/2018/2/layout/IconVerticalSolidList"/>
    <dgm:cxn modelId="{5FDA62F9-5064-41CF-B6B2-3D4D51C801B1}" type="presParOf" srcId="{3FFFD24D-67BC-4C99-A54C-E87D69B5701F}" destId="{D4368964-0182-4050-A1D9-C02DDD823B4A}" srcOrd="1" destOrd="0" presId="urn:microsoft.com/office/officeart/2018/2/layout/IconVerticalSolidList"/>
    <dgm:cxn modelId="{6C196D10-7142-4569-94B1-45FDB5088061}" type="presParOf" srcId="{3FFFD24D-67BC-4C99-A54C-E87D69B5701F}" destId="{2C8FB6D7-7E0B-4778-B827-F397ED55BD13}" srcOrd="2" destOrd="0" presId="urn:microsoft.com/office/officeart/2018/2/layout/IconVerticalSolidList"/>
    <dgm:cxn modelId="{39C02C56-195B-40F5-B6A8-738E0F824398}" type="presParOf" srcId="{3FFFD24D-67BC-4C99-A54C-E87D69B5701F}" destId="{307B8B4A-B733-4FD7-8F59-B0ADE7F7ED1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F8D7E-9870-4972-B387-6184A3A5D91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3D39C97-14A1-403B-A0F0-DD0A3E3101B4}">
      <dgm:prSet/>
      <dgm:spPr/>
      <dgm:t>
        <a:bodyPr/>
        <a:lstStyle/>
        <a:p>
          <a:r>
            <a:rPr lang="en-GB" dirty="0"/>
            <a:t>Understand and analyse how theories of lifespan development are applied to health and social care practice.</a:t>
          </a:r>
          <a:endParaRPr lang="en-US" dirty="0"/>
        </a:p>
      </dgm:t>
    </dgm:pt>
    <dgm:pt modelId="{59D42EDD-6323-4322-9525-A4CC476407C5}" type="parTrans" cxnId="{29C1A7C6-B15A-4F88-96E9-2D36B5B09CBE}">
      <dgm:prSet/>
      <dgm:spPr/>
      <dgm:t>
        <a:bodyPr/>
        <a:lstStyle/>
        <a:p>
          <a:endParaRPr lang="en-US"/>
        </a:p>
      </dgm:t>
    </dgm:pt>
    <dgm:pt modelId="{D1F4A3D0-CD1C-4710-A8A6-2964D93D0BD7}" type="sibTrans" cxnId="{29C1A7C6-B15A-4F88-96E9-2D36B5B09CBE}">
      <dgm:prSet/>
      <dgm:spPr/>
      <dgm:t>
        <a:bodyPr/>
        <a:lstStyle/>
        <a:p>
          <a:endParaRPr lang="en-US"/>
        </a:p>
      </dgm:t>
    </dgm:pt>
    <dgm:pt modelId="{692CCDA3-C4DA-4530-8786-1D64B4D8361C}">
      <dgm:prSet/>
      <dgm:spPr/>
      <dgm:t>
        <a:bodyPr/>
        <a:lstStyle/>
        <a:p>
          <a:r>
            <a:rPr lang="en-GB" dirty="0"/>
            <a:t>Examine the social and biological determinants of human behaviour in relation to the contexts of health and social care and working with children and young people.</a:t>
          </a:r>
          <a:endParaRPr lang="en-US" dirty="0"/>
        </a:p>
      </dgm:t>
    </dgm:pt>
    <dgm:pt modelId="{ADE3D76B-5D3E-4277-80C7-2B0EFD3672CD}" type="parTrans" cxnId="{926AB9EF-EEDA-47AE-8149-B7126E5C4182}">
      <dgm:prSet/>
      <dgm:spPr/>
      <dgm:t>
        <a:bodyPr/>
        <a:lstStyle/>
        <a:p>
          <a:endParaRPr lang="en-US"/>
        </a:p>
      </dgm:t>
    </dgm:pt>
    <dgm:pt modelId="{7B3C35F1-B89D-4851-BF91-6C3F92DEEBD8}" type="sibTrans" cxnId="{926AB9EF-EEDA-47AE-8149-B7126E5C4182}">
      <dgm:prSet/>
      <dgm:spPr/>
      <dgm:t>
        <a:bodyPr/>
        <a:lstStyle/>
        <a:p>
          <a:endParaRPr lang="en-US"/>
        </a:p>
      </dgm:t>
    </dgm:pt>
    <dgm:pt modelId="{D96AAA8B-ABA7-43F2-91DE-6C91F86DC666}" type="pres">
      <dgm:prSet presAssocID="{E35F8D7E-9870-4972-B387-6184A3A5D915}" presName="diagram" presStyleCnt="0">
        <dgm:presLayoutVars>
          <dgm:dir/>
          <dgm:resizeHandles val="exact"/>
        </dgm:presLayoutVars>
      </dgm:prSet>
      <dgm:spPr/>
    </dgm:pt>
    <dgm:pt modelId="{7498036F-EB90-4065-8482-826BE6F2FD6C}" type="pres">
      <dgm:prSet presAssocID="{83D39C97-14A1-403B-A0F0-DD0A3E3101B4}" presName="node" presStyleLbl="node1" presStyleIdx="0" presStyleCnt="2">
        <dgm:presLayoutVars>
          <dgm:bulletEnabled val="1"/>
        </dgm:presLayoutVars>
      </dgm:prSet>
      <dgm:spPr/>
    </dgm:pt>
    <dgm:pt modelId="{7AE3E711-60A0-4FE7-9B99-B850BB268EBD}" type="pres">
      <dgm:prSet presAssocID="{D1F4A3D0-CD1C-4710-A8A6-2964D93D0BD7}" presName="sibTrans" presStyleCnt="0"/>
      <dgm:spPr/>
    </dgm:pt>
    <dgm:pt modelId="{CC6C98A0-1C6F-4E60-9C37-0F313EB8F157}" type="pres">
      <dgm:prSet presAssocID="{692CCDA3-C4DA-4530-8786-1D64B4D8361C}" presName="node" presStyleLbl="node1" presStyleIdx="1" presStyleCnt="2">
        <dgm:presLayoutVars>
          <dgm:bulletEnabled val="1"/>
        </dgm:presLayoutVars>
      </dgm:prSet>
      <dgm:spPr/>
    </dgm:pt>
  </dgm:ptLst>
  <dgm:cxnLst>
    <dgm:cxn modelId="{20A5B72A-B8CC-4D62-A9EB-DE1C91DFAD97}" type="presOf" srcId="{692CCDA3-C4DA-4530-8786-1D64B4D8361C}" destId="{CC6C98A0-1C6F-4E60-9C37-0F313EB8F157}" srcOrd="0" destOrd="0" presId="urn:microsoft.com/office/officeart/2005/8/layout/default"/>
    <dgm:cxn modelId="{227EA056-C92D-40E8-8284-B52B16A6A369}" type="presOf" srcId="{83D39C97-14A1-403B-A0F0-DD0A3E3101B4}" destId="{7498036F-EB90-4065-8482-826BE6F2FD6C}" srcOrd="0" destOrd="0" presId="urn:microsoft.com/office/officeart/2005/8/layout/default"/>
    <dgm:cxn modelId="{96AEDC8E-54A2-434A-BC01-48CCF6979C59}" type="presOf" srcId="{E35F8D7E-9870-4972-B387-6184A3A5D915}" destId="{D96AAA8B-ABA7-43F2-91DE-6C91F86DC666}" srcOrd="0" destOrd="0" presId="urn:microsoft.com/office/officeart/2005/8/layout/default"/>
    <dgm:cxn modelId="{29C1A7C6-B15A-4F88-96E9-2D36B5B09CBE}" srcId="{E35F8D7E-9870-4972-B387-6184A3A5D915}" destId="{83D39C97-14A1-403B-A0F0-DD0A3E3101B4}" srcOrd="0" destOrd="0" parTransId="{59D42EDD-6323-4322-9525-A4CC476407C5}" sibTransId="{D1F4A3D0-CD1C-4710-A8A6-2964D93D0BD7}"/>
    <dgm:cxn modelId="{926AB9EF-EEDA-47AE-8149-B7126E5C4182}" srcId="{E35F8D7E-9870-4972-B387-6184A3A5D915}" destId="{692CCDA3-C4DA-4530-8786-1D64B4D8361C}" srcOrd="1" destOrd="0" parTransId="{ADE3D76B-5D3E-4277-80C7-2B0EFD3672CD}" sibTransId="{7B3C35F1-B89D-4851-BF91-6C3F92DEEBD8}"/>
    <dgm:cxn modelId="{B80273D2-C180-4300-AE0A-D7FC1445A5A8}" type="presParOf" srcId="{D96AAA8B-ABA7-43F2-91DE-6C91F86DC666}" destId="{7498036F-EB90-4065-8482-826BE6F2FD6C}" srcOrd="0" destOrd="0" presId="urn:microsoft.com/office/officeart/2005/8/layout/default"/>
    <dgm:cxn modelId="{7670ABBA-2E80-42BC-8C58-D262ED9E1019}" type="presParOf" srcId="{D96AAA8B-ABA7-43F2-91DE-6C91F86DC666}" destId="{7AE3E711-60A0-4FE7-9B99-B850BB268EBD}" srcOrd="1" destOrd="0" presId="urn:microsoft.com/office/officeart/2005/8/layout/default"/>
    <dgm:cxn modelId="{7B5A935C-D0E2-40C5-AD01-3F178D6967A2}" type="presParOf" srcId="{D96AAA8B-ABA7-43F2-91DE-6C91F86DC666}" destId="{CC6C98A0-1C6F-4E60-9C37-0F313EB8F157}"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647EC2-5F68-45AD-89CF-9204CA43CAB2}" type="doc">
      <dgm:prSet loTypeId="urn:microsoft.com/office/officeart/2005/8/layout/arrow5" loCatId="process" qsTypeId="urn:microsoft.com/office/officeart/2005/8/quickstyle/simple1" qsCatId="simple" csTypeId="urn:microsoft.com/office/officeart/2005/8/colors/colorful3" csCatId="colorful" phldr="1"/>
      <dgm:spPr/>
      <dgm:t>
        <a:bodyPr/>
        <a:lstStyle/>
        <a:p>
          <a:endParaRPr lang="en-GB"/>
        </a:p>
      </dgm:t>
    </dgm:pt>
    <dgm:pt modelId="{BA295582-EB1D-4C04-9A7E-F9E0472F7135}">
      <dgm:prSet phldrT="[Text]"/>
      <dgm:spPr/>
      <dgm:t>
        <a:bodyPr/>
        <a:lstStyle/>
        <a:p>
          <a:r>
            <a:rPr lang="en-GB" dirty="0"/>
            <a:t>8+2 minutes Presentation (50%) Week 6</a:t>
          </a:r>
        </a:p>
        <a:p>
          <a:endParaRPr lang="en-GB" dirty="0"/>
        </a:p>
      </dgm:t>
    </dgm:pt>
    <dgm:pt modelId="{CBBBEB91-2484-40C2-9740-18E2F6FF3EA5}" type="parTrans" cxnId="{13E440A2-0A0C-45F9-9591-8006175761E2}">
      <dgm:prSet/>
      <dgm:spPr/>
      <dgm:t>
        <a:bodyPr/>
        <a:lstStyle/>
        <a:p>
          <a:endParaRPr lang="en-GB"/>
        </a:p>
      </dgm:t>
    </dgm:pt>
    <dgm:pt modelId="{CF8FF229-D6F3-43FE-985B-9D9A0D70A01D}" type="sibTrans" cxnId="{13E440A2-0A0C-45F9-9591-8006175761E2}">
      <dgm:prSet/>
      <dgm:spPr/>
      <dgm:t>
        <a:bodyPr/>
        <a:lstStyle/>
        <a:p>
          <a:endParaRPr lang="en-GB"/>
        </a:p>
      </dgm:t>
    </dgm:pt>
    <dgm:pt modelId="{43081329-0DA4-4387-AD7B-3A007DE49800}">
      <dgm:prSet phldrT="[Text]"/>
      <dgm:spPr/>
      <dgm:t>
        <a:bodyPr/>
        <a:lstStyle/>
        <a:p>
          <a:r>
            <a:rPr lang="en-GB" dirty="0"/>
            <a:t>Report 1,500 words (50%) </a:t>
          </a:r>
        </a:p>
        <a:p>
          <a:r>
            <a:rPr lang="en-GB" dirty="0"/>
            <a:t>Week 11</a:t>
          </a:r>
        </a:p>
      </dgm:t>
    </dgm:pt>
    <dgm:pt modelId="{9B3DC3EB-1B53-4CC1-B5A2-4B49EC763A6A}" type="parTrans" cxnId="{88B0C72F-4BEF-469E-B62C-521226C5E546}">
      <dgm:prSet/>
      <dgm:spPr/>
      <dgm:t>
        <a:bodyPr/>
        <a:lstStyle/>
        <a:p>
          <a:endParaRPr lang="en-GB"/>
        </a:p>
      </dgm:t>
    </dgm:pt>
    <dgm:pt modelId="{CFE83EF9-CC64-46F3-A8C1-D0F1C20DE499}" type="sibTrans" cxnId="{88B0C72F-4BEF-469E-B62C-521226C5E546}">
      <dgm:prSet/>
      <dgm:spPr/>
      <dgm:t>
        <a:bodyPr/>
        <a:lstStyle/>
        <a:p>
          <a:endParaRPr lang="en-GB"/>
        </a:p>
      </dgm:t>
    </dgm:pt>
    <dgm:pt modelId="{098F8D0A-69A0-44FA-BE8D-210CD1277A12}" type="pres">
      <dgm:prSet presAssocID="{B0647EC2-5F68-45AD-89CF-9204CA43CAB2}" presName="diagram" presStyleCnt="0">
        <dgm:presLayoutVars>
          <dgm:dir/>
          <dgm:resizeHandles val="exact"/>
        </dgm:presLayoutVars>
      </dgm:prSet>
      <dgm:spPr/>
    </dgm:pt>
    <dgm:pt modelId="{66B4FB1D-6758-43B8-B4D8-59BBC1245ED8}" type="pres">
      <dgm:prSet presAssocID="{BA295582-EB1D-4C04-9A7E-F9E0472F7135}" presName="arrow" presStyleLbl="node1" presStyleIdx="0" presStyleCnt="2">
        <dgm:presLayoutVars>
          <dgm:bulletEnabled val="1"/>
        </dgm:presLayoutVars>
      </dgm:prSet>
      <dgm:spPr/>
    </dgm:pt>
    <dgm:pt modelId="{795D4CF0-F046-4E25-BD40-F599CCC7CF9C}" type="pres">
      <dgm:prSet presAssocID="{43081329-0DA4-4387-AD7B-3A007DE49800}" presName="arrow" presStyleLbl="node1" presStyleIdx="1" presStyleCnt="2">
        <dgm:presLayoutVars>
          <dgm:bulletEnabled val="1"/>
        </dgm:presLayoutVars>
      </dgm:prSet>
      <dgm:spPr/>
    </dgm:pt>
  </dgm:ptLst>
  <dgm:cxnLst>
    <dgm:cxn modelId="{04134E00-F488-4275-9D5B-816FCC108B73}" type="presOf" srcId="{BA295582-EB1D-4C04-9A7E-F9E0472F7135}" destId="{66B4FB1D-6758-43B8-B4D8-59BBC1245ED8}" srcOrd="0" destOrd="0" presId="urn:microsoft.com/office/officeart/2005/8/layout/arrow5"/>
    <dgm:cxn modelId="{88B0C72F-4BEF-469E-B62C-521226C5E546}" srcId="{B0647EC2-5F68-45AD-89CF-9204CA43CAB2}" destId="{43081329-0DA4-4387-AD7B-3A007DE49800}" srcOrd="1" destOrd="0" parTransId="{9B3DC3EB-1B53-4CC1-B5A2-4B49EC763A6A}" sibTransId="{CFE83EF9-CC64-46F3-A8C1-D0F1C20DE499}"/>
    <dgm:cxn modelId="{13E440A2-0A0C-45F9-9591-8006175761E2}" srcId="{B0647EC2-5F68-45AD-89CF-9204CA43CAB2}" destId="{BA295582-EB1D-4C04-9A7E-F9E0472F7135}" srcOrd="0" destOrd="0" parTransId="{CBBBEB91-2484-40C2-9740-18E2F6FF3EA5}" sibTransId="{CF8FF229-D6F3-43FE-985B-9D9A0D70A01D}"/>
    <dgm:cxn modelId="{FD73F4CC-6C3E-4D5A-AA6C-1BB20BAF4AE6}" type="presOf" srcId="{B0647EC2-5F68-45AD-89CF-9204CA43CAB2}" destId="{098F8D0A-69A0-44FA-BE8D-210CD1277A12}" srcOrd="0" destOrd="0" presId="urn:microsoft.com/office/officeart/2005/8/layout/arrow5"/>
    <dgm:cxn modelId="{B31B7FEF-D880-43ED-ACED-8DF6D1E669BA}" type="presOf" srcId="{43081329-0DA4-4387-AD7B-3A007DE49800}" destId="{795D4CF0-F046-4E25-BD40-F599CCC7CF9C}" srcOrd="0" destOrd="0" presId="urn:microsoft.com/office/officeart/2005/8/layout/arrow5"/>
    <dgm:cxn modelId="{D002A679-9031-4A06-BA36-F5A7D9BF98AF}" type="presParOf" srcId="{098F8D0A-69A0-44FA-BE8D-210CD1277A12}" destId="{66B4FB1D-6758-43B8-B4D8-59BBC1245ED8}" srcOrd="0" destOrd="0" presId="urn:microsoft.com/office/officeart/2005/8/layout/arrow5"/>
    <dgm:cxn modelId="{DDF8C2F4-F68E-443D-861C-4D4232BD587D}" type="presParOf" srcId="{098F8D0A-69A0-44FA-BE8D-210CD1277A12}" destId="{795D4CF0-F046-4E25-BD40-F599CCC7CF9C}"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826A7-5A15-449D-BBCF-1309C08C7E86}" type="doc">
      <dgm:prSet loTypeId="urn:microsoft.com/office/officeart/2005/8/layout/equation1" loCatId="process" qsTypeId="urn:microsoft.com/office/officeart/2005/8/quickstyle/simple1" qsCatId="simple" csTypeId="urn:microsoft.com/office/officeart/2005/8/colors/colorful4" csCatId="colorful" phldr="1"/>
      <dgm:spPr/>
    </dgm:pt>
    <dgm:pt modelId="{59FC431C-5DF8-4DBA-84C2-AA6B61444C98}">
      <dgm:prSet/>
      <dgm:spPr/>
      <dgm:t>
        <a:bodyPr/>
        <a:lstStyle/>
        <a:p>
          <a:r>
            <a:rPr lang="el-GR" b="1" dirty="0"/>
            <a:t>ψυχή</a:t>
          </a:r>
          <a:r>
            <a:rPr lang="en-GB" b="1" dirty="0"/>
            <a:t>     </a:t>
          </a:r>
          <a:r>
            <a:rPr lang="en-GB" b="1" dirty="0">
              <a:solidFill>
                <a:schemeClr val="accent5">
                  <a:lumMod val="75000"/>
                </a:schemeClr>
              </a:solidFill>
            </a:rPr>
            <a:t>Psyche </a:t>
          </a:r>
          <a:r>
            <a:rPr lang="en-GB" b="1" dirty="0"/>
            <a:t>–  mind, soul or spirit </a:t>
          </a:r>
        </a:p>
      </dgm:t>
    </dgm:pt>
    <dgm:pt modelId="{A7BABBA1-6748-4E5D-9ADE-8459EDF87EB4}" type="parTrans" cxnId="{9C17C975-BFAD-47E0-AA37-2A240268C575}">
      <dgm:prSet/>
      <dgm:spPr/>
      <dgm:t>
        <a:bodyPr/>
        <a:lstStyle/>
        <a:p>
          <a:endParaRPr lang="en-GB"/>
        </a:p>
      </dgm:t>
    </dgm:pt>
    <dgm:pt modelId="{D668033C-F1BF-4286-8EDB-1C4AEB646640}" type="sibTrans" cxnId="{9C17C975-BFAD-47E0-AA37-2A240268C575}">
      <dgm:prSet/>
      <dgm:spPr/>
      <dgm:t>
        <a:bodyPr/>
        <a:lstStyle/>
        <a:p>
          <a:endParaRPr lang="en-GB"/>
        </a:p>
      </dgm:t>
    </dgm:pt>
    <dgm:pt modelId="{8C13F2CA-77DB-4208-A3EA-B2236EF58B6F}">
      <dgm:prSet phldrT="[Text]"/>
      <dgm:spPr/>
      <dgm:t>
        <a:bodyPr/>
        <a:lstStyle/>
        <a:p>
          <a:r>
            <a:rPr lang="el-GR" b="1" dirty="0"/>
            <a:t>λόγος,</a:t>
          </a:r>
          <a:r>
            <a:rPr lang="en-GB" b="1" dirty="0"/>
            <a:t>   </a:t>
          </a:r>
          <a:r>
            <a:rPr lang="en-GB" b="1" dirty="0">
              <a:solidFill>
                <a:schemeClr val="accent5">
                  <a:lumMod val="75000"/>
                </a:schemeClr>
              </a:solidFill>
            </a:rPr>
            <a:t>Logos</a:t>
          </a:r>
          <a:r>
            <a:rPr lang="en-GB" b="1" dirty="0"/>
            <a:t> – knowledge, discourse or study. </a:t>
          </a:r>
        </a:p>
      </dgm:t>
    </dgm:pt>
    <dgm:pt modelId="{C8CF5CCB-8D2D-44CC-B29B-33567AEE63F2}" type="parTrans" cxnId="{585891E9-6581-4E7F-925D-6DCEBA26ECA9}">
      <dgm:prSet/>
      <dgm:spPr/>
      <dgm:t>
        <a:bodyPr/>
        <a:lstStyle/>
        <a:p>
          <a:endParaRPr lang="en-GB"/>
        </a:p>
      </dgm:t>
    </dgm:pt>
    <dgm:pt modelId="{F238F3AF-9F95-4275-9170-8A7918A617BA}" type="sibTrans" cxnId="{585891E9-6581-4E7F-925D-6DCEBA26ECA9}">
      <dgm:prSet/>
      <dgm:spPr/>
      <dgm:t>
        <a:bodyPr/>
        <a:lstStyle/>
        <a:p>
          <a:endParaRPr lang="en-GB"/>
        </a:p>
      </dgm:t>
    </dgm:pt>
    <dgm:pt modelId="{2203E5B8-B38B-447B-9D9F-FE5EA7FC3695}">
      <dgm:prSet phldrT="[Text]" custT="1"/>
      <dgm:spPr/>
      <dgm:t>
        <a:bodyPr/>
        <a:lstStyle/>
        <a:p>
          <a:r>
            <a:rPr lang="en-GB" sz="2400" b="1" dirty="0">
              <a:solidFill>
                <a:schemeClr val="tx1">
                  <a:lumMod val="95000"/>
                  <a:lumOff val="5000"/>
                </a:schemeClr>
              </a:solidFill>
            </a:rPr>
            <a:t>Psychology</a:t>
          </a:r>
        </a:p>
      </dgm:t>
    </dgm:pt>
    <dgm:pt modelId="{FADBBAF0-33CE-4D11-9473-52E5D5E70381}" type="parTrans" cxnId="{428A995A-7A5C-4154-BF64-6242DB8BE5C2}">
      <dgm:prSet/>
      <dgm:spPr/>
      <dgm:t>
        <a:bodyPr/>
        <a:lstStyle/>
        <a:p>
          <a:endParaRPr lang="en-GB"/>
        </a:p>
      </dgm:t>
    </dgm:pt>
    <dgm:pt modelId="{B6ABF42A-A420-45AC-A7FA-7AD9D6C3879F}" type="sibTrans" cxnId="{428A995A-7A5C-4154-BF64-6242DB8BE5C2}">
      <dgm:prSet/>
      <dgm:spPr/>
      <dgm:t>
        <a:bodyPr/>
        <a:lstStyle/>
        <a:p>
          <a:endParaRPr lang="en-GB"/>
        </a:p>
      </dgm:t>
    </dgm:pt>
    <dgm:pt modelId="{2D55D32E-38A5-4758-9B4F-E9DDCD48DBB5}" type="pres">
      <dgm:prSet presAssocID="{483826A7-5A15-449D-BBCF-1309C08C7E86}" presName="linearFlow" presStyleCnt="0">
        <dgm:presLayoutVars>
          <dgm:dir/>
          <dgm:resizeHandles val="exact"/>
        </dgm:presLayoutVars>
      </dgm:prSet>
      <dgm:spPr/>
    </dgm:pt>
    <dgm:pt modelId="{7FA96047-CBA3-4832-AC53-667C8066ECDB}" type="pres">
      <dgm:prSet presAssocID="{59FC431C-5DF8-4DBA-84C2-AA6B61444C98}" presName="node" presStyleLbl="node1" presStyleIdx="0" presStyleCnt="3">
        <dgm:presLayoutVars>
          <dgm:bulletEnabled val="1"/>
        </dgm:presLayoutVars>
      </dgm:prSet>
      <dgm:spPr/>
    </dgm:pt>
    <dgm:pt modelId="{F38C8EDA-68B1-407F-8EFC-DB6867390029}" type="pres">
      <dgm:prSet presAssocID="{D668033C-F1BF-4286-8EDB-1C4AEB646640}" presName="spacerL" presStyleCnt="0"/>
      <dgm:spPr/>
    </dgm:pt>
    <dgm:pt modelId="{35A6832A-0294-4C91-A4D5-5DBC57CD24DE}" type="pres">
      <dgm:prSet presAssocID="{D668033C-F1BF-4286-8EDB-1C4AEB646640}" presName="sibTrans" presStyleLbl="sibTrans2D1" presStyleIdx="0" presStyleCnt="2"/>
      <dgm:spPr/>
    </dgm:pt>
    <dgm:pt modelId="{70DEDF51-4045-4BC8-818E-30AAC22C6488}" type="pres">
      <dgm:prSet presAssocID="{D668033C-F1BF-4286-8EDB-1C4AEB646640}" presName="spacerR" presStyleCnt="0"/>
      <dgm:spPr/>
    </dgm:pt>
    <dgm:pt modelId="{13554C44-D154-4CEF-B2B5-A9854F592683}" type="pres">
      <dgm:prSet presAssocID="{8C13F2CA-77DB-4208-A3EA-B2236EF58B6F}" presName="node" presStyleLbl="node1" presStyleIdx="1" presStyleCnt="3">
        <dgm:presLayoutVars>
          <dgm:bulletEnabled val="1"/>
        </dgm:presLayoutVars>
      </dgm:prSet>
      <dgm:spPr/>
    </dgm:pt>
    <dgm:pt modelId="{098A9147-F46B-4F36-8068-5CB0D441BA65}" type="pres">
      <dgm:prSet presAssocID="{F238F3AF-9F95-4275-9170-8A7918A617BA}" presName="spacerL" presStyleCnt="0"/>
      <dgm:spPr/>
    </dgm:pt>
    <dgm:pt modelId="{8EDB75F1-7E5C-4F00-9D7C-50839B5C45D3}" type="pres">
      <dgm:prSet presAssocID="{F238F3AF-9F95-4275-9170-8A7918A617BA}" presName="sibTrans" presStyleLbl="sibTrans2D1" presStyleIdx="1" presStyleCnt="2"/>
      <dgm:spPr/>
    </dgm:pt>
    <dgm:pt modelId="{A2BB9C8E-0BC0-45E6-B493-76065F591C04}" type="pres">
      <dgm:prSet presAssocID="{F238F3AF-9F95-4275-9170-8A7918A617BA}" presName="spacerR" presStyleCnt="0"/>
      <dgm:spPr/>
    </dgm:pt>
    <dgm:pt modelId="{E26449F9-1533-4B94-ABB5-9349BB81DB36}" type="pres">
      <dgm:prSet presAssocID="{2203E5B8-B38B-447B-9D9F-FE5EA7FC3695}" presName="node" presStyleLbl="node1" presStyleIdx="2" presStyleCnt="3">
        <dgm:presLayoutVars>
          <dgm:bulletEnabled val="1"/>
        </dgm:presLayoutVars>
      </dgm:prSet>
      <dgm:spPr/>
    </dgm:pt>
  </dgm:ptLst>
  <dgm:cxnLst>
    <dgm:cxn modelId="{E6E86F08-A84A-4685-88F7-71ACD66EC532}" type="presOf" srcId="{D668033C-F1BF-4286-8EDB-1C4AEB646640}" destId="{35A6832A-0294-4C91-A4D5-5DBC57CD24DE}" srcOrd="0" destOrd="0" presId="urn:microsoft.com/office/officeart/2005/8/layout/equation1"/>
    <dgm:cxn modelId="{D5995A08-AF1A-468C-90AE-574F9DE7B184}" type="presOf" srcId="{8C13F2CA-77DB-4208-A3EA-B2236EF58B6F}" destId="{13554C44-D154-4CEF-B2B5-A9854F592683}" srcOrd="0" destOrd="0" presId="urn:microsoft.com/office/officeart/2005/8/layout/equation1"/>
    <dgm:cxn modelId="{3E13FA37-9847-4F23-BE46-6EB85926D2A9}" type="presOf" srcId="{59FC431C-5DF8-4DBA-84C2-AA6B61444C98}" destId="{7FA96047-CBA3-4832-AC53-667C8066ECDB}" srcOrd="0" destOrd="0" presId="urn:microsoft.com/office/officeart/2005/8/layout/equation1"/>
    <dgm:cxn modelId="{8D66664E-4CD4-443C-8D60-7FE47B895961}" type="presOf" srcId="{2203E5B8-B38B-447B-9D9F-FE5EA7FC3695}" destId="{E26449F9-1533-4B94-ABB5-9349BB81DB36}" srcOrd="0" destOrd="0" presId="urn:microsoft.com/office/officeart/2005/8/layout/equation1"/>
    <dgm:cxn modelId="{9C17C975-BFAD-47E0-AA37-2A240268C575}" srcId="{483826A7-5A15-449D-BBCF-1309C08C7E86}" destId="{59FC431C-5DF8-4DBA-84C2-AA6B61444C98}" srcOrd="0" destOrd="0" parTransId="{A7BABBA1-6748-4E5D-9ADE-8459EDF87EB4}" sibTransId="{D668033C-F1BF-4286-8EDB-1C4AEB646640}"/>
    <dgm:cxn modelId="{428A995A-7A5C-4154-BF64-6242DB8BE5C2}" srcId="{483826A7-5A15-449D-BBCF-1309C08C7E86}" destId="{2203E5B8-B38B-447B-9D9F-FE5EA7FC3695}" srcOrd="2" destOrd="0" parTransId="{FADBBAF0-33CE-4D11-9473-52E5D5E70381}" sibTransId="{B6ABF42A-A420-45AC-A7FA-7AD9D6C3879F}"/>
    <dgm:cxn modelId="{756A9785-36D7-4EAA-BF6F-2A03A42D5C35}" type="presOf" srcId="{F238F3AF-9F95-4275-9170-8A7918A617BA}" destId="{8EDB75F1-7E5C-4F00-9D7C-50839B5C45D3}" srcOrd="0" destOrd="0" presId="urn:microsoft.com/office/officeart/2005/8/layout/equation1"/>
    <dgm:cxn modelId="{195688A4-9D52-412C-9EA0-BE39A08E219F}" type="presOf" srcId="{483826A7-5A15-449D-BBCF-1309C08C7E86}" destId="{2D55D32E-38A5-4758-9B4F-E9DDCD48DBB5}" srcOrd="0" destOrd="0" presId="urn:microsoft.com/office/officeart/2005/8/layout/equation1"/>
    <dgm:cxn modelId="{585891E9-6581-4E7F-925D-6DCEBA26ECA9}" srcId="{483826A7-5A15-449D-BBCF-1309C08C7E86}" destId="{8C13F2CA-77DB-4208-A3EA-B2236EF58B6F}" srcOrd="1" destOrd="0" parTransId="{C8CF5CCB-8D2D-44CC-B29B-33567AEE63F2}" sibTransId="{F238F3AF-9F95-4275-9170-8A7918A617BA}"/>
    <dgm:cxn modelId="{47CD4AA7-CA2C-4ADF-9940-D050082D0DB7}" type="presParOf" srcId="{2D55D32E-38A5-4758-9B4F-E9DDCD48DBB5}" destId="{7FA96047-CBA3-4832-AC53-667C8066ECDB}" srcOrd="0" destOrd="0" presId="urn:microsoft.com/office/officeart/2005/8/layout/equation1"/>
    <dgm:cxn modelId="{AABE9464-553F-4AA2-AC79-A0C12B0E63B8}" type="presParOf" srcId="{2D55D32E-38A5-4758-9B4F-E9DDCD48DBB5}" destId="{F38C8EDA-68B1-407F-8EFC-DB6867390029}" srcOrd="1" destOrd="0" presId="urn:microsoft.com/office/officeart/2005/8/layout/equation1"/>
    <dgm:cxn modelId="{B7AC9AD1-34E9-403B-B49F-717753CE3EC2}" type="presParOf" srcId="{2D55D32E-38A5-4758-9B4F-E9DDCD48DBB5}" destId="{35A6832A-0294-4C91-A4D5-5DBC57CD24DE}" srcOrd="2" destOrd="0" presId="urn:microsoft.com/office/officeart/2005/8/layout/equation1"/>
    <dgm:cxn modelId="{A3F01FF7-09FC-47D7-B988-CB8C71BB5E74}" type="presParOf" srcId="{2D55D32E-38A5-4758-9B4F-E9DDCD48DBB5}" destId="{70DEDF51-4045-4BC8-818E-30AAC22C6488}" srcOrd="3" destOrd="0" presId="urn:microsoft.com/office/officeart/2005/8/layout/equation1"/>
    <dgm:cxn modelId="{EF8D3847-25A0-4A8A-AD39-1A676E6988ED}" type="presParOf" srcId="{2D55D32E-38A5-4758-9B4F-E9DDCD48DBB5}" destId="{13554C44-D154-4CEF-B2B5-A9854F592683}" srcOrd="4" destOrd="0" presId="urn:microsoft.com/office/officeart/2005/8/layout/equation1"/>
    <dgm:cxn modelId="{66567983-4F6F-4B65-AA4A-1DE170514ED9}" type="presParOf" srcId="{2D55D32E-38A5-4758-9B4F-E9DDCD48DBB5}" destId="{098A9147-F46B-4F36-8068-5CB0D441BA65}" srcOrd="5" destOrd="0" presId="urn:microsoft.com/office/officeart/2005/8/layout/equation1"/>
    <dgm:cxn modelId="{2181F09A-77DD-4ABE-B1EB-836F3E84403F}" type="presParOf" srcId="{2D55D32E-38A5-4758-9B4F-E9DDCD48DBB5}" destId="{8EDB75F1-7E5C-4F00-9D7C-50839B5C45D3}" srcOrd="6" destOrd="0" presId="urn:microsoft.com/office/officeart/2005/8/layout/equation1"/>
    <dgm:cxn modelId="{A3E1B3B3-59C3-472C-9A04-EB50DC86163E}" type="presParOf" srcId="{2D55D32E-38A5-4758-9B4F-E9DDCD48DBB5}" destId="{A2BB9C8E-0BC0-45E6-B493-76065F591C04}" srcOrd="7" destOrd="0" presId="urn:microsoft.com/office/officeart/2005/8/layout/equation1"/>
    <dgm:cxn modelId="{CC7DF0A7-AC5E-44B2-90A1-A27E3711752A}" type="presParOf" srcId="{2D55D32E-38A5-4758-9B4F-E9DDCD48DBB5}" destId="{E26449F9-1533-4B94-ABB5-9349BB81DB36}" srcOrd="8"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B51D1C-B894-43BC-91B3-35EFE3F7A3A0}" type="doc">
      <dgm:prSet loTypeId="urn:microsoft.com/office/officeart/2011/layout/HexagonRadial" loCatId="cycle" qsTypeId="urn:microsoft.com/office/officeart/2005/8/quickstyle/simple1" qsCatId="simple" csTypeId="urn:microsoft.com/office/officeart/2005/8/colors/colorful1" csCatId="colorful" phldr="1"/>
      <dgm:spPr/>
      <dgm:t>
        <a:bodyPr/>
        <a:lstStyle/>
        <a:p>
          <a:endParaRPr lang="en-GB"/>
        </a:p>
      </dgm:t>
    </dgm:pt>
    <dgm:pt modelId="{18989B73-48AC-4C99-A643-185EF1816A29}">
      <dgm:prSet phldrT="[Text]" custT="1"/>
      <dgm:spPr/>
      <dgm:t>
        <a:bodyPr/>
        <a:lstStyle/>
        <a:p>
          <a:r>
            <a:rPr lang="en-GB" sz="2400" dirty="0"/>
            <a:t>Research Methods </a:t>
          </a:r>
        </a:p>
      </dgm:t>
    </dgm:pt>
    <dgm:pt modelId="{25C3A218-9499-4F94-BF68-AC7B388A4B65}" type="parTrans" cxnId="{2F718EDD-51C7-4466-84F6-A8D202A475A1}">
      <dgm:prSet/>
      <dgm:spPr/>
      <dgm:t>
        <a:bodyPr/>
        <a:lstStyle/>
        <a:p>
          <a:endParaRPr lang="en-GB"/>
        </a:p>
      </dgm:t>
    </dgm:pt>
    <dgm:pt modelId="{D75EEBE8-E6F2-42A6-B80D-057F0FB06472}" type="sibTrans" cxnId="{2F718EDD-51C7-4466-84F6-A8D202A475A1}">
      <dgm:prSet/>
      <dgm:spPr/>
      <dgm:t>
        <a:bodyPr/>
        <a:lstStyle/>
        <a:p>
          <a:endParaRPr lang="en-GB"/>
        </a:p>
      </dgm:t>
    </dgm:pt>
    <dgm:pt modelId="{705915BF-1812-45C4-B1FA-F9BC4084E944}">
      <dgm:prSet phldrT="[Text]" custT="1"/>
      <dgm:spPr/>
      <dgm:t>
        <a:bodyPr/>
        <a:lstStyle/>
        <a:p>
          <a:r>
            <a:rPr lang="en-GB" sz="2400" dirty="0"/>
            <a:t>Biological </a:t>
          </a:r>
        </a:p>
      </dgm:t>
    </dgm:pt>
    <dgm:pt modelId="{075BF12C-CF72-4EC7-90B7-D03E8E09129B}" type="parTrans" cxnId="{E0232781-659D-4641-B64A-BF8D43E569F0}">
      <dgm:prSet/>
      <dgm:spPr/>
      <dgm:t>
        <a:bodyPr/>
        <a:lstStyle/>
        <a:p>
          <a:endParaRPr lang="en-GB"/>
        </a:p>
      </dgm:t>
    </dgm:pt>
    <dgm:pt modelId="{AF7CD682-8D2D-41B5-9DC4-B6B78D835084}" type="sibTrans" cxnId="{E0232781-659D-4641-B64A-BF8D43E569F0}">
      <dgm:prSet/>
      <dgm:spPr/>
      <dgm:t>
        <a:bodyPr/>
        <a:lstStyle/>
        <a:p>
          <a:endParaRPr lang="en-GB"/>
        </a:p>
      </dgm:t>
    </dgm:pt>
    <dgm:pt modelId="{6B21EE74-4854-4475-BC64-EA12D044E3DA}">
      <dgm:prSet phldrT="[Text]" custT="1"/>
      <dgm:spPr/>
      <dgm:t>
        <a:bodyPr/>
        <a:lstStyle/>
        <a:p>
          <a:r>
            <a:rPr lang="en-GB" sz="2400" dirty="0"/>
            <a:t>Cognitive </a:t>
          </a:r>
        </a:p>
      </dgm:t>
    </dgm:pt>
    <dgm:pt modelId="{9F02FEEC-BB03-4A9B-AA17-1608B4890124}" type="parTrans" cxnId="{CF12E291-C904-46CA-B591-81E9A8E41317}">
      <dgm:prSet/>
      <dgm:spPr/>
      <dgm:t>
        <a:bodyPr/>
        <a:lstStyle/>
        <a:p>
          <a:endParaRPr lang="en-GB"/>
        </a:p>
      </dgm:t>
    </dgm:pt>
    <dgm:pt modelId="{516A5186-920E-4FA1-AA3A-76C3DF610A79}" type="sibTrans" cxnId="{CF12E291-C904-46CA-B591-81E9A8E41317}">
      <dgm:prSet/>
      <dgm:spPr/>
      <dgm:t>
        <a:bodyPr/>
        <a:lstStyle/>
        <a:p>
          <a:endParaRPr lang="en-GB"/>
        </a:p>
      </dgm:t>
    </dgm:pt>
    <dgm:pt modelId="{23A61681-9C9E-4F06-9581-13D57C8F85DC}">
      <dgm:prSet phldrT="[Text]" custT="1"/>
      <dgm:spPr/>
      <dgm:t>
        <a:bodyPr/>
        <a:lstStyle/>
        <a:p>
          <a:r>
            <a:rPr lang="en-GB" sz="2400" dirty="0"/>
            <a:t>Developmental </a:t>
          </a:r>
        </a:p>
      </dgm:t>
    </dgm:pt>
    <dgm:pt modelId="{8175963C-F1B4-4E37-A392-11500578E1D7}" type="parTrans" cxnId="{217B9392-5E3C-4CBC-B4C4-AA0B666812CF}">
      <dgm:prSet/>
      <dgm:spPr/>
      <dgm:t>
        <a:bodyPr/>
        <a:lstStyle/>
        <a:p>
          <a:endParaRPr lang="en-GB"/>
        </a:p>
      </dgm:t>
    </dgm:pt>
    <dgm:pt modelId="{BB03A7A7-766F-4B5E-8AF8-A322DA4E0353}" type="sibTrans" cxnId="{217B9392-5E3C-4CBC-B4C4-AA0B666812CF}">
      <dgm:prSet/>
      <dgm:spPr/>
      <dgm:t>
        <a:bodyPr/>
        <a:lstStyle/>
        <a:p>
          <a:endParaRPr lang="en-GB"/>
        </a:p>
      </dgm:t>
    </dgm:pt>
    <dgm:pt modelId="{5E5DB558-75CF-4FCD-963A-4EADA8F4A6F4}">
      <dgm:prSet phldrT="[Text]" custT="1"/>
      <dgm:spPr/>
      <dgm:t>
        <a:bodyPr/>
        <a:lstStyle/>
        <a:p>
          <a:r>
            <a:rPr lang="en-GB" sz="2400" dirty="0"/>
            <a:t>Social </a:t>
          </a:r>
        </a:p>
      </dgm:t>
    </dgm:pt>
    <dgm:pt modelId="{0C80D586-53DB-4A44-B4A0-790C593B1BB2}" type="parTrans" cxnId="{41B9A233-D698-4581-9BFC-347C30030249}">
      <dgm:prSet/>
      <dgm:spPr/>
      <dgm:t>
        <a:bodyPr/>
        <a:lstStyle/>
        <a:p>
          <a:endParaRPr lang="en-GB"/>
        </a:p>
      </dgm:t>
    </dgm:pt>
    <dgm:pt modelId="{E731840B-274F-4F39-9CB7-74AF68D65F2B}" type="sibTrans" cxnId="{41B9A233-D698-4581-9BFC-347C30030249}">
      <dgm:prSet/>
      <dgm:spPr/>
      <dgm:t>
        <a:bodyPr/>
        <a:lstStyle/>
        <a:p>
          <a:endParaRPr lang="en-GB"/>
        </a:p>
      </dgm:t>
    </dgm:pt>
    <dgm:pt modelId="{54B480B5-E0F3-4B27-A737-0D0CD86DE3F7}">
      <dgm:prSet phldrT="[Text]" custT="1"/>
      <dgm:spPr/>
      <dgm:t>
        <a:bodyPr/>
        <a:lstStyle/>
        <a:p>
          <a:pPr>
            <a:buFont typeface="Arial" panose="020B0604020202020204" pitchFamily="34" charset="0"/>
            <a:buChar char="•"/>
          </a:pPr>
          <a:r>
            <a:rPr lang="en-GB" sz="2400" b="0" i="0" dirty="0"/>
            <a:t>Conceptual and historical issues</a:t>
          </a:r>
          <a:endParaRPr lang="en-GB" sz="2400" dirty="0"/>
        </a:p>
      </dgm:t>
    </dgm:pt>
    <dgm:pt modelId="{9235E841-4911-49E9-85E5-53C85E19765F}" type="parTrans" cxnId="{67335D71-736C-4E21-AF08-F36BA9AE5927}">
      <dgm:prSet/>
      <dgm:spPr/>
      <dgm:t>
        <a:bodyPr/>
        <a:lstStyle/>
        <a:p>
          <a:endParaRPr lang="en-GB"/>
        </a:p>
      </dgm:t>
    </dgm:pt>
    <dgm:pt modelId="{BBBEFFA4-E0DD-4462-8906-A91BD7E4D42F}" type="sibTrans" cxnId="{67335D71-736C-4E21-AF08-F36BA9AE5927}">
      <dgm:prSet/>
      <dgm:spPr/>
      <dgm:t>
        <a:bodyPr/>
        <a:lstStyle/>
        <a:p>
          <a:endParaRPr lang="en-GB"/>
        </a:p>
      </dgm:t>
    </dgm:pt>
    <dgm:pt modelId="{875040CB-06A6-49AC-9E71-29022F84DFE4}">
      <dgm:prSet phldrT="[Text]" custT="1"/>
      <dgm:spPr/>
      <dgm:t>
        <a:bodyPr/>
        <a:lstStyle/>
        <a:p>
          <a:r>
            <a:rPr lang="en-GB" sz="2400" dirty="0"/>
            <a:t>Individual Differences</a:t>
          </a:r>
        </a:p>
      </dgm:t>
    </dgm:pt>
    <dgm:pt modelId="{B67DC33B-5DC9-403A-82E0-91C34B2DD7C8}" type="parTrans" cxnId="{AD9DACD0-7212-49CF-BD26-F69A3C993926}">
      <dgm:prSet/>
      <dgm:spPr/>
      <dgm:t>
        <a:bodyPr/>
        <a:lstStyle/>
        <a:p>
          <a:endParaRPr lang="en-GB"/>
        </a:p>
      </dgm:t>
    </dgm:pt>
    <dgm:pt modelId="{3750426A-7D97-4C6E-B6B6-2D3706C99634}" type="sibTrans" cxnId="{AD9DACD0-7212-49CF-BD26-F69A3C993926}">
      <dgm:prSet/>
      <dgm:spPr/>
      <dgm:t>
        <a:bodyPr/>
        <a:lstStyle/>
        <a:p>
          <a:endParaRPr lang="en-GB"/>
        </a:p>
      </dgm:t>
    </dgm:pt>
    <dgm:pt modelId="{598DD708-D8AF-432D-B91F-672347F04AC9}">
      <dgm:prSet phldrT="[Text]" custT="1"/>
      <dgm:spPr/>
      <dgm:t>
        <a:bodyPr/>
        <a:lstStyle/>
        <a:p>
          <a:pPr>
            <a:buFont typeface="Arial" panose="020B0604020202020204" pitchFamily="34" charset="0"/>
            <a:buChar char="•"/>
          </a:pPr>
          <a:endParaRPr lang="en-GB" sz="2400" dirty="0"/>
        </a:p>
      </dgm:t>
    </dgm:pt>
    <dgm:pt modelId="{BC006836-8094-47C3-80C3-8DA3E59A8E57}" type="parTrans" cxnId="{8DB0D597-B1FC-4FAE-B8F9-6C72B5E53878}">
      <dgm:prSet/>
      <dgm:spPr/>
      <dgm:t>
        <a:bodyPr/>
        <a:lstStyle/>
        <a:p>
          <a:endParaRPr lang="en-GB"/>
        </a:p>
      </dgm:t>
    </dgm:pt>
    <dgm:pt modelId="{DB7D1C27-798A-4028-8087-4B62E633B76E}" type="sibTrans" cxnId="{8DB0D597-B1FC-4FAE-B8F9-6C72B5E53878}">
      <dgm:prSet/>
      <dgm:spPr/>
      <dgm:t>
        <a:bodyPr/>
        <a:lstStyle/>
        <a:p>
          <a:endParaRPr lang="en-GB"/>
        </a:p>
      </dgm:t>
    </dgm:pt>
    <dgm:pt modelId="{F87B9A07-255F-4990-8BDA-4B79B5CE4F5B}" type="pres">
      <dgm:prSet presAssocID="{0CB51D1C-B894-43BC-91B3-35EFE3F7A3A0}" presName="Name0" presStyleCnt="0">
        <dgm:presLayoutVars>
          <dgm:chMax val="1"/>
          <dgm:chPref val="1"/>
          <dgm:dir/>
          <dgm:animOne val="branch"/>
          <dgm:animLvl val="lvl"/>
        </dgm:presLayoutVars>
      </dgm:prSet>
      <dgm:spPr/>
    </dgm:pt>
    <dgm:pt modelId="{6E2B2204-0FDB-4611-86DB-85F794F83DBA}" type="pres">
      <dgm:prSet presAssocID="{18989B73-48AC-4C99-A643-185EF1816A29}" presName="Parent" presStyleLbl="node0" presStyleIdx="0" presStyleCnt="1">
        <dgm:presLayoutVars>
          <dgm:chMax val="6"/>
          <dgm:chPref val="6"/>
        </dgm:presLayoutVars>
      </dgm:prSet>
      <dgm:spPr/>
    </dgm:pt>
    <dgm:pt modelId="{7E06AE00-B889-47DE-8C71-A77FF47668CE}" type="pres">
      <dgm:prSet presAssocID="{705915BF-1812-45C4-B1FA-F9BC4084E944}" presName="Accent1" presStyleCnt="0"/>
      <dgm:spPr/>
    </dgm:pt>
    <dgm:pt modelId="{ED6C7733-645D-4E34-8A54-F3737073AC51}" type="pres">
      <dgm:prSet presAssocID="{705915BF-1812-45C4-B1FA-F9BC4084E944}" presName="Accent" presStyleLbl="bgShp" presStyleIdx="0" presStyleCnt="6"/>
      <dgm:spPr/>
    </dgm:pt>
    <dgm:pt modelId="{DF062E6F-E510-4A8F-B89A-E672B1A470D2}" type="pres">
      <dgm:prSet presAssocID="{705915BF-1812-45C4-B1FA-F9BC4084E944}" presName="Child1" presStyleLbl="node1" presStyleIdx="0" presStyleCnt="6">
        <dgm:presLayoutVars>
          <dgm:chMax val="0"/>
          <dgm:chPref val="0"/>
          <dgm:bulletEnabled val="1"/>
        </dgm:presLayoutVars>
      </dgm:prSet>
      <dgm:spPr/>
    </dgm:pt>
    <dgm:pt modelId="{CD83232B-02F6-4F67-B29D-67E2474FDCFA}" type="pres">
      <dgm:prSet presAssocID="{6B21EE74-4854-4475-BC64-EA12D044E3DA}" presName="Accent2" presStyleCnt="0"/>
      <dgm:spPr/>
    </dgm:pt>
    <dgm:pt modelId="{21653ED5-BEBB-4153-A6AC-7269D3C598F9}" type="pres">
      <dgm:prSet presAssocID="{6B21EE74-4854-4475-BC64-EA12D044E3DA}" presName="Accent" presStyleLbl="bgShp" presStyleIdx="1" presStyleCnt="6"/>
      <dgm:spPr/>
    </dgm:pt>
    <dgm:pt modelId="{8EA673B0-C97F-4B7E-806B-96C73FF7E709}" type="pres">
      <dgm:prSet presAssocID="{6B21EE74-4854-4475-BC64-EA12D044E3DA}" presName="Child2" presStyleLbl="node1" presStyleIdx="1" presStyleCnt="6">
        <dgm:presLayoutVars>
          <dgm:chMax val="0"/>
          <dgm:chPref val="0"/>
          <dgm:bulletEnabled val="1"/>
        </dgm:presLayoutVars>
      </dgm:prSet>
      <dgm:spPr/>
    </dgm:pt>
    <dgm:pt modelId="{097F9782-AC29-42F2-BBFA-59E873036891}" type="pres">
      <dgm:prSet presAssocID="{23A61681-9C9E-4F06-9581-13D57C8F85DC}" presName="Accent3" presStyleCnt="0"/>
      <dgm:spPr/>
    </dgm:pt>
    <dgm:pt modelId="{8589D4CA-4444-40EF-9B83-C6CAB34B68E3}" type="pres">
      <dgm:prSet presAssocID="{23A61681-9C9E-4F06-9581-13D57C8F85DC}" presName="Accent" presStyleLbl="bgShp" presStyleIdx="2" presStyleCnt="6"/>
      <dgm:spPr/>
    </dgm:pt>
    <dgm:pt modelId="{2F2B7291-0906-420A-8EBC-5AF27625D588}" type="pres">
      <dgm:prSet presAssocID="{23A61681-9C9E-4F06-9581-13D57C8F85DC}" presName="Child3" presStyleLbl="node1" presStyleIdx="2" presStyleCnt="6">
        <dgm:presLayoutVars>
          <dgm:chMax val="0"/>
          <dgm:chPref val="0"/>
          <dgm:bulletEnabled val="1"/>
        </dgm:presLayoutVars>
      </dgm:prSet>
      <dgm:spPr/>
    </dgm:pt>
    <dgm:pt modelId="{5DEFDFF0-3205-4A5D-831F-9B10DD83339C}" type="pres">
      <dgm:prSet presAssocID="{5E5DB558-75CF-4FCD-963A-4EADA8F4A6F4}" presName="Accent4" presStyleCnt="0"/>
      <dgm:spPr/>
    </dgm:pt>
    <dgm:pt modelId="{21D7EF9E-E1BD-4EFF-AC0A-239D4ABE2AA7}" type="pres">
      <dgm:prSet presAssocID="{5E5DB558-75CF-4FCD-963A-4EADA8F4A6F4}" presName="Accent" presStyleLbl="bgShp" presStyleIdx="3" presStyleCnt="6"/>
      <dgm:spPr/>
    </dgm:pt>
    <dgm:pt modelId="{1425740C-AA77-4FA5-88BE-454B11028EAF}" type="pres">
      <dgm:prSet presAssocID="{5E5DB558-75CF-4FCD-963A-4EADA8F4A6F4}" presName="Child4" presStyleLbl="node1" presStyleIdx="3" presStyleCnt="6">
        <dgm:presLayoutVars>
          <dgm:chMax val="0"/>
          <dgm:chPref val="0"/>
          <dgm:bulletEnabled val="1"/>
        </dgm:presLayoutVars>
      </dgm:prSet>
      <dgm:spPr/>
    </dgm:pt>
    <dgm:pt modelId="{4E81019A-07DB-44EE-9AC5-F5AC0EBE138E}" type="pres">
      <dgm:prSet presAssocID="{875040CB-06A6-49AC-9E71-29022F84DFE4}" presName="Accent5" presStyleCnt="0"/>
      <dgm:spPr/>
    </dgm:pt>
    <dgm:pt modelId="{06722303-AA0C-4205-8BD6-826E64024151}" type="pres">
      <dgm:prSet presAssocID="{875040CB-06A6-49AC-9E71-29022F84DFE4}" presName="Accent" presStyleLbl="bgShp" presStyleIdx="4" presStyleCnt="6"/>
      <dgm:spPr/>
    </dgm:pt>
    <dgm:pt modelId="{31BF6B22-1D40-40C1-84A0-C4C0D390F6AE}" type="pres">
      <dgm:prSet presAssocID="{875040CB-06A6-49AC-9E71-29022F84DFE4}" presName="Child5" presStyleLbl="node1" presStyleIdx="4" presStyleCnt="6">
        <dgm:presLayoutVars>
          <dgm:chMax val="0"/>
          <dgm:chPref val="0"/>
          <dgm:bulletEnabled val="1"/>
        </dgm:presLayoutVars>
      </dgm:prSet>
      <dgm:spPr/>
    </dgm:pt>
    <dgm:pt modelId="{4B3F5168-ED20-4085-B447-7CDA71AF63B3}" type="pres">
      <dgm:prSet presAssocID="{54B480B5-E0F3-4B27-A737-0D0CD86DE3F7}" presName="Accent6" presStyleCnt="0"/>
      <dgm:spPr/>
    </dgm:pt>
    <dgm:pt modelId="{CDDF9A1B-790E-4238-8670-B24C033A572A}" type="pres">
      <dgm:prSet presAssocID="{54B480B5-E0F3-4B27-A737-0D0CD86DE3F7}" presName="Accent" presStyleLbl="bgShp" presStyleIdx="5" presStyleCnt="6"/>
      <dgm:spPr/>
    </dgm:pt>
    <dgm:pt modelId="{B240BA84-6109-4840-8B1C-EB6A37D06FE7}" type="pres">
      <dgm:prSet presAssocID="{54B480B5-E0F3-4B27-A737-0D0CD86DE3F7}" presName="Child6" presStyleLbl="node1" presStyleIdx="5" presStyleCnt="6">
        <dgm:presLayoutVars>
          <dgm:chMax val="0"/>
          <dgm:chPref val="0"/>
          <dgm:bulletEnabled val="1"/>
        </dgm:presLayoutVars>
      </dgm:prSet>
      <dgm:spPr/>
    </dgm:pt>
  </dgm:ptLst>
  <dgm:cxnLst>
    <dgm:cxn modelId="{EC4BDA05-828A-414A-9BD1-E3024F7E7A45}" type="presOf" srcId="{705915BF-1812-45C4-B1FA-F9BC4084E944}" destId="{DF062E6F-E510-4A8F-B89A-E672B1A470D2}" srcOrd="0" destOrd="0" presId="urn:microsoft.com/office/officeart/2011/layout/HexagonRadial"/>
    <dgm:cxn modelId="{34F23015-4AEB-473E-959E-1B541F863FAD}" type="presOf" srcId="{875040CB-06A6-49AC-9E71-29022F84DFE4}" destId="{31BF6B22-1D40-40C1-84A0-C4C0D390F6AE}" srcOrd="0" destOrd="0" presId="urn:microsoft.com/office/officeart/2011/layout/HexagonRadial"/>
    <dgm:cxn modelId="{D114E02C-81EC-43C8-A0A2-EA37E2C1B41A}" type="presOf" srcId="{0CB51D1C-B894-43BC-91B3-35EFE3F7A3A0}" destId="{F87B9A07-255F-4990-8BDA-4B79B5CE4F5B}" srcOrd="0" destOrd="0" presId="urn:microsoft.com/office/officeart/2011/layout/HexagonRadial"/>
    <dgm:cxn modelId="{41B9A233-D698-4581-9BFC-347C30030249}" srcId="{18989B73-48AC-4C99-A643-185EF1816A29}" destId="{5E5DB558-75CF-4FCD-963A-4EADA8F4A6F4}" srcOrd="3" destOrd="0" parTransId="{0C80D586-53DB-4A44-B4A0-790C593B1BB2}" sibTransId="{E731840B-274F-4F39-9CB7-74AF68D65F2B}"/>
    <dgm:cxn modelId="{393E426A-2F15-41AF-9678-CD0EC3B6969D}" type="presOf" srcId="{18989B73-48AC-4C99-A643-185EF1816A29}" destId="{6E2B2204-0FDB-4611-86DB-85F794F83DBA}" srcOrd="0" destOrd="0" presId="urn:microsoft.com/office/officeart/2011/layout/HexagonRadial"/>
    <dgm:cxn modelId="{CEDA094F-3CB4-4C5B-859A-38CEDB0062D8}" type="presOf" srcId="{6B21EE74-4854-4475-BC64-EA12D044E3DA}" destId="{8EA673B0-C97F-4B7E-806B-96C73FF7E709}" srcOrd="0" destOrd="0" presId="urn:microsoft.com/office/officeart/2011/layout/HexagonRadial"/>
    <dgm:cxn modelId="{5647C370-C5BF-4AD7-81B5-6BBCCE719018}" type="presOf" srcId="{54B480B5-E0F3-4B27-A737-0D0CD86DE3F7}" destId="{B240BA84-6109-4840-8B1C-EB6A37D06FE7}" srcOrd="0" destOrd="0" presId="urn:microsoft.com/office/officeart/2011/layout/HexagonRadial"/>
    <dgm:cxn modelId="{67335D71-736C-4E21-AF08-F36BA9AE5927}" srcId="{18989B73-48AC-4C99-A643-185EF1816A29}" destId="{54B480B5-E0F3-4B27-A737-0D0CD86DE3F7}" srcOrd="5" destOrd="0" parTransId="{9235E841-4911-49E9-85E5-53C85E19765F}" sibTransId="{BBBEFFA4-E0DD-4462-8906-A91BD7E4D42F}"/>
    <dgm:cxn modelId="{E0232781-659D-4641-B64A-BF8D43E569F0}" srcId="{18989B73-48AC-4C99-A643-185EF1816A29}" destId="{705915BF-1812-45C4-B1FA-F9BC4084E944}" srcOrd="0" destOrd="0" parTransId="{075BF12C-CF72-4EC7-90B7-D03E8E09129B}" sibTransId="{AF7CD682-8D2D-41B5-9DC4-B6B78D835084}"/>
    <dgm:cxn modelId="{CF12E291-C904-46CA-B591-81E9A8E41317}" srcId="{18989B73-48AC-4C99-A643-185EF1816A29}" destId="{6B21EE74-4854-4475-BC64-EA12D044E3DA}" srcOrd="1" destOrd="0" parTransId="{9F02FEEC-BB03-4A9B-AA17-1608B4890124}" sibTransId="{516A5186-920E-4FA1-AA3A-76C3DF610A79}"/>
    <dgm:cxn modelId="{217B9392-5E3C-4CBC-B4C4-AA0B666812CF}" srcId="{18989B73-48AC-4C99-A643-185EF1816A29}" destId="{23A61681-9C9E-4F06-9581-13D57C8F85DC}" srcOrd="2" destOrd="0" parTransId="{8175963C-F1B4-4E37-A392-11500578E1D7}" sibTransId="{BB03A7A7-766F-4B5E-8AF8-A322DA4E0353}"/>
    <dgm:cxn modelId="{8DB0D597-B1FC-4FAE-B8F9-6C72B5E53878}" srcId="{18989B73-48AC-4C99-A643-185EF1816A29}" destId="{598DD708-D8AF-432D-B91F-672347F04AC9}" srcOrd="6" destOrd="0" parTransId="{BC006836-8094-47C3-80C3-8DA3E59A8E57}" sibTransId="{DB7D1C27-798A-4028-8087-4B62E633B76E}"/>
    <dgm:cxn modelId="{A7B434C6-C7C6-4C9D-93BF-14CC28811734}" type="presOf" srcId="{23A61681-9C9E-4F06-9581-13D57C8F85DC}" destId="{2F2B7291-0906-420A-8EBC-5AF27625D588}" srcOrd="0" destOrd="0" presId="urn:microsoft.com/office/officeart/2011/layout/HexagonRadial"/>
    <dgm:cxn modelId="{AD9DACD0-7212-49CF-BD26-F69A3C993926}" srcId="{18989B73-48AC-4C99-A643-185EF1816A29}" destId="{875040CB-06A6-49AC-9E71-29022F84DFE4}" srcOrd="4" destOrd="0" parTransId="{B67DC33B-5DC9-403A-82E0-91C34B2DD7C8}" sibTransId="{3750426A-7D97-4C6E-B6B6-2D3706C99634}"/>
    <dgm:cxn modelId="{2F718EDD-51C7-4466-84F6-A8D202A475A1}" srcId="{0CB51D1C-B894-43BC-91B3-35EFE3F7A3A0}" destId="{18989B73-48AC-4C99-A643-185EF1816A29}" srcOrd="0" destOrd="0" parTransId="{25C3A218-9499-4F94-BF68-AC7B388A4B65}" sibTransId="{D75EEBE8-E6F2-42A6-B80D-057F0FB06472}"/>
    <dgm:cxn modelId="{C5E1BCED-6429-4FE9-9B08-982CF57016EE}" type="presOf" srcId="{5E5DB558-75CF-4FCD-963A-4EADA8F4A6F4}" destId="{1425740C-AA77-4FA5-88BE-454B11028EAF}" srcOrd="0" destOrd="0" presId="urn:microsoft.com/office/officeart/2011/layout/HexagonRadial"/>
    <dgm:cxn modelId="{40E26714-7E93-4872-8BB9-6A8ED9CD93CB}" type="presParOf" srcId="{F87B9A07-255F-4990-8BDA-4B79B5CE4F5B}" destId="{6E2B2204-0FDB-4611-86DB-85F794F83DBA}" srcOrd="0" destOrd="0" presId="urn:microsoft.com/office/officeart/2011/layout/HexagonRadial"/>
    <dgm:cxn modelId="{E985D359-6681-4D1B-BDDB-7C8F1BBA6F7D}" type="presParOf" srcId="{F87B9A07-255F-4990-8BDA-4B79B5CE4F5B}" destId="{7E06AE00-B889-47DE-8C71-A77FF47668CE}" srcOrd="1" destOrd="0" presId="urn:microsoft.com/office/officeart/2011/layout/HexagonRadial"/>
    <dgm:cxn modelId="{5A47713F-BD5E-45E2-BFAF-1FE276D50341}" type="presParOf" srcId="{7E06AE00-B889-47DE-8C71-A77FF47668CE}" destId="{ED6C7733-645D-4E34-8A54-F3737073AC51}" srcOrd="0" destOrd="0" presId="urn:microsoft.com/office/officeart/2011/layout/HexagonRadial"/>
    <dgm:cxn modelId="{36902C8C-E12A-4B42-A558-B0DC6A82D8A5}" type="presParOf" srcId="{F87B9A07-255F-4990-8BDA-4B79B5CE4F5B}" destId="{DF062E6F-E510-4A8F-B89A-E672B1A470D2}" srcOrd="2" destOrd="0" presId="urn:microsoft.com/office/officeart/2011/layout/HexagonRadial"/>
    <dgm:cxn modelId="{4107CD5A-D2D2-47C4-B668-DFEA4653E327}" type="presParOf" srcId="{F87B9A07-255F-4990-8BDA-4B79B5CE4F5B}" destId="{CD83232B-02F6-4F67-B29D-67E2474FDCFA}" srcOrd="3" destOrd="0" presId="urn:microsoft.com/office/officeart/2011/layout/HexagonRadial"/>
    <dgm:cxn modelId="{C9C11593-6E93-48C4-AAC2-F035952DE55B}" type="presParOf" srcId="{CD83232B-02F6-4F67-B29D-67E2474FDCFA}" destId="{21653ED5-BEBB-4153-A6AC-7269D3C598F9}" srcOrd="0" destOrd="0" presId="urn:microsoft.com/office/officeart/2011/layout/HexagonRadial"/>
    <dgm:cxn modelId="{543AFF92-5437-4016-A110-99522242E5FF}" type="presParOf" srcId="{F87B9A07-255F-4990-8BDA-4B79B5CE4F5B}" destId="{8EA673B0-C97F-4B7E-806B-96C73FF7E709}" srcOrd="4" destOrd="0" presId="urn:microsoft.com/office/officeart/2011/layout/HexagonRadial"/>
    <dgm:cxn modelId="{506B6C89-4741-4C13-8722-4A52776D619A}" type="presParOf" srcId="{F87B9A07-255F-4990-8BDA-4B79B5CE4F5B}" destId="{097F9782-AC29-42F2-BBFA-59E873036891}" srcOrd="5" destOrd="0" presId="urn:microsoft.com/office/officeart/2011/layout/HexagonRadial"/>
    <dgm:cxn modelId="{D89D1A9D-CFCE-4782-B88B-D5467B23CC8B}" type="presParOf" srcId="{097F9782-AC29-42F2-BBFA-59E873036891}" destId="{8589D4CA-4444-40EF-9B83-C6CAB34B68E3}" srcOrd="0" destOrd="0" presId="urn:microsoft.com/office/officeart/2011/layout/HexagonRadial"/>
    <dgm:cxn modelId="{C465467D-5969-4595-A825-F9ED5FF4D0D4}" type="presParOf" srcId="{F87B9A07-255F-4990-8BDA-4B79B5CE4F5B}" destId="{2F2B7291-0906-420A-8EBC-5AF27625D588}" srcOrd="6" destOrd="0" presId="urn:microsoft.com/office/officeart/2011/layout/HexagonRadial"/>
    <dgm:cxn modelId="{950993F0-3DA7-47F0-A3FB-4C4EBAAE1390}" type="presParOf" srcId="{F87B9A07-255F-4990-8BDA-4B79B5CE4F5B}" destId="{5DEFDFF0-3205-4A5D-831F-9B10DD83339C}" srcOrd="7" destOrd="0" presId="urn:microsoft.com/office/officeart/2011/layout/HexagonRadial"/>
    <dgm:cxn modelId="{0E232AD5-FA85-4686-9BCD-1FC3FA6FD7FF}" type="presParOf" srcId="{5DEFDFF0-3205-4A5D-831F-9B10DD83339C}" destId="{21D7EF9E-E1BD-4EFF-AC0A-239D4ABE2AA7}" srcOrd="0" destOrd="0" presId="urn:microsoft.com/office/officeart/2011/layout/HexagonRadial"/>
    <dgm:cxn modelId="{FC453677-7FDE-4E05-BEA6-22420498FDA1}" type="presParOf" srcId="{F87B9A07-255F-4990-8BDA-4B79B5CE4F5B}" destId="{1425740C-AA77-4FA5-88BE-454B11028EAF}" srcOrd="8" destOrd="0" presId="urn:microsoft.com/office/officeart/2011/layout/HexagonRadial"/>
    <dgm:cxn modelId="{93AC2332-60CC-4AA8-ABF4-A97F68E73F26}" type="presParOf" srcId="{F87B9A07-255F-4990-8BDA-4B79B5CE4F5B}" destId="{4E81019A-07DB-44EE-9AC5-F5AC0EBE138E}" srcOrd="9" destOrd="0" presId="urn:microsoft.com/office/officeart/2011/layout/HexagonRadial"/>
    <dgm:cxn modelId="{5E288E7A-422E-4E3F-A4BD-1CC36DBCA8D9}" type="presParOf" srcId="{4E81019A-07DB-44EE-9AC5-F5AC0EBE138E}" destId="{06722303-AA0C-4205-8BD6-826E64024151}" srcOrd="0" destOrd="0" presId="urn:microsoft.com/office/officeart/2011/layout/HexagonRadial"/>
    <dgm:cxn modelId="{D2672BD8-8B17-4652-8790-E2E19D2784EB}" type="presParOf" srcId="{F87B9A07-255F-4990-8BDA-4B79B5CE4F5B}" destId="{31BF6B22-1D40-40C1-84A0-C4C0D390F6AE}" srcOrd="10" destOrd="0" presId="urn:microsoft.com/office/officeart/2011/layout/HexagonRadial"/>
    <dgm:cxn modelId="{DD7693A0-0E13-4BEE-8FC8-790288BCBC98}" type="presParOf" srcId="{F87B9A07-255F-4990-8BDA-4B79B5CE4F5B}" destId="{4B3F5168-ED20-4085-B447-7CDA71AF63B3}" srcOrd="11" destOrd="0" presId="urn:microsoft.com/office/officeart/2011/layout/HexagonRadial"/>
    <dgm:cxn modelId="{19A72189-F03D-46DB-8D0A-24720EA9E90E}" type="presParOf" srcId="{4B3F5168-ED20-4085-B447-7CDA71AF63B3}" destId="{CDDF9A1B-790E-4238-8670-B24C033A572A}" srcOrd="0" destOrd="0" presId="urn:microsoft.com/office/officeart/2011/layout/HexagonRadial"/>
    <dgm:cxn modelId="{5EC2C26D-0009-4610-AE8A-DB097169F034}" type="presParOf" srcId="{F87B9A07-255F-4990-8BDA-4B79B5CE4F5B}" destId="{B240BA84-6109-4840-8B1C-EB6A37D06FE7}"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C11D966-DB79-45C1-977D-0B3C3BF540F3}"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GB"/>
        </a:p>
      </dgm:t>
    </dgm:pt>
    <dgm:pt modelId="{56853AEC-1A23-4FCC-A78C-06D98A58A4F7}">
      <dgm:prSet phldrT="[Text]" custT="1"/>
      <dgm:spPr/>
      <dgm:t>
        <a:bodyPr/>
        <a:lstStyle/>
        <a:p>
          <a:r>
            <a:rPr lang="en-GB" sz="4400" dirty="0"/>
            <a:t> 1. Social </a:t>
          </a:r>
        </a:p>
      </dgm:t>
    </dgm:pt>
    <dgm:pt modelId="{F9BF1635-A245-47BA-866D-977239855C54}" type="parTrans" cxnId="{761EFFAC-036D-4BFE-8EDF-02873B2CD338}">
      <dgm:prSet/>
      <dgm:spPr/>
      <dgm:t>
        <a:bodyPr/>
        <a:lstStyle/>
        <a:p>
          <a:endParaRPr lang="en-GB"/>
        </a:p>
      </dgm:t>
    </dgm:pt>
    <dgm:pt modelId="{F959C239-A5CD-40F7-A8C1-6A588C97410B}" type="sibTrans" cxnId="{761EFFAC-036D-4BFE-8EDF-02873B2CD338}">
      <dgm:prSet/>
      <dgm:spPr/>
      <dgm:t>
        <a:bodyPr/>
        <a:lstStyle/>
        <a:p>
          <a:endParaRPr lang="en-GB"/>
        </a:p>
      </dgm:t>
    </dgm:pt>
    <dgm:pt modelId="{EBF08227-7513-410C-A8B1-EEC6A1748E6B}">
      <dgm:prSet phldrT="[Text]" custT="1"/>
      <dgm:spPr/>
      <dgm:t>
        <a:bodyPr/>
        <a:lstStyle/>
        <a:p>
          <a:r>
            <a:rPr lang="en-GB" sz="4400" dirty="0"/>
            <a:t>2. Cognitive </a:t>
          </a:r>
        </a:p>
      </dgm:t>
    </dgm:pt>
    <dgm:pt modelId="{27EE9AB3-01A0-4BD5-A685-B5635F1BD4D9}" type="parTrans" cxnId="{6427EAE5-B6AE-4E48-B20E-6F933198F384}">
      <dgm:prSet/>
      <dgm:spPr/>
      <dgm:t>
        <a:bodyPr/>
        <a:lstStyle/>
        <a:p>
          <a:endParaRPr lang="en-GB"/>
        </a:p>
      </dgm:t>
    </dgm:pt>
    <dgm:pt modelId="{316F0FDC-4A0E-467B-BED5-2656BB9316BD}" type="sibTrans" cxnId="{6427EAE5-B6AE-4E48-B20E-6F933198F384}">
      <dgm:prSet/>
      <dgm:spPr/>
      <dgm:t>
        <a:bodyPr/>
        <a:lstStyle/>
        <a:p>
          <a:endParaRPr lang="en-GB"/>
        </a:p>
      </dgm:t>
    </dgm:pt>
    <dgm:pt modelId="{EAB12613-5E5A-4DC9-954E-55E4DE9B2B02}">
      <dgm:prSet phldrT="[Text]" custT="1"/>
      <dgm:spPr/>
      <dgm:t>
        <a:bodyPr/>
        <a:lstStyle/>
        <a:p>
          <a:r>
            <a:rPr lang="en-GB" sz="4400" dirty="0"/>
            <a:t>3. Developmental</a:t>
          </a:r>
        </a:p>
      </dgm:t>
    </dgm:pt>
    <dgm:pt modelId="{8404589A-7987-45D1-84EF-546BF0FB432A}" type="parTrans" cxnId="{0C6F5A78-D93B-4DBA-B9E6-F27C4E68B6ED}">
      <dgm:prSet/>
      <dgm:spPr/>
      <dgm:t>
        <a:bodyPr/>
        <a:lstStyle/>
        <a:p>
          <a:endParaRPr lang="en-GB"/>
        </a:p>
      </dgm:t>
    </dgm:pt>
    <dgm:pt modelId="{02BC8F6F-DE8C-424A-B3CE-8A86E781CAE9}" type="sibTrans" cxnId="{0C6F5A78-D93B-4DBA-B9E6-F27C4E68B6ED}">
      <dgm:prSet/>
      <dgm:spPr/>
      <dgm:t>
        <a:bodyPr/>
        <a:lstStyle/>
        <a:p>
          <a:endParaRPr lang="en-GB"/>
        </a:p>
      </dgm:t>
    </dgm:pt>
    <dgm:pt modelId="{67B294E2-DE25-434E-B108-D3B186F6ABB7}">
      <dgm:prSet phldrT="[Text]" custT="1"/>
      <dgm:spPr/>
      <dgm:t>
        <a:bodyPr/>
        <a:lstStyle/>
        <a:p>
          <a:r>
            <a:rPr lang="en-GB" sz="4400" dirty="0"/>
            <a:t>4. Biological</a:t>
          </a:r>
        </a:p>
      </dgm:t>
    </dgm:pt>
    <dgm:pt modelId="{E4A07297-11B5-485B-A516-F49E79110831}" type="parTrans" cxnId="{01C586B7-00B0-4727-9275-715F2B0BF7D9}">
      <dgm:prSet/>
      <dgm:spPr/>
      <dgm:t>
        <a:bodyPr/>
        <a:lstStyle/>
        <a:p>
          <a:endParaRPr lang="en-GB"/>
        </a:p>
      </dgm:t>
    </dgm:pt>
    <dgm:pt modelId="{EE055D31-D06E-4E7D-A317-15FCCE6DFE91}" type="sibTrans" cxnId="{01C586B7-00B0-4727-9275-715F2B0BF7D9}">
      <dgm:prSet/>
      <dgm:spPr/>
      <dgm:t>
        <a:bodyPr/>
        <a:lstStyle/>
        <a:p>
          <a:endParaRPr lang="en-GB"/>
        </a:p>
      </dgm:t>
    </dgm:pt>
    <dgm:pt modelId="{50215FFC-C90A-4B91-B2A3-9A7D3E3495A9}">
      <dgm:prSet phldrT="[Text]" custT="1"/>
      <dgm:spPr/>
      <dgm:t>
        <a:bodyPr/>
        <a:lstStyle/>
        <a:p>
          <a:r>
            <a:rPr lang="en-GB" sz="4400" dirty="0"/>
            <a:t>5. Individual differences</a:t>
          </a:r>
        </a:p>
      </dgm:t>
    </dgm:pt>
    <dgm:pt modelId="{C96934AF-B539-4EE4-AD83-86237ED6BE41}" type="parTrans" cxnId="{26057355-2E7F-4406-9D50-4DF013DC842B}">
      <dgm:prSet/>
      <dgm:spPr/>
      <dgm:t>
        <a:bodyPr/>
        <a:lstStyle/>
        <a:p>
          <a:endParaRPr lang="en-GB"/>
        </a:p>
      </dgm:t>
    </dgm:pt>
    <dgm:pt modelId="{B0CDBDD1-3650-44D4-91AA-AF3B78F53C26}" type="sibTrans" cxnId="{26057355-2E7F-4406-9D50-4DF013DC842B}">
      <dgm:prSet/>
      <dgm:spPr/>
      <dgm:t>
        <a:bodyPr/>
        <a:lstStyle/>
        <a:p>
          <a:endParaRPr lang="en-GB"/>
        </a:p>
      </dgm:t>
    </dgm:pt>
    <dgm:pt modelId="{063CF278-DC56-4599-BBDC-C1C1F6701389}" type="pres">
      <dgm:prSet presAssocID="{0C11D966-DB79-45C1-977D-0B3C3BF540F3}" presName="Name0" presStyleCnt="0">
        <dgm:presLayoutVars>
          <dgm:resizeHandles/>
        </dgm:presLayoutVars>
      </dgm:prSet>
      <dgm:spPr/>
    </dgm:pt>
    <dgm:pt modelId="{D23E4B9A-187D-4B98-987B-052AAF21D1D3}" type="pres">
      <dgm:prSet presAssocID="{56853AEC-1A23-4FCC-A78C-06D98A58A4F7}" presName="text" presStyleLbl="node1" presStyleIdx="0" presStyleCnt="5">
        <dgm:presLayoutVars>
          <dgm:bulletEnabled val="1"/>
        </dgm:presLayoutVars>
      </dgm:prSet>
      <dgm:spPr/>
    </dgm:pt>
    <dgm:pt modelId="{C3BF6F29-9C33-4FC8-A4D8-AE9E72C53EAE}" type="pres">
      <dgm:prSet presAssocID="{F959C239-A5CD-40F7-A8C1-6A588C97410B}" presName="space" presStyleCnt="0"/>
      <dgm:spPr/>
    </dgm:pt>
    <dgm:pt modelId="{9B604D0A-A2D5-437B-9326-6C9C07FEB9CC}" type="pres">
      <dgm:prSet presAssocID="{EBF08227-7513-410C-A8B1-EEC6A1748E6B}" presName="text" presStyleLbl="node1" presStyleIdx="1" presStyleCnt="5">
        <dgm:presLayoutVars>
          <dgm:bulletEnabled val="1"/>
        </dgm:presLayoutVars>
      </dgm:prSet>
      <dgm:spPr/>
    </dgm:pt>
    <dgm:pt modelId="{458C9E6B-5D8A-48AE-B1E9-9A0D93CB46A5}" type="pres">
      <dgm:prSet presAssocID="{316F0FDC-4A0E-467B-BED5-2656BB9316BD}" presName="space" presStyleCnt="0"/>
      <dgm:spPr/>
    </dgm:pt>
    <dgm:pt modelId="{B170D170-2F4D-48C2-AF2C-274147001074}" type="pres">
      <dgm:prSet presAssocID="{EAB12613-5E5A-4DC9-954E-55E4DE9B2B02}" presName="text" presStyleLbl="node1" presStyleIdx="2" presStyleCnt="5">
        <dgm:presLayoutVars>
          <dgm:bulletEnabled val="1"/>
        </dgm:presLayoutVars>
      </dgm:prSet>
      <dgm:spPr/>
    </dgm:pt>
    <dgm:pt modelId="{45EEC43D-040E-4EAA-BDD9-D03342C070AD}" type="pres">
      <dgm:prSet presAssocID="{02BC8F6F-DE8C-424A-B3CE-8A86E781CAE9}" presName="space" presStyleCnt="0"/>
      <dgm:spPr/>
    </dgm:pt>
    <dgm:pt modelId="{1E44EFDF-02EC-4213-A47C-75501FB86809}" type="pres">
      <dgm:prSet presAssocID="{67B294E2-DE25-434E-B108-D3B186F6ABB7}" presName="text" presStyleLbl="node1" presStyleIdx="3" presStyleCnt="5">
        <dgm:presLayoutVars>
          <dgm:bulletEnabled val="1"/>
        </dgm:presLayoutVars>
      </dgm:prSet>
      <dgm:spPr/>
    </dgm:pt>
    <dgm:pt modelId="{53BED694-BA01-4232-BDFF-4E716FB35E29}" type="pres">
      <dgm:prSet presAssocID="{EE055D31-D06E-4E7D-A317-15FCCE6DFE91}" presName="space" presStyleCnt="0"/>
      <dgm:spPr/>
    </dgm:pt>
    <dgm:pt modelId="{F0A33D58-1069-461B-B7F4-C3425CDBEC84}" type="pres">
      <dgm:prSet presAssocID="{50215FFC-C90A-4B91-B2A3-9A7D3E3495A9}" presName="text" presStyleLbl="node1" presStyleIdx="4" presStyleCnt="5">
        <dgm:presLayoutVars>
          <dgm:bulletEnabled val="1"/>
        </dgm:presLayoutVars>
      </dgm:prSet>
      <dgm:spPr/>
    </dgm:pt>
  </dgm:ptLst>
  <dgm:cxnLst>
    <dgm:cxn modelId="{6F667B3C-A2FD-40FA-ACC0-6A6534CC6473}" type="presOf" srcId="{67B294E2-DE25-434E-B108-D3B186F6ABB7}" destId="{1E44EFDF-02EC-4213-A47C-75501FB86809}" srcOrd="0" destOrd="0" presId="urn:diagrams.loki3.com/VaryingWidthList"/>
    <dgm:cxn modelId="{5E634074-2FE3-41C5-A64E-B818EDEA1B70}" type="presOf" srcId="{EAB12613-5E5A-4DC9-954E-55E4DE9B2B02}" destId="{B170D170-2F4D-48C2-AF2C-274147001074}" srcOrd="0" destOrd="0" presId="urn:diagrams.loki3.com/VaryingWidthList"/>
    <dgm:cxn modelId="{26057355-2E7F-4406-9D50-4DF013DC842B}" srcId="{0C11D966-DB79-45C1-977D-0B3C3BF540F3}" destId="{50215FFC-C90A-4B91-B2A3-9A7D3E3495A9}" srcOrd="4" destOrd="0" parTransId="{C96934AF-B539-4EE4-AD83-86237ED6BE41}" sibTransId="{B0CDBDD1-3650-44D4-91AA-AF3B78F53C26}"/>
    <dgm:cxn modelId="{0C6F5A78-D93B-4DBA-B9E6-F27C4E68B6ED}" srcId="{0C11D966-DB79-45C1-977D-0B3C3BF540F3}" destId="{EAB12613-5E5A-4DC9-954E-55E4DE9B2B02}" srcOrd="2" destOrd="0" parTransId="{8404589A-7987-45D1-84EF-546BF0FB432A}" sibTransId="{02BC8F6F-DE8C-424A-B3CE-8A86E781CAE9}"/>
    <dgm:cxn modelId="{B1C3A582-A757-4A28-A426-FA8A8D2B2D81}" type="presOf" srcId="{0C11D966-DB79-45C1-977D-0B3C3BF540F3}" destId="{063CF278-DC56-4599-BBDC-C1C1F6701389}" srcOrd="0" destOrd="0" presId="urn:diagrams.loki3.com/VaryingWidthList"/>
    <dgm:cxn modelId="{761EFFAC-036D-4BFE-8EDF-02873B2CD338}" srcId="{0C11D966-DB79-45C1-977D-0B3C3BF540F3}" destId="{56853AEC-1A23-4FCC-A78C-06D98A58A4F7}" srcOrd="0" destOrd="0" parTransId="{F9BF1635-A245-47BA-866D-977239855C54}" sibTransId="{F959C239-A5CD-40F7-A8C1-6A588C97410B}"/>
    <dgm:cxn modelId="{DC18B8B2-56EF-480E-9499-94809B0788E5}" type="presOf" srcId="{50215FFC-C90A-4B91-B2A3-9A7D3E3495A9}" destId="{F0A33D58-1069-461B-B7F4-C3425CDBEC84}" srcOrd="0" destOrd="0" presId="urn:diagrams.loki3.com/VaryingWidthList"/>
    <dgm:cxn modelId="{01C586B7-00B0-4727-9275-715F2B0BF7D9}" srcId="{0C11D966-DB79-45C1-977D-0B3C3BF540F3}" destId="{67B294E2-DE25-434E-B108-D3B186F6ABB7}" srcOrd="3" destOrd="0" parTransId="{E4A07297-11B5-485B-A516-F49E79110831}" sibTransId="{EE055D31-D06E-4E7D-A317-15FCCE6DFE91}"/>
    <dgm:cxn modelId="{7F06A0DE-2E62-4BCC-BD6C-76F1A30B71AF}" type="presOf" srcId="{56853AEC-1A23-4FCC-A78C-06D98A58A4F7}" destId="{D23E4B9A-187D-4B98-987B-052AAF21D1D3}" srcOrd="0" destOrd="0" presId="urn:diagrams.loki3.com/VaryingWidthList"/>
    <dgm:cxn modelId="{6427EAE5-B6AE-4E48-B20E-6F933198F384}" srcId="{0C11D966-DB79-45C1-977D-0B3C3BF540F3}" destId="{EBF08227-7513-410C-A8B1-EEC6A1748E6B}" srcOrd="1" destOrd="0" parTransId="{27EE9AB3-01A0-4BD5-A685-B5635F1BD4D9}" sibTransId="{316F0FDC-4A0E-467B-BED5-2656BB9316BD}"/>
    <dgm:cxn modelId="{D2BEB4EA-DAEC-4A86-B003-6A26B9A174A6}" type="presOf" srcId="{EBF08227-7513-410C-A8B1-EEC6A1748E6B}" destId="{9B604D0A-A2D5-437B-9326-6C9C07FEB9CC}" srcOrd="0" destOrd="0" presId="urn:diagrams.loki3.com/VaryingWidthList"/>
    <dgm:cxn modelId="{80945248-E84A-4711-B681-8AF61BEE6F3A}" type="presParOf" srcId="{063CF278-DC56-4599-BBDC-C1C1F6701389}" destId="{D23E4B9A-187D-4B98-987B-052AAF21D1D3}" srcOrd="0" destOrd="0" presId="urn:diagrams.loki3.com/VaryingWidthList"/>
    <dgm:cxn modelId="{EB1B57D4-AA2A-4850-B9EE-894D91D4E0AF}" type="presParOf" srcId="{063CF278-DC56-4599-BBDC-C1C1F6701389}" destId="{C3BF6F29-9C33-4FC8-A4D8-AE9E72C53EAE}" srcOrd="1" destOrd="0" presId="urn:diagrams.loki3.com/VaryingWidthList"/>
    <dgm:cxn modelId="{9AFBA3E2-1A3B-436E-AE94-661FAD0448A9}" type="presParOf" srcId="{063CF278-DC56-4599-BBDC-C1C1F6701389}" destId="{9B604D0A-A2D5-437B-9326-6C9C07FEB9CC}" srcOrd="2" destOrd="0" presId="urn:diagrams.loki3.com/VaryingWidthList"/>
    <dgm:cxn modelId="{F9CBE4AC-05F1-4FB3-8A5C-3F32839414D1}" type="presParOf" srcId="{063CF278-DC56-4599-BBDC-C1C1F6701389}" destId="{458C9E6B-5D8A-48AE-B1E9-9A0D93CB46A5}" srcOrd="3" destOrd="0" presId="urn:diagrams.loki3.com/VaryingWidthList"/>
    <dgm:cxn modelId="{667608B9-2296-4B09-955F-A9144E42A931}" type="presParOf" srcId="{063CF278-DC56-4599-BBDC-C1C1F6701389}" destId="{B170D170-2F4D-48C2-AF2C-274147001074}" srcOrd="4" destOrd="0" presId="urn:diagrams.loki3.com/VaryingWidthList"/>
    <dgm:cxn modelId="{64F0EF1D-4A23-421A-90F1-466D03987E6A}" type="presParOf" srcId="{063CF278-DC56-4599-BBDC-C1C1F6701389}" destId="{45EEC43D-040E-4EAA-BDD9-D03342C070AD}" srcOrd="5" destOrd="0" presId="urn:diagrams.loki3.com/VaryingWidthList"/>
    <dgm:cxn modelId="{ED235321-ED7C-4BAF-874E-830AEABFACA6}" type="presParOf" srcId="{063CF278-DC56-4599-BBDC-C1C1F6701389}" destId="{1E44EFDF-02EC-4213-A47C-75501FB86809}" srcOrd="6" destOrd="0" presId="urn:diagrams.loki3.com/VaryingWidthList"/>
    <dgm:cxn modelId="{2BEF6C02-9D97-42A8-8BE0-DD379E8D7F9D}" type="presParOf" srcId="{063CF278-DC56-4599-BBDC-C1C1F6701389}" destId="{53BED694-BA01-4232-BDFF-4E716FB35E29}" srcOrd="7" destOrd="0" presId="urn:diagrams.loki3.com/VaryingWidthList"/>
    <dgm:cxn modelId="{5DAFCD76-EC77-4C4A-AE41-CC1736E98276}" type="presParOf" srcId="{063CF278-DC56-4599-BBDC-C1C1F6701389}" destId="{F0A33D58-1069-461B-B7F4-C3425CDBEC84}" srcOrd="8"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F34BB6B-85FB-45CA-A74D-33C19E149E3F}" type="doc">
      <dgm:prSet loTypeId="urn:diagrams.loki3.com/VaryingWidthList" loCatId="list" qsTypeId="urn:microsoft.com/office/officeart/2005/8/quickstyle/simple1" qsCatId="simple" csTypeId="urn:microsoft.com/office/officeart/2005/8/colors/colorful3" csCatId="colorful" phldr="1"/>
      <dgm:spPr/>
    </dgm:pt>
    <dgm:pt modelId="{7D84CF55-879B-4F37-80F2-523B41C3533E}">
      <dgm:prSet phldrT="[Text]"/>
      <dgm:spPr/>
      <dgm:t>
        <a:bodyPr/>
        <a:lstStyle/>
        <a:p>
          <a:r>
            <a:rPr lang="en-GB" dirty="0"/>
            <a:t>a. Why are some people very outgoing and confident?</a:t>
          </a:r>
        </a:p>
      </dgm:t>
    </dgm:pt>
    <dgm:pt modelId="{D7D2BE32-38E4-43C5-B6E0-2F3D6C552084}" type="parTrans" cxnId="{D4F13D2C-7075-4472-BFB1-CC753A933984}">
      <dgm:prSet/>
      <dgm:spPr/>
      <dgm:t>
        <a:bodyPr/>
        <a:lstStyle/>
        <a:p>
          <a:endParaRPr lang="en-GB"/>
        </a:p>
      </dgm:t>
    </dgm:pt>
    <dgm:pt modelId="{9D4B1DB5-B5AA-46AA-B3C3-6027BC78A7C5}" type="sibTrans" cxnId="{D4F13D2C-7075-4472-BFB1-CC753A933984}">
      <dgm:prSet/>
      <dgm:spPr/>
      <dgm:t>
        <a:bodyPr/>
        <a:lstStyle/>
        <a:p>
          <a:endParaRPr lang="en-GB"/>
        </a:p>
      </dgm:t>
    </dgm:pt>
    <dgm:pt modelId="{20CC5154-DA76-4201-B4F2-B438FD2EECD6}">
      <dgm:prSet phldrT="[Text]"/>
      <dgm:spPr/>
      <dgm:t>
        <a:bodyPr/>
        <a:lstStyle/>
        <a:p>
          <a:r>
            <a:rPr lang="en-GB" dirty="0"/>
            <a:t>b. Are older people more forgetful? </a:t>
          </a:r>
        </a:p>
      </dgm:t>
    </dgm:pt>
    <dgm:pt modelId="{6134E173-32D7-4892-9503-69BB2D95BDB0}" type="parTrans" cxnId="{7229BF90-DA73-4A37-8B93-7F59C44E47FD}">
      <dgm:prSet/>
      <dgm:spPr/>
      <dgm:t>
        <a:bodyPr/>
        <a:lstStyle/>
        <a:p>
          <a:endParaRPr lang="en-GB"/>
        </a:p>
      </dgm:t>
    </dgm:pt>
    <dgm:pt modelId="{37AE6E47-8F49-4A80-A11F-37237C05BB14}" type="sibTrans" cxnId="{7229BF90-DA73-4A37-8B93-7F59C44E47FD}">
      <dgm:prSet/>
      <dgm:spPr/>
      <dgm:t>
        <a:bodyPr/>
        <a:lstStyle/>
        <a:p>
          <a:endParaRPr lang="en-GB"/>
        </a:p>
      </dgm:t>
    </dgm:pt>
    <dgm:pt modelId="{C7AA46EB-1C37-4993-9883-F8E8CA860A77}">
      <dgm:prSet phldrT="[Text]"/>
      <dgm:spPr/>
      <dgm:t>
        <a:bodyPr/>
        <a:lstStyle/>
        <a:p>
          <a:r>
            <a:rPr lang="en-GB" dirty="0"/>
            <a:t>c. What made people become aggressive?</a:t>
          </a:r>
        </a:p>
      </dgm:t>
    </dgm:pt>
    <dgm:pt modelId="{A38A4E9D-3A9F-49D0-A6FE-03481B7FA17B}" type="parTrans" cxnId="{14520684-45F8-4A13-84B4-C286878D68E8}">
      <dgm:prSet/>
      <dgm:spPr/>
      <dgm:t>
        <a:bodyPr/>
        <a:lstStyle/>
        <a:p>
          <a:endParaRPr lang="en-GB"/>
        </a:p>
      </dgm:t>
    </dgm:pt>
    <dgm:pt modelId="{817D0005-7CDA-4430-A528-4BE38368D7CE}" type="sibTrans" cxnId="{14520684-45F8-4A13-84B4-C286878D68E8}">
      <dgm:prSet/>
      <dgm:spPr/>
      <dgm:t>
        <a:bodyPr/>
        <a:lstStyle/>
        <a:p>
          <a:endParaRPr lang="en-GB"/>
        </a:p>
      </dgm:t>
    </dgm:pt>
    <dgm:pt modelId="{B3DF720A-BBD0-4E3C-835F-DEE3F2BF99E6}">
      <dgm:prSet phldrT="[Text]"/>
      <dgm:spPr/>
      <dgm:t>
        <a:bodyPr/>
        <a:lstStyle/>
        <a:p>
          <a:r>
            <a:rPr lang="en-GB" dirty="0"/>
            <a:t>d. What helps us remember better? </a:t>
          </a:r>
        </a:p>
      </dgm:t>
    </dgm:pt>
    <dgm:pt modelId="{FFFB18E7-0FE0-4957-BB30-FE7C1F10136E}" type="parTrans" cxnId="{0D52391E-11D8-4ECF-8E2D-EA160F0CB11B}">
      <dgm:prSet/>
      <dgm:spPr/>
      <dgm:t>
        <a:bodyPr/>
        <a:lstStyle/>
        <a:p>
          <a:endParaRPr lang="en-GB"/>
        </a:p>
      </dgm:t>
    </dgm:pt>
    <dgm:pt modelId="{52F40385-C289-406F-A5F0-BDA794E8C4F5}" type="sibTrans" cxnId="{0D52391E-11D8-4ECF-8E2D-EA160F0CB11B}">
      <dgm:prSet/>
      <dgm:spPr/>
      <dgm:t>
        <a:bodyPr/>
        <a:lstStyle/>
        <a:p>
          <a:endParaRPr lang="en-GB"/>
        </a:p>
      </dgm:t>
    </dgm:pt>
    <dgm:pt modelId="{3FAF9E5D-B96D-4888-80AB-84A0BEBA8F76}">
      <dgm:prSet phldrT="[Text]"/>
      <dgm:spPr/>
      <dgm:t>
        <a:bodyPr/>
        <a:lstStyle/>
        <a:p>
          <a:r>
            <a:rPr lang="en-GB" dirty="0"/>
            <a:t>e. Do you get more intelligent if you have more neurons in your brain? </a:t>
          </a:r>
        </a:p>
      </dgm:t>
    </dgm:pt>
    <dgm:pt modelId="{4EC4C82A-769B-49F9-BDAF-3DE3CFB740FF}" type="parTrans" cxnId="{D7EDC552-9749-4038-9CA4-DDC044E9A33A}">
      <dgm:prSet/>
      <dgm:spPr/>
      <dgm:t>
        <a:bodyPr/>
        <a:lstStyle/>
        <a:p>
          <a:endParaRPr lang="en-GB"/>
        </a:p>
      </dgm:t>
    </dgm:pt>
    <dgm:pt modelId="{7809C4E1-F8E8-404F-B312-231F672CC794}" type="sibTrans" cxnId="{D7EDC552-9749-4038-9CA4-DDC044E9A33A}">
      <dgm:prSet/>
      <dgm:spPr/>
      <dgm:t>
        <a:bodyPr/>
        <a:lstStyle/>
        <a:p>
          <a:endParaRPr lang="en-GB"/>
        </a:p>
      </dgm:t>
    </dgm:pt>
    <dgm:pt modelId="{9A8D3995-063B-4E5C-871D-C2E5143FD024}" type="pres">
      <dgm:prSet presAssocID="{2F34BB6B-85FB-45CA-A74D-33C19E149E3F}" presName="Name0" presStyleCnt="0">
        <dgm:presLayoutVars>
          <dgm:resizeHandles/>
        </dgm:presLayoutVars>
      </dgm:prSet>
      <dgm:spPr/>
    </dgm:pt>
    <dgm:pt modelId="{A0D377A9-8912-4D2B-A926-D70B993375FE}" type="pres">
      <dgm:prSet presAssocID="{7D84CF55-879B-4F37-80F2-523B41C3533E}" presName="text" presStyleLbl="node1" presStyleIdx="0" presStyleCnt="5">
        <dgm:presLayoutVars>
          <dgm:bulletEnabled val="1"/>
        </dgm:presLayoutVars>
      </dgm:prSet>
      <dgm:spPr/>
    </dgm:pt>
    <dgm:pt modelId="{BEA9804B-17C9-40F3-946F-AA455F907DFD}" type="pres">
      <dgm:prSet presAssocID="{9D4B1DB5-B5AA-46AA-B3C3-6027BC78A7C5}" presName="space" presStyleCnt="0"/>
      <dgm:spPr/>
    </dgm:pt>
    <dgm:pt modelId="{70675541-6F3C-440C-9664-27762EA79EEE}" type="pres">
      <dgm:prSet presAssocID="{20CC5154-DA76-4201-B4F2-B438FD2EECD6}" presName="text" presStyleLbl="node1" presStyleIdx="1" presStyleCnt="5">
        <dgm:presLayoutVars>
          <dgm:bulletEnabled val="1"/>
        </dgm:presLayoutVars>
      </dgm:prSet>
      <dgm:spPr/>
    </dgm:pt>
    <dgm:pt modelId="{9E8FD9C0-E1CF-41E4-863F-7A3926BBE056}" type="pres">
      <dgm:prSet presAssocID="{37AE6E47-8F49-4A80-A11F-37237C05BB14}" presName="space" presStyleCnt="0"/>
      <dgm:spPr/>
    </dgm:pt>
    <dgm:pt modelId="{DF7B0178-044E-480B-925F-5D8090B81452}" type="pres">
      <dgm:prSet presAssocID="{C7AA46EB-1C37-4993-9883-F8E8CA860A77}" presName="text" presStyleLbl="node1" presStyleIdx="2" presStyleCnt="5">
        <dgm:presLayoutVars>
          <dgm:bulletEnabled val="1"/>
        </dgm:presLayoutVars>
      </dgm:prSet>
      <dgm:spPr/>
    </dgm:pt>
    <dgm:pt modelId="{EAB2C83C-A80F-460E-A1F3-5E8B0FA6615C}" type="pres">
      <dgm:prSet presAssocID="{817D0005-7CDA-4430-A528-4BE38368D7CE}" presName="space" presStyleCnt="0"/>
      <dgm:spPr/>
    </dgm:pt>
    <dgm:pt modelId="{C8BBBB35-39E4-4949-9486-AF57DF503A14}" type="pres">
      <dgm:prSet presAssocID="{B3DF720A-BBD0-4E3C-835F-DEE3F2BF99E6}" presName="text" presStyleLbl="node1" presStyleIdx="3" presStyleCnt="5">
        <dgm:presLayoutVars>
          <dgm:bulletEnabled val="1"/>
        </dgm:presLayoutVars>
      </dgm:prSet>
      <dgm:spPr/>
    </dgm:pt>
    <dgm:pt modelId="{90130C76-9BAD-4537-9C0D-C8E2302CE80C}" type="pres">
      <dgm:prSet presAssocID="{52F40385-C289-406F-A5F0-BDA794E8C4F5}" presName="space" presStyleCnt="0"/>
      <dgm:spPr/>
    </dgm:pt>
    <dgm:pt modelId="{B74A1A29-90F5-4D62-86EB-D9113B84266D}" type="pres">
      <dgm:prSet presAssocID="{3FAF9E5D-B96D-4888-80AB-84A0BEBA8F76}" presName="text" presStyleLbl="node1" presStyleIdx="4" presStyleCnt="5">
        <dgm:presLayoutVars>
          <dgm:bulletEnabled val="1"/>
        </dgm:presLayoutVars>
      </dgm:prSet>
      <dgm:spPr/>
    </dgm:pt>
  </dgm:ptLst>
  <dgm:cxnLst>
    <dgm:cxn modelId="{0D52391E-11D8-4ECF-8E2D-EA160F0CB11B}" srcId="{2F34BB6B-85FB-45CA-A74D-33C19E149E3F}" destId="{B3DF720A-BBD0-4E3C-835F-DEE3F2BF99E6}" srcOrd="3" destOrd="0" parTransId="{FFFB18E7-0FE0-4957-BB30-FE7C1F10136E}" sibTransId="{52F40385-C289-406F-A5F0-BDA794E8C4F5}"/>
    <dgm:cxn modelId="{D4F13D2C-7075-4472-BFB1-CC753A933984}" srcId="{2F34BB6B-85FB-45CA-A74D-33C19E149E3F}" destId="{7D84CF55-879B-4F37-80F2-523B41C3533E}" srcOrd="0" destOrd="0" parTransId="{D7D2BE32-38E4-43C5-B6E0-2F3D6C552084}" sibTransId="{9D4B1DB5-B5AA-46AA-B3C3-6027BC78A7C5}"/>
    <dgm:cxn modelId="{2813C566-6193-4B15-8307-692193DC2180}" type="presOf" srcId="{B3DF720A-BBD0-4E3C-835F-DEE3F2BF99E6}" destId="{C8BBBB35-39E4-4949-9486-AF57DF503A14}" srcOrd="0" destOrd="0" presId="urn:diagrams.loki3.com/VaryingWidthList"/>
    <dgm:cxn modelId="{D7EDC552-9749-4038-9CA4-DDC044E9A33A}" srcId="{2F34BB6B-85FB-45CA-A74D-33C19E149E3F}" destId="{3FAF9E5D-B96D-4888-80AB-84A0BEBA8F76}" srcOrd="4" destOrd="0" parTransId="{4EC4C82A-769B-49F9-BDAF-3DE3CFB740FF}" sibTransId="{7809C4E1-F8E8-404F-B312-231F672CC794}"/>
    <dgm:cxn modelId="{3C743C81-0587-4130-B274-E36B06F48F91}" type="presOf" srcId="{7D84CF55-879B-4F37-80F2-523B41C3533E}" destId="{A0D377A9-8912-4D2B-A926-D70B993375FE}" srcOrd="0" destOrd="0" presId="urn:diagrams.loki3.com/VaryingWidthList"/>
    <dgm:cxn modelId="{14520684-45F8-4A13-84B4-C286878D68E8}" srcId="{2F34BB6B-85FB-45CA-A74D-33C19E149E3F}" destId="{C7AA46EB-1C37-4993-9883-F8E8CA860A77}" srcOrd="2" destOrd="0" parTransId="{A38A4E9D-3A9F-49D0-A6FE-03481B7FA17B}" sibTransId="{817D0005-7CDA-4430-A528-4BE38368D7CE}"/>
    <dgm:cxn modelId="{7229BF90-DA73-4A37-8B93-7F59C44E47FD}" srcId="{2F34BB6B-85FB-45CA-A74D-33C19E149E3F}" destId="{20CC5154-DA76-4201-B4F2-B438FD2EECD6}" srcOrd="1" destOrd="0" parTransId="{6134E173-32D7-4892-9503-69BB2D95BDB0}" sibTransId="{37AE6E47-8F49-4A80-A11F-37237C05BB14}"/>
    <dgm:cxn modelId="{2FBEBCB4-D08C-4B1F-9D54-428725C0F9CD}" type="presOf" srcId="{20CC5154-DA76-4201-B4F2-B438FD2EECD6}" destId="{70675541-6F3C-440C-9664-27762EA79EEE}" srcOrd="0" destOrd="0" presId="urn:diagrams.loki3.com/VaryingWidthList"/>
    <dgm:cxn modelId="{FC505BC2-C95F-4A09-B429-06D10D61D8CE}" type="presOf" srcId="{2F34BB6B-85FB-45CA-A74D-33C19E149E3F}" destId="{9A8D3995-063B-4E5C-871D-C2E5143FD024}" srcOrd="0" destOrd="0" presId="urn:diagrams.loki3.com/VaryingWidthList"/>
    <dgm:cxn modelId="{4EADEACE-6E07-4D41-8C4D-4CA2A0840632}" type="presOf" srcId="{C7AA46EB-1C37-4993-9883-F8E8CA860A77}" destId="{DF7B0178-044E-480B-925F-5D8090B81452}" srcOrd="0" destOrd="0" presId="urn:diagrams.loki3.com/VaryingWidthList"/>
    <dgm:cxn modelId="{563B30D1-1FD9-4319-A58E-818050840452}" type="presOf" srcId="{3FAF9E5D-B96D-4888-80AB-84A0BEBA8F76}" destId="{B74A1A29-90F5-4D62-86EB-D9113B84266D}" srcOrd="0" destOrd="0" presId="urn:diagrams.loki3.com/VaryingWidthList"/>
    <dgm:cxn modelId="{FE6B05C3-EB89-4564-ABAD-5AA02FAF9AD1}" type="presParOf" srcId="{9A8D3995-063B-4E5C-871D-C2E5143FD024}" destId="{A0D377A9-8912-4D2B-A926-D70B993375FE}" srcOrd="0" destOrd="0" presId="urn:diagrams.loki3.com/VaryingWidthList"/>
    <dgm:cxn modelId="{2940AA8E-49BA-4C23-B1A2-F74BF3320A46}" type="presParOf" srcId="{9A8D3995-063B-4E5C-871D-C2E5143FD024}" destId="{BEA9804B-17C9-40F3-946F-AA455F907DFD}" srcOrd="1" destOrd="0" presId="urn:diagrams.loki3.com/VaryingWidthList"/>
    <dgm:cxn modelId="{9116F13B-4B6D-4528-9A92-135A7755FDF3}" type="presParOf" srcId="{9A8D3995-063B-4E5C-871D-C2E5143FD024}" destId="{70675541-6F3C-440C-9664-27762EA79EEE}" srcOrd="2" destOrd="0" presId="urn:diagrams.loki3.com/VaryingWidthList"/>
    <dgm:cxn modelId="{69B29E8E-1253-4A59-A12B-B5EFD036FA84}" type="presParOf" srcId="{9A8D3995-063B-4E5C-871D-C2E5143FD024}" destId="{9E8FD9C0-E1CF-41E4-863F-7A3926BBE056}" srcOrd="3" destOrd="0" presId="urn:diagrams.loki3.com/VaryingWidthList"/>
    <dgm:cxn modelId="{F069E6B3-3E34-47B7-9D9E-0C1FEF5BEC2C}" type="presParOf" srcId="{9A8D3995-063B-4E5C-871D-C2E5143FD024}" destId="{DF7B0178-044E-480B-925F-5D8090B81452}" srcOrd="4" destOrd="0" presId="urn:diagrams.loki3.com/VaryingWidthList"/>
    <dgm:cxn modelId="{6EB3BA30-29AE-4FEE-8AE6-61ED3DC26BA8}" type="presParOf" srcId="{9A8D3995-063B-4E5C-871D-C2E5143FD024}" destId="{EAB2C83C-A80F-460E-A1F3-5E8B0FA6615C}" srcOrd="5" destOrd="0" presId="urn:diagrams.loki3.com/VaryingWidthList"/>
    <dgm:cxn modelId="{EE30AF6F-FFBA-4BF3-96F6-9821C2FA7498}" type="presParOf" srcId="{9A8D3995-063B-4E5C-871D-C2E5143FD024}" destId="{C8BBBB35-39E4-4949-9486-AF57DF503A14}" srcOrd="6" destOrd="0" presId="urn:diagrams.loki3.com/VaryingWidthList"/>
    <dgm:cxn modelId="{4B6D1FCF-C620-41EF-AEC2-68C77F704AD9}" type="presParOf" srcId="{9A8D3995-063B-4E5C-871D-C2E5143FD024}" destId="{90130C76-9BAD-4537-9C0D-C8E2302CE80C}" srcOrd="7" destOrd="0" presId="urn:diagrams.loki3.com/VaryingWidthList"/>
    <dgm:cxn modelId="{305B55A0-15C7-4129-A63F-1FFEF070E64A}" type="presParOf" srcId="{9A8D3995-063B-4E5C-871D-C2E5143FD024}" destId="{B74A1A29-90F5-4D62-86EB-D9113B84266D}" srcOrd="8" destOrd="0" presId="urn:diagrams.loki3.com/VaryingWidth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55D975-3133-474D-B6DA-AFEED0E187DE}" type="doc">
      <dgm:prSet loTypeId="urn:microsoft.com/office/officeart/2005/8/layout/arrow5" loCatId="process" qsTypeId="urn:microsoft.com/office/officeart/2005/8/quickstyle/simple1" qsCatId="simple" csTypeId="urn:microsoft.com/office/officeart/2005/8/colors/accent1_2" csCatId="accent1" phldr="1"/>
      <dgm:spPr/>
      <dgm:t>
        <a:bodyPr/>
        <a:lstStyle/>
        <a:p>
          <a:endParaRPr lang="en-GB"/>
        </a:p>
      </dgm:t>
    </dgm:pt>
    <dgm:pt modelId="{1949E1BD-E91E-42E9-90B2-65D667FEDC39}">
      <dgm:prSet phldrT="[Text]"/>
      <dgm:spPr/>
      <dgm:t>
        <a:bodyPr/>
        <a:lstStyle/>
        <a:p>
          <a:r>
            <a:rPr lang="en-GB" dirty="0"/>
            <a:t>Nature</a:t>
          </a:r>
        </a:p>
      </dgm:t>
    </dgm:pt>
    <dgm:pt modelId="{49C4085A-618D-46F0-951B-5F45F23EA2DA}" type="parTrans" cxnId="{BACF92D4-BE95-463C-AA14-0CADAC1038F4}">
      <dgm:prSet/>
      <dgm:spPr/>
      <dgm:t>
        <a:bodyPr/>
        <a:lstStyle/>
        <a:p>
          <a:endParaRPr lang="en-GB"/>
        </a:p>
      </dgm:t>
    </dgm:pt>
    <dgm:pt modelId="{8D51B865-F3EF-4596-B5A8-8F8401246465}" type="sibTrans" cxnId="{BACF92D4-BE95-463C-AA14-0CADAC1038F4}">
      <dgm:prSet/>
      <dgm:spPr/>
      <dgm:t>
        <a:bodyPr/>
        <a:lstStyle/>
        <a:p>
          <a:endParaRPr lang="en-GB"/>
        </a:p>
      </dgm:t>
    </dgm:pt>
    <dgm:pt modelId="{20BD5398-315B-4021-B798-56E66A7A45D5}">
      <dgm:prSet phldrT="[Text]"/>
      <dgm:spPr/>
      <dgm:t>
        <a:bodyPr/>
        <a:lstStyle/>
        <a:p>
          <a:r>
            <a:rPr lang="en-GB" dirty="0"/>
            <a:t>Nurture</a:t>
          </a:r>
        </a:p>
      </dgm:t>
    </dgm:pt>
    <dgm:pt modelId="{7E381D2D-2E3A-4E44-9FAB-4EFD1636E115}" type="parTrans" cxnId="{2A04870C-032A-404A-882A-5EEC3EB272C8}">
      <dgm:prSet/>
      <dgm:spPr/>
      <dgm:t>
        <a:bodyPr/>
        <a:lstStyle/>
        <a:p>
          <a:endParaRPr lang="en-GB"/>
        </a:p>
      </dgm:t>
    </dgm:pt>
    <dgm:pt modelId="{C720BA8F-92BF-43B4-856B-A99C6D55D56C}" type="sibTrans" cxnId="{2A04870C-032A-404A-882A-5EEC3EB272C8}">
      <dgm:prSet/>
      <dgm:spPr/>
      <dgm:t>
        <a:bodyPr/>
        <a:lstStyle/>
        <a:p>
          <a:endParaRPr lang="en-GB"/>
        </a:p>
      </dgm:t>
    </dgm:pt>
    <dgm:pt modelId="{C55338A7-7AC1-4D60-AC35-3D6AFF345660}" type="pres">
      <dgm:prSet presAssocID="{BA55D975-3133-474D-B6DA-AFEED0E187DE}" presName="diagram" presStyleCnt="0">
        <dgm:presLayoutVars>
          <dgm:dir/>
          <dgm:resizeHandles val="exact"/>
        </dgm:presLayoutVars>
      </dgm:prSet>
      <dgm:spPr/>
    </dgm:pt>
    <dgm:pt modelId="{2395F35F-7808-4084-B4A4-5CB5E325BDC3}" type="pres">
      <dgm:prSet presAssocID="{1949E1BD-E91E-42E9-90B2-65D667FEDC39}" presName="arrow" presStyleLbl="node1" presStyleIdx="0" presStyleCnt="2">
        <dgm:presLayoutVars>
          <dgm:bulletEnabled val="1"/>
        </dgm:presLayoutVars>
      </dgm:prSet>
      <dgm:spPr/>
    </dgm:pt>
    <dgm:pt modelId="{332AB82D-74B9-4808-B621-397D7BEE61F7}" type="pres">
      <dgm:prSet presAssocID="{20BD5398-315B-4021-B798-56E66A7A45D5}" presName="arrow" presStyleLbl="node1" presStyleIdx="1" presStyleCnt="2" custRadScaleRad="119692" custRadScaleInc="1022">
        <dgm:presLayoutVars>
          <dgm:bulletEnabled val="1"/>
        </dgm:presLayoutVars>
      </dgm:prSet>
      <dgm:spPr/>
    </dgm:pt>
  </dgm:ptLst>
  <dgm:cxnLst>
    <dgm:cxn modelId="{2A04870C-032A-404A-882A-5EEC3EB272C8}" srcId="{BA55D975-3133-474D-B6DA-AFEED0E187DE}" destId="{20BD5398-315B-4021-B798-56E66A7A45D5}" srcOrd="1" destOrd="0" parTransId="{7E381D2D-2E3A-4E44-9FAB-4EFD1636E115}" sibTransId="{C720BA8F-92BF-43B4-856B-A99C6D55D56C}"/>
    <dgm:cxn modelId="{421ADB39-34AB-4AED-8538-6382CC4EA759}" type="presOf" srcId="{20BD5398-315B-4021-B798-56E66A7A45D5}" destId="{332AB82D-74B9-4808-B621-397D7BEE61F7}" srcOrd="0" destOrd="0" presId="urn:microsoft.com/office/officeart/2005/8/layout/arrow5"/>
    <dgm:cxn modelId="{91E7D349-32AA-4C67-A580-0581678549E0}" type="presOf" srcId="{BA55D975-3133-474D-B6DA-AFEED0E187DE}" destId="{C55338A7-7AC1-4D60-AC35-3D6AFF345660}" srcOrd="0" destOrd="0" presId="urn:microsoft.com/office/officeart/2005/8/layout/arrow5"/>
    <dgm:cxn modelId="{3EB73BBE-1512-4258-8BDC-D1F5079718A6}" type="presOf" srcId="{1949E1BD-E91E-42E9-90B2-65D667FEDC39}" destId="{2395F35F-7808-4084-B4A4-5CB5E325BDC3}" srcOrd="0" destOrd="0" presId="urn:microsoft.com/office/officeart/2005/8/layout/arrow5"/>
    <dgm:cxn modelId="{BACF92D4-BE95-463C-AA14-0CADAC1038F4}" srcId="{BA55D975-3133-474D-B6DA-AFEED0E187DE}" destId="{1949E1BD-E91E-42E9-90B2-65D667FEDC39}" srcOrd="0" destOrd="0" parTransId="{49C4085A-618D-46F0-951B-5F45F23EA2DA}" sibTransId="{8D51B865-F3EF-4596-B5A8-8F8401246465}"/>
    <dgm:cxn modelId="{16E7487F-AB7E-43DD-A9A7-E962C7B16856}" type="presParOf" srcId="{C55338A7-7AC1-4D60-AC35-3D6AFF345660}" destId="{2395F35F-7808-4084-B4A4-5CB5E325BDC3}" srcOrd="0" destOrd="0" presId="urn:microsoft.com/office/officeart/2005/8/layout/arrow5"/>
    <dgm:cxn modelId="{A0F547B8-23D1-4422-B133-9FA3854EE26F}" type="presParOf" srcId="{C55338A7-7AC1-4D60-AC35-3D6AFF345660}" destId="{332AB82D-74B9-4808-B621-397D7BEE61F7}"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7112B8-4260-4B21-9B80-53F69BC7D4AD}"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GB"/>
        </a:p>
      </dgm:t>
    </dgm:pt>
    <dgm:pt modelId="{897802C7-AC4C-48C8-8267-81B8AD8C9728}">
      <dgm:prSet phldrT="[Text]"/>
      <dgm:spPr/>
      <dgm:t>
        <a:bodyPr/>
        <a:lstStyle/>
        <a:p>
          <a:r>
            <a:rPr lang="en-GB" dirty="0"/>
            <a:t>Nature</a:t>
          </a:r>
        </a:p>
      </dgm:t>
    </dgm:pt>
    <dgm:pt modelId="{7BEE9CC5-39D3-4017-B6ED-57AD2DBFEBD8}" type="parTrans" cxnId="{525F18B7-B400-4123-B184-7D3675287BDD}">
      <dgm:prSet/>
      <dgm:spPr/>
      <dgm:t>
        <a:bodyPr/>
        <a:lstStyle/>
        <a:p>
          <a:endParaRPr lang="en-GB"/>
        </a:p>
      </dgm:t>
    </dgm:pt>
    <dgm:pt modelId="{F72BF194-41ED-4666-8708-199479C1FBC6}" type="sibTrans" cxnId="{525F18B7-B400-4123-B184-7D3675287BDD}">
      <dgm:prSet/>
      <dgm:spPr/>
      <dgm:t>
        <a:bodyPr/>
        <a:lstStyle/>
        <a:p>
          <a:endParaRPr lang="en-GB"/>
        </a:p>
      </dgm:t>
    </dgm:pt>
    <dgm:pt modelId="{AE234EC8-8F55-4254-B4AC-3B601D064505}">
      <dgm:prSet phldrT="[Text]"/>
      <dgm:spPr/>
      <dgm:t>
        <a:bodyPr/>
        <a:lstStyle/>
        <a:p>
          <a:r>
            <a:rPr lang="en-GB" dirty="0"/>
            <a:t>Nurture</a:t>
          </a:r>
        </a:p>
      </dgm:t>
    </dgm:pt>
    <dgm:pt modelId="{40CF42B7-7840-41E8-9203-FA6FC22BD023}" type="parTrans" cxnId="{85E9EBB3-C635-4F09-B4C9-1B3DFCDC9409}">
      <dgm:prSet/>
      <dgm:spPr/>
      <dgm:t>
        <a:bodyPr/>
        <a:lstStyle/>
        <a:p>
          <a:endParaRPr lang="en-GB"/>
        </a:p>
      </dgm:t>
    </dgm:pt>
    <dgm:pt modelId="{3911D227-BE32-4684-B09D-4F4A5F49FDBA}" type="sibTrans" cxnId="{85E9EBB3-C635-4F09-B4C9-1B3DFCDC9409}">
      <dgm:prSet/>
      <dgm:spPr/>
      <dgm:t>
        <a:bodyPr/>
        <a:lstStyle/>
        <a:p>
          <a:endParaRPr lang="en-GB"/>
        </a:p>
      </dgm:t>
    </dgm:pt>
    <dgm:pt modelId="{A1657957-CD4B-4BBF-B603-6427369E9F94}" type="pres">
      <dgm:prSet presAssocID="{807112B8-4260-4B21-9B80-53F69BC7D4AD}" presName="compositeShape" presStyleCnt="0">
        <dgm:presLayoutVars>
          <dgm:chMax val="2"/>
          <dgm:dir/>
          <dgm:resizeHandles val="exact"/>
        </dgm:presLayoutVars>
      </dgm:prSet>
      <dgm:spPr/>
    </dgm:pt>
    <dgm:pt modelId="{6F24AD3E-66FB-483E-BBF5-B52A57A39A4F}" type="pres">
      <dgm:prSet presAssocID="{807112B8-4260-4B21-9B80-53F69BC7D4AD}" presName="ribbon" presStyleLbl="node1" presStyleIdx="0" presStyleCnt="1" custLinFactNeighborX="18486" custLinFactNeighborY="-19806"/>
      <dgm:spPr>
        <a:gradFill flip="none" rotWithShape="1">
          <a:gsLst>
            <a:gs pos="13000">
              <a:schemeClr val="accent6">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dgm:spPr>
    </dgm:pt>
    <dgm:pt modelId="{8D5BBC8B-4C7B-4814-A0FA-97022A6028B3}" type="pres">
      <dgm:prSet presAssocID="{807112B8-4260-4B21-9B80-53F69BC7D4AD}" presName="leftArrowText" presStyleLbl="node1" presStyleIdx="0" presStyleCnt="1">
        <dgm:presLayoutVars>
          <dgm:chMax val="0"/>
          <dgm:bulletEnabled val="1"/>
        </dgm:presLayoutVars>
      </dgm:prSet>
      <dgm:spPr/>
    </dgm:pt>
    <dgm:pt modelId="{93EB4FC4-4622-4578-8ACB-FE8FC64A6C36}" type="pres">
      <dgm:prSet presAssocID="{807112B8-4260-4B21-9B80-53F69BC7D4AD}" presName="rightArrowText" presStyleLbl="node1" presStyleIdx="0" presStyleCnt="1">
        <dgm:presLayoutVars>
          <dgm:chMax val="0"/>
          <dgm:bulletEnabled val="1"/>
        </dgm:presLayoutVars>
      </dgm:prSet>
      <dgm:spPr/>
    </dgm:pt>
  </dgm:ptLst>
  <dgm:cxnLst>
    <dgm:cxn modelId="{62EC625F-FBB2-4555-A6D1-475EFA8563C5}" type="presOf" srcId="{807112B8-4260-4B21-9B80-53F69BC7D4AD}" destId="{A1657957-CD4B-4BBF-B603-6427369E9F94}" srcOrd="0" destOrd="0" presId="urn:microsoft.com/office/officeart/2005/8/layout/arrow6"/>
    <dgm:cxn modelId="{C6CF0A58-1DA7-4BCE-AC4A-7C1BCCBF9F6F}" type="presOf" srcId="{AE234EC8-8F55-4254-B4AC-3B601D064505}" destId="{93EB4FC4-4622-4578-8ACB-FE8FC64A6C36}" srcOrd="0" destOrd="0" presId="urn:microsoft.com/office/officeart/2005/8/layout/arrow6"/>
    <dgm:cxn modelId="{26117F84-B097-4694-9E4B-2E24FF08AA72}" type="presOf" srcId="{897802C7-AC4C-48C8-8267-81B8AD8C9728}" destId="{8D5BBC8B-4C7B-4814-A0FA-97022A6028B3}" srcOrd="0" destOrd="0" presId="urn:microsoft.com/office/officeart/2005/8/layout/arrow6"/>
    <dgm:cxn modelId="{85E9EBB3-C635-4F09-B4C9-1B3DFCDC9409}" srcId="{807112B8-4260-4B21-9B80-53F69BC7D4AD}" destId="{AE234EC8-8F55-4254-B4AC-3B601D064505}" srcOrd="1" destOrd="0" parTransId="{40CF42B7-7840-41E8-9203-FA6FC22BD023}" sibTransId="{3911D227-BE32-4684-B09D-4F4A5F49FDBA}"/>
    <dgm:cxn modelId="{525F18B7-B400-4123-B184-7D3675287BDD}" srcId="{807112B8-4260-4B21-9B80-53F69BC7D4AD}" destId="{897802C7-AC4C-48C8-8267-81B8AD8C9728}" srcOrd="0" destOrd="0" parTransId="{7BEE9CC5-39D3-4017-B6ED-57AD2DBFEBD8}" sibTransId="{F72BF194-41ED-4666-8708-199479C1FBC6}"/>
    <dgm:cxn modelId="{A6180FA9-B567-479F-B1E3-72DBD7203F10}" type="presParOf" srcId="{A1657957-CD4B-4BBF-B603-6427369E9F94}" destId="{6F24AD3E-66FB-483E-BBF5-B52A57A39A4F}" srcOrd="0" destOrd="0" presId="urn:microsoft.com/office/officeart/2005/8/layout/arrow6"/>
    <dgm:cxn modelId="{3CB589FC-E724-48DA-B75F-1C5D8C5D2AD5}" type="presParOf" srcId="{A1657957-CD4B-4BBF-B603-6427369E9F94}" destId="{8D5BBC8B-4C7B-4814-A0FA-97022A6028B3}" srcOrd="1" destOrd="0" presId="urn:microsoft.com/office/officeart/2005/8/layout/arrow6"/>
    <dgm:cxn modelId="{54F46614-A70A-4325-88B6-7787449E5665}" type="presParOf" srcId="{A1657957-CD4B-4BBF-B603-6427369E9F94}" destId="{93EB4FC4-4622-4578-8ACB-FE8FC64A6C36}"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92E5F2-067A-44F6-B7A8-31A1893F506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C9956F-CABE-4149-A0D4-C05E46ECC3E4}">
      <dgm:prSet/>
      <dgm:spPr/>
      <dgm:t>
        <a:bodyPr/>
        <a:lstStyle/>
        <a:p>
          <a:r>
            <a:rPr lang="en-GB"/>
            <a:t>Are you convinced that we could observe individual differences in temperament from unborn babies’ reactivity to their environment?</a:t>
          </a:r>
          <a:endParaRPr lang="en-US"/>
        </a:p>
      </dgm:t>
    </dgm:pt>
    <dgm:pt modelId="{EBDA9A6D-64D9-442E-8DD7-0A6280BF1088}" type="parTrans" cxnId="{F175985C-F599-49D5-8021-3DE845D2D546}">
      <dgm:prSet/>
      <dgm:spPr/>
      <dgm:t>
        <a:bodyPr/>
        <a:lstStyle/>
        <a:p>
          <a:endParaRPr lang="en-US"/>
        </a:p>
      </dgm:t>
    </dgm:pt>
    <dgm:pt modelId="{CA521A8B-0749-4BD6-BCD4-B5658B0DD68D}" type="sibTrans" cxnId="{F175985C-F599-49D5-8021-3DE845D2D546}">
      <dgm:prSet/>
      <dgm:spPr/>
      <dgm:t>
        <a:bodyPr/>
        <a:lstStyle/>
        <a:p>
          <a:endParaRPr lang="en-US"/>
        </a:p>
      </dgm:t>
    </dgm:pt>
    <dgm:pt modelId="{293B3F09-3153-4528-915B-3F07428111E0}">
      <dgm:prSet/>
      <dgm:spPr/>
      <dgm:t>
        <a:bodyPr/>
        <a:lstStyle/>
        <a:p>
          <a:r>
            <a:rPr lang="en-GB"/>
            <a:t>How likely is the level of reactivity observed during pregnancy to continue once the baby is born?</a:t>
          </a:r>
          <a:endParaRPr lang="en-US"/>
        </a:p>
      </dgm:t>
    </dgm:pt>
    <dgm:pt modelId="{88AD8735-66A1-4021-BA2F-D24450D18A76}" type="parTrans" cxnId="{AB7A8595-47EF-41BA-86DB-64267D472B5E}">
      <dgm:prSet/>
      <dgm:spPr/>
      <dgm:t>
        <a:bodyPr/>
        <a:lstStyle/>
        <a:p>
          <a:endParaRPr lang="en-US"/>
        </a:p>
      </dgm:t>
    </dgm:pt>
    <dgm:pt modelId="{CDC86447-7AB8-4AC8-952C-D9341D08C8D7}" type="sibTrans" cxnId="{AB7A8595-47EF-41BA-86DB-64267D472B5E}">
      <dgm:prSet/>
      <dgm:spPr/>
      <dgm:t>
        <a:bodyPr/>
        <a:lstStyle/>
        <a:p>
          <a:endParaRPr lang="en-US"/>
        </a:p>
      </dgm:t>
    </dgm:pt>
    <dgm:pt modelId="{2FF15E58-A884-4B15-91A5-326ED89742CC}">
      <dgm:prSet/>
      <dgm:spPr/>
      <dgm:t>
        <a:bodyPr/>
        <a:lstStyle/>
        <a:p>
          <a:r>
            <a:rPr lang="en-GB"/>
            <a:t>How can we be sure these earlier differences would be linked to the different ways the two younger boys responded to the task?   </a:t>
          </a:r>
          <a:endParaRPr lang="en-US"/>
        </a:p>
      </dgm:t>
    </dgm:pt>
    <dgm:pt modelId="{82AA9164-2534-4882-8497-E71F465D3B92}" type="parTrans" cxnId="{1390BB5B-9A0C-4CAA-8312-C2D2029B07DE}">
      <dgm:prSet/>
      <dgm:spPr/>
      <dgm:t>
        <a:bodyPr/>
        <a:lstStyle/>
        <a:p>
          <a:endParaRPr lang="en-US"/>
        </a:p>
      </dgm:t>
    </dgm:pt>
    <dgm:pt modelId="{64D15D08-9E50-45C0-8EF1-05DB26945D3E}" type="sibTrans" cxnId="{1390BB5B-9A0C-4CAA-8312-C2D2029B07DE}">
      <dgm:prSet/>
      <dgm:spPr/>
      <dgm:t>
        <a:bodyPr/>
        <a:lstStyle/>
        <a:p>
          <a:endParaRPr lang="en-US"/>
        </a:p>
      </dgm:t>
    </dgm:pt>
    <dgm:pt modelId="{B8F0E2B3-4225-4702-8DF1-DB07DEE47BC0}" type="pres">
      <dgm:prSet presAssocID="{9C92E5F2-067A-44F6-B7A8-31A1893F5060}" presName="vert0" presStyleCnt="0">
        <dgm:presLayoutVars>
          <dgm:dir/>
          <dgm:animOne val="branch"/>
          <dgm:animLvl val="lvl"/>
        </dgm:presLayoutVars>
      </dgm:prSet>
      <dgm:spPr/>
    </dgm:pt>
    <dgm:pt modelId="{ACFB7091-BA4B-46F6-91E0-5BA7E75812D9}" type="pres">
      <dgm:prSet presAssocID="{CAC9956F-CABE-4149-A0D4-C05E46ECC3E4}" presName="thickLine" presStyleLbl="alignNode1" presStyleIdx="0" presStyleCnt="3"/>
      <dgm:spPr/>
    </dgm:pt>
    <dgm:pt modelId="{7E470C2D-77F2-4B43-BE6B-419E6A1F2A99}" type="pres">
      <dgm:prSet presAssocID="{CAC9956F-CABE-4149-A0D4-C05E46ECC3E4}" presName="horz1" presStyleCnt="0"/>
      <dgm:spPr/>
    </dgm:pt>
    <dgm:pt modelId="{61889B5B-09DE-488E-A465-84869653DA76}" type="pres">
      <dgm:prSet presAssocID="{CAC9956F-CABE-4149-A0D4-C05E46ECC3E4}" presName="tx1" presStyleLbl="revTx" presStyleIdx="0" presStyleCnt="3"/>
      <dgm:spPr/>
    </dgm:pt>
    <dgm:pt modelId="{76229DA4-617F-4EFC-A66E-DA5A068BE665}" type="pres">
      <dgm:prSet presAssocID="{CAC9956F-CABE-4149-A0D4-C05E46ECC3E4}" presName="vert1" presStyleCnt="0"/>
      <dgm:spPr/>
    </dgm:pt>
    <dgm:pt modelId="{8B5FE91B-F002-421C-BED7-D837C79086B6}" type="pres">
      <dgm:prSet presAssocID="{293B3F09-3153-4528-915B-3F07428111E0}" presName="thickLine" presStyleLbl="alignNode1" presStyleIdx="1" presStyleCnt="3"/>
      <dgm:spPr/>
    </dgm:pt>
    <dgm:pt modelId="{4D32BED1-F8BA-4D0E-8147-BA7C264A0F71}" type="pres">
      <dgm:prSet presAssocID="{293B3F09-3153-4528-915B-3F07428111E0}" presName="horz1" presStyleCnt="0"/>
      <dgm:spPr/>
    </dgm:pt>
    <dgm:pt modelId="{39783C59-5EAC-49AC-90F2-60F492E52AF8}" type="pres">
      <dgm:prSet presAssocID="{293B3F09-3153-4528-915B-3F07428111E0}" presName="tx1" presStyleLbl="revTx" presStyleIdx="1" presStyleCnt="3"/>
      <dgm:spPr/>
    </dgm:pt>
    <dgm:pt modelId="{5953294E-E791-4967-975D-D06CBF62F621}" type="pres">
      <dgm:prSet presAssocID="{293B3F09-3153-4528-915B-3F07428111E0}" presName="vert1" presStyleCnt="0"/>
      <dgm:spPr/>
    </dgm:pt>
    <dgm:pt modelId="{78FCDBC1-56D2-41BF-81FC-E64F69244E63}" type="pres">
      <dgm:prSet presAssocID="{2FF15E58-A884-4B15-91A5-326ED89742CC}" presName="thickLine" presStyleLbl="alignNode1" presStyleIdx="2" presStyleCnt="3"/>
      <dgm:spPr/>
    </dgm:pt>
    <dgm:pt modelId="{8DC625C1-C63D-4D1F-98E6-DF07D6334990}" type="pres">
      <dgm:prSet presAssocID="{2FF15E58-A884-4B15-91A5-326ED89742CC}" presName="horz1" presStyleCnt="0"/>
      <dgm:spPr/>
    </dgm:pt>
    <dgm:pt modelId="{1F15F6D0-C50F-4ABF-8F00-A7D18E425344}" type="pres">
      <dgm:prSet presAssocID="{2FF15E58-A884-4B15-91A5-326ED89742CC}" presName="tx1" presStyleLbl="revTx" presStyleIdx="2" presStyleCnt="3"/>
      <dgm:spPr/>
    </dgm:pt>
    <dgm:pt modelId="{35BE4886-ADE0-463B-BE13-1F4870BDF93F}" type="pres">
      <dgm:prSet presAssocID="{2FF15E58-A884-4B15-91A5-326ED89742CC}" presName="vert1" presStyleCnt="0"/>
      <dgm:spPr/>
    </dgm:pt>
  </dgm:ptLst>
  <dgm:cxnLst>
    <dgm:cxn modelId="{1390BB5B-9A0C-4CAA-8312-C2D2029B07DE}" srcId="{9C92E5F2-067A-44F6-B7A8-31A1893F5060}" destId="{2FF15E58-A884-4B15-91A5-326ED89742CC}" srcOrd="2" destOrd="0" parTransId="{82AA9164-2534-4882-8497-E71F465D3B92}" sibTransId="{64D15D08-9E50-45C0-8EF1-05DB26945D3E}"/>
    <dgm:cxn modelId="{F175985C-F599-49D5-8021-3DE845D2D546}" srcId="{9C92E5F2-067A-44F6-B7A8-31A1893F5060}" destId="{CAC9956F-CABE-4149-A0D4-C05E46ECC3E4}" srcOrd="0" destOrd="0" parTransId="{EBDA9A6D-64D9-442E-8DD7-0A6280BF1088}" sibTransId="{CA521A8B-0749-4BD6-BCD4-B5658B0DD68D}"/>
    <dgm:cxn modelId="{A7D9078B-B1CE-4564-9077-899507586D68}" type="presOf" srcId="{9C92E5F2-067A-44F6-B7A8-31A1893F5060}" destId="{B8F0E2B3-4225-4702-8DF1-DB07DEE47BC0}" srcOrd="0" destOrd="0" presId="urn:microsoft.com/office/officeart/2008/layout/LinedList"/>
    <dgm:cxn modelId="{AB7A8595-47EF-41BA-86DB-64267D472B5E}" srcId="{9C92E5F2-067A-44F6-B7A8-31A1893F5060}" destId="{293B3F09-3153-4528-915B-3F07428111E0}" srcOrd="1" destOrd="0" parTransId="{88AD8735-66A1-4021-BA2F-D24450D18A76}" sibTransId="{CDC86447-7AB8-4AC8-952C-D9341D08C8D7}"/>
    <dgm:cxn modelId="{2017D799-9F69-47F8-A5B6-6CE333AEB29D}" type="presOf" srcId="{2FF15E58-A884-4B15-91A5-326ED89742CC}" destId="{1F15F6D0-C50F-4ABF-8F00-A7D18E425344}" srcOrd="0" destOrd="0" presId="urn:microsoft.com/office/officeart/2008/layout/LinedList"/>
    <dgm:cxn modelId="{72152FC6-6EDE-44D3-9FB8-F96353D02908}" type="presOf" srcId="{293B3F09-3153-4528-915B-3F07428111E0}" destId="{39783C59-5EAC-49AC-90F2-60F492E52AF8}" srcOrd="0" destOrd="0" presId="urn:microsoft.com/office/officeart/2008/layout/LinedList"/>
    <dgm:cxn modelId="{8C98BCE9-6358-43DC-AAE7-AC12DF73846F}" type="presOf" srcId="{CAC9956F-CABE-4149-A0D4-C05E46ECC3E4}" destId="{61889B5B-09DE-488E-A465-84869653DA76}" srcOrd="0" destOrd="0" presId="urn:microsoft.com/office/officeart/2008/layout/LinedList"/>
    <dgm:cxn modelId="{EC995CA3-72A1-4822-8F63-0CC0ECAD805E}" type="presParOf" srcId="{B8F0E2B3-4225-4702-8DF1-DB07DEE47BC0}" destId="{ACFB7091-BA4B-46F6-91E0-5BA7E75812D9}" srcOrd="0" destOrd="0" presId="urn:microsoft.com/office/officeart/2008/layout/LinedList"/>
    <dgm:cxn modelId="{E7766E6E-C571-402E-9928-2343DEC8134F}" type="presParOf" srcId="{B8F0E2B3-4225-4702-8DF1-DB07DEE47BC0}" destId="{7E470C2D-77F2-4B43-BE6B-419E6A1F2A99}" srcOrd="1" destOrd="0" presId="urn:microsoft.com/office/officeart/2008/layout/LinedList"/>
    <dgm:cxn modelId="{EB1AF8E0-CE40-4BB6-9B4C-F1947B2BFAF8}" type="presParOf" srcId="{7E470C2D-77F2-4B43-BE6B-419E6A1F2A99}" destId="{61889B5B-09DE-488E-A465-84869653DA76}" srcOrd="0" destOrd="0" presId="urn:microsoft.com/office/officeart/2008/layout/LinedList"/>
    <dgm:cxn modelId="{06DA00C1-29DB-424F-BC05-924C69E0E44F}" type="presParOf" srcId="{7E470C2D-77F2-4B43-BE6B-419E6A1F2A99}" destId="{76229DA4-617F-4EFC-A66E-DA5A068BE665}" srcOrd="1" destOrd="0" presId="urn:microsoft.com/office/officeart/2008/layout/LinedList"/>
    <dgm:cxn modelId="{C1C89204-F709-4D61-9579-A6C26CFDDF30}" type="presParOf" srcId="{B8F0E2B3-4225-4702-8DF1-DB07DEE47BC0}" destId="{8B5FE91B-F002-421C-BED7-D837C79086B6}" srcOrd="2" destOrd="0" presId="urn:microsoft.com/office/officeart/2008/layout/LinedList"/>
    <dgm:cxn modelId="{C98829C1-0392-425E-8467-02FC27612DCD}" type="presParOf" srcId="{B8F0E2B3-4225-4702-8DF1-DB07DEE47BC0}" destId="{4D32BED1-F8BA-4D0E-8147-BA7C264A0F71}" srcOrd="3" destOrd="0" presId="urn:microsoft.com/office/officeart/2008/layout/LinedList"/>
    <dgm:cxn modelId="{C43F5B5C-8E56-476D-BDB9-4142A0D5C602}" type="presParOf" srcId="{4D32BED1-F8BA-4D0E-8147-BA7C264A0F71}" destId="{39783C59-5EAC-49AC-90F2-60F492E52AF8}" srcOrd="0" destOrd="0" presId="urn:microsoft.com/office/officeart/2008/layout/LinedList"/>
    <dgm:cxn modelId="{AC003972-01D4-4D96-9B2F-05E607BCE00D}" type="presParOf" srcId="{4D32BED1-F8BA-4D0E-8147-BA7C264A0F71}" destId="{5953294E-E791-4967-975D-D06CBF62F621}" srcOrd="1" destOrd="0" presId="urn:microsoft.com/office/officeart/2008/layout/LinedList"/>
    <dgm:cxn modelId="{3FD54E3B-0E9D-459A-ADEA-439B13AA4E9F}" type="presParOf" srcId="{B8F0E2B3-4225-4702-8DF1-DB07DEE47BC0}" destId="{78FCDBC1-56D2-41BF-81FC-E64F69244E63}" srcOrd="4" destOrd="0" presId="urn:microsoft.com/office/officeart/2008/layout/LinedList"/>
    <dgm:cxn modelId="{F13EB2E2-4C25-42BC-B28B-58F6DBABF2F2}" type="presParOf" srcId="{B8F0E2B3-4225-4702-8DF1-DB07DEE47BC0}" destId="{8DC625C1-C63D-4D1F-98E6-DF07D6334990}" srcOrd="5" destOrd="0" presId="urn:microsoft.com/office/officeart/2008/layout/LinedList"/>
    <dgm:cxn modelId="{AA310811-BA5B-424C-AF6B-87855E3F0E52}" type="presParOf" srcId="{8DC625C1-C63D-4D1F-98E6-DF07D6334990}" destId="{1F15F6D0-C50F-4ABF-8F00-A7D18E425344}" srcOrd="0" destOrd="0" presId="urn:microsoft.com/office/officeart/2008/layout/LinedList"/>
    <dgm:cxn modelId="{3B4E7852-C67A-4426-ABFA-C6F84E69F11E}" type="presParOf" srcId="{8DC625C1-C63D-4D1F-98E6-DF07D6334990}" destId="{35BE4886-ADE0-463B-BE13-1F4870BDF93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B3B69BE-FC3A-4036-9EE7-EFC595835A4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3EF90F29-6682-45DA-8211-D3E6CD324C0E}">
      <dgm:prSet phldrT="[Text]"/>
      <dgm:spPr/>
      <dgm:t>
        <a:bodyPr/>
        <a:lstStyle/>
        <a:p>
          <a:r>
            <a:rPr lang="en-GB" dirty="0"/>
            <a:t>Issues important to shaping or changing behaviour have been of interest to philosophers and scholars for a long time. </a:t>
          </a:r>
        </a:p>
      </dgm:t>
    </dgm:pt>
    <dgm:pt modelId="{3A10D42F-7C1A-4812-9137-23005C9481F7}" type="parTrans" cxnId="{D8B2D505-5C89-4F97-BF88-085A4C496F09}">
      <dgm:prSet/>
      <dgm:spPr/>
      <dgm:t>
        <a:bodyPr/>
        <a:lstStyle/>
        <a:p>
          <a:endParaRPr lang="en-GB"/>
        </a:p>
      </dgm:t>
    </dgm:pt>
    <dgm:pt modelId="{F951B851-B277-4B83-A07B-A9AE1AFD22D4}" type="sibTrans" cxnId="{D8B2D505-5C89-4F97-BF88-085A4C496F09}">
      <dgm:prSet/>
      <dgm:spPr/>
      <dgm:t>
        <a:bodyPr/>
        <a:lstStyle/>
        <a:p>
          <a:endParaRPr lang="en-GB"/>
        </a:p>
      </dgm:t>
    </dgm:pt>
    <dgm:pt modelId="{BEEFBB82-47BF-4A5E-8063-0A1CD7591D14}">
      <dgm:prSet/>
      <dgm:spPr/>
      <dgm:t>
        <a:bodyPr/>
        <a:lstStyle/>
        <a:p>
          <a:r>
            <a:rPr lang="en-GB" dirty="0"/>
            <a:t>Applied psychologists use different specialist skills to apply their psychological knowledge when working with people in different settings. i.e. health or counselling psychologists or psychological wellbeing practitioners </a:t>
          </a:r>
        </a:p>
      </dgm:t>
    </dgm:pt>
    <dgm:pt modelId="{70D53A81-1D43-48FC-898A-402E72C51F07}" type="parTrans" cxnId="{4594F7EB-9CA7-43A9-8819-D881C124D015}">
      <dgm:prSet/>
      <dgm:spPr/>
      <dgm:t>
        <a:bodyPr/>
        <a:lstStyle/>
        <a:p>
          <a:endParaRPr lang="en-GB"/>
        </a:p>
      </dgm:t>
    </dgm:pt>
    <dgm:pt modelId="{E97E22CB-B292-42A1-811A-2086B13BF61E}" type="sibTrans" cxnId="{4594F7EB-9CA7-43A9-8819-D881C124D015}">
      <dgm:prSet/>
      <dgm:spPr/>
      <dgm:t>
        <a:bodyPr/>
        <a:lstStyle/>
        <a:p>
          <a:endParaRPr lang="en-GB"/>
        </a:p>
      </dgm:t>
    </dgm:pt>
    <dgm:pt modelId="{79830137-3ADF-40F8-B564-C5415BB15D45}">
      <dgm:prSet/>
      <dgm:spPr/>
      <dgm:t>
        <a:bodyPr/>
        <a:lstStyle/>
        <a:p>
          <a:r>
            <a:rPr lang="en-GB" dirty="0"/>
            <a:t>Our knowledge and approaches to studying behaviour are continuously evolving. We looked at the link between mind and body and nature-nurture debate today </a:t>
          </a:r>
        </a:p>
      </dgm:t>
    </dgm:pt>
    <dgm:pt modelId="{01469BAC-5003-44C7-9509-659399C6567B}" type="parTrans" cxnId="{D8BB8586-341D-452F-86ED-CE4CBF9B6C4B}">
      <dgm:prSet/>
      <dgm:spPr/>
      <dgm:t>
        <a:bodyPr/>
        <a:lstStyle/>
        <a:p>
          <a:endParaRPr lang="en-GB"/>
        </a:p>
      </dgm:t>
    </dgm:pt>
    <dgm:pt modelId="{9F8348D2-8C5F-40B9-9EBC-F4FCAC582819}" type="sibTrans" cxnId="{D8BB8586-341D-452F-86ED-CE4CBF9B6C4B}">
      <dgm:prSet/>
      <dgm:spPr/>
      <dgm:t>
        <a:bodyPr/>
        <a:lstStyle/>
        <a:p>
          <a:endParaRPr lang="en-GB"/>
        </a:p>
      </dgm:t>
    </dgm:pt>
    <dgm:pt modelId="{D03787FE-CB29-463D-8D27-94AF46B563BE}">
      <dgm:prSet phldrT="[Text]"/>
      <dgm:spPr/>
      <dgm:t>
        <a:bodyPr/>
        <a:lstStyle/>
        <a:p>
          <a:r>
            <a:rPr lang="en-GB"/>
            <a:t>There </a:t>
          </a:r>
          <a:r>
            <a:rPr lang="en-GB" dirty="0"/>
            <a:t>are 5 core topic areas in Psychology, each is underpinned by their specific focus and research methods </a:t>
          </a:r>
        </a:p>
      </dgm:t>
    </dgm:pt>
    <dgm:pt modelId="{33AB9B24-BDC2-49E4-BD58-B7AE470B8A70}" type="parTrans" cxnId="{8A564069-424D-4D3D-8A23-96A9AF073A06}">
      <dgm:prSet/>
      <dgm:spPr/>
      <dgm:t>
        <a:bodyPr/>
        <a:lstStyle/>
        <a:p>
          <a:endParaRPr lang="en-GB"/>
        </a:p>
      </dgm:t>
    </dgm:pt>
    <dgm:pt modelId="{A4B62A24-69C5-4C73-A4C7-10B65A2B2BA3}" type="sibTrans" cxnId="{8A564069-424D-4D3D-8A23-96A9AF073A06}">
      <dgm:prSet/>
      <dgm:spPr/>
      <dgm:t>
        <a:bodyPr/>
        <a:lstStyle/>
        <a:p>
          <a:endParaRPr lang="en-GB"/>
        </a:p>
      </dgm:t>
    </dgm:pt>
    <dgm:pt modelId="{F1E3196D-5332-4AD2-B270-53EDFB891CE3}" type="pres">
      <dgm:prSet presAssocID="{DB3B69BE-FC3A-4036-9EE7-EFC595835A43}" presName="diagram" presStyleCnt="0">
        <dgm:presLayoutVars>
          <dgm:dir/>
          <dgm:resizeHandles val="exact"/>
        </dgm:presLayoutVars>
      </dgm:prSet>
      <dgm:spPr/>
    </dgm:pt>
    <dgm:pt modelId="{F7DD9A7D-7728-4F3C-8AD5-0EEC06170DEF}" type="pres">
      <dgm:prSet presAssocID="{3EF90F29-6682-45DA-8211-D3E6CD324C0E}" presName="node" presStyleLbl="node1" presStyleIdx="0" presStyleCnt="4">
        <dgm:presLayoutVars>
          <dgm:bulletEnabled val="1"/>
        </dgm:presLayoutVars>
      </dgm:prSet>
      <dgm:spPr/>
    </dgm:pt>
    <dgm:pt modelId="{300B8228-8737-40A2-AB6D-36F3FBABA12C}" type="pres">
      <dgm:prSet presAssocID="{F951B851-B277-4B83-A07B-A9AE1AFD22D4}" presName="sibTrans" presStyleCnt="0"/>
      <dgm:spPr/>
    </dgm:pt>
    <dgm:pt modelId="{887BF535-A3FE-46E3-97D7-FA41E8CB663F}" type="pres">
      <dgm:prSet presAssocID="{D03787FE-CB29-463D-8D27-94AF46B563BE}" presName="node" presStyleLbl="node1" presStyleIdx="1" presStyleCnt="4">
        <dgm:presLayoutVars>
          <dgm:bulletEnabled val="1"/>
        </dgm:presLayoutVars>
      </dgm:prSet>
      <dgm:spPr/>
    </dgm:pt>
    <dgm:pt modelId="{9BB60991-0BB5-4707-B888-6FE2ED7117FB}" type="pres">
      <dgm:prSet presAssocID="{A4B62A24-69C5-4C73-A4C7-10B65A2B2BA3}" presName="sibTrans" presStyleCnt="0"/>
      <dgm:spPr/>
    </dgm:pt>
    <dgm:pt modelId="{633DF8D0-D4B0-4A1B-BD5D-9E3CEF25345B}" type="pres">
      <dgm:prSet presAssocID="{BEEFBB82-47BF-4A5E-8063-0A1CD7591D14}" presName="node" presStyleLbl="node1" presStyleIdx="2" presStyleCnt="4">
        <dgm:presLayoutVars>
          <dgm:bulletEnabled val="1"/>
        </dgm:presLayoutVars>
      </dgm:prSet>
      <dgm:spPr/>
    </dgm:pt>
    <dgm:pt modelId="{AB8641E2-EE00-4CFE-B56E-FC9AD755AEEE}" type="pres">
      <dgm:prSet presAssocID="{E97E22CB-B292-42A1-811A-2086B13BF61E}" presName="sibTrans" presStyleCnt="0"/>
      <dgm:spPr/>
    </dgm:pt>
    <dgm:pt modelId="{BA300614-490C-4EEA-9B06-947B5ECF5BE7}" type="pres">
      <dgm:prSet presAssocID="{79830137-3ADF-40F8-B564-C5415BB15D45}" presName="node" presStyleLbl="node1" presStyleIdx="3" presStyleCnt="4">
        <dgm:presLayoutVars>
          <dgm:bulletEnabled val="1"/>
        </dgm:presLayoutVars>
      </dgm:prSet>
      <dgm:spPr/>
    </dgm:pt>
  </dgm:ptLst>
  <dgm:cxnLst>
    <dgm:cxn modelId="{D8B2D505-5C89-4F97-BF88-085A4C496F09}" srcId="{DB3B69BE-FC3A-4036-9EE7-EFC595835A43}" destId="{3EF90F29-6682-45DA-8211-D3E6CD324C0E}" srcOrd="0" destOrd="0" parTransId="{3A10D42F-7C1A-4812-9137-23005C9481F7}" sibTransId="{F951B851-B277-4B83-A07B-A9AE1AFD22D4}"/>
    <dgm:cxn modelId="{DC26930C-8F2D-43A9-B2A1-F6CF78DAD637}" type="presOf" srcId="{3EF90F29-6682-45DA-8211-D3E6CD324C0E}" destId="{F7DD9A7D-7728-4F3C-8AD5-0EEC06170DEF}" srcOrd="0" destOrd="0" presId="urn:microsoft.com/office/officeart/2005/8/layout/default"/>
    <dgm:cxn modelId="{32DA8822-F089-44F2-BB1F-1B0C8863D72C}" type="presOf" srcId="{79830137-3ADF-40F8-B564-C5415BB15D45}" destId="{BA300614-490C-4EEA-9B06-947B5ECF5BE7}" srcOrd="0" destOrd="0" presId="urn:microsoft.com/office/officeart/2005/8/layout/default"/>
    <dgm:cxn modelId="{8A564069-424D-4D3D-8A23-96A9AF073A06}" srcId="{DB3B69BE-FC3A-4036-9EE7-EFC595835A43}" destId="{D03787FE-CB29-463D-8D27-94AF46B563BE}" srcOrd="1" destOrd="0" parTransId="{33AB9B24-BDC2-49E4-BD58-B7AE470B8A70}" sibTransId="{A4B62A24-69C5-4C73-A4C7-10B65A2B2BA3}"/>
    <dgm:cxn modelId="{D8BB8586-341D-452F-86ED-CE4CBF9B6C4B}" srcId="{DB3B69BE-FC3A-4036-9EE7-EFC595835A43}" destId="{79830137-3ADF-40F8-B564-C5415BB15D45}" srcOrd="3" destOrd="0" parTransId="{01469BAC-5003-44C7-9509-659399C6567B}" sibTransId="{9F8348D2-8C5F-40B9-9EBC-F4FCAC582819}"/>
    <dgm:cxn modelId="{F6D3928F-D654-4008-A352-F47251B85832}" type="presOf" srcId="{D03787FE-CB29-463D-8D27-94AF46B563BE}" destId="{887BF535-A3FE-46E3-97D7-FA41E8CB663F}" srcOrd="0" destOrd="0" presId="urn:microsoft.com/office/officeart/2005/8/layout/default"/>
    <dgm:cxn modelId="{1F2211E0-FE8A-4598-B695-08C9103B03CB}" type="presOf" srcId="{BEEFBB82-47BF-4A5E-8063-0A1CD7591D14}" destId="{633DF8D0-D4B0-4A1B-BD5D-9E3CEF25345B}" srcOrd="0" destOrd="0" presId="urn:microsoft.com/office/officeart/2005/8/layout/default"/>
    <dgm:cxn modelId="{0D8540E7-FBB0-403B-B1A9-3ED1D2F66837}" type="presOf" srcId="{DB3B69BE-FC3A-4036-9EE7-EFC595835A43}" destId="{F1E3196D-5332-4AD2-B270-53EDFB891CE3}" srcOrd="0" destOrd="0" presId="urn:microsoft.com/office/officeart/2005/8/layout/default"/>
    <dgm:cxn modelId="{4594F7EB-9CA7-43A9-8819-D881C124D015}" srcId="{DB3B69BE-FC3A-4036-9EE7-EFC595835A43}" destId="{BEEFBB82-47BF-4A5E-8063-0A1CD7591D14}" srcOrd="2" destOrd="0" parTransId="{70D53A81-1D43-48FC-898A-402E72C51F07}" sibTransId="{E97E22CB-B292-42A1-811A-2086B13BF61E}"/>
    <dgm:cxn modelId="{0607CFF3-BAD8-4FCE-98AF-E472942F50E4}" type="presParOf" srcId="{F1E3196D-5332-4AD2-B270-53EDFB891CE3}" destId="{F7DD9A7D-7728-4F3C-8AD5-0EEC06170DEF}" srcOrd="0" destOrd="0" presId="urn:microsoft.com/office/officeart/2005/8/layout/default"/>
    <dgm:cxn modelId="{A9136823-AE3A-48FE-B4BB-BCF05B1285FB}" type="presParOf" srcId="{F1E3196D-5332-4AD2-B270-53EDFB891CE3}" destId="{300B8228-8737-40A2-AB6D-36F3FBABA12C}" srcOrd="1" destOrd="0" presId="urn:microsoft.com/office/officeart/2005/8/layout/default"/>
    <dgm:cxn modelId="{F82B77E0-FC17-4336-BF05-576D435F17A7}" type="presParOf" srcId="{F1E3196D-5332-4AD2-B270-53EDFB891CE3}" destId="{887BF535-A3FE-46E3-97D7-FA41E8CB663F}" srcOrd="2" destOrd="0" presId="urn:microsoft.com/office/officeart/2005/8/layout/default"/>
    <dgm:cxn modelId="{985249B5-928E-4194-8614-F6016AE8B51C}" type="presParOf" srcId="{F1E3196D-5332-4AD2-B270-53EDFB891CE3}" destId="{9BB60991-0BB5-4707-B888-6FE2ED7117FB}" srcOrd="3" destOrd="0" presId="urn:microsoft.com/office/officeart/2005/8/layout/default"/>
    <dgm:cxn modelId="{C1F295F7-4987-4B98-A81E-58FA80189F73}" type="presParOf" srcId="{F1E3196D-5332-4AD2-B270-53EDFB891CE3}" destId="{633DF8D0-D4B0-4A1B-BD5D-9E3CEF25345B}" srcOrd="4" destOrd="0" presId="urn:microsoft.com/office/officeart/2005/8/layout/default"/>
    <dgm:cxn modelId="{21CB917A-288C-4BD1-BB97-F558A26FEC42}" type="presParOf" srcId="{F1E3196D-5332-4AD2-B270-53EDFB891CE3}" destId="{AB8641E2-EE00-4CFE-B56E-FC9AD755AEEE}" srcOrd="5" destOrd="0" presId="urn:microsoft.com/office/officeart/2005/8/layout/default"/>
    <dgm:cxn modelId="{0B9F45F4-7658-451F-A81D-9A5692F5B692}" type="presParOf" srcId="{F1E3196D-5332-4AD2-B270-53EDFB891CE3}" destId="{BA300614-490C-4EEA-9B06-947B5ECF5BE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GB" sz="2800" kern="1200" dirty="0"/>
            <a:t>Introduction to the module and each other </a:t>
          </a:r>
          <a:endParaRPr lang="en-US" sz="2800" kern="1200" dirty="0"/>
        </a:p>
      </dsp:txBody>
      <dsp:txXfrm>
        <a:off x="1939533" y="717"/>
        <a:ext cx="4362067" cy="1679249"/>
      </dsp:txXfrm>
    </dsp:sp>
    <dsp:sp modelId="{D83067ED-CACF-40BD-A977-776DFF652DDE}">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GB" sz="2800" kern="1200" dirty="0"/>
            <a:t>What is Psychology</a:t>
          </a:r>
          <a:endParaRPr lang="en-US" sz="2800" kern="1200" dirty="0"/>
        </a:p>
      </dsp:txBody>
      <dsp:txXfrm>
        <a:off x="1939533" y="2099779"/>
        <a:ext cx="4362067" cy="1679249"/>
      </dsp:txXfrm>
    </dsp:sp>
    <dsp:sp modelId="{403CD74A-EF5E-417D-94C6-4D3D2E0D7C05}">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68964-0182-4050-A1D9-C02DDD823B4A}">
      <dsp:nvSpPr>
        <dsp:cNvPr id="0" name=""/>
        <dsp:cNvSpPr/>
      </dsp:nvSpPr>
      <dsp:spPr>
        <a:xfrm>
          <a:off x="507973" y="4576672"/>
          <a:ext cx="923587" cy="92358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7B8B4A-B733-4FD7-8F59-B0ADE7F7ED11}">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US" sz="2800" kern="1200" dirty="0"/>
            <a:t>Key issues in Psychology </a:t>
          </a:r>
        </a:p>
      </dsp:txBody>
      <dsp:txXfrm>
        <a:off x="1939533" y="4198841"/>
        <a:ext cx="436206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8036F-EB90-4065-8482-826BE6F2FD6C}">
      <dsp:nvSpPr>
        <dsp:cNvPr id="0" name=""/>
        <dsp:cNvSpPr/>
      </dsp:nvSpPr>
      <dsp:spPr>
        <a:xfrm>
          <a:off x="1333" y="5356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Understand and analyse how theories of lifespan development are applied to health and social care practice.</a:t>
          </a:r>
          <a:endParaRPr lang="en-US" sz="3300" kern="1200" dirty="0"/>
        </a:p>
      </dsp:txBody>
      <dsp:txXfrm>
        <a:off x="1333" y="535665"/>
        <a:ext cx="5202457" cy="3121474"/>
      </dsp:txXfrm>
    </dsp:sp>
    <dsp:sp modelId="{CC6C98A0-1C6F-4E60-9C37-0F313EB8F157}">
      <dsp:nvSpPr>
        <dsp:cNvPr id="0" name=""/>
        <dsp:cNvSpPr/>
      </dsp:nvSpPr>
      <dsp:spPr>
        <a:xfrm>
          <a:off x="5724037" y="5356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Examine the social and biological determinants of human behaviour in relation to the contexts of health and social care and working with children and young people.</a:t>
          </a:r>
          <a:endParaRPr lang="en-US" sz="3300" kern="1200" dirty="0"/>
        </a:p>
      </dsp:txBody>
      <dsp:txXfrm>
        <a:off x="5724037" y="535665"/>
        <a:ext cx="5202457" cy="312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4FB1D-6758-43B8-B4D8-59BBC1245ED8}">
      <dsp:nvSpPr>
        <dsp:cNvPr id="0" name=""/>
        <dsp:cNvSpPr/>
      </dsp:nvSpPr>
      <dsp:spPr>
        <a:xfrm rot="16200000">
          <a:off x="1270" y="1242"/>
          <a:ext cx="4348853" cy="4348853"/>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8+2 minutes Presentation (50%) Week 6</a:t>
          </a:r>
        </a:p>
        <a:p>
          <a:pPr marL="0" lvl="0" indent="0" algn="ctr" defTabSz="1244600">
            <a:lnSpc>
              <a:spcPct val="90000"/>
            </a:lnSpc>
            <a:spcBef>
              <a:spcPct val="0"/>
            </a:spcBef>
            <a:spcAft>
              <a:spcPct val="35000"/>
            </a:spcAft>
            <a:buNone/>
          </a:pPr>
          <a:endParaRPr lang="en-GB" sz="2800" kern="1200" dirty="0"/>
        </a:p>
      </dsp:txBody>
      <dsp:txXfrm rot="5400000">
        <a:off x="1271" y="1088454"/>
        <a:ext cx="3587804" cy="2174427"/>
      </dsp:txXfrm>
    </dsp:sp>
    <dsp:sp modelId="{795D4CF0-F046-4E25-BD40-F599CCC7CF9C}">
      <dsp:nvSpPr>
        <dsp:cNvPr id="0" name=""/>
        <dsp:cNvSpPr/>
      </dsp:nvSpPr>
      <dsp:spPr>
        <a:xfrm rot="5400000">
          <a:off x="5034968" y="1242"/>
          <a:ext cx="4348853" cy="4348853"/>
        </a:xfrm>
        <a:prstGeom prst="downArrow">
          <a:avLst>
            <a:gd name="adj1" fmla="val 50000"/>
            <a:gd name="adj2" fmla="val 35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Report 1,500 words (50%) </a:t>
          </a:r>
        </a:p>
        <a:p>
          <a:pPr marL="0" lvl="0" indent="0" algn="ctr" defTabSz="1244600">
            <a:lnSpc>
              <a:spcPct val="90000"/>
            </a:lnSpc>
            <a:spcBef>
              <a:spcPct val="0"/>
            </a:spcBef>
            <a:spcAft>
              <a:spcPct val="35000"/>
            </a:spcAft>
            <a:buNone/>
          </a:pPr>
          <a:r>
            <a:rPr lang="en-GB" sz="2800" kern="1200" dirty="0"/>
            <a:t>Week 11</a:t>
          </a:r>
        </a:p>
      </dsp:txBody>
      <dsp:txXfrm rot="-5400000">
        <a:off x="5796018" y="1088455"/>
        <a:ext cx="3587804" cy="21744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96047-CBA3-4832-AC53-667C8066ECDB}">
      <dsp:nvSpPr>
        <dsp:cNvPr id="0" name=""/>
        <dsp:cNvSpPr/>
      </dsp:nvSpPr>
      <dsp:spPr>
        <a:xfrm>
          <a:off x="1938" y="1015389"/>
          <a:ext cx="2569732" cy="256973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l-GR" sz="2500" b="1" kern="1200" dirty="0"/>
            <a:t>ψυχή</a:t>
          </a:r>
          <a:r>
            <a:rPr lang="en-GB" sz="2500" b="1" kern="1200" dirty="0"/>
            <a:t>     </a:t>
          </a:r>
          <a:r>
            <a:rPr lang="en-GB" sz="2500" b="1" kern="1200" dirty="0">
              <a:solidFill>
                <a:schemeClr val="accent5">
                  <a:lumMod val="75000"/>
                </a:schemeClr>
              </a:solidFill>
            </a:rPr>
            <a:t>Psyche </a:t>
          </a:r>
          <a:r>
            <a:rPr lang="en-GB" sz="2500" b="1" kern="1200" dirty="0"/>
            <a:t>–  mind, soul or spirit </a:t>
          </a:r>
        </a:p>
      </dsp:txBody>
      <dsp:txXfrm>
        <a:off x="378267" y="1391718"/>
        <a:ext cx="1817074" cy="1817074"/>
      </dsp:txXfrm>
    </dsp:sp>
    <dsp:sp modelId="{35A6832A-0294-4C91-A4D5-5DBC57CD24DE}">
      <dsp:nvSpPr>
        <dsp:cNvPr id="0" name=""/>
        <dsp:cNvSpPr/>
      </dsp:nvSpPr>
      <dsp:spPr>
        <a:xfrm>
          <a:off x="2780333" y="1555033"/>
          <a:ext cx="1490444" cy="1490444"/>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977891" y="2124979"/>
        <a:ext cx="1095328" cy="350552"/>
      </dsp:txXfrm>
    </dsp:sp>
    <dsp:sp modelId="{13554C44-D154-4CEF-B2B5-A9854F592683}">
      <dsp:nvSpPr>
        <dsp:cNvPr id="0" name=""/>
        <dsp:cNvSpPr/>
      </dsp:nvSpPr>
      <dsp:spPr>
        <a:xfrm>
          <a:off x="4479439" y="1015389"/>
          <a:ext cx="2569732" cy="2569732"/>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l-GR" sz="2500" b="1" kern="1200" dirty="0"/>
            <a:t>λόγος,</a:t>
          </a:r>
          <a:r>
            <a:rPr lang="en-GB" sz="2500" b="1" kern="1200" dirty="0"/>
            <a:t>   </a:t>
          </a:r>
          <a:r>
            <a:rPr lang="en-GB" sz="2500" b="1" kern="1200" dirty="0">
              <a:solidFill>
                <a:schemeClr val="accent5">
                  <a:lumMod val="75000"/>
                </a:schemeClr>
              </a:solidFill>
            </a:rPr>
            <a:t>Logos</a:t>
          </a:r>
          <a:r>
            <a:rPr lang="en-GB" sz="2500" b="1" kern="1200" dirty="0"/>
            <a:t> – knowledge, discourse or study. </a:t>
          </a:r>
        </a:p>
      </dsp:txBody>
      <dsp:txXfrm>
        <a:off x="4855768" y="1391718"/>
        <a:ext cx="1817074" cy="1817074"/>
      </dsp:txXfrm>
    </dsp:sp>
    <dsp:sp modelId="{8EDB75F1-7E5C-4F00-9D7C-50839B5C45D3}">
      <dsp:nvSpPr>
        <dsp:cNvPr id="0" name=""/>
        <dsp:cNvSpPr/>
      </dsp:nvSpPr>
      <dsp:spPr>
        <a:xfrm>
          <a:off x="7257834" y="1555033"/>
          <a:ext cx="1490444" cy="1490444"/>
        </a:xfrm>
        <a:prstGeom prst="mathEqual">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455392" y="1862064"/>
        <a:ext cx="1095328" cy="876382"/>
      </dsp:txXfrm>
    </dsp:sp>
    <dsp:sp modelId="{E26449F9-1533-4B94-ABB5-9349BB81DB36}">
      <dsp:nvSpPr>
        <dsp:cNvPr id="0" name=""/>
        <dsp:cNvSpPr/>
      </dsp:nvSpPr>
      <dsp:spPr>
        <a:xfrm>
          <a:off x="8956941" y="1015389"/>
          <a:ext cx="2569732" cy="2569732"/>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lumMod val="95000"/>
                  <a:lumOff val="5000"/>
                </a:schemeClr>
              </a:solidFill>
            </a:rPr>
            <a:t>Psychology</a:t>
          </a:r>
        </a:p>
      </dsp:txBody>
      <dsp:txXfrm>
        <a:off x="9333270" y="1391718"/>
        <a:ext cx="1817074" cy="18170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B2204-0FDB-4611-86DB-85F794F83DBA}">
      <dsp:nvSpPr>
        <dsp:cNvPr id="0" name=""/>
        <dsp:cNvSpPr/>
      </dsp:nvSpPr>
      <dsp:spPr>
        <a:xfrm>
          <a:off x="1618385" y="1793646"/>
          <a:ext cx="2279803" cy="1972122"/>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Research Methods </a:t>
          </a:r>
        </a:p>
      </dsp:txBody>
      <dsp:txXfrm>
        <a:off x="1996180" y="2120454"/>
        <a:ext cx="1524213" cy="1318506"/>
      </dsp:txXfrm>
    </dsp:sp>
    <dsp:sp modelId="{21653ED5-BEBB-4153-A6AC-7269D3C598F9}">
      <dsp:nvSpPr>
        <dsp:cNvPr id="0" name=""/>
        <dsp:cNvSpPr/>
      </dsp:nvSpPr>
      <dsp:spPr>
        <a:xfrm>
          <a:off x="3045980" y="850119"/>
          <a:ext cx="860163" cy="741144"/>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062E6F-E510-4A8F-B89A-E672B1A470D2}">
      <dsp:nvSpPr>
        <dsp:cNvPr id="0" name=""/>
        <dsp:cNvSpPr/>
      </dsp:nvSpPr>
      <dsp:spPr>
        <a:xfrm>
          <a:off x="1828388" y="0"/>
          <a:ext cx="1868282" cy="1616283"/>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Biological </a:t>
          </a:r>
        </a:p>
      </dsp:txBody>
      <dsp:txXfrm>
        <a:off x="2138002" y="267853"/>
        <a:ext cx="1249054" cy="1080577"/>
      </dsp:txXfrm>
    </dsp:sp>
    <dsp:sp modelId="{8589D4CA-4444-40EF-9B83-C6CAB34B68E3}">
      <dsp:nvSpPr>
        <dsp:cNvPr id="0" name=""/>
        <dsp:cNvSpPr/>
      </dsp:nvSpPr>
      <dsp:spPr>
        <a:xfrm>
          <a:off x="4049857" y="2235664"/>
          <a:ext cx="860163" cy="741144"/>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673B0-C97F-4B7E-806B-96C73FF7E709}">
      <dsp:nvSpPr>
        <dsp:cNvPr id="0" name=""/>
        <dsp:cNvSpPr/>
      </dsp:nvSpPr>
      <dsp:spPr>
        <a:xfrm>
          <a:off x="3541820" y="994122"/>
          <a:ext cx="1868282" cy="1616283"/>
        </a:xfrm>
        <a:prstGeom prst="hexagon">
          <a:avLst>
            <a:gd name="adj" fmla="val 2857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Cognitive </a:t>
          </a:r>
        </a:p>
      </dsp:txBody>
      <dsp:txXfrm>
        <a:off x="3851434" y="1261975"/>
        <a:ext cx="1249054" cy="1080577"/>
      </dsp:txXfrm>
    </dsp:sp>
    <dsp:sp modelId="{21D7EF9E-E1BD-4EFF-AC0A-239D4ABE2AA7}">
      <dsp:nvSpPr>
        <dsp:cNvPr id="0" name=""/>
        <dsp:cNvSpPr/>
      </dsp:nvSpPr>
      <dsp:spPr>
        <a:xfrm>
          <a:off x="3352499" y="3799684"/>
          <a:ext cx="860163" cy="741144"/>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B7291-0906-420A-8EBC-5AF27625D588}">
      <dsp:nvSpPr>
        <dsp:cNvPr id="0" name=""/>
        <dsp:cNvSpPr/>
      </dsp:nvSpPr>
      <dsp:spPr>
        <a:xfrm>
          <a:off x="3541820" y="2948453"/>
          <a:ext cx="1868282" cy="1616283"/>
        </a:xfrm>
        <a:prstGeom prst="hexagon">
          <a:avLst>
            <a:gd name="adj" fmla="val 2857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Developmental </a:t>
          </a:r>
        </a:p>
      </dsp:txBody>
      <dsp:txXfrm>
        <a:off x="3851434" y="3216306"/>
        <a:ext cx="1249054" cy="1080577"/>
      </dsp:txXfrm>
    </dsp:sp>
    <dsp:sp modelId="{06722303-AA0C-4205-8BD6-826E64024151}">
      <dsp:nvSpPr>
        <dsp:cNvPr id="0" name=""/>
        <dsp:cNvSpPr/>
      </dsp:nvSpPr>
      <dsp:spPr>
        <a:xfrm>
          <a:off x="1622627" y="3962036"/>
          <a:ext cx="860163" cy="741144"/>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25740C-AA77-4FA5-88BE-454B11028EAF}">
      <dsp:nvSpPr>
        <dsp:cNvPr id="0" name=""/>
        <dsp:cNvSpPr/>
      </dsp:nvSpPr>
      <dsp:spPr>
        <a:xfrm>
          <a:off x="1828388" y="3943688"/>
          <a:ext cx="1868282" cy="1616283"/>
        </a:xfrm>
        <a:prstGeom prst="hexagon">
          <a:avLst>
            <a:gd name="adj" fmla="val 2857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Social </a:t>
          </a:r>
        </a:p>
      </dsp:txBody>
      <dsp:txXfrm>
        <a:off x="2138002" y="4211541"/>
        <a:ext cx="1249054" cy="1080577"/>
      </dsp:txXfrm>
    </dsp:sp>
    <dsp:sp modelId="{CDDF9A1B-790E-4238-8670-B24C033A572A}">
      <dsp:nvSpPr>
        <dsp:cNvPr id="0" name=""/>
        <dsp:cNvSpPr/>
      </dsp:nvSpPr>
      <dsp:spPr>
        <a:xfrm>
          <a:off x="602311" y="2577047"/>
          <a:ext cx="860163" cy="741144"/>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BF6B22-1D40-40C1-84A0-C4C0D390F6AE}">
      <dsp:nvSpPr>
        <dsp:cNvPr id="0" name=""/>
        <dsp:cNvSpPr/>
      </dsp:nvSpPr>
      <dsp:spPr>
        <a:xfrm>
          <a:off x="107001" y="2949565"/>
          <a:ext cx="1868282" cy="1616283"/>
        </a:xfrm>
        <a:prstGeom prst="hexagon">
          <a:avLst>
            <a:gd name="adj" fmla="val 2857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Individual Differences</a:t>
          </a:r>
        </a:p>
      </dsp:txBody>
      <dsp:txXfrm>
        <a:off x="416615" y="3217418"/>
        <a:ext cx="1249054" cy="1080577"/>
      </dsp:txXfrm>
    </dsp:sp>
    <dsp:sp modelId="{B240BA84-6109-4840-8B1C-EB6A37D06FE7}">
      <dsp:nvSpPr>
        <dsp:cNvPr id="0" name=""/>
        <dsp:cNvSpPr/>
      </dsp:nvSpPr>
      <dsp:spPr>
        <a:xfrm>
          <a:off x="107001" y="991899"/>
          <a:ext cx="1868282" cy="1616283"/>
        </a:xfrm>
        <a:prstGeom prst="hexagon">
          <a:avLst>
            <a:gd name="adj" fmla="val 2857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dirty="0"/>
            <a:t>Conceptual and historical issues</a:t>
          </a:r>
          <a:endParaRPr lang="en-GB" sz="2400" kern="1200" dirty="0"/>
        </a:p>
      </dsp:txBody>
      <dsp:txXfrm>
        <a:off x="416615" y="1259752"/>
        <a:ext cx="1249054" cy="10805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E4B9A-187D-4B98-987B-052AAF21D1D3}">
      <dsp:nvSpPr>
        <dsp:cNvPr id="0" name=""/>
        <dsp:cNvSpPr/>
      </dsp:nvSpPr>
      <dsp:spPr>
        <a:xfrm>
          <a:off x="1888456" y="2381"/>
          <a:ext cx="2250000" cy="104113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GB" sz="4400" kern="1200" dirty="0"/>
            <a:t> 1. Social </a:t>
          </a:r>
        </a:p>
      </dsp:txBody>
      <dsp:txXfrm>
        <a:off x="1888456" y="2381"/>
        <a:ext cx="2250000" cy="1041135"/>
      </dsp:txXfrm>
    </dsp:sp>
    <dsp:sp modelId="{9B604D0A-A2D5-437B-9326-6C9C07FEB9CC}">
      <dsp:nvSpPr>
        <dsp:cNvPr id="0" name=""/>
        <dsp:cNvSpPr/>
      </dsp:nvSpPr>
      <dsp:spPr>
        <a:xfrm>
          <a:off x="1536431" y="1095573"/>
          <a:ext cx="2954048" cy="104113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GB" sz="4400" kern="1200" dirty="0"/>
            <a:t>2. Cognitive </a:t>
          </a:r>
        </a:p>
      </dsp:txBody>
      <dsp:txXfrm>
        <a:off x="1536431" y="1095573"/>
        <a:ext cx="2954048" cy="1041135"/>
      </dsp:txXfrm>
    </dsp:sp>
    <dsp:sp modelId="{B170D170-2F4D-48C2-AF2C-274147001074}">
      <dsp:nvSpPr>
        <dsp:cNvPr id="0" name=""/>
        <dsp:cNvSpPr/>
      </dsp:nvSpPr>
      <dsp:spPr>
        <a:xfrm>
          <a:off x="898456" y="2188765"/>
          <a:ext cx="4230000" cy="104113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GB" sz="4400" kern="1200" dirty="0"/>
            <a:t>3. Developmental</a:t>
          </a:r>
        </a:p>
      </dsp:txBody>
      <dsp:txXfrm>
        <a:off x="898456" y="2188765"/>
        <a:ext cx="4230000" cy="1041135"/>
      </dsp:txXfrm>
    </dsp:sp>
    <dsp:sp modelId="{1E44EFDF-02EC-4213-A47C-75501FB86809}">
      <dsp:nvSpPr>
        <dsp:cNvPr id="0" name=""/>
        <dsp:cNvSpPr/>
      </dsp:nvSpPr>
      <dsp:spPr>
        <a:xfrm>
          <a:off x="1528456" y="3281958"/>
          <a:ext cx="2970000" cy="104113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GB" sz="4400" kern="1200" dirty="0"/>
            <a:t>4. Biological</a:t>
          </a:r>
        </a:p>
      </dsp:txBody>
      <dsp:txXfrm>
        <a:off x="1528456" y="3281958"/>
        <a:ext cx="2970000" cy="1041135"/>
      </dsp:txXfrm>
    </dsp:sp>
    <dsp:sp modelId="{F0A33D58-1069-461B-B7F4-C3425CDBEC84}">
      <dsp:nvSpPr>
        <dsp:cNvPr id="0" name=""/>
        <dsp:cNvSpPr/>
      </dsp:nvSpPr>
      <dsp:spPr>
        <a:xfrm>
          <a:off x="178456" y="4375150"/>
          <a:ext cx="5670000" cy="104113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60" tIns="111760" rIns="111760" bIns="111760" numCol="1" spcCol="1270" anchor="ctr" anchorCtr="0">
          <a:noAutofit/>
        </a:bodyPr>
        <a:lstStyle/>
        <a:p>
          <a:pPr marL="0" lvl="0" indent="0" algn="ctr" defTabSz="1955800">
            <a:lnSpc>
              <a:spcPct val="90000"/>
            </a:lnSpc>
            <a:spcBef>
              <a:spcPct val="0"/>
            </a:spcBef>
            <a:spcAft>
              <a:spcPct val="35000"/>
            </a:spcAft>
            <a:buNone/>
          </a:pPr>
          <a:r>
            <a:rPr lang="en-GB" sz="4400" kern="1200" dirty="0"/>
            <a:t>5. Individual differences</a:t>
          </a:r>
        </a:p>
      </dsp:txBody>
      <dsp:txXfrm>
        <a:off x="178456" y="4375150"/>
        <a:ext cx="5670000" cy="10411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377A9-8912-4D2B-A926-D70B993375FE}">
      <dsp:nvSpPr>
        <dsp:cNvPr id="0" name=""/>
        <dsp:cNvSpPr/>
      </dsp:nvSpPr>
      <dsp:spPr>
        <a:xfrm>
          <a:off x="1633999" y="2381"/>
          <a:ext cx="4860000" cy="104113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GB" sz="3100" kern="1200" dirty="0"/>
            <a:t>a. Why are some people very outgoing and confident?</a:t>
          </a:r>
        </a:p>
      </dsp:txBody>
      <dsp:txXfrm>
        <a:off x="1633999" y="2381"/>
        <a:ext cx="4860000" cy="1041135"/>
      </dsp:txXfrm>
    </dsp:sp>
    <dsp:sp modelId="{70675541-6F3C-440C-9664-27762EA79EEE}">
      <dsp:nvSpPr>
        <dsp:cNvPr id="0" name=""/>
        <dsp:cNvSpPr/>
      </dsp:nvSpPr>
      <dsp:spPr>
        <a:xfrm>
          <a:off x="2444000" y="1095573"/>
          <a:ext cx="3240000" cy="1041135"/>
        </a:xfrm>
        <a:prstGeom prst="rect">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GB" sz="3100" kern="1200" dirty="0"/>
            <a:t>b. Are older people more forgetful? </a:t>
          </a:r>
        </a:p>
      </dsp:txBody>
      <dsp:txXfrm>
        <a:off x="2444000" y="1095573"/>
        <a:ext cx="3240000" cy="1041135"/>
      </dsp:txXfrm>
    </dsp:sp>
    <dsp:sp modelId="{DF7B0178-044E-480B-925F-5D8090B81452}">
      <dsp:nvSpPr>
        <dsp:cNvPr id="0" name=""/>
        <dsp:cNvSpPr/>
      </dsp:nvSpPr>
      <dsp:spPr>
        <a:xfrm>
          <a:off x="2264000" y="2188765"/>
          <a:ext cx="3600000" cy="1041135"/>
        </a:xfrm>
        <a:prstGeom prst="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GB" sz="3100" kern="1200" dirty="0"/>
            <a:t>c. What made people become aggressive?</a:t>
          </a:r>
        </a:p>
      </dsp:txBody>
      <dsp:txXfrm>
        <a:off x="2264000" y="2188765"/>
        <a:ext cx="3600000" cy="1041135"/>
      </dsp:txXfrm>
    </dsp:sp>
    <dsp:sp modelId="{C8BBBB35-39E4-4949-9486-AF57DF503A14}">
      <dsp:nvSpPr>
        <dsp:cNvPr id="0" name=""/>
        <dsp:cNvSpPr/>
      </dsp:nvSpPr>
      <dsp:spPr>
        <a:xfrm>
          <a:off x="2489000" y="3281958"/>
          <a:ext cx="3150000" cy="1041135"/>
        </a:xfrm>
        <a:prstGeom prst="rect">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GB" sz="3100" kern="1200" dirty="0"/>
            <a:t>d. What helps us remember better? </a:t>
          </a:r>
        </a:p>
      </dsp:txBody>
      <dsp:txXfrm>
        <a:off x="2489000" y="3281958"/>
        <a:ext cx="3150000" cy="1041135"/>
      </dsp:txXfrm>
    </dsp:sp>
    <dsp:sp modelId="{B74A1A29-90F5-4D62-86EB-D9113B84266D}">
      <dsp:nvSpPr>
        <dsp:cNvPr id="0" name=""/>
        <dsp:cNvSpPr/>
      </dsp:nvSpPr>
      <dsp:spPr>
        <a:xfrm>
          <a:off x="1113781" y="4375150"/>
          <a:ext cx="5900437" cy="1041135"/>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740" tIns="78740" rIns="78740" bIns="78740" numCol="1" spcCol="1270" anchor="ctr" anchorCtr="0">
          <a:noAutofit/>
        </a:bodyPr>
        <a:lstStyle/>
        <a:p>
          <a:pPr marL="0" lvl="0" indent="0" algn="ctr" defTabSz="1377950">
            <a:lnSpc>
              <a:spcPct val="90000"/>
            </a:lnSpc>
            <a:spcBef>
              <a:spcPct val="0"/>
            </a:spcBef>
            <a:spcAft>
              <a:spcPct val="35000"/>
            </a:spcAft>
            <a:buNone/>
          </a:pPr>
          <a:r>
            <a:rPr lang="en-GB" sz="3100" kern="1200" dirty="0"/>
            <a:t>e. Do you get more intelligent if you have more neurons in your brain? </a:t>
          </a:r>
        </a:p>
      </dsp:txBody>
      <dsp:txXfrm>
        <a:off x="1113781" y="4375150"/>
        <a:ext cx="5900437" cy="10411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5F35F-7808-4084-B4A4-5CB5E325BDC3}">
      <dsp:nvSpPr>
        <dsp:cNvPr id="0" name=""/>
        <dsp:cNvSpPr/>
      </dsp:nvSpPr>
      <dsp:spPr>
        <a:xfrm rot="16200000">
          <a:off x="261" y="151318"/>
          <a:ext cx="1643731" cy="1643731"/>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Nature</a:t>
          </a:r>
        </a:p>
      </dsp:txBody>
      <dsp:txXfrm rot="5400000">
        <a:off x="262" y="562250"/>
        <a:ext cx="1356078" cy="821865"/>
      </dsp:txXfrm>
    </dsp:sp>
    <dsp:sp modelId="{332AB82D-74B9-4808-B621-397D7BEE61F7}">
      <dsp:nvSpPr>
        <dsp:cNvPr id="0" name=""/>
        <dsp:cNvSpPr/>
      </dsp:nvSpPr>
      <dsp:spPr>
        <a:xfrm rot="5400000">
          <a:off x="1739547" y="184727"/>
          <a:ext cx="1643731" cy="1643731"/>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Nurture</a:t>
          </a:r>
        </a:p>
      </dsp:txBody>
      <dsp:txXfrm rot="-5400000">
        <a:off x="2027201" y="595660"/>
        <a:ext cx="1356078" cy="8218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4AD3E-66FB-483E-BBF5-B52A57A39A4F}">
      <dsp:nvSpPr>
        <dsp:cNvPr id="0" name=""/>
        <dsp:cNvSpPr/>
      </dsp:nvSpPr>
      <dsp:spPr>
        <a:xfrm>
          <a:off x="641880" y="0"/>
          <a:ext cx="2710919" cy="1084368"/>
        </a:xfrm>
        <a:prstGeom prst="leftRightRibbon">
          <a:avLst/>
        </a:prstGeom>
        <a:gradFill flip="none" rotWithShape="1">
          <a:gsLst>
            <a:gs pos="13000">
              <a:schemeClr val="accent6">
                <a:lumMod val="75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5BBC8B-4C7B-4814-A0FA-97022A6028B3}">
      <dsp:nvSpPr>
        <dsp:cNvPr id="0" name=""/>
        <dsp:cNvSpPr/>
      </dsp:nvSpPr>
      <dsp:spPr>
        <a:xfrm>
          <a:off x="646250" y="189764"/>
          <a:ext cx="894603" cy="53134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Nature</a:t>
          </a:r>
        </a:p>
      </dsp:txBody>
      <dsp:txXfrm>
        <a:off x="646250" y="189764"/>
        <a:ext cx="894603" cy="531340"/>
      </dsp:txXfrm>
    </dsp:sp>
    <dsp:sp modelId="{93EB4FC4-4622-4578-8ACB-FE8FC64A6C36}">
      <dsp:nvSpPr>
        <dsp:cNvPr id="0" name=""/>
        <dsp:cNvSpPr/>
      </dsp:nvSpPr>
      <dsp:spPr>
        <a:xfrm>
          <a:off x="1676400" y="363263"/>
          <a:ext cx="1057258" cy="53134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Nurture</a:t>
          </a:r>
        </a:p>
      </dsp:txBody>
      <dsp:txXfrm>
        <a:off x="1676400" y="363263"/>
        <a:ext cx="1057258" cy="5313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B7091-BA4B-46F6-91E0-5BA7E75812D9}">
      <dsp:nvSpPr>
        <dsp:cNvPr id="0" name=""/>
        <dsp:cNvSpPr/>
      </dsp:nvSpPr>
      <dsp:spPr>
        <a:xfrm>
          <a:off x="0" y="2149"/>
          <a:ext cx="73761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889B5B-09DE-488E-A465-84869653DA76}">
      <dsp:nvSpPr>
        <dsp:cNvPr id="0" name=""/>
        <dsp:cNvSpPr/>
      </dsp:nvSpPr>
      <dsp:spPr>
        <a:xfrm>
          <a:off x="0" y="2149"/>
          <a:ext cx="7376160" cy="1465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Are you convinced that we could observe individual differences in temperament from unborn babies’ reactivity to their environment?</a:t>
          </a:r>
          <a:endParaRPr lang="en-US" sz="2900" kern="1200"/>
        </a:p>
      </dsp:txBody>
      <dsp:txXfrm>
        <a:off x="0" y="2149"/>
        <a:ext cx="7376160" cy="1465635"/>
      </dsp:txXfrm>
    </dsp:sp>
    <dsp:sp modelId="{8B5FE91B-F002-421C-BED7-D837C79086B6}">
      <dsp:nvSpPr>
        <dsp:cNvPr id="0" name=""/>
        <dsp:cNvSpPr/>
      </dsp:nvSpPr>
      <dsp:spPr>
        <a:xfrm>
          <a:off x="0" y="1467784"/>
          <a:ext cx="73761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83C59-5EAC-49AC-90F2-60F492E52AF8}">
      <dsp:nvSpPr>
        <dsp:cNvPr id="0" name=""/>
        <dsp:cNvSpPr/>
      </dsp:nvSpPr>
      <dsp:spPr>
        <a:xfrm>
          <a:off x="0" y="1467784"/>
          <a:ext cx="7376160" cy="1465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likely is the level of reactivity observed during pregnancy to continue once the baby is born?</a:t>
          </a:r>
          <a:endParaRPr lang="en-US" sz="2900" kern="1200"/>
        </a:p>
      </dsp:txBody>
      <dsp:txXfrm>
        <a:off x="0" y="1467784"/>
        <a:ext cx="7376160" cy="1465635"/>
      </dsp:txXfrm>
    </dsp:sp>
    <dsp:sp modelId="{78FCDBC1-56D2-41BF-81FC-E64F69244E63}">
      <dsp:nvSpPr>
        <dsp:cNvPr id="0" name=""/>
        <dsp:cNvSpPr/>
      </dsp:nvSpPr>
      <dsp:spPr>
        <a:xfrm>
          <a:off x="0" y="2933420"/>
          <a:ext cx="73761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5F6D0-C50F-4ABF-8F00-A7D18E425344}">
      <dsp:nvSpPr>
        <dsp:cNvPr id="0" name=""/>
        <dsp:cNvSpPr/>
      </dsp:nvSpPr>
      <dsp:spPr>
        <a:xfrm>
          <a:off x="0" y="2933420"/>
          <a:ext cx="7376160" cy="1465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How can we be sure these earlier differences would be linked to the different ways the two younger boys responded to the task?   </a:t>
          </a:r>
          <a:endParaRPr lang="en-US" sz="2900" kern="1200"/>
        </a:p>
      </dsp:txBody>
      <dsp:txXfrm>
        <a:off x="0" y="2933420"/>
        <a:ext cx="7376160" cy="14656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D9A7D-7728-4F3C-8AD5-0EEC06170DEF}">
      <dsp:nvSpPr>
        <dsp:cNvPr id="0" name=""/>
        <dsp:cNvSpPr/>
      </dsp:nvSpPr>
      <dsp:spPr>
        <a:xfrm>
          <a:off x="1114665" y="1669"/>
          <a:ext cx="4438360" cy="26630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Issues important to shaping or changing behaviour have been of interest to philosophers and scholars for a long time. </a:t>
          </a:r>
        </a:p>
      </dsp:txBody>
      <dsp:txXfrm>
        <a:off x="1114665" y="1669"/>
        <a:ext cx="4438360" cy="2663016"/>
      </dsp:txXfrm>
    </dsp:sp>
    <dsp:sp modelId="{887BF535-A3FE-46E3-97D7-FA41E8CB663F}">
      <dsp:nvSpPr>
        <dsp:cNvPr id="0" name=""/>
        <dsp:cNvSpPr/>
      </dsp:nvSpPr>
      <dsp:spPr>
        <a:xfrm>
          <a:off x="5996862" y="1669"/>
          <a:ext cx="4438360" cy="26630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There </a:t>
          </a:r>
          <a:r>
            <a:rPr lang="en-GB" sz="2300" kern="1200" dirty="0"/>
            <a:t>are 5 core topic areas in Psychology, each is underpinned by their specific focus and research methods </a:t>
          </a:r>
        </a:p>
      </dsp:txBody>
      <dsp:txXfrm>
        <a:off x="5996862" y="1669"/>
        <a:ext cx="4438360" cy="2663016"/>
      </dsp:txXfrm>
    </dsp:sp>
    <dsp:sp modelId="{633DF8D0-D4B0-4A1B-BD5D-9E3CEF25345B}">
      <dsp:nvSpPr>
        <dsp:cNvPr id="0" name=""/>
        <dsp:cNvSpPr/>
      </dsp:nvSpPr>
      <dsp:spPr>
        <a:xfrm>
          <a:off x="1114665" y="3108522"/>
          <a:ext cx="4438360" cy="26630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Applied psychologists use different specialist skills to apply their psychological knowledge when working with people in different settings. i.e. health or counselling psychologists or psychological wellbeing practitioners </a:t>
          </a:r>
        </a:p>
      </dsp:txBody>
      <dsp:txXfrm>
        <a:off x="1114665" y="3108522"/>
        <a:ext cx="4438360" cy="2663016"/>
      </dsp:txXfrm>
    </dsp:sp>
    <dsp:sp modelId="{BA300614-490C-4EEA-9B06-947B5ECF5BE7}">
      <dsp:nvSpPr>
        <dsp:cNvPr id="0" name=""/>
        <dsp:cNvSpPr/>
      </dsp:nvSpPr>
      <dsp:spPr>
        <a:xfrm>
          <a:off x="5996862" y="3108522"/>
          <a:ext cx="4438360" cy="26630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Our knowledge and approaches to studying behaviour are continuously evolving. We looked at the link between mind and body and nature-nurture debate today </a:t>
          </a:r>
        </a:p>
      </dsp:txBody>
      <dsp:txXfrm>
        <a:off x="5996862" y="3108522"/>
        <a:ext cx="4438360" cy="26630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7.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10BFE4E6-ECA4-485E-9249-8486751D0BFF}" type="datetimeFigureOut">
              <a:rPr lang="en-GB" smtClean="0"/>
              <a:t>05/09/2025</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4018F4F3-3C6C-4A42-9AB2-7777092E81B4}" type="slidenum">
              <a:rPr lang="en-GB" smtClean="0"/>
              <a:t>‹#›</a:t>
            </a:fld>
            <a:endParaRPr lang="en-GB"/>
          </a:p>
        </p:txBody>
      </p:sp>
    </p:spTree>
    <p:extLst>
      <p:ext uri="{BB962C8B-B14F-4D97-AF65-F5344CB8AC3E}">
        <p14:creationId xmlns:p14="http://schemas.microsoft.com/office/powerpoint/2010/main" val="2156431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moodle.uwtsd.ac.uk/course/view.php?id=11610" TargetMode="External"/><Relationship Id="rId7" Type="http://schemas.openxmlformats.org/officeDocument/2006/relationships/hyperlink" Target="https://www.ons.gov.uk/"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www.nice.org.uk/" TargetMode="External"/><Relationship Id="rId5" Type="http://schemas.openxmlformats.org/officeDocument/2006/relationships/hyperlink" Target="http://www.nhs.uk/" TargetMode="External"/><Relationship Id="rId4" Type="http://schemas.openxmlformats.org/officeDocument/2006/relationships/hyperlink" Target="http://www.bps.org.uk/"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ms.bps.org.uk/sites/default/files/2022-07/Undergraduate%20Accreditation%20Handbook%202019.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frontiersin.org/research-topics/6699/history-of-psychology-as-a-scientific-discipline#:~:text=The%20scientific%20study%20of%20human,cognitive%20science%20and%20cognitive%20neuroscienc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frontiersin.org/research-topics/6699/history-of-psychology-as-a-scientific-discipline#:~:text=The%20scientific%20study%20of%20human,cognitive%20science%20and%20cognitive%20neuroscienc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atlantic.com/health/archive/2014/01/the-shape-of-your-head-and-the-shape-of-your-mind/282578/"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www.smithsonianmag.com/history/facing-a-bumpy-history-144497373/"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storymd.com/journal/wzv62g9clj-building-a-baby-developing-systems-and-organs/page/d8agpbcez95p-11-brain"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1</a:t>
            </a:fld>
            <a:endParaRPr lang="en-GB"/>
          </a:p>
        </p:txBody>
      </p:sp>
    </p:spTree>
    <p:extLst>
      <p:ext uri="{BB962C8B-B14F-4D97-AF65-F5344CB8AC3E}">
        <p14:creationId xmlns:p14="http://schemas.microsoft.com/office/powerpoint/2010/main" val="677478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a:t>
            </a:fld>
            <a:endParaRPr lang="en-GB"/>
          </a:p>
        </p:txBody>
      </p:sp>
    </p:spTree>
    <p:extLst>
      <p:ext uri="{BB962C8B-B14F-4D97-AF65-F5344CB8AC3E}">
        <p14:creationId xmlns:p14="http://schemas.microsoft.com/office/powerpoint/2010/main" val="213479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3</a:t>
            </a:fld>
            <a:endParaRPr lang="en-GB"/>
          </a:p>
        </p:txBody>
      </p:sp>
    </p:spTree>
    <p:extLst>
      <p:ext uri="{BB962C8B-B14F-4D97-AF65-F5344CB8AC3E}">
        <p14:creationId xmlns:p14="http://schemas.microsoft.com/office/powerpoint/2010/main" val="2557449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learning programme is designed to introduce a wide range of psychological theories of development and behaviour that are relevant to health and social care practice and working with children and young people.  </a:t>
            </a:r>
          </a:p>
          <a:p>
            <a:endParaRPr lang="en-GB" dirty="0"/>
          </a:p>
          <a:p>
            <a:r>
              <a:rPr lang="en-GB" dirty="0"/>
              <a:t>Please mention the library session will be around the first 2-3 weeks.  And the career visit is scheduled around week 7 so they do not want to </a:t>
            </a:r>
            <a:r>
              <a:rPr lang="en-GB"/>
              <a:t>miss it.  </a:t>
            </a:r>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5</a:t>
            </a:fld>
            <a:endParaRPr lang="en-GB"/>
          </a:p>
        </p:txBody>
      </p:sp>
    </p:spTree>
    <p:extLst>
      <p:ext uri="{BB962C8B-B14F-4D97-AF65-F5344CB8AC3E}">
        <p14:creationId xmlns:p14="http://schemas.microsoft.com/office/powerpoint/2010/main" val="3080834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 minutes presentation followed by 2 minutes Q&amp;A with tutor </a:t>
            </a:r>
          </a:p>
        </p:txBody>
      </p:sp>
      <p:sp>
        <p:nvSpPr>
          <p:cNvPr id="4" name="Slide Number Placeholder 3"/>
          <p:cNvSpPr>
            <a:spLocks noGrp="1"/>
          </p:cNvSpPr>
          <p:nvPr>
            <p:ph type="sldNum" sz="quarter" idx="5"/>
          </p:nvPr>
        </p:nvSpPr>
        <p:spPr/>
        <p:txBody>
          <a:bodyPr/>
          <a:lstStyle/>
          <a:p>
            <a:fld id="{4018F4F3-3C6C-4A42-9AB2-7777092E81B4}" type="slidenum">
              <a:rPr lang="en-GB" smtClean="0"/>
              <a:t>7</a:t>
            </a:fld>
            <a:endParaRPr lang="en-GB"/>
          </a:p>
        </p:txBody>
      </p:sp>
    </p:spTree>
    <p:extLst>
      <p:ext uri="{BB962C8B-B14F-4D97-AF65-F5344CB8AC3E}">
        <p14:creationId xmlns:p14="http://schemas.microsoft.com/office/powerpoint/2010/main" val="943069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Let’s view the Moodle page for this module together: </a:t>
            </a:r>
          </a:p>
          <a:p>
            <a:pPr algn="ctr"/>
            <a:r>
              <a:rPr lang="en-GB" sz="1300" dirty="0">
                <a:solidFill>
                  <a:srgbClr val="0070C0"/>
                </a:solidFill>
                <a:hlinkClick r:id="rId3">
                  <a:extLst>
                    <a:ext uri="{A12FA001-AC4F-418D-AE19-62706E023703}">
                      <ahyp:hlinkClr xmlns:ahyp="http://schemas.microsoft.com/office/drawing/2018/hyperlinkcolor" val="tx"/>
                    </a:ext>
                  </a:extLst>
                </a:hlinkClick>
              </a:rPr>
              <a:t>Course: Psychology in Health and Social Care (LCHS4010_BIRM) (uwtsd.ac.uk)</a:t>
            </a:r>
            <a:endParaRPr lang="en-GB" sz="1300" dirty="0">
              <a:solidFill>
                <a:srgbClr val="0070C0"/>
              </a:solidFill>
            </a:endParaRPr>
          </a:p>
          <a:p>
            <a:pPr algn="ctr"/>
            <a:endParaRPr lang="en-GB" sz="1300" dirty="0">
              <a:solidFill>
                <a:srgbClr val="0070C0"/>
              </a:solidFill>
            </a:endParaRPr>
          </a:p>
          <a:p>
            <a:pPr algn="ctr"/>
            <a:r>
              <a:rPr lang="en-GB" sz="1300" dirty="0">
                <a:solidFill>
                  <a:srgbClr val="0070C0"/>
                </a:solidFill>
              </a:rPr>
              <a:t>Please get the students to click into the first three tiles and explore</a:t>
            </a:r>
          </a:p>
          <a:p>
            <a:pPr algn="ctr"/>
            <a:r>
              <a:rPr lang="en-GB" sz="1300" dirty="0">
                <a:solidFill>
                  <a:srgbClr val="0070C0"/>
                </a:solidFill>
              </a:rPr>
              <a:t>Leave the visit to the online reading list last as we will explore more of this link on the next slide.  </a:t>
            </a:r>
          </a:p>
          <a:p>
            <a:pPr algn="ctr"/>
            <a:endParaRPr lang="en-GB" sz="1300" dirty="0">
              <a:solidFill>
                <a:srgbClr val="0070C0"/>
              </a:solidFill>
            </a:endParaRPr>
          </a:p>
          <a:p>
            <a:endParaRPr lang="en-GB" b="1" dirty="0"/>
          </a:p>
          <a:p>
            <a:r>
              <a:rPr lang="en-GB" b="1" dirty="0"/>
              <a:t>Useful Journals can be found in the online reading list</a:t>
            </a:r>
            <a:r>
              <a:rPr lang="en-GB" dirty="0"/>
              <a:t>:</a:t>
            </a:r>
          </a:p>
          <a:p>
            <a:r>
              <a:rPr lang="en-GB" dirty="0"/>
              <a:t>Occupational Psychology</a:t>
            </a:r>
          </a:p>
          <a:p>
            <a:r>
              <a:rPr lang="en-GB" dirty="0"/>
              <a:t>Work and Stress</a:t>
            </a:r>
          </a:p>
          <a:p>
            <a:r>
              <a:rPr lang="en-GB" dirty="0"/>
              <a:t>Personnel Psychology</a:t>
            </a:r>
          </a:p>
          <a:p>
            <a:r>
              <a:rPr lang="en-GB" dirty="0"/>
              <a:t>Journal of Managerial Psychology</a:t>
            </a:r>
          </a:p>
          <a:p>
            <a:r>
              <a:rPr lang="en-GB" dirty="0"/>
              <a:t>Journal of Personality and Social Psychology</a:t>
            </a:r>
          </a:p>
          <a:p>
            <a:endParaRPr lang="en-GB" dirty="0"/>
          </a:p>
          <a:p>
            <a:r>
              <a:rPr lang="en-GB" sz="1300" b="1" dirty="0"/>
              <a:t>Useful Websites: </a:t>
            </a:r>
            <a:endParaRPr lang="en-GB" sz="1300" dirty="0"/>
          </a:p>
          <a:p>
            <a:r>
              <a:rPr lang="en-GB" dirty="0"/>
              <a:t>British Psychological Society</a:t>
            </a:r>
          </a:p>
          <a:p>
            <a:r>
              <a:rPr lang="en-GB" sz="1300" dirty="0">
                <a:hlinkClick r:id="rId4"/>
              </a:rPr>
              <a:t>www.bps.org.uk</a:t>
            </a:r>
            <a:endParaRPr lang="en-GB" sz="1300" dirty="0"/>
          </a:p>
          <a:p>
            <a:r>
              <a:rPr lang="en-GB" dirty="0"/>
              <a:t>The Psychologist</a:t>
            </a:r>
          </a:p>
          <a:p>
            <a:r>
              <a:rPr lang="en-GB" sz="1300" dirty="0">
                <a:hlinkClick r:id="rId5"/>
              </a:rPr>
              <a:t>www.nhs.uk</a:t>
            </a:r>
            <a:endParaRPr lang="en-GB" sz="1300" dirty="0"/>
          </a:p>
          <a:p>
            <a:r>
              <a:rPr lang="en-GB" sz="1300" dirty="0">
                <a:hlinkClick r:id="rId6"/>
              </a:rPr>
              <a:t>www.nice.org.uk</a:t>
            </a:r>
            <a:r>
              <a:rPr lang="en-GB" sz="1300" dirty="0"/>
              <a:t> </a:t>
            </a:r>
          </a:p>
          <a:p>
            <a:r>
              <a:rPr lang="en-GB" sz="1300" dirty="0">
                <a:hlinkClick r:id="rId7"/>
              </a:rPr>
              <a:t>https://www.ons.gov.uk/</a:t>
            </a:r>
            <a:endParaRPr lang="en-GB" sz="1300" dirty="0"/>
          </a:p>
          <a:p>
            <a:endParaRPr lang="en-GB" dirty="0"/>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8</a:t>
            </a:fld>
            <a:endParaRPr lang="en-GB"/>
          </a:p>
        </p:txBody>
      </p:sp>
    </p:spTree>
    <p:extLst>
      <p:ext uri="{BB962C8B-B14F-4D97-AF65-F5344CB8AC3E}">
        <p14:creationId xmlns:p14="http://schemas.microsoft.com/office/powerpoint/2010/main" val="3111131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get the students to look at the online reading list.  </a:t>
            </a:r>
          </a:p>
        </p:txBody>
      </p:sp>
      <p:sp>
        <p:nvSpPr>
          <p:cNvPr id="4" name="Slide Number Placeholder 3"/>
          <p:cNvSpPr>
            <a:spLocks noGrp="1"/>
          </p:cNvSpPr>
          <p:nvPr>
            <p:ph type="sldNum" sz="quarter" idx="5"/>
          </p:nvPr>
        </p:nvSpPr>
        <p:spPr/>
        <p:txBody>
          <a:bodyPr/>
          <a:lstStyle/>
          <a:p>
            <a:fld id="{4018F4F3-3C6C-4A42-9AB2-7777092E81B4}" type="slidenum">
              <a:rPr lang="en-GB" smtClean="0"/>
              <a:t>9</a:t>
            </a:fld>
            <a:endParaRPr lang="en-GB"/>
          </a:p>
        </p:txBody>
      </p:sp>
    </p:spTree>
    <p:extLst>
      <p:ext uri="{BB962C8B-B14F-4D97-AF65-F5344CB8AC3E}">
        <p14:creationId xmlns:p14="http://schemas.microsoft.com/office/powerpoint/2010/main" val="1776198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show the students how to access the quiz in class.  </a:t>
            </a:r>
          </a:p>
          <a:p>
            <a:endParaRPr lang="en-GB" dirty="0"/>
          </a:p>
          <a:p>
            <a:r>
              <a:rPr lang="en-GB" dirty="0"/>
              <a:t>This activity is to encourage students to reflect on their previous knowledge of psychology and begin to take a more critical stance in their reading and study of psychology. 10-15 minutes </a:t>
            </a:r>
          </a:p>
          <a:p>
            <a:pPr marL="185715" indent="-185715">
              <a:buFont typeface="Wingdings" panose="05000000000000000000" pitchFamily="2" charset="2"/>
              <a:buChar char="è"/>
            </a:pPr>
            <a:r>
              <a:rPr lang="en-GB" dirty="0"/>
              <a:t>Problems with biased assumptions and interpretations of some research outcomes. </a:t>
            </a:r>
          </a:p>
          <a:p>
            <a:pPr marL="185715" indent="-185715">
              <a:buFont typeface="Wingdings" panose="05000000000000000000" pitchFamily="2" charset="2"/>
              <a:buChar char="è"/>
            </a:pPr>
            <a:r>
              <a:rPr lang="en-GB" dirty="0"/>
              <a:t>Problems with methodological issues </a:t>
            </a:r>
          </a:p>
          <a:p>
            <a:pPr marL="185715" indent="-185715">
              <a:buFont typeface="Wingdings" panose="05000000000000000000" pitchFamily="2" charset="2"/>
              <a:buChar char="è"/>
            </a:pPr>
            <a:r>
              <a:rPr lang="en-GB" dirty="0"/>
              <a:t>Different types of ‘evidence’ </a:t>
            </a:r>
          </a:p>
          <a:p>
            <a:pPr marL="185715" indent="-185715">
              <a:buFont typeface="Wingdings" panose="05000000000000000000" pitchFamily="2" charset="2"/>
              <a:buChar char="è"/>
            </a:pPr>
            <a:endParaRPr lang="en-GB" dirty="0"/>
          </a:p>
          <a:p>
            <a:r>
              <a:rPr lang="en-GB" dirty="0"/>
              <a:t>The discussion points are helpful for us to point out that as a discipline Psychology has been evolving.  Our research findings are as good as our research methodology, which is heavily influenced by our belief and value.  </a:t>
            </a:r>
          </a:p>
          <a:p>
            <a:r>
              <a:rPr lang="en-GB" dirty="0"/>
              <a:t>From discussion of this kind, I’d like to encourage students to be more ‘cynical’ by not taking everything they read or learn at face value and being mindful of the ‘age’ of so-called evidence.  This is particularly important when we are showing them the classic psychological theories. </a:t>
            </a:r>
          </a:p>
          <a:p>
            <a:endParaRPr lang="en-GB" dirty="0"/>
          </a:p>
          <a:p>
            <a:pPr defTabSz="990478">
              <a:defRPr/>
            </a:pPr>
            <a:r>
              <a:rPr lang="en-GB" dirty="0"/>
              <a:t>I am going to use the note icon on slides as a prompt to get students to paraphrase and summarise information or discussion in in their own words.  Please give them a couple of minutes to do this.  </a:t>
            </a:r>
          </a:p>
          <a:p>
            <a:r>
              <a:rPr lang="en-GB" dirty="0"/>
              <a:t>  </a:t>
            </a:r>
          </a:p>
          <a:p>
            <a:r>
              <a:rPr lang="en-GB" dirty="0"/>
              <a:t>  </a:t>
            </a:r>
          </a:p>
        </p:txBody>
      </p:sp>
      <p:sp>
        <p:nvSpPr>
          <p:cNvPr id="4" name="Slide Number Placeholder 3"/>
          <p:cNvSpPr>
            <a:spLocks noGrp="1"/>
          </p:cNvSpPr>
          <p:nvPr>
            <p:ph type="sldNum" sz="quarter" idx="5"/>
          </p:nvPr>
        </p:nvSpPr>
        <p:spPr/>
        <p:txBody>
          <a:bodyPr/>
          <a:lstStyle/>
          <a:p>
            <a:fld id="{4018F4F3-3C6C-4A42-9AB2-7777092E81B4}" type="slidenum">
              <a:rPr lang="en-GB" smtClean="0"/>
              <a:t>11</a:t>
            </a:fld>
            <a:endParaRPr lang="en-GB"/>
          </a:p>
        </p:txBody>
      </p:sp>
    </p:spTree>
    <p:extLst>
      <p:ext uri="{BB962C8B-B14F-4D97-AF65-F5344CB8AC3E}">
        <p14:creationId xmlns:p14="http://schemas.microsoft.com/office/powerpoint/2010/main" val="2573210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a ‘scientific/systematic’ undertone in the suffix of –ology</a:t>
            </a:r>
          </a:p>
          <a:p>
            <a:r>
              <a:rPr lang="en-GB" dirty="0"/>
              <a:t>Worth pondering about the extent to which it is possible to be scientific about mind, soul or spirit?     </a:t>
            </a:r>
          </a:p>
        </p:txBody>
      </p:sp>
      <p:sp>
        <p:nvSpPr>
          <p:cNvPr id="4" name="Slide Number Placeholder 3"/>
          <p:cNvSpPr>
            <a:spLocks noGrp="1"/>
          </p:cNvSpPr>
          <p:nvPr>
            <p:ph type="sldNum" sz="quarter" idx="5"/>
          </p:nvPr>
        </p:nvSpPr>
        <p:spPr/>
        <p:txBody>
          <a:bodyPr/>
          <a:lstStyle/>
          <a:p>
            <a:fld id="{4018F4F3-3C6C-4A42-9AB2-7777092E81B4}" type="slidenum">
              <a:rPr lang="en-GB" smtClean="0"/>
              <a:t>12</a:t>
            </a:fld>
            <a:endParaRPr lang="en-GB"/>
          </a:p>
        </p:txBody>
      </p:sp>
    </p:spTree>
    <p:extLst>
      <p:ext uri="{BB962C8B-B14F-4D97-AF65-F5344CB8AC3E}">
        <p14:creationId xmlns:p14="http://schemas.microsoft.com/office/powerpoint/2010/main" val="3696755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ask students which year where this quotation came from and which year it was published. </a:t>
            </a:r>
          </a:p>
          <a:p>
            <a:endParaRPr lang="en-GB" dirty="0"/>
          </a:p>
          <a:p>
            <a:r>
              <a:rPr lang="en-GB" dirty="0"/>
              <a:t>Answer: this came from the BPS website.  There is no publication date on the website, hence the use of n.d. in the citation.  This is a quotation as the information is not paraphrased as indicated by the double quotation marks. </a:t>
            </a:r>
          </a:p>
        </p:txBody>
      </p:sp>
      <p:sp>
        <p:nvSpPr>
          <p:cNvPr id="4" name="Slide Number Placeholder 3"/>
          <p:cNvSpPr>
            <a:spLocks noGrp="1"/>
          </p:cNvSpPr>
          <p:nvPr>
            <p:ph type="sldNum" sz="quarter" idx="5"/>
          </p:nvPr>
        </p:nvSpPr>
        <p:spPr/>
        <p:txBody>
          <a:bodyPr/>
          <a:lstStyle/>
          <a:p>
            <a:fld id="{4018F4F3-3C6C-4A42-9AB2-7777092E81B4}" type="slidenum">
              <a:rPr lang="en-GB" smtClean="0"/>
              <a:t>13</a:t>
            </a:fld>
            <a:endParaRPr lang="en-GB"/>
          </a:p>
        </p:txBody>
      </p:sp>
    </p:spTree>
    <p:extLst>
      <p:ext uri="{BB962C8B-B14F-4D97-AF65-F5344CB8AC3E}">
        <p14:creationId xmlns:p14="http://schemas.microsoft.com/office/powerpoint/2010/main" val="3047694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Ask students to group similar questions together. You could use the writing pad in the room if it is available to you.   Based on their grouping, introduce students to the main areas of psychology.   </a:t>
            </a:r>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14</a:t>
            </a:fld>
            <a:endParaRPr lang="en-GB"/>
          </a:p>
        </p:txBody>
      </p:sp>
    </p:spTree>
    <p:extLst>
      <p:ext uri="{BB962C8B-B14F-4D97-AF65-F5344CB8AC3E}">
        <p14:creationId xmlns:p14="http://schemas.microsoft.com/office/powerpoint/2010/main" val="1820920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Undergraduate Accreditation Handbook 2019.pdf (bps.org.uk)</a:t>
            </a:r>
            <a:endParaRPr lang="en-GB" dirty="0"/>
          </a:p>
          <a:p>
            <a:endParaRPr lang="en-GB" dirty="0"/>
          </a:p>
          <a:p>
            <a:r>
              <a:rPr lang="en-GB" dirty="0"/>
              <a:t>Please show the students how to access e-books in class, especially about the online access click.  </a:t>
            </a:r>
          </a:p>
          <a:p>
            <a:endParaRPr lang="en-GB" dirty="0"/>
          </a:p>
          <a:p>
            <a:r>
              <a:rPr lang="en-GB" dirty="0"/>
              <a:t>Gross (2015) pp. 3-5 explains the process vs person approach to study human behaviour and the BPS main topic areas. </a:t>
            </a:r>
          </a:p>
          <a:p>
            <a:r>
              <a:rPr lang="en-GB" dirty="0"/>
              <a:t> </a:t>
            </a:r>
          </a:p>
          <a:p>
            <a:r>
              <a:rPr lang="en-GB" dirty="0"/>
              <a:t>As mentioned in the meeting, when many students try to access the book online at the same time, it will slow down the access.  Advise the students to click on access at slightly different time.  </a:t>
            </a:r>
          </a:p>
          <a:p>
            <a:r>
              <a:rPr lang="en-GB" dirty="0"/>
              <a:t> </a:t>
            </a:r>
          </a:p>
          <a:p>
            <a:endParaRPr lang="en-GB" dirty="0"/>
          </a:p>
          <a:p>
            <a:endParaRPr lang="en-GB" dirty="0"/>
          </a:p>
          <a:p>
            <a:r>
              <a:rPr lang="en-GB" dirty="0"/>
              <a:t>Gross (2015) pp. 5-9 for Areas of Applied Psychology </a:t>
            </a:r>
          </a:p>
        </p:txBody>
      </p:sp>
      <p:sp>
        <p:nvSpPr>
          <p:cNvPr id="4" name="Slide Number Placeholder 3"/>
          <p:cNvSpPr>
            <a:spLocks noGrp="1"/>
          </p:cNvSpPr>
          <p:nvPr>
            <p:ph type="sldNum" sz="quarter" idx="5"/>
          </p:nvPr>
        </p:nvSpPr>
        <p:spPr/>
        <p:txBody>
          <a:bodyPr/>
          <a:lstStyle/>
          <a:p>
            <a:fld id="{4018F4F3-3C6C-4A42-9AB2-7777092E81B4}" type="slidenum">
              <a:rPr lang="en-GB" smtClean="0"/>
              <a:t>15</a:t>
            </a:fld>
            <a:endParaRPr lang="en-GB"/>
          </a:p>
        </p:txBody>
      </p:sp>
    </p:spTree>
    <p:extLst>
      <p:ext uri="{BB962C8B-B14F-4D97-AF65-F5344CB8AC3E}">
        <p14:creationId xmlns:p14="http://schemas.microsoft.com/office/powerpoint/2010/main" val="4113699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16</a:t>
            </a:fld>
            <a:endParaRPr lang="en-GB"/>
          </a:p>
        </p:txBody>
      </p:sp>
    </p:spTree>
    <p:extLst>
      <p:ext uri="{BB962C8B-B14F-4D97-AF65-F5344CB8AC3E}">
        <p14:creationId xmlns:p14="http://schemas.microsoft.com/office/powerpoint/2010/main" val="3582291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video is about 1:42 minutes. https://youtu.be/btDPxR-Gauc</a:t>
            </a:r>
          </a:p>
          <a:p>
            <a:endParaRPr lang="en-GB" dirty="0"/>
          </a:p>
          <a:p>
            <a:r>
              <a:rPr lang="en-GB" dirty="0"/>
              <a:t>Have a quick discussion with the group about the key points covered in the video.  </a:t>
            </a:r>
          </a:p>
          <a:p>
            <a:r>
              <a:rPr lang="en-GB" dirty="0"/>
              <a:t>Give students about 5 minutes to note down this discussion. </a:t>
            </a:r>
          </a:p>
          <a:p>
            <a:r>
              <a:rPr lang="en-GB" dirty="0"/>
              <a:t>Use the discussion to facilitate their knowledge of different applied areas.  We will use this knowledge to help them prepare them for their presentation.   </a:t>
            </a:r>
          </a:p>
        </p:txBody>
      </p:sp>
      <p:sp>
        <p:nvSpPr>
          <p:cNvPr id="4" name="Slide Number Placeholder 3"/>
          <p:cNvSpPr>
            <a:spLocks noGrp="1"/>
          </p:cNvSpPr>
          <p:nvPr>
            <p:ph type="sldNum" sz="quarter" idx="5"/>
          </p:nvPr>
        </p:nvSpPr>
        <p:spPr/>
        <p:txBody>
          <a:bodyPr/>
          <a:lstStyle/>
          <a:p>
            <a:fld id="{4018F4F3-3C6C-4A42-9AB2-7777092E81B4}" type="slidenum">
              <a:rPr lang="en-GB" smtClean="0"/>
              <a:t>17</a:t>
            </a:fld>
            <a:endParaRPr lang="en-GB"/>
          </a:p>
        </p:txBody>
      </p:sp>
    </p:spTree>
    <p:extLst>
      <p:ext uri="{BB962C8B-B14F-4D97-AF65-F5344CB8AC3E}">
        <p14:creationId xmlns:p14="http://schemas.microsoft.com/office/powerpoint/2010/main" val="1215715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Photos in the top row: The changing use of behaviour management principle: starting from Pavlov’s dog, to award sticker chart in our everyday classroom to online gaming leaderboard </a:t>
            </a:r>
          </a:p>
          <a:p>
            <a:endParaRPr lang="en-GB" dirty="0"/>
          </a:p>
          <a:p>
            <a:r>
              <a:rPr lang="en-GB" dirty="0"/>
              <a:t>The advance of technology has changed the way we study baby and young child’s development</a:t>
            </a:r>
          </a:p>
          <a:p>
            <a:r>
              <a:rPr lang="en-GB" dirty="0"/>
              <a:t>Bottom from left to right </a:t>
            </a:r>
            <a:r>
              <a:rPr lang="en-GB" dirty="0" err="1"/>
              <a:t>Fantz</a:t>
            </a:r>
            <a:r>
              <a:rPr lang="en-GB" dirty="0"/>
              <a:t>’ baby looking chamber (1961) to study infant’s visual perception, very elementary set up, 2. Gibson and Walk’s visual cliff (1960) to study baby’s visual perception initially,  then to understand their social referencing ability (do they use the parent’s facial expression to decide whether they should craw over), 3. infant wearing early model of EEG (very cumbersome and not as sensitive or mobile) and 4. the more recent mobile EEG kit on a young boy with only a handful of sensors on the head. </a:t>
            </a:r>
          </a:p>
          <a:p>
            <a:endParaRPr lang="en-GB" dirty="0"/>
          </a:p>
          <a:p>
            <a:r>
              <a:rPr lang="en-GB" dirty="0"/>
              <a:t>The following section is about introducing a bit of evolution of psychology and pointing out changes and modern advancements</a:t>
            </a:r>
          </a:p>
          <a:p>
            <a:r>
              <a:rPr lang="en-GB" dirty="0"/>
              <a:t>     </a:t>
            </a:r>
          </a:p>
        </p:txBody>
      </p:sp>
      <p:sp>
        <p:nvSpPr>
          <p:cNvPr id="4" name="Slide Number Placeholder 3"/>
          <p:cNvSpPr>
            <a:spLocks noGrp="1"/>
          </p:cNvSpPr>
          <p:nvPr>
            <p:ph type="sldNum" sz="quarter" idx="5"/>
          </p:nvPr>
        </p:nvSpPr>
        <p:spPr/>
        <p:txBody>
          <a:bodyPr/>
          <a:lstStyle/>
          <a:p>
            <a:fld id="{4018F4F3-3C6C-4A42-9AB2-7777092E81B4}" type="slidenum">
              <a:rPr lang="en-GB" smtClean="0"/>
              <a:t>18</a:t>
            </a:fld>
            <a:endParaRPr lang="en-GB"/>
          </a:p>
        </p:txBody>
      </p:sp>
    </p:spTree>
    <p:extLst>
      <p:ext uri="{BB962C8B-B14F-4D97-AF65-F5344CB8AC3E}">
        <p14:creationId xmlns:p14="http://schemas.microsoft.com/office/powerpoint/2010/main" val="22644017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solidFill>
                  <a:schemeClr val="tx1"/>
                </a:solidFill>
              </a:rPr>
              <a:t>Many of the issues that interest modern psychologists have their roots in philosophical debate from hundreds of years ago. Although the modern discipline of psychology is considered only about 150 years old, we can see that early views and beliefs of human behaviour are linked to psychology today.</a:t>
            </a:r>
            <a:endParaRPr lang="en-US" dirty="0">
              <a:solidFill>
                <a:schemeClr val="tx1"/>
              </a:solidFill>
            </a:endParaRPr>
          </a:p>
          <a:p>
            <a:pPr lvl="0"/>
            <a:r>
              <a:rPr lang="en-GB" i="0" dirty="0">
                <a:solidFill>
                  <a:schemeClr val="tx1"/>
                </a:solidFill>
              </a:rPr>
              <a:t>Very early medical doctors, physiologists and philosophers were interested in the physical workings of the human body.</a:t>
            </a:r>
            <a:endParaRPr lang="en-GB" dirty="0"/>
          </a:p>
          <a:p>
            <a:endParaRPr lang="en-GB" dirty="0"/>
          </a:p>
          <a:p>
            <a:r>
              <a:rPr lang="en-GB" dirty="0">
                <a:hlinkClick r:id="rId3"/>
              </a:rPr>
              <a:t>History of Psychology as a Scientific Discipline | Frontiers Research Topic (frontiersin.org)</a:t>
            </a:r>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19</a:t>
            </a:fld>
            <a:endParaRPr lang="en-GB"/>
          </a:p>
        </p:txBody>
      </p:sp>
    </p:spTree>
    <p:extLst>
      <p:ext uri="{BB962C8B-B14F-4D97-AF65-F5344CB8AC3E}">
        <p14:creationId xmlns:p14="http://schemas.microsoft.com/office/powerpoint/2010/main" val="27178070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65FA7-AB2D-50E1-96F3-C41C0597EC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B3A44E-73EB-1C3A-1D51-A69A4E129E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495D3C-991C-A754-26F1-54BB2E4C25FA}"/>
              </a:ext>
            </a:extLst>
          </p:cNvPr>
          <p:cNvSpPr>
            <a:spLocks noGrp="1"/>
          </p:cNvSpPr>
          <p:nvPr>
            <p:ph type="body" idx="1"/>
          </p:nvPr>
        </p:nvSpPr>
        <p:spPr/>
        <p:txBody>
          <a:bodyPr/>
          <a:lstStyle/>
          <a:p>
            <a:pPr lvl="0"/>
            <a:r>
              <a:rPr lang="en-GB" dirty="0">
                <a:solidFill>
                  <a:schemeClr val="tx1"/>
                </a:solidFill>
              </a:rPr>
              <a:t>Many of the issues that interest modern psychologists have their roots in philosophical debate from hundreds of years ago. Although the modern discipline of psychology is considered only about 150 years old, we can see that early views and beliefs of human behaviour are linked to psychology today.</a:t>
            </a:r>
            <a:endParaRPr lang="en-US" dirty="0">
              <a:solidFill>
                <a:schemeClr val="tx1"/>
              </a:solidFill>
            </a:endParaRPr>
          </a:p>
          <a:p>
            <a:pPr lvl="0"/>
            <a:r>
              <a:rPr lang="en-GB" i="0" dirty="0">
                <a:solidFill>
                  <a:schemeClr val="tx1"/>
                </a:solidFill>
              </a:rPr>
              <a:t>Very early medical doctors, physiologists and philosophers were interested in the physical workings of the human body.</a:t>
            </a:r>
            <a:endParaRPr lang="en-GB" dirty="0"/>
          </a:p>
          <a:p>
            <a:endParaRPr lang="en-GB" dirty="0"/>
          </a:p>
          <a:p>
            <a:r>
              <a:rPr lang="en-GB" dirty="0">
                <a:hlinkClick r:id="rId3"/>
              </a:rPr>
              <a:t>History of Psychology as a Scientific Discipline | Frontiers Research Topic (frontiersin.org)</a:t>
            </a:r>
            <a:endParaRPr lang="en-GB" dirty="0"/>
          </a:p>
        </p:txBody>
      </p:sp>
      <p:sp>
        <p:nvSpPr>
          <p:cNvPr id="4" name="Slide Number Placeholder 3">
            <a:extLst>
              <a:ext uri="{FF2B5EF4-FFF2-40B4-BE49-F238E27FC236}">
                <a16:creationId xmlns:a16="http://schemas.microsoft.com/office/drawing/2014/main" id="{9651E6DE-91E2-6A11-BB44-95F0440D8558}"/>
              </a:ext>
            </a:extLst>
          </p:cNvPr>
          <p:cNvSpPr>
            <a:spLocks noGrp="1"/>
          </p:cNvSpPr>
          <p:nvPr>
            <p:ph type="sldNum" sz="quarter" idx="5"/>
          </p:nvPr>
        </p:nvSpPr>
        <p:spPr/>
        <p:txBody>
          <a:bodyPr/>
          <a:lstStyle/>
          <a:p>
            <a:fld id="{4018F4F3-3C6C-4A42-9AB2-7777092E81B4}" type="slidenum">
              <a:rPr lang="en-GB" smtClean="0"/>
              <a:t>20</a:t>
            </a:fld>
            <a:endParaRPr lang="en-GB"/>
          </a:p>
        </p:txBody>
      </p:sp>
    </p:spTree>
    <p:extLst>
      <p:ext uri="{BB962C8B-B14F-4D97-AF65-F5344CB8AC3E}">
        <p14:creationId xmlns:p14="http://schemas.microsoft.com/office/powerpoint/2010/main" val="1285446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0DDE55B-6DBE-4D95-B364-E1E579CAB34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BD11EC49-BB76-4434-8139-8F7B685C75C5}"/>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sz="1300" dirty="0">
                <a:solidFill>
                  <a:schemeClr val="tx1">
                    <a:alpha val="80000"/>
                  </a:schemeClr>
                </a:solidFill>
                <a:cs typeface="Arial" panose="020B0604020202020204" pitchFamily="34" charset="0"/>
              </a:rPr>
              <a:t>These elements had qualities that could be ascribed to four fluids in the body (see the chart in the middle of the slide. </a:t>
            </a:r>
          </a:p>
          <a:p>
            <a:endParaRPr lang="en-GB" altLang="en-US" dirty="0"/>
          </a:p>
          <a:p>
            <a:r>
              <a:rPr lang="en-GB" altLang="en-US" dirty="0"/>
              <a:t>A dynamic model because: </a:t>
            </a:r>
          </a:p>
          <a:p>
            <a:r>
              <a:rPr lang="en-GB" altLang="en-US" dirty="0"/>
              <a:t>He proposed that if one of these humours develops disproportionately, the related personality type begins to dominate. For example, a sanguine person has too much blood and although is warm-hearted, cheerful, optimistic and confident, could also become selfish. Galen believed that some people are born predisposed to certain temperaments but can be 'cured' through diet and exercise and, in more severe cases, through purging and bloodletting. The example of the sanguine person being too selfish could be 'cured' by cutting down on meat or by releasing some of their blood. </a:t>
            </a:r>
          </a:p>
          <a:p>
            <a:endParaRPr lang="en-GB" altLang="en-US" dirty="0"/>
          </a:p>
        </p:txBody>
      </p:sp>
      <p:sp>
        <p:nvSpPr>
          <p:cNvPr id="13316" name="Slide Number Placeholder 3">
            <a:extLst>
              <a:ext uri="{FF2B5EF4-FFF2-40B4-BE49-F238E27FC236}">
                <a16:creationId xmlns:a16="http://schemas.microsoft.com/office/drawing/2014/main" id="{066362AA-F143-4026-ACCC-CE534324CFFE}"/>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804763" indent="-309524">
              <a:defRPr>
                <a:solidFill>
                  <a:schemeClr val="tx1"/>
                </a:solidFill>
                <a:latin typeface="Franklin Gothic Book" panose="020B0503020102020204" pitchFamily="34" charset="0"/>
              </a:defRPr>
            </a:lvl2pPr>
            <a:lvl3pPr marL="1238098" indent="-247620">
              <a:defRPr>
                <a:solidFill>
                  <a:schemeClr val="tx1"/>
                </a:solidFill>
                <a:latin typeface="Franklin Gothic Book" panose="020B0503020102020204" pitchFamily="34" charset="0"/>
              </a:defRPr>
            </a:lvl3pPr>
            <a:lvl4pPr marL="1733337" indent="-247620">
              <a:defRPr>
                <a:solidFill>
                  <a:schemeClr val="tx1"/>
                </a:solidFill>
                <a:latin typeface="Franklin Gothic Book" panose="020B0503020102020204" pitchFamily="34" charset="0"/>
              </a:defRPr>
            </a:lvl4pPr>
            <a:lvl5pPr marL="2228576" indent="-247620">
              <a:defRPr>
                <a:solidFill>
                  <a:schemeClr val="tx1"/>
                </a:solidFill>
                <a:latin typeface="Franklin Gothic Book" panose="020B0503020102020204" pitchFamily="34" charset="0"/>
              </a:defRPr>
            </a:lvl5pPr>
            <a:lvl6pPr marL="2723815" indent="-247620" defTabSz="495239" eaLnBrk="0" fontAlgn="base" hangingPunct="0">
              <a:spcBef>
                <a:spcPct val="0"/>
              </a:spcBef>
              <a:spcAft>
                <a:spcPct val="0"/>
              </a:spcAft>
              <a:defRPr>
                <a:solidFill>
                  <a:schemeClr val="tx1"/>
                </a:solidFill>
                <a:latin typeface="Franklin Gothic Book" panose="020B0503020102020204" pitchFamily="34" charset="0"/>
              </a:defRPr>
            </a:lvl6pPr>
            <a:lvl7pPr marL="3219054" indent="-247620" defTabSz="495239" eaLnBrk="0" fontAlgn="base" hangingPunct="0">
              <a:spcBef>
                <a:spcPct val="0"/>
              </a:spcBef>
              <a:spcAft>
                <a:spcPct val="0"/>
              </a:spcAft>
              <a:defRPr>
                <a:solidFill>
                  <a:schemeClr val="tx1"/>
                </a:solidFill>
                <a:latin typeface="Franklin Gothic Book" panose="020B0503020102020204" pitchFamily="34" charset="0"/>
              </a:defRPr>
            </a:lvl7pPr>
            <a:lvl8pPr marL="3714293" indent="-247620" defTabSz="495239" eaLnBrk="0" fontAlgn="base" hangingPunct="0">
              <a:spcBef>
                <a:spcPct val="0"/>
              </a:spcBef>
              <a:spcAft>
                <a:spcPct val="0"/>
              </a:spcAft>
              <a:defRPr>
                <a:solidFill>
                  <a:schemeClr val="tx1"/>
                </a:solidFill>
                <a:latin typeface="Franklin Gothic Book" panose="020B0503020102020204" pitchFamily="34" charset="0"/>
              </a:defRPr>
            </a:lvl8pPr>
            <a:lvl9pPr marL="4209532" indent="-247620" defTabSz="495239"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C6E15F58-07E5-4BBB-A896-3C2314AE9BB5}" type="slidenum">
              <a:rPr lang="en-US" altLang="en-US" smtClean="0">
                <a:latin typeface="Times New Roman" panose="02020603050405020304" pitchFamily="18" charset="0"/>
              </a:rPr>
              <a:pPr fontAlgn="base">
                <a:spcBef>
                  <a:spcPct val="0"/>
                </a:spcBef>
                <a:spcAft>
                  <a:spcPct val="0"/>
                </a:spcAft>
              </a:pPr>
              <a:t>21</a:t>
            </a:fld>
            <a:endParaRPr lang="en-US" altLang="en-US">
              <a:latin typeface="Times New Roman" panose="02020603050405020304" pitchFamily="18" charset="0"/>
            </a:endParaRPr>
          </a:p>
        </p:txBody>
      </p:sp>
    </p:spTree>
    <p:extLst>
      <p:ext uri="{BB962C8B-B14F-4D97-AF65-F5344CB8AC3E}">
        <p14:creationId xmlns:p14="http://schemas.microsoft.com/office/powerpoint/2010/main" val="3340550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altLang="en-US" dirty="0"/>
              <a:t>These principles were popular in medicine until the Renaissance, and the idea that many physical and mental illnesses are connected forms the basis of many modern treatments. </a:t>
            </a:r>
          </a:p>
          <a:p>
            <a:pPr defTabSz="990478">
              <a:defRPr/>
            </a:pPr>
            <a:endParaRPr lang="en-GB" altLang="en-US" dirty="0"/>
          </a:p>
          <a:p>
            <a:pPr defTabSz="990478">
              <a:defRPr/>
            </a:pPr>
            <a:r>
              <a:rPr lang="en-GB" altLang="en-US" dirty="0"/>
              <a:t>We will unpack some of the ideas of temperament and their link to attachment and parenting in developmental psychology in later session.  For now, it is good to just point out that temperaments are understood and studied differently in developmental psychology. </a:t>
            </a:r>
          </a:p>
          <a:p>
            <a:pPr defTabSz="990478">
              <a:defRPr/>
            </a:pPr>
            <a:endParaRPr lang="en-GB" altLang="en-US" dirty="0"/>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22</a:t>
            </a:fld>
            <a:endParaRPr lang="en-GB"/>
          </a:p>
        </p:txBody>
      </p:sp>
    </p:spTree>
    <p:extLst>
      <p:ext uri="{BB962C8B-B14F-4D97-AF65-F5344CB8AC3E}">
        <p14:creationId xmlns:p14="http://schemas.microsoft.com/office/powerpoint/2010/main" val="8498886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mind and body distinct entities or are mental phenomena a product of physical and material processes in the brain.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18F4F3-3C6C-4A42-9AB2-7777092E81B4}"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23177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49983F7-0712-4FF3-A331-3ADBA75BAB14}"/>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83DBA795-B2D8-496C-AE38-E6E26532E7B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dirty="0"/>
              <a:t>If this is something that interests you, here are a couple of magazine articles about phrenology that we recommend you read:</a:t>
            </a:r>
          </a:p>
          <a:p>
            <a:r>
              <a:rPr lang="en-GB" altLang="en-US" b="1" dirty="0">
                <a:hlinkClick r:id="rId3"/>
              </a:rPr>
              <a:t>The Shape of Your Head and the Shape of Your Mind</a:t>
            </a:r>
            <a:r>
              <a:rPr lang="en-GB" altLang="en-US" b="1" dirty="0"/>
              <a:t> </a:t>
            </a:r>
            <a:r>
              <a:rPr lang="en-GB" altLang="en-US" dirty="0"/>
              <a:t>(</a:t>
            </a:r>
            <a:r>
              <a:rPr lang="en-GB" altLang="en-US" dirty="0" err="1"/>
              <a:t>Janik</a:t>
            </a:r>
            <a:r>
              <a:rPr lang="en-GB" altLang="en-US" dirty="0"/>
              <a:t>, 2014)</a:t>
            </a:r>
          </a:p>
          <a:p>
            <a:r>
              <a:rPr lang="en-GB" altLang="en-US" dirty="0">
                <a:hlinkClick r:id="rId4"/>
              </a:rPr>
              <a:t>Facing a Bumpy History</a:t>
            </a:r>
            <a:r>
              <a:rPr lang="en-GB" altLang="en-US" dirty="0"/>
              <a:t> (</a:t>
            </a:r>
            <a:r>
              <a:rPr lang="en-GB" altLang="en-US" dirty="0" err="1"/>
              <a:t>Scherlinder</a:t>
            </a:r>
            <a:r>
              <a:rPr lang="en-GB" altLang="en-US" dirty="0"/>
              <a:t> Morse, 1997)</a:t>
            </a:r>
          </a:p>
          <a:p>
            <a:r>
              <a:rPr lang="en-GB" altLang="en-US" dirty="0"/>
              <a:t>You might like to spend some time considering the similarities between 18th- and 19th-century advances in craniometry and physiognomy and current work in neuroscience. For example, Pierre </a:t>
            </a:r>
            <a:r>
              <a:rPr lang="en-GB" altLang="en-US" dirty="0" err="1"/>
              <a:t>Flourens</a:t>
            </a:r>
            <a:r>
              <a:rPr lang="en-GB" altLang="en-US" dirty="0"/>
              <a:t> (1794-1867) first discovered the association between different brain areas and functions such as balance and motor coordination. You may have also heard of Paul Broca (1824-1880), who was responsible for important discoveries about language function. </a:t>
            </a:r>
          </a:p>
          <a:p>
            <a:endParaRPr lang="en-GB" altLang="en-US" dirty="0"/>
          </a:p>
        </p:txBody>
      </p:sp>
      <p:sp>
        <p:nvSpPr>
          <p:cNvPr id="16388" name="Slide Number Placeholder 3">
            <a:extLst>
              <a:ext uri="{FF2B5EF4-FFF2-40B4-BE49-F238E27FC236}">
                <a16:creationId xmlns:a16="http://schemas.microsoft.com/office/drawing/2014/main" id="{4950EF08-C241-40BF-8A79-FAFBE6F65D85}"/>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804763" indent="-309524">
              <a:defRPr>
                <a:solidFill>
                  <a:schemeClr val="tx1"/>
                </a:solidFill>
                <a:latin typeface="Franklin Gothic Book" panose="020B0503020102020204" pitchFamily="34" charset="0"/>
              </a:defRPr>
            </a:lvl2pPr>
            <a:lvl3pPr marL="1238098" indent="-247620">
              <a:defRPr>
                <a:solidFill>
                  <a:schemeClr val="tx1"/>
                </a:solidFill>
                <a:latin typeface="Franklin Gothic Book" panose="020B0503020102020204" pitchFamily="34" charset="0"/>
              </a:defRPr>
            </a:lvl3pPr>
            <a:lvl4pPr marL="1733337" indent="-247620">
              <a:defRPr>
                <a:solidFill>
                  <a:schemeClr val="tx1"/>
                </a:solidFill>
                <a:latin typeface="Franklin Gothic Book" panose="020B0503020102020204" pitchFamily="34" charset="0"/>
              </a:defRPr>
            </a:lvl4pPr>
            <a:lvl5pPr marL="2228576" indent="-247620">
              <a:defRPr>
                <a:solidFill>
                  <a:schemeClr val="tx1"/>
                </a:solidFill>
                <a:latin typeface="Franklin Gothic Book" panose="020B0503020102020204" pitchFamily="34" charset="0"/>
              </a:defRPr>
            </a:lvl5pPr>
            <a:lvl6pPr marL="2723815" indent="-247620" defTabSz="495239" eaLnBrk="0" fontAlgn="base" hangingPunct="0">
              <a:spcBef>
                <a:spcPct val="0"/>
              </a:spcBef>
              <a:spcAft>
                <a:spcPct val="0"/>
              </a:spcAft>
              <a:defRPr>
                <a:solidFill>
                  <a:schemeClr val="tx1"/>
                </a:solidFill>
                <a:latin typeface="Franklin Gothic Book" panose="020B0503020102020204" pitchFamily="34" charset="0"/>
              </a:defRPr>
            </a:lvl6pPr>
            <a:lvl7pPr marL="3219054" indent="-247620" defTabSz="495239" eaLnBrk="0" fontAlgn="base" hangingPunct="0">
              <a:spcBef>
                <a:spcPct val="0"/>
              </a:spcBef>
              <a:spcAft>
                <a:spcPct val="0"/>
              </a:spcAft>
              <a:defRPr>
                <a:solidFill>
                  <a:schemeClr val="tx1"/>
                </a:solidFill>
                <a:latin typeface="Franklin Gothic Book" panose="020B0503020102020204" pitchFamily="34" charset="0"/>
              </a:defRPr>
            </a:lvl7pPr>
            <a:lvl8pPr marL="3714293" indent="-247620" defTabSz="495239" eaLnBrk="0" fontAlgn="base" hangingPunct="0">
              <a:spcBef>
                <a:spcPct val="0"/>
              </a:spcBef>
              <a:spcAft>
                <a:spcPct val="0"/>
              </a:spcAft>
              <a:defRPr>
                <a:solidFill>
                  <a:schemeClr val="tx1"/>
                </a:solidFill>
                <a:latin typeface="Franklin Gothic Book" panose="020B0503020102020204" pitchFamily="34" charset="0"/>
              </a:defRPr>
            </a:lvl8pPr>
            <a:lvl9pPr marL="4209532" indent="-247620" defTabSz="495239"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7A0A81A0-E4D9-49D6-8130-C0CBF79F80B5}" type="slidenum">
              <a:rPr lang="en-US" altLang="en-US" smtClean="0">
                <a:latin typeface="Times New Roman" panose="02020603050405020304" pitchFamily="18" charset="0"/>
              </a:rPr>
              <a:pPr fontAlgn="base">
                <a:spcBef>
                  <a:spcPct val="0"/>
                </a:spcBef>
                <a:spcAft>
                  <a:spcPct val="0"/>
                </a:spcAft>
              </a:pPr>
              <a:t>25</a:t>
            </a:fld>
            <a:endParaRPr lang="en-US" altLang="en-US">
              <a:latin typeface="Times New Roman" panose="02020603050405020304" pitchFamily="18" charset="0"/>
            </a:endParaRPr>
          </a:p>
        </p:txBody>
      </p:sp>
    </p:spTree>
    <p:extLst>
      <p:ext uri="{BB962C8B-B14F-4D97-AF65-F5344CB8AC3E}">
        <p14:creationId xmlns:p14="http://schemas.microsoft.com/office/powerpoint/2010/main" val="31561610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You might like to spend some time considering the similarities between 18th- and 19th-century advances in craniometry and physiognomy and current work in neuroscience. For example, Pierre </a:t>
            </a:r>
            <a:r>
              <a:rPr lang="en-GB" altLang="en-US" dirty="0" err="1"/>
              <a:t>Flourens</a:t>
            </a:r>
            <a:r>
              <a:rPr lang="en-GB" altLang="en-US" dirty="0"/>
              <a:t> (1794-1867) first discovered the association between different brain areas and functions such as balance and motor coordination. Based on animals!!!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You may have also heard of Paul Broca (1824-1880), who was responsible for important discoveries about language function. </a:t>
            </a:r>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26</a:t>
            </a:fld>
            <a:endParaRPr lang="en-GB"/>
          </a:p>
        </p:txBody>
      </p:sp>
    </p:spTree>
    <p:extLst>
      <p:ext uri="{BB962C8B-B14F-4D97-AF65-F5344CB8AC3E}">
        <p14:creationId xmlns:p14="http://schemas.microsoft.com/office/powerpoint/2010/main" val="10308469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02124"/>
                </a:solidFill>
                <a:latin typeface="Google Sans"/>
              </a:rPr>
              <a:t>The measure of the degree of tactile sensitivity is called </a:t>
            </a:r>
            <a:r>
              <a:rPr lang="en-GB" sz="1200" dirty="0" err="1">
                <a:solidFill>
                  <a:srgbClr val="202124"/>
                </a:solidFill>
                <a:latin typeface="Google Sans"/>
              </a:rPr>
              <a:t>aesthesiometry</a:t>
            </a:r>
            <a:r>
              <a:rPr lang="en-GB" sz="1200" dirty="0">
                <a:solidFill>
                  <a:srgbClr val="202124"/>
                </a:solidFill>
                <a:latin typeface="Google Sans"/>
              </a:rPr>
              <a:t>.</a:t>
            </a:r>
            <a:r>
              <a:rPr lang="en-US" altLang="en-US" sz="1200" dirty="0">
                <a:cs typeface="Arial" panose="020B0604020202020204" pitchFamily="34" charset="0"/>
              </a:rPr>
              <a:t> </a:t>
            </a:r>
          </a:p>
          <a:p>
            <a:pPr marL="0" indent="0">
              <a:buNone/>
            </a:pPr>
            <a:endParaRPr lang="en-US" altLang="en-US" sz="1200" dirty="0">
              <a:cs typeface="Arial" panose="020B0604020202020204" pitchFamily="34" charset="0"/>
            </a:endParaRPr>
          </a:p>
          <a:p>
            <a:pPr marL="0" indent="0">
              <a:buNone/>
            </a:pPr>
            <a:r>
              <a:rPr lang="en-GB" altLang="en-US" sz="1200" dirty="0">
                <a:cs typeface="Arial" panose="020B0604020202020204" pitchFamily="34" charset="0"/>
              </a:rPr>
              <a:t>Despite his prominence, Wundt's methods have been criticised for, at times, being less than scientific. His use of introspection rather than a more objective scientific method harked back to his philosophical roots. However, other aspects of his research did employ a more scientific basis, and the development of the psychology laboratory attracted attention from around the world.</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27</a:t>
            </a:fld>
            <a:endParaRPr lang="en-GB"/>
          </a:p>
        </p:txBody>
      </p:sp>
    </p:spTree>
    <p:extLst>
      <p:ext uri="{BB962C8B-B14F-4D97-AF65-F5344CB8AC3E}">
        <p14:creationId xmlns:p14="http://schemas.microsoft.com/office/powerpoint/2010/main" val="5036590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pple-system"/>
              </a:rPr>
              <a:t>Tau, G., Peterson, B. Normal Development of Brain Circuits. </a:t>
            </a:r>
            <a:r>
              <a:rPr lang="en-GB" b="0" i="1" dirty="0" err="1">
                <a:solidFill>
                  <a:srgbClr val="222222"/>
                </a:solidFill>
                <a:effectLst/>
                <a:latin typeface="-apple-system"/>
              </a:rPr>
              <a:t>Neuropsychopharmacol</a:t>
            </a:r>
            <a:r>
              <a:rPr lang="en-GB" b="0" i="0" dirty="0">
                <a:solidFill>
                  <a:srgbClr val="222222"/>
                </a:solidFill>
                <a:effectLst/>
                <a:latin typeface="-apple-system"/>
              </a:rPr>
              <a:t> </a:t>
            </a:r>
            <a:r>
              <a:rPr lang="en-GB" b="1" i="0" dirty="0">
                <a:solidFill>
                  <a:srgbClr val="222222"/>
                </a:solidFill>
                <a:effectLst/>
                <a:latin typeface="-apple-system"/>
              </a:rPr>
              <a:t>35</a:t>
            </a:r>
            <a:r>
              <a:rPr lang="en-GB" b="0" i="0" dirty="0">
                <a:solidFill>
                  <a:srgbClr val="222222"/>
                </a:solidFill>
                <a:effectLst/>
                <a:latin typeface="-apple-system"/>
              </a:rPr>
              <a:t>, 147–168 (2010). https://doi.org/10.1038/npp.2009.115</a:t>
            </a:r>
          </a:p>
          <a:p>
            <a:endParaRPr lang="en-GB" b="0" i="0" dirty="0">
              <a:solidFill>
                <a:srgbClr val="222222"/>
              </a:solidFill>
              <a:effectLst/>
              <a:latin typeface="-apple-system"/>
            </a:endParaRPr>
          </a:p>
          <a:p>
            <a:r>
              <a:rPr lang="en-GB" b="0" i="0" dirty="0">
                <a:solidFill>
                  <a:srgbClr val="222222"/>
                </a:solidFill>
                <a:effectLst/>
                <a:latin typeface="-apple-system"/>
              </a:rPr>
              <a:t>Story MD (2024) </a:t>
            </a:r>
            <a:r>
              <a:rPr lang="en-GB" dirty="0">
                <a:hlinkClick r:id="rId3"/>
              </a:rPr>
              <a:t>Building a Baby 11: </a:t>
            </a:r>
            <a:r>
              <a:rPr lang="en-GB" dirty="0" err="1">
                <a:hlinkClick r:id="rId3"/>
              </a:rPr>
              <a:t>Τhe</a:t>
            </a:r>
            <a:r>
              <a:rPr lang="en-GB" dirty="0">
                <a:hlinkClick r:id="rId3"/>
              </a:rPr>
              <a:t> Brain - </a:t>
            </a:r>
            <a:r>
              <a:rPr lang="en-GB" dirty="0" err="1">
                <a:hlinkClick r:id="rId3"/>
              </a:rPr>
              <a:t>StoryMD</a:t>
            </a:r>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28</a:t>
            </a:fld>
            <a:endParaRPr lang="en-GB"/>
          </a:p>
        </p:txBody>
      </p:sp>
    </p:spTree>
    <p:extLst>
      <p:ext uri="{BB962C8B-B14F-4D97-AF65-F5344CB8AC3E}">
        <p14:creationId xmlns:p14="http://schemas.microsoft.com/office/powerpoint/2010/main" val="36821557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pause and think.  Not necessary to discuss but a moment to digest the information communicated so far.  </a:t>
            </a:r>
          </a:p>
          <a:p>
            <a:r>
              <a:rPr lang="en-GB" dirty="0"/>
              <a:t>Encourage students to note down or to go over their notes.  </a:t>
            </a:r>
          </a:p>
        </p:txBody>
      </p:sp>
      <p:sp>
        <p:nvSpPr>
          <p:cNvPr id="4" name="Slide Number Placeholder 3"/>
          <p:cNvSpPr>
            <a:spLocks noGrp="1"/>
          </p:cNvSpPr>
          <p:nvPr>
            <p:ph type="sldNum" sz="quarter" idx="5"/>
          </p:nvPr>
        </p:nvSpPr>
        <p:spPr/>
        <p:txBody>
          <a:bodyPr/>
          <a:lstStyle/>
          <a:p>
            <a:fld id="{4018F4F3-3C6C-4A42-9AB2-7777092E81B4}" type="slidenum">
              <a:rPr lang="en-GB" smtClean="0"/>
              <a:t>29</a:t>
            </a:fld>
            <a:endParaRPr lang="en-GB"/>
          </a:p>
        </p:txBody>
      </p:sp>
    </p:spTree>
    <p:extLst>
      <p:ext uri="{BB962C8B-B14F-4D97-AF65-F5344CB8AC3E}">
        <p14:creationId xmlns:p14="http://schemas.microsoft.com/office/powerpoint/2010/main" val="8928439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show their hand </a:t>
            </a:r>
          </a:p>
        </p:txBody>
      </p:sp>
      <p:sp>
        <p:nvSpPr>
          <p:cNvPr id="4" name="Slide Number Placeholder 3"/>
          <p:cNvSpPr>
            <a:spLocks noGrp="1"/>
          </p:cNvSpPr>
          <p:nvPr>
            <p:ph type="sldNum" sz="quarter" idx="5"/>
          </p:nvPr>
        </p:nvSpPr>
        <p:spPr/>
        <p:txBody>
          <a:bodyPr/>
          <a:lstStyle/>
          <a:p>
            <a:fld id="{4018F4F3-3C6C-4A42-9AB2-7777092E81B4}" type="slidenum">
              <a:rPr lang="en-GB" smtClean="0"/>
              <a:t>30</a:t>
            </a:fld>
            <a:endParaRPr lang="en-GB"/>
          </a:p>
        </p:txBody>
      </p:sp>
    </p:spTree>
    <p:extLst>
      <p:ext uri="{BB962C8B-B14F-4D97-AF65-F5344CB8AC3E}">
        <p14:creationId xmlns:p14="http://schemas.microsoft.com/office/powerpoint/2010/main" val="23460490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31</a:t>
            </a:fld>
            <a:endParaRPr lang="en-GB"/>
          </a:p>
        </p:txBody>
      </p:sp>
    </p:spTree>
    <p:extLst>
      <p:ext uri="{BB962C8B-B14F-4D97-AF65-F5344CB8AC3E}">
        <p14:creationId xmlns:p14="http://schemas.microsoft.com/office/powerpoint/2010/main" val="11111870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sz="1300">
                <a:cs typeface="Arial" panose="020B0604020202020204" pitchFamily="34" charset="0"/>
              </a:rPr>
              <a:t>The arrival of the 19th century witnessed a scientific revolution through academia and scholarship. </a:t>
            </a:r>
            <a:endParaRPr lang="en-GB"/>
          </a:p>
        </p:txBody>
      </p:sp>
      <p:sp>
        <p:nvSpPr>
          <p:cNvPr id="4" name="Slide Number Placeholder 3"/>
          <p:cNvSpPr>
            <a:spLocks noGrp="1"/>
          </p:cNvSpPr>
          <p:nvPr>
            <p:ph type="sldNum" sz="quarter" idx="5"/>
          </p:nvPr>
        </p:nvSpPr>
        <p:spPr/>
        <p:txBody>
          <a:bodyPr/>
          <a:lstStyle/>
          <a:p>
            <a:fld id="{4018F4F3-3C6C-4A42-9AB2-7777092E81B4}" type="slidenum">
              <a:rPr lang="en-GB" smtClean="0"/>
              <a:t>32</a:t>
            </a:fld>
            <a:endParaRPr lang="en-GB"/>
          </a:p>
        </p:txBody>
      </p:sp>
    </p:spTree>
    <p:extLst>
      <p:ext uri="{BB962C8B-B14F-4D97-AF65-F5344CB8AC3E}">
        <p14:creationId xmlns:p14="http://schemas.microsoft.com/office/powerpoint/2010/main" val="17543488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4A0C2-D7B3-8F39-5A99-EEFCC3F7EF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23F941-250A-823C-6099-85B8F654D6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3DA8B0-B1BA-1F37-8D7A-2F4062F3D609}"/>
              </a:ext>
            </a:extLst>
          </p:cNvPr>
          <p:cNvSpPr>
            <a:spLocks noGrp="1"/>
          </p:cNvSpPr>
          <p:nvPr>
            <p:ph type="body" idx="1"/>
          </p:nvPr>
        </p:nvSpPr>
        <p:spPr/>
        <p:txBody>
          <a:bodyPr/>
          <a:lstStyle/>
          <a:p>
            <a:endParaRPr lang="en-GB" dirty="0"/>
          </a:p>
          <a:p>
            <a:r>
              <a:rPr lang="en-GB" dirty="0"/>
              <a:t>Ask students to pick at least a couple from the list and discuss in small groups and then bring their findings back to the class.</a:t>
            </a:r>
          </a:p>
          <a:p>
            <a:endParaRPr lang="en-GB" dirty="0"/>
          </a:p>
        </p:txBody>
      </p:sp>
      <p:sp>
        <p:nvSpPr>
          <p:cNvPr id="4" name="Slide Number Placeholder 3">
            <a:extLst>
              <a:ext uri="{FF2B5EF4-FFF2-40B4-BE49-F238E27FC236}">
                <a16:creationId xmlns:a16="http://schemas.microsoft.com/office/drawing/2014/main" id="{B7E12FE1-EE89-4A44-5B5D-0E76823A780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18F4F3-3C6C-4A42-9AB2-7777092E81B4}"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68785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showing the outcomes of the twins studies, ask students to speculate how the outcomes might contribute to the debate: </a:t>
            </a:r>
          </a:p>
          <a:p>
            <a:r>
              <a:rPr lang="en-GB" dirty="0"/>
              <a:t>Very different outcomes between the twins: strong support to the nurture position </a:t>
            </a:r>
          </a:p>
          <a:p>
            <a:r>
              <a:rPr lang="en-GB" dirty="0"/>
              <a:t>Very similar outcomes between the twins: strong support to the nature position   </a:t>
            </a:r>
          </a:p>
          <a:p>
            <a:endParaRPr lang="en-GB" dirty="0"/>
          </a:p>
          <a:p>
            <a:r>
              <a:rPr lang="en-GB" dirty="0"/>
              <a:t>On the surface, the twin studies seem to favour the nature argument.  </a:t>
            </a:r>
          </a:p>
          <a:p>
            <a:r>
              <a:rPr lang="en-GB" dirty="0"/>
              <a:t>The likelihood that the twins shared similar temperaments that affected people’s behaviour towards them in interaction cannot be ruled out </a:t>
            </a:r>
          </a:p>
          <a:p>
            <a:r>
              <a:rPr lang="en-GB" dirty="0"/>
              <a:t>Also, genes interact with the environment to shape the behaviour </a:t>
            </a:r>
          </a:p>
          <a:p>
            <a:endParaRPr lang="en-GB" dirty="0"/>
          </a:p>
          <a:p>
            <a:r>
              <a:rPr lang="en-GB" dirty="0"/>
              <a:t>Epigenetics</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4018F4F3-3C6C-4A42-9AB2-7777092E81B4}" type="slidenum">
              <a:rPr lang="en-GB" smtClean="0"/>
              <a:t>34</a:t>
            </a:fld>
            <a:endParaRPr lang="en-GB"/>
          </a:p>
        </p:txBody>
      </p:sp>
    </p:spTree>
    <p:extLst>
      <p:ext uri="{BB962C8B-B14F-4D97-AF65-F5344CB8AC3E}">
        <p14:creationId xmlns:p14="http://schemas.microsoft.com/office/powerpoint/2010/main" val="113015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Interesting short video (4 mins) about we are able to see individual differences in temperament/reactivity even during pregnancy.  </a:t>
            </a:r>
          </a:p>
          <a:p>
            <a:r>
              <a:rPr lang="en-GB" dirty="0"/>
              <a:t>https://youtu.be/OdAfUX8KPjk</a:t>
            </a:r>
          </a:p>
          <a:p>
            <a:endParaRPr lang="en-GB" dirty="0"/>
          </a:p>
          <a:p>
            <a:r>
              <a:rPr lang="en-GB" dirty="0"/>
              <a:t>Worth pointing out the video title is a little misleading as the focus in the clip is more on temperament.  There is a very close link between temperament and personality in young babies and toddlers.  These two become more distinctive from around age 5.</a:t>
            </a:r>
          </a:p>
          <a:p>
            <a:endParaRPr lang="en-GB" dirty="0"/>
          </a:p>
          <a:p>
            <a:r>
              <a:rPr lang="en-GB" dirty="0"/>
              <a:t>This is a good example of how we can measure behaviour using different means in addition to asking questions or filling out a questionnaire. </a:t>
            </a:r>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35</a:t>
            </a:fld>
            <a:endParaRPr lang="en-GB"/>
          </a:p>
        </p:txBody>
      </p:sp>
    </p:spTree>
    <p:extLst>
      <p:ext uri="{BB962C8B-B14F-4D97-AF65-F5344CB8AC3E}">
        <p14:creationId xmlns:p14="http://schemas.microsoft.com/office/powerpoint/2010/main" val="13710184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think critically and analytically.</a:t>
            </a:r>
          </a:p>
          <a:p>
            <a:endParaRPr lang="en-GB" dirty="0"/>
          </a:p>
          <a:p>
            <a:r>
              <a:rPr lang="en-GB" dirty="0"/>
              <a:t>The three questions:</a:t>
            </a:r>
          </a:p>
          <a:p>
            <a:pPr marL="247620" indent="-247620">
              <a:buAutoNum type="arabicPeriod"/>
            </a:pPr>
            <a:r>
              <a:rPr lang="en-GB" dirty="0"/>
              <a:t>Could invite students to consider how we could determine a person’s reactivity, temperament or even personality if we would like to press the issue by doing a couple of one-off trials.  Note you cannot do the same trick to each unborn child too quickly in time.  Also, each foetus is likely to have a different biological clock. Therefore, the measurement should be carried out across a few different occasions to establish a baseline</a:t>
            </a:r>
          </a:p>
          <a:p>
            <a:pPr marL="247620" indent="-247620">
              <a:buAutoNum type="arabicPeriod"/>
            </a:pPr>
            <a:r>
              <a:rPr lang="en-GB" dirty="0"/>
              <a:t>And 3 The second and third questions are related to the first.  Once we know we have establish a solid baseline, we still cannot be sure of the continuation of the same ‘temperament’ once the baby is born, unless there is a follow up study to establish. Good to introduce the notion of a longitudinal study/design here. </a:t>
            </a:r>
          </a:p>
          <a:p>
            <a:pPr marL="247620" indent="-247620">
              <a:buAutoNum type="arabicPeriod"/>
            </a:pPr>
            <a:r>
              <a:rPr lang="en-GB" dirty="0"/>
              <a:t>We could also consider the differences in testing modality if you feel the students are up for it.  The foetuses were tested using a nonverbal and physiological measurement.  In the way the spikes on the machine are not likely to be affected by biases or subjective judgement whereas the two young boys’ responses were measured by observation.  I would like to see some baseline observation for comparison when their responses were rated to be convinced.   </a:t>
            </a:r>
          </a:p>
          <a:p>
            <a:r>
              <a:rPr lang="en-GB" dirty="0"/>
              <a:t>   </a:t>
            </a:r>
          </a:p>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36</a:t>
            </a:fld>
            <a:endParaRPr lang="en-GB"/>
          </a:p>
        </p:txBody>
      </p:sp>
    </p:spTree>
    <p:extLst>
      <p:ext uri="{BB962C8B-B14F-4D97-AF65-F5344CB8AC3E}">
        <p14:creationId xmlns:p14="http://schemas.microsoft.com/office/powerpoint/2010/main" val="24802980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pause and think.  Not necessary to discuss but a moment to digest the information communicated so far.  </a:t>
            </a:r>
          </a:p>
          <a:p>
            <a:r>
              <a:rPr lang="en-GB" dirty="0"/>
              <a:t>Encourage students to note down or to go over their notes.  </a:t>
            </a:r>
          </a:p>
        </p:txBody>
      </p:sp>
      <p:sp>
        <p:nvSpPr>
          <p:cNvPr id="4" name="Slide Number Placeholder 3"/>
          <p:cNvSpPr>
            <a:spLocks noGrp="1"/>
          </p:cNvSpPr>
          <p:nvPr>
            <p:ph type="sldNum" sz="quarter" idx="5"/>
          </p:nvPr>
        </p:nvSpPr>
        <p:spPr/>
        <p:txBody>
          <a:bodyPr/>
          <a:lstStyle/>
          <a:p>
            <a:fld id="{4018F4F3-3C6C-4A42-9AB2-7777092E81B4}" type="slidenum">
              <a:rPr lang="en-GB" smtClean="0"/>
              <a:t>37</a:t>
            </a:fld>
            <a:endParaRPr lang="en-GB"/>
          </a:p>
        </p:txBody>
      </p:sp>
    </p:spTree>
    <p:extLst>
      <p:ext uri="{BB962C8B-B14F-4D97-AF65-F5344CB8AC3E}">
        <p14:creationId xmlns:p14="http://schemas.microsoft.com/office/powerpoint/2010/main" val="40083009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be good to start reading the first couple paragraphs of this article in class and get the students to take notes and discuss. </a:t>
            </a:r>
          </a:p>
          <a:p>
            <a:endParaRPr lang="en-GB" dirty="0"/>
          </a:p>
          <a:p>
            <a:r>
              <a:rPr lang="en-GB" dirty="0"/>
              <a:t>If we run out of time, we can ask the students to read the rest and complete it and we will do the discussion in the next session.    </a:t>
            </a:r>
          </a:p>
        </p:txBody>
      </p:sp>
      <p:sp>
        <p:nvSpPr>
          <p:cNvPr id="4" name="Slide Number Placeholder 3"/>
          <p:cNvSpPr>
            <a:spLocks noGrp="1"/>
          </p:cNvSpPr>
          <p:nvPr>
            <p:ph type="sldNum" sz="quarter" idx="5"/>
          </p:nvPr>
        </p:nvSpPr>
        <p:spPr/>
        <p:txBody>
          <a:bodyPr/>
          <a:lstStyle/>
          <a:p>
            <a:fld id="{4018F4F3-3C6C-4A42-9AB2-7777092E81B4}" type="slidenum">
              <a:rPr lang="en-GB" smtClean="0"/>
              <a:t>38</a:t>
            </a:fld>
            <a:endParaRPr lang="en-GB"/>
          </a:p>
        </p:txBody>
      </p:sp>
    </p:spTree>
    <p:extLst>
      <p:ext uri="{BB962C8B-B14F-4D97-AF65-F5344CB8AC3E}">
        <p14:creationId xmlns:p14="http://schemas.microsoft.com/office/powerpoint/2010/main" val="23897914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39</a:t>
            </a:fld>
            <a:endParaRPr lang="en-GB"/>
          </a:p>
        </p:txBody>
      </p:sp>
    </p:spTree>
    <p:extLst>
      <p:ext uri="{BB962C8B-B14F-4D97-AF65-F5344CB8AC3E}">
        <p14:creationId xmlns:p14="http://schemas.microsoft.com/office/powerpoint/2010/main" val="2604572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37815-8AE5-6ED8-8047-36FBC842D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8A6B20-B76E-7B60-0E26-A14CEA337C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8CAD25-1451-021B-E986-A7A7B86CB7C0}"/>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119CAB42-4042-328B-B508-1B74BAC99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908B6-4F6D-2205-8E9A-B8F2D219901A}"/>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43899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B79CA-5270-A94F-F3C0-2EADA58F30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C424DC-F054-CC9E-5E37-34E69ED9DE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5090E9-688A-27D4-455D-BA148ABD867F}"/>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2ABADB0F-A4C6-265B-687D-189511B9AC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1ACB1-7C20-9A03-70EC-9658069359B6}"/>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701271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D066A-ADE6-48D6-B752-FE1177E197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16EF2B-1EF2-6985-845F-202A70BF02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8FDBB9-30A3-1F0C-CCA6-D5518C598A25}"/>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22D1F523-15A6-F67E-4F49-0599C680D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BFB718-9CFC-F700-8091-B1BB64EAA910}"/>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219970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4C17-43FB-1338-7747-4A0E9AAC2B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7722BC-C34D-55FE-BAC2-7C60DAEB63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5889E6-926C-167B-033E-63D907C50D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BC6351-1AB0-B002-0DA4-DC723EB5CD76}"/>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6" name="Footer Placeholder 5">
            <a:extLst>
              <a:ext uri="{FF2B5EF4-FFF2-40B4-BE49-F238E27FC236}">
                <a16:creationId xmlns:a16="http://schemas.microsoft.com/office/drawing/2014/main" id="{49A9BD17-9883-90A5-CA6E-780579F18E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BC7BCC-1E71-E07B-F27E-A2C3220E2C01}"/>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2325386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CCE26-5C66-686E-8D75-1BDB7201B0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53F0EA-9A54-7B14-62D1-C04464DFE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86A8A9-FB7D-0F95-3B5F-98E811AC20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F550CC-B254-ACF0-84D9-6125588D6D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944C61-8F7C-ECFE-D167-F72F023554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5E3F04-B55E-BF3B-7153-C91EB83D5040}"/>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8" name="Footer Placeholder 7">
            <a:extLst>
              <a:ext uri="{FF2B5EF4-FFF2-40B4-BE49-F238E27FC236}">
                <a16:creationId xmlns:a16="http://schemas.microsoft.com/office/drawing/2014/main" id="{09D2AA8D-05AD-8041-7783-2E18E7B7F2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391828-4869-59E5-571B-427E6575AFD5}"/>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4209565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BD024-8015-4782-DDF4-CCF46589B5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375781-7AC5-C488-63EE-03BEF3AC5A53}"/>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4" name="Footer Placeholder 3">
            <a:extLst>
              <a:ext uri="{FF2B5EF4-FFF2-40B4-BE49-F238E27FC236}">
                <a16:creationId xmlns:a16="http://schemas.microsoft.com/office/drawing/2014/main" id="{D2686977-CB8C-9E57-AB2E-FC6F7AEC68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5EF99F-AE11-4602-0F9F-FAE1B5893A65}"/>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857459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36DC7B-A8F5-BF90-3DF1-B369A2F7449C}"/>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3" name="Footer Placeholder 2">
            <a:extLst>
              <a:ext uri="{FF2B5EF4-FFF2-40B4-BE49-F238E27FC236}">
                <a16:creationId xmlns:a16="http://schemas.microsoft.com/office/drawing/2014/main" id="{55C19593-277D-CA14-5A7C-C36D1A8EFE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B71BE4-1DDC-CD3D-FE0C-F4374E541481}"/>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878603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4EDCC-3405-F14E-4B91-2EA3295127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A424B4-5FCF-DF4D-6EC2-E1E670B574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1014ED-DFE8-A203-AE64-80548CB992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10F878-45A6-533F-6146-6BD02BCD5417}"/>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6" name="Footer Placeholder 5">
            <a:extLst>
              <a:ext uri="{FF2B5EF4-FFF2-40B4-BE49-F238E27FC236}">
                <a16:creationId xmlns:a16="http://schemas.microsoft.com/office/drawing/2014/main" id="{B3FD80E6-2028-CA09-03A0-7AB89A8883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3E3371-F6B1-0201-4C27-C993FBFCBBE1}"/>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772531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6592-FCBF-591D-0F61-CFADC51318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9F6CAC-E370-2A3B-1B2C-D66DFC70E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D2991C-67FB-B4F6-0B3D-9DCE229C93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9F9912-C7FA-5E71-4759-8E1EAF9240D7}"/>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6" name="Footer Placeholder 5">
            <a:extLst>
              <a:ext uri="{FF2B5EF4-FFF2-40B4-BE49-F238E27FC236}">
                <a16:creationId xmlns:a16="http://schemas.microsoft.com/office/drawing/2014/main" id="{4F7D7FB8-D2CD-E9BA-DA05-9EBAD9F05B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B0598-D47A-9BAB-DAE9-6A4996203B42}"/>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451809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BCC00-0247-8743-FBF0-001A4CD18C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322793-839F-A5F6-4508-531FF1D372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E5BFA5-2E3F-B7B8-E873-BFC5079E8DE6}"/>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7BD12CAD-A1A8-B04D-EB66-BE87E947E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83023-B526-68C3-FF45-C5B2D7FF8473}"/>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3592307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AC26E2-52F1-4ABE-FE97-62FB07F14F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8F74A5-0496-1F6B-BB16-EDF4388BB8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65920-8084-2E01-A634-B2CD105A0D37}"/>
              </a:ext>
            </a:extLst>
          </p:cNvPr>
          <p:cNvSpPr>
            <a:spLocks noGrp="1"/>
          </p:cNvSpPr>
          <p:nvPr>
            <p:ph type="dt" sz="half" idx="10"/>
          </p:nvPr>
        </p:nvSpPr>
        <p:spPr/>
        <p:txBody>
          <a:body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84E4DE8B-17F5-ABE8-3178-13405F5FB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A7CAB0-1131-30C3-D03C-0F3F301C3FCB}"/>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3344056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836DBD-E4C6-40E9-AE79-5ACA14FD38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799FE6-660D-8E37-DFFB-84923152E9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D893DA-A05A-2F1E-D1F1-A4F8F685E0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7E81C7-36B0-4842-86DB-A75E99E6D525}" type="datetimeFigureOut">
              <a:rPr lang="en-GB" smtClean="0"/>
              <a:t>05/09/2025</a:t>
            </a:fld>
            <a:endParaRPr lang="en-GB"/>
          </a:p>
        </p:txBody>
      </p:sp>
      <p:sp>
        <p:nvSpPr>
          <p:cNvPr id="5" name="Footer Placeholder 4">
            <a:extLst>
              <a:ext uri="{FF2B5EF4-FFF2-40B4-BE49-F238E27FC236}">
                <a16:creationId xmlns:a16="http://schemas.microsoft.com/office/drawing/2014/main" id="{BD93214F-1AD2-02CE-E166-B6EC5ABFFC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D077B3-5737-DA64-40E9-CDE268F8B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FAB27-20F6-47F1-B1B6-C8F8628981F9}" type="slidenum">
              <a:rPr lang="en-GB" smtClean="0"/>
              <a:t>‹#›</a:t>
            </a:fld>
            <a:endParaRPr lang="en-GB"/>
          </a:p>
        </p:txBody>
      </p:sp>
    </p:spTree>
    <p:extLst>
      <p:ext uri="{BB962C8B-B14F-4D97-AF65-F5344CB8AC3E}">
        <p14:creationId xmlns:p14="http://schemas.microsoft.com/office/powerpoint/2010/main" val="4250911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1"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pngall.com/aim-png/"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hyperlink" Target="https://openclipart.org/detail/200309/primary_laptop-by-dannya" TargetMode="External"/><Relationship Id="rId5" Type="http://schemas.openxmlformats.org/officeDocument/2006/relationships/diagramQuickStyle" Target="../diagrams/quickStyle3.xml"/><Relationship Id="rId10" Type="http://schemas.openxmlformats.org/officeDocument/2006/relationships/image" Target="../media/image11.png"/><Relationship Id="rId4" Type="http://schemas.openxmlformats.org/officeDocument/2006/relationships/diagramLayout" Target="../diagrams/layout3.xml"/><Relationship Id="rId9" Type="http://schemas.openxmlformats.org/officeDocument/2006/relationships/hyperlink" Target="https://www.needpix.com/photo/692969/presentation-data-office-networking-logo-icon-news-information-boar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pixabay.com/en/friend-word-scrabble-letters-1820040/" TargetMode="External"/><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6.jpg"/><Relationship Id="rId13" Type="http://schemas.openxmlformats.org/officeDocument/2006/relationships/hyperlink" Target="https://creativecommons.org/licenses/by-nc-sa/3.0/" TargetMode="External"/><Relationship Id="rId3" Type="http://schemas.openxmlformats.org/officeDocument/2006/relationships/image" Target="../media/image23.png"/><Relationship Id="rId7" Type="http://schemas.openxmlformats.org/officeDocument/2006/relationships/image" Target="../media/image19.svg"/><Relationship Id="rId12" Type="http://schemas.openxmlformats.org/officeDocument/2006/relationships/hyperlink" Target="http://william-cordero.deviantart.com/art/four-old-friends-100044555"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7.jpg"/><Relationship Id="rId5" Type="http://schemas.openxmlformats.org/officeDocument/2006/relationships/image" Target="../media/image25.jpeg"/><Relationship Id="rId10" Type="http://schemas.openxmlformats.org/officeDocument/2006/relationships/hyperlink" Target="https://creativecommons.org/licenses/by-nc/3.0/" TargetMode="External"/><Relationship Id="rId4" Type="http://schemas.openxmlformats.org/officeDocument/2006/relationships/image" Target="../media/image24.jpeg"/><Relationship Id="rId9" Type="http://schemas.openxmlformats.org/officeDocument/2006/relationships/hyperlink" Target="https://www.familywelcome.org/shopping/mini-me-fashion-doppio-look-e-sempre-una-favola/" TargetMode="External"/><Relationship Id="rId14" Type="http://schemas.openxmlformats.org/officeDocument/2006/relationships/image" Target="../media/image28.jpg"/></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19.svg"/><Relationship Id="rId3" Type="http://schemas.openxmlformats.org/officeDocument/2006/relationships/diagramData" Target="../diagrams/data5.xml"/><Relationship Id="rId7" Type="http://schemas.microsoft.com/office/2007/relationships/diagramDrawing" Target="../diagrams/drawing5.xml"/><Relationship Id="rId12"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image" Target="../media/image30.svg"/><Relationship Id="rId5" Type="http://schemas.openxmlformats.org/officeDocument/2006/relationships/diagramQuickStyle" Target="../diagrams/quickStyle5.xml"/><Relationship Id="rId10" Type="http://schemas.openxmlformats.org/officeDocument/2006/relationships/image" Target="../media/image29.png"/><Relationship Id="rId4" Type="http://schemas.openxmlformats.org/officeDocument/2006/relationships/diagramLayout" Target="../diagrams/layout5.xml"/><Relationship Id="rId9" Type="http://schemas.openxmlformats.org/officeDocument/2006/relationships/image" Target="../media/image21.svg"/></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btDPxR-Gauc?feature=oembed" TargetMode="External"/><Relationship Id="rId6" Type="http://schemas.openxmlformats.org/officeDocument/2006/relationships/image" Target="../media/image31.jpeg"/><Relationship Id="rId5" Type="http://schemas.openxmlformats.org/officeDocument/2006/relationships/image" Target="../media/image19.sv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13" Type="http://schemas.openxmlformats.org/officeDocument/2006/relationships/image" Target="../media/image36.png"/><Relationship Id="rId3" Type="http://schemas.openxmlformats.org/officeDocument/2006/relationships/image" Target="../media/image32.gif"/><Relationship Id="rId7" Type="http://schemas.openxmlformats.org/officeDocument/2006/relationships/hyperlink" Target="https://pressbooks.nscc.ca/lumenlife/chapter/emotional-and-social-development-in-early-childhood/" TargetMode="External"/><Relationship Id="rId12" Type="http://schemas.openxmlformats.org/officeDocument/2006/relationships/image" Target="../media/image35.jpeg"/><Relationship Id="rId17" Type="http://schemas.openxmlformats.org/officeDocument/2006/relationships/image" Target="../media/image38.jpeg"/><Relationship Id="rId2" Type="http://schemas.openxmlformats.org/officeDocument/2006/relationships/notesSlide" Target="../notesSlides/notesSlide15.xml"/><Relationship Id="rId16" Type="http://schemas.openxmlformats.org/officeDocument/2006/relationships/hyperlink" Target="https://creativecommons.org/licenses/by-nc/3.0/" TargetMode="External"/><Relationship Id="rId1" Type="http://schemas.openxmlformats.org/officeDocument/2006/relationships/slideLayout" Target="../slideLayouts/slideLayout3.xml"/><Relationship Id="rId6" Type="http://schemas.openxmlformats.org/officeDocument/2006/relationships/image" Target="../media/image33.jpg"/><Relationship Id="rId11" Type="http://schemas.openxmlformats.org/officeDocument/2006/relationships/hyperlink" Target="https://creativecommons.org/licenses/by-sa/3.0/" TargetMode="External"/><Relationship Id="rId5" Type="http://schemas.openxmlformats.org/officeDocument/2006/relationships/hyperlink" Target="https://creativecommons.org/licenses/by-nc-sa/3.0/" TargetMode="External"/><Relationship Id="rId15" Type="http://schemas.openxmlformats.org/officeDocument/2006/relationships/hyperlink" Target="http://www.flickr.com/photos/thinkerthing/8075309856/" TargetMode="External"/><Relationship Id="rId10" Type="http://schemas.openxmlformats.org/officeDocument/2006/relationships/hyperlink" Target="https://gaming.stackexchange.com/questions/293444/what-are-scoreboards-on-diep-io" TargetMode="External"/><Relationship Id="rId4" Type="http://schemas.openxmlformats.org/officeDocument/2006/relationships/hyperlink" Target="https://gabriellagiudici.it/lapprendimento-i-comportamenti-di-risposta/" TargetMode="External"/><Relationship Id="rId9" Type="http://schemas.openxmlformats.org/officeDocument/2006/relationships/image" Target="../media/image34.png"/><Relationship Id="rId14" Type="http://schemas.openxmlformats.org/officeDocument/2006/relationships/image" Target="../media/image37.jpg"/></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pixabay.com/en/evolution-evolving-mankind-men-ape-1295256/"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7"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hyperlink" Target="https://creativecommons.org/licenses/by/3.0/" TargetMode="External"/><Relationship Id="rId5" Type="http://schemas.openxmlformats.org/officeDocument/2006/relationships/hyperlink" Target="https://courses.lumenlearning.com/wm-organizationalbehavior/chapter/personality-traits/" TargetMode="External"/><Relationship Id="rId4" Type="http://schemas.openxmlformats.org/officeDocument/2006/relationships/image" Target="../media/image47.jp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lifespandevelopment/chapter/physical-development/"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plato.stanford.edu/entries/descartes-works/" TargetMode="External"/><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52.gif"/><Relationship Id="rId5" Type="http://schemas.openxmlformats.org/officeDocument/2006/relationships/hyperlink" Target="https://creativecommons.org/licenses/by-nc-sa/3.0/" TargetMode="External"/><Relationship Id="rId4" Type="http://schemas.openxmlformats.org/officeDocument/2006/relationships/hyperlink" Target="https://radiopaedia.org/articles/brocas-area-2"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en.wikipedia.org/wiki/Esthesiometer#:~:text=An%20esthesiometer%20(British%20spelling%20aesthesiometer,tactile%20sensitivity%20is%20called%20aesthesiometry." TargetMode="External"/><Relationship Id="rId4" Type="http://schemas.openxmlformats.org/officeDocument/2006/relationships/image" Target="../media/image54.png"/></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29.xml.rels><?xml version="1.0" encoding="UTF-8" standalone="yes"?>
<Relationships xmlns="http://schemas.openxmlformats.org/package/2006/relationships"><Relationship Id="rId3" Type="http://schemas.openxmlformats.org/officeDocument/2006/relationships/image" Target="../media/image57.jpeg"/><Relationship Id="rId7" Type="http://schemas.openxmlformats.org/officeDocument/2006/relationships/hyperlink" Target="https://pixabay.com/en/think-man-curious-thinking-looking-1034159/"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58.jpg"/><Relationship Id="rId5" Type="http://schemas.openxmlformats.org/officeDocument/2006/relationships/image" Target="../media/image21.svg"/><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hyperlink" Target="https://creativecommons.org/licenses/by-nc-nd/3.0/" TargetMode="External"/><Relationship Id="rId4" Type="http://schemas.openxmlformats.org/officeDocument/2006/relationships/hyperlink" Target="https://mappingignorance.org/2013/12/20/economics-and-the-debate-on-nature-vs-nurture/"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urses.lumenlearning.com/suny-hvcc-psychology-1/chapter/outcome-the-evolution-of-psychology/" TargetMode="Externa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8.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OdAfUX8KPjk?feature=oembed" TargetMode="External"/><Relationship Id="rId6" Type="http://schemas.openxmlformats.org/officeDocument/2006/relationships/image" Target="../media/image61.jpeg"/><Relationship Id="rId5" Type="http://schemas.openxmlformats.org/officeDocument/2006/relationships/image" Target="../media/image19.svg"/><Relationship Id="rId4" Type="http://schemas.openxmlformats.org/officeDocument/2006/relationships/image" Target="../media/image18.png"/></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image" Target="../media/image62.png"/><Relationship Id="rId7" Type="http://schemas.openxmlformats.org/officeDocument/2006/relationships/diagramLayout" Target="../diagrams/layout10.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diagramData" Target="../diagrams/data10.xml"/><Relationship Id="rId5" Type="http://schemas.openxmlformats.org/officeDocument/2006/relationships/hyperlink" Target="https://creativecommons.org/licenses/by-nc/3.0/" TargetMode="External"/><Relationship Id="rId10" Type="http://schemas.microsoft.com/office/2007/relationships/diagramDrawing" Target="../diagrams/drawing10.xml"/><Relationship Id="rId4" Type="http://schemas.openxmlformats.org/officeDocument/2006/relationships/hyperlink" Target="https://www.pngall.com/woman-png/download/69051" TargetMode="External"/><Relationship Id="rId9" Type="http://schemas.openxmlformats.org/officeDocument/2006/relationships/diagramColors" Target="../diagrams/colors10.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63.jpeg"/><Relationship Id="rId4" Type="http://schemas.openxmlformats.org/officeDocument/2006/relationships/image" Target="../media/image21.svg"/></Relationships>
</file>

<file path=ppt/slides/_rels/slide38.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www.theguardian.com/commentisfree/2023/apr/03/early-years-support-parents"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890338" y="640080"/>
            <a:ext cx="3734014" cy="3566160"/>
          </a:xfrm>
        </p:spPr>
        <p:txBody>
          <a:bodyPr anchor="b">
            <a:normAutofit/>
          </a:bodyPr>
          <a:lstStyle/>
          <a:p>
            <a:pPr algn="l"/>
            <a:r>
              <a:rPr lang="en-GB" sz="4200" b="1">
                <a:latin typeface="+mn-lt"/>
              </a:rPr>
              <a:t>LCHS4010 Psychology in </a:t>
            </a:r>
            <a:br>
              <a:rPr lang="en-GB" sz="4200" b="1">
                <a:latin typeface="+mn-lt"/>
              </a:rPr>
            </a:br>
            <a:r>
              <a:rPr lang="en-GB" sz="4200" b="1">
                <a:latin typeface="+mn-lt"/>
              </a:rPr>
              <a:t>Health and Social Care</a:t>
            </a:r>
            <a:br>
              <a:rPr lang="en-GB" sz="4200" b="1">
                <a:latin typeface="+mn-lt"/>
              </a:rPr>
            </a:br>
            <a:br>
              <a:rPr lang="en-GB" sz="4200" b="1">
                <a:latin typeface="+mn-lt"/>
              </a:rPr>
            </a:br>
            <a:endParaRPr lang="en-GB" sz="4200" b="1">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890339" y="4636008"/>
            <a:ext cx="3734014" cy="1572768"/>
          </a:xfrm>
        </p:spPr>
        <p:txBody>
          <a:bodyPr>
            <a:normAutofit/>
          </a:bodyPr>
          <a:lstStyle/>
          <a:p>
            <a:pPr algn="l"/>
            <a:r>
              <a:rPr lang="en-GB" b="1" dirty="0"/>
              <a:t>Introduction to the module </a:t>
            </a:r>
          </a:p>
          <a:p>
            <a:pPr algn="l"/>
            <a:r>
              <a:rPr lang="en-GB" b="1" dirty="0"/>
              <a:t>Week 1 Sept 2025</a:t>
            </a:r>
          </a:p>
          <a:p>
            <a:pPr algn="l"/>
            <a:r>
              <a:rPr lang="en-GB" sz="1100" dirty="0"/>
              <a:t>Image generated by CoPilot</a:t>
            </a:r>
          </a:p>
        </p:txBody>
      </p:sp>
      <p:sp>
        <p:nvSpPr>
          <p:cNvPr id="2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6600"/>
                    </a14:imgEffect>
                  </a14:imgLayer>
                </a14:imgProps>
              </a:ext>
              <a:ext uri="{28A0092B-C50C-407E-A947-70E740481C1C}">
                <a14:useLocalDpi xmlns:a14="http://schemas.microsoft.com/office/drawing/2010/main" val="0"/>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7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838200" y="1195697"/>
            <a:ext cx="3200400" cy="4238118"/>
          </a:xfrm>
        </p:spPr>
        <p:txBody>
          <a:bodyPr>
            <a:normAutofit/>
          </a:bodyPr>
          <a:lstStyle/>
          <a:p>
            <a:pPr algn="ctr"/>
            <a:r>
              <a:rPr lang="en-GB" dirty="0">
                <a:solidFill>
                  <a:schemeClr val="bg1"/>
                </a:solidFill>
                <a:latin typeface="+mn-lt"/>
              </a:rPr>
              <a:t>Plan for today</a:t>
            </a:r>
          </a:p>
        </p:txBody>
      </p:sp>
      <p:grpSp>
        <p:nvGrpSpPr>
          <p:cNvPr id="24"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5" name="Freeform: Shape 24">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dirty="0"/>
            </a:p>
          </p:txBody>
        </p:sp>
      </p:grpSp>
      <p:sp>
        <p:nvSpPr>
          <p:cNvPr id="28" name="Oval 27">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0" name="Oval 29">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2"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3" name="Freeform: Shape 32">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191736348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53E443-737A-C8B8-D4AC-ABCA64257768}"/>
              </a:ext>
            </a:extLst>
          </p:cNvPr>
          <p:cNvSpPr>
            <a:spLocks noGrp="1"/>
          </p:cNvSpPr>
          <p:nvPr>
            <p:ph type="title"/>
          </p:nvPr>
        </p:nvSpPr>
        <p:spPr>
          <a:xfrm>
            <a:off x="6803409" y="762001"/>
            <a:ext cx="4156512" cy="1708244"/>
          </a:xfrm>
        </p:spPr>
        <p:txBody>
          <a:bodyPr anchor="ctr">
            <a:normAutofit/>
          </a:bodyPr>
          <a:lstStyle/>
          <a:p>
            <a:r>
              <a:rPr lang="en-GB" sz="4000" dirty="0">
                <a:latin typeface="+mn-lt"/>
              </a:rPr>
              <a:t>Module aim</a:t>
            </a:r>
          </a:p>
        </p:txBody>
      </p:sp>
      <p:pic>
        <p:nvPicPr>
          <p:cNvPr id="5" name="Picture 4" descr="A red dart hitting a target&#10;&#10;Description automatically generated">
            <a:extLst>
              <a:ext uri="{FF2B5EF4-FFF2-40B4-BE49-F238E27FC236}">
                <a16:creationId xmlns:a16="http://schemas.microsoft.com/office/drawing/2014/main" id="{86BCA7B1-AF88-1A0A-736F-DF3D276F2C8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05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803409" y="2470245"/>
            <a:ext cx="4156512" cy="3769835"/>
          </a:xfrm>
        </p:spPr>
        <p:txBody>
          <a:bodyPr anchor="ctr">
            <a:normAutofit/>
          </a:bodyPr>
          <a:lstStyle/>
          <a:p>
            <a:pPr marL="0" indent="0">
              <a:buNone/>
            </a:pPr>
            <a:r>
              <a:rPr lang="en-GB" sz="2000" dirty="0"/>
              <a:t>To develop an understanding of the psychological factors which influence human behaviour throughout the lifespan and how these apply to health and social care settings. </a:t>
            </a:r>
          </a:p>
          <a:p>
            <a:pPr marL="0" indent="0">
              <a:buNone/>
            </a:pPr>
            <a:endParaRPr lang="en-GB" sz="2000" dirty="0"/>
          </a:p>
          <a:p>
            <a:pPr marL="0" indent="0">
              <a:buNone/>
            </a:pPr>
            <a:r>
              <a:rPr lang="en-GB" sz="2000" dirty="0"/>
              <a:t>Duration: 10 weeks of teaching sessions</a:t>
            </a:r>
          </a:p>
          <a:p>
            <a:pPr marL="0" indent="0">
              <a:buNone/>
            </a:pPr>
            <a:endParaRPr lang="en-GB" sz="2000" dirty="0"/>
          </a:p>
          <a:p>
            <a:pPr marL="0" indent="0">
              <a:buNone/>
            </a:pPr>
            <a:r>
              <a:rPr lang="en-GB" sz="2000" dirty="0"/>
              <a:t>Credits: 20 credits</a:t>
            </a:r>
          </a:p>
        </p:txBody>
      </p:sp>
      <p:sp>
        <p:nvSpPr>
          <p:cNvPr id="6" name="TextBox 5">
            <a:extLst>
              <a:ext uri="{FF2B5EF4-FFF2-40B4-BE49-F238E27FC236}">
                <a16:creationId xmlns:a16="http://schemas.microsoft.com/office/drawing/2014/main" id="{E4785747-C7BF-1B5B-8FFD-DE3E8F5460F7}"/>
              </a:ext>
            </a:extLst>
          </p:cNvPr>
          <p:cNvSpPr txBox="1"/>
          <p:nvPr/>
        </p:nvSpPr>
        <p:spPr>
          <a:xfrm>
            <a:off x="3776134"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pngall.com/aim-png/">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104542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1371597" y="348865"/>
            <a:ext cx="10044023" cy="877729"/>
          </a:xfrm>
        </p:spPr>
        <p:txBody>
          <a:bodyPr anchor="ctr">
            <a:normAutofit/>
          </a:bodyPr>
          <a:lstStyle/>
          <a:p>
            <a:pPr marL="0" indent="0">
              <a:buNone/>
            </a:pPr>
            <a:r>
              <a:rPr lang="en-GB" sz="2800" b="1">
                <a:solidFill>
                  <a:srgbClr val="FFFFFF"/>
                </a:solidFill>
              </a:rPr>
              <a:t>Upon the successful completion of this module, the student should be able to:</a:t>
            </a:r>
          </a:p>
        </p:txBody>
      </p:sp>
      <p:graphicFrame>
        <p:nvGraphicFramePr>
          <p:cNvPr id="14" name="Content Placeholder 2">
            <a:extLst>
              <a:ext uri="{FF2B5EF4-FFF2-40B4-BE49-F238E27FC236}">
                <a16:creationId xmlns:a16="http://schemas.microsoft.com/office/drawing/2014/main" id="{F16A224D-905E-8D65-D014-C80DF52DC755}"/>
              </a:ext>
            </a:extLst>
          </p:cNvPr>
          <p:cNvGraphicFramePr>
            <a:graphicFrameLocks noGrp="1"/>
          </p:cNvGraphicFramePr>
          <p:nvPr>
            <p:ph idx="1"/>
            <p:extLst>
              <p:ext uri="{D42A27DB-BD31-4B8C-83A1-F6EECF244321}">
                <p14:modId xmlns:p14="http://schemas.microsoft.com/office/powerpoint/2010/main" val="212377033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78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05D624D2-142E-AF1D-E101-CCC8AA8CA05E}"/>
              </a:ext>
            </a:extLst>
          </p:cNvPr>
          <p:cNvGraphicFramePr>
            <a:graphicFrameLocks noGrp="1"/>
          </p:cNvGraphicFramePr>
          <p:nvPr>
            <p:extLst>
              <p:ext uri="{D42A27DB-BD31-4B8C-83A1-F6EECF244321}">
                <p14:modId xmlns:p14="http://schemas.microsoft.com/office/powerpoint/2010/main" val="1362675427"/>
              </p:ext>
            </p:extLst>
          </p:nvPr>
        </p:nvGraphicFramePr>
        <p:xfrm>
          <a:off x="316992" y="137160"/>
          <a:ext cx="11558016" cy="6583679"/>
        </p:xfrm>
        <a:graphic>
          <a:graphicData uri="http://schemas.openxmlformats.org/drawingml/2006/table">
            <a:tbl>
              <a:tblPr firstRow="1" bandRow="1">
                <a:tableStyleId>{5C22544A-7EE6-4342-B048-85BDC9FD1C3A}</a:tableStyleId>
              </a:tblPr>
              <a:tblGrid>
                <a:gridCol w="1826168">
                  <a:extLst>
                    <a:ext uri="{9D8B030D-6E8A-4147-A177-3AD203B41FA5}">
                      <a16:colId xmlns:a16="http://schemas.microsoft.com/office/drawing/2014/main" val="4244737928"/>
                    </a:ext>
                  </a:extLst>
                </a:gridCol>
                <a:gridCol w="9731848">
                  <a:extLst>
                    <a:ext uri="{9D8B030D-6E8A-4147-A177-3AD203B41FA5}">
                      <a16:colId xmlns:a16="http://schemas.microsoft.com/office/drawing/2014/main" val="4270262076"/>
                    </a:ext>
                  </a:extLst>
                </a:gridCol>
              </a:tblGrid>
              <a:tr h="533425">
                <a:tc>
                  <a:txBody>
                    <a:bodyPr/>
                    <a:lstStyle/>
                    <a:p>
                      <a:r>
                        <a:rPr lang="en-GB" sz="2000" dirty="0"/>
                        <a:t>Week </a:t>
                      </a:r>
                    </a:p>
                  </a:txBody>
                  <a:tcPr/>
                </a:tc>
                <a:tc>
                  <a:txBody>
                    <a:bodyPr/>
                    <a:lstStyle/>
                    <a:p>
                      <a:r>
                        <a:rPr lang="en-GB" sz="2000" dirty="0"/>
                        <a:t>Session Topics </a:t>
                      </a:r>
                    </a:p>
                  </a:txBody>
                  <a:tcPr/>
                </a:tc>
                <a:extLst>
                  <a:ext uri="{0D108BD9-81ED-4DB2-BD59-A6C34878D82A}">
                    <a16:rowId xmlns:a16="http://schemas.microsoft.com/office/drawing/2014/main" val="1468841213"/>
                  </a:ext>
                </a:extLst>
              </a:tr>
              <a:tr h="658261">
                <a:tc>
                  <a:txBody>
                    <a:bodyPr/>
                    <a:lstStyle/>
                    <a:p>
                      <a:r>
                        <a:rPr lang="en-GB" sz="2000" dirty="0"/>
                        <a:t>1</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Introduction to psychology &amp; different perspectives. Lifespan development.</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39311145"/>
                  </a:ext>
                </a:extLst>
              </a:tr>
              <a:tr h="658261">
                <a:tc>
                  <a:txBody>
                    <a:bodyPr/>
                    <a:lstStyle/>
                    <a:p>
                      <a:r>
                        <a:rPr lang="en-GB" sz="2000" dirty="0"/>
                        <a:t>2</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Social and emotional development – Erikson’s theory </a:t>
                      </a:r>
                      <a:r>
                        <a:rPr lang="en-GB" sz="2000" kern="100" dirty="0">
                          <a:effectLst/>
                          <a:latin typeface="Calibri" panose="020F0502020204030204" pitchFamily="34" charset="0"/>
                          <a:ea typeface="DengXian" panose="02010600030101010101" pitchFamily="2" charset="-122"/>
                          <a:cs typeface="Arial" panose="020B0604020202020204" pitchFamily="34" charset="0"/>
                        </a:rPr>
                        <a:t>&amp; </a:t>
                      </a:r>
                      <a:r>
                        <a:rPr lang="en-GB" sz="2000" kern="100" dirty="0">
                          <a:effectLst/>
                          <a:latin typeface="Arial" panose="020B0604020202020204" pitchFamily="34" charset="0"/>
                          <a:ea typeface="DengXian" panose="02010600030101010101" pitchFamily="2" charset="-122"/>
                          <a:cs typeface="Arial" panose="020B0604020202020204" pitchFamily="34" charset="0"/>
                        </a:rPr>
                        <a:t>Attachment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159100938"/>
                  </a:ext>
                </a:extLst>
              </a:tr>
              <a:tr h="658261">
                <a:tc>
                  <a:txBody>
                    <a:bodyPr/>
                    <a:lstStyle/>
                    <a:p>
                      <a:r>
                        <a:rPr lang="en-GB" sz="2000" dirty="0"/>
                        <a:t>3</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Cognitive development &amp; Language – Piaget &amp; Vygotsky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240819695"/>
                  </a:ext>
                </a:extLst>
              </a:tr>
              <a:tr h="658261">
                <a:tc>
                  <a:txBody>
                    <a:bodyPr/>
                    <a:lstStyle/>
                    <a:p>
                      <a:r>
                        <a:rPr lang="en-GB" sz="2000" dirty="0"/>
                        <a:t>4</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Learning theories and biological factors. Conditioning and Social learning.</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913880792"/>
                  </a:ext>
                </a:extLst>
              </a:tr>
              <a:tr h="540834">
                <a:tc>
                  <a:txBody>
                    <a:bodyPr/>
                    <a:lstStyle/>
                    <a:p>
                      <a:r>
                        <a:rPr lang="en-GB" sz="2000" dirty="0"/>
                        <a:t>5</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Development of self and identity - Social Identity theory.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933702636"/>
                  </a:ext>
                </a:extLst>
              </a:tr>
              <a:tr h="540834">
                <a:tc>
                  <a:txBody>
                    <a:bodyPr/>
                    <a:lstStyle/>
                    <a:p>
                      <a:r>
                        <a:rPr lang="en-GB" sz="2000" dirty="0"/>
                        <a:t>6</a:t>
                      </a:r>
                    </a:p>
                  </a:txBody>
                  <a:tcPr/>
                </a:tc>
                <a:tc>
                  <a:txBody>
                    <a:bodyPr/>
                    <a:lstStyle/>
                    <a:p>
                      <a:pPr>
                        <a:lnSpc>
                          <a:spcPct val="107000"/>
                        </a:lnSpc>
                        <a:spcAft>
                          <a:spcPts val="800"/>
                        </a:spcAft>
                      </a:pPr>
                      <a:r>
                        <a:rPr lang="en-GB" sz="20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Presentation week</a:t>
                      </a:r>
                      <a:r>
                        <a:rPr lang="en-GB" sz="2000" kern="100" dirty="0">
                          <a:effectLst/>
                          <a:latin typeface="Arial" panose="020B0604020202020204" pitchFamily="34"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98145081"/>
                  </a:ext>
                </a:extLst>
              </a:tr>
              <a:tr h="705945">
                <a:tc>
                  <a:txBody>
                    <a:bodyPr/>
                    <a:lstStyle/>
                    <a:p>
                      <a:r>
                        <a:rPr lang="en-GB" sz="2000" dirty="0"/>
                        <a:t>7</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Motivation, Attitudes and behaviour changes </a:t>
                      </a:r>
                      <a:r>
                        <a:rPr lang="en-GB" sz="2000" kern="100" dirty="0">
                          <a:effectLst/>
                          <a:latin typeface="Calibri" panose="020F0502020204030204" pitchFamily="34" charset="0"/>
                          <a:ea typeface="DengXian" panose="02010600030101010101" pitchFamily="2" charset="-122"/>
                          <a:cs typeface="Arial" panose="020B0604020202020204" pitchFamily="34" charset="0"/>
                        </a:rPr>
                        <a:t>- </a:t>
                      </a:r>
                      <a:r>
                        <a:rPr lang="en-GB" sz="2000" kern="100" dirty="0">
                          <a:effectLst/>
                          <a:latin typeface="Arial" panose="020B0604020202020204" pitchFamily="34" charset="0"/>
                          <a:ea typeface="DengXian" panose="02010600030101010101" pitchFamily="2" charset="-122"/>
                          <a:cs typeface="Arial" panose="020B0604020202020204" pitchFamily="34" charset="0"/>
                        </a:rPr>
                        <a:t>Theory of planned behaviour (Career team visit)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020338893"/>
                  </a:ext>
                </a:extLst>
              </a:tr>
              <a:tr h="658261">
                <a:tc>
                  <a:txBody>
                    <a:bodyPr/>
                    <a:lstStyle/>
                    <a:p>
                      <a:r>
                        <a:rPr lang="en-GB" sz="2000" dirty="0"/>
                        <a:t>8</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Health Psychology and Health promotion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890882198"/>
                  </a:ext>
                </a:extLst>
              </a:tr>
              <a:tr h="540834">
                <a:tc>
                  <a:txBody>
                    <a:bodyPr/>
                    <a:lstStyle/>
                    <a:p>
                      <a:r>
                        <a:rPr lang="en-GB" sz="2000" dirty="0"/>
                        <a:t>9</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Positive psychology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1706606"/>
                  </a:ext>
                </a:extLst>
              </a:tr>
              <a:tr h="430502">
                <a:tc>
                  <a:txBody>
                    <a:bodyPr/>
                    <a:lstStyle/>
                    <a:p>
                      <a:r>
                        <a:rPr lang="en-GB" sz="2000" dirty="0"/>
                        <a:t>10</a:t>
                      </a:r>
                    </a:p>
                  </a:txBody>
                  <a:tcPr/>
                </a:tc>
                <a:tc>
                  <a:txBody>
                    <a:bodyPr/>
                    <a:lstStyle/>
                    <a:p>
                      <a:pPr>
                        <a:lnSpc>
                          <a:spcPct val="107000"/>
                        </a:lnSpc>
                        <a:spcAft>
                          <a:spcPts val="800"/>
                        </a:spcAft>
                      </a:pPr>
                      <a:r>
                        <a:rPr lang="en-GB" sz="2000" kern="100" dirty="0">
                          <a:effectLst/>
                          <a:latin typeface="Arial" panose="020B0604020202020204" pitchFamily="34" charset="0"/>
                          <a:ea typeface="DengXian" panose="02010600030101010101" pitchFamily="2" charset="-122"/>
                          <a:cs typeface="Arial" panose="020B0604020202020204" pitchFamily="34" charset="0"/>
                        </a:rPr>
                        <a:t>Overview workshop and assignment support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979312182"/>
                  </a:ext>
                </a:extLst>
              </a:tr>
            </a:tbl>
          </a:graphicData>
        </a:graphic>
      </p:graphicFrame>
    </p:spTree>
    <p:extLst>
      <p:ext uri="{BB962C8B-B14F-4D97-AF65-F5344CB8AC3E}">
        <p14:creationId xmlns:p14="http://schemas.microsoft.com/office/powerpoint/2010/main" val="2703696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Glasses on top of a book">
            <a:extLst>
              <a:ext uri="{FF2B5EF4-FFF2-40B4-BE49-F238E27FC236}">
                <a16:creationId xmlns:a16="http://schemas.microsoft.com/office/drawing/2014/main" id="{351628BA-D005-6E2F-539C-A58754FDEBD3}"/>
              </a:ext>
            </a:extLst>
          </p:cNvPr>
          <p:cNvPicPr>
            <a:picLocks noChangeAspect="1"/>
          </p:cNvPicPr>
          <p:nvPr/>
        </p:nvPicPr>
        <p:blipFill rotWithShape="1">
          <a:blip r:embed="rId2"/>
          <a:srcRect r="6588"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47AA1E-B87A-B271-2B97-7AFF7FC1EE2C}"/>
              </a:ext>
            </a:extLst>
          </p:cNvPr>
          <p:cNvSpPr>
            <a:spLocks noGrp="1"/>
          </p:cNvSpPr>
          <p:nvPr>
            <p:ph type="title"/>
          </p:nvPr>
        </p:nvSpPr>
        <p:spPr>
          <a:xfrm>
            <a:off x="4464118" y="333228"/>
            <a:ext cx="7272453" cy="1144698"/>
          </a:xfrm>
        </p:spPr>
        <p:txBody>
          <a:bodyPr>
            <a:normAutofit/>
          </a:bodyPr>
          <a:lstStyle/>
          <a:p>
            <a:pPr algn="ctr"/>
            <a:r>
              <a:rPr lang="en-GB" b="1" dirty="0">
                <a:latin typeface="+mn-lt"/>
              </a:rPr>
              <a:t>To be successful, you will need</a:t>
            </a:r>
          </a:p>
        </p:txBody>
      </p:sp>
      <p:sp>
        <p:nvSpPr>
          <p:cNvPr id="3" name="Content Placeholder 2">
            <a:extLst>
              <a:ext uri="{FF2B5EF4-FFF2-40B4-BE49-F238E27FC236}">
                <a16:creationId xmlns:a16="http://schemas.microsoft.com/office/drawing/2014/main" id="{8D27A674-ACC6-E41E-0911-6BC34611C0A7}"/>
              </a:ext>
            </a:extLst>
          </p:cNvPr>
          <p:cNvSpPr>
            <a:spLocks noGrp="1"/>
          </p:cNvSpPr>
          <p:nvPr>
            <p:ph idx="1"/>
          </p:nvPr>
        </p:nvSpPr>
        <p:spPr>
          <a:xfrm>
            <a:off x="2764466" y="1598792"/>
            <a:ext cx="9082362" cy="5259197"/>
          </a:xfrm>
          <a:solidFill>
            <a:schemeClr val="bg1">
              <a:alpha val="56000"/>
            </a:schemeClr>
          </a:solidFill>
        </p:spPr>
        <p:txBody>
          <a:bodyPr>
            <a:noAutofit/>
          </a:bodyPr>
          <a:lstStyle/>
          <a:p>
            <a:r>
              <a:rPr lang="en-GB" sz="3600" dirty="0"/>
              <a:t>Attendance and commitment</a:t>
            </a:r>
          </a:p>
          <a:p>
            <a:r>
              <a:rPr lang="en-GB" sz="3600" dirty="0"/>
              <a:t>To participate in class tasks</a:t>
            </a:r>
          </a:p>
          <a:p>
            <a:r>
              <a:rPr lang="en-GB" sz="3600" dirty="0"/>
              <a:t>Bring your laptop/barrow one to the session  </a:t>
            </a:r>
          </a:p>
          <a:p>
            <a:r>
              <a:rPr lang="en-GB" sz="3600" dirty="0"/>
              <a:t>Time management </a:t>
            </a:r>
          </a:p>
          <a:p>
            <a:r>
              <a:rPr lang="en-GB" sz="3600" dirty="0"/>
              <a:t>READING </a:t>
            </a:r>
            <a:r>
              <a:rPr lang="en-GB" sz="3600" dirty="0" err="1"/>
              <a:t>READING</a:t>
            </a:r>
            <a:r>
              <a:rPr lang="en-GB" sz="3600" dirty="0"/>
              <a:t> </a:t>
            </a:r>
            <a:r>
              <a:rPr lang="en-GB" sz="3600" dirty="0" err="1"/>
              <a:t>READING</a:t>
            </a:r>
            <a:r>
              <a:rPr lang="en-GB" sz="3600" dirty="0"/>
              <a:t> and think carefully when making sense of your reading</a:t>
            </a:r>
          </a:p>
          <a:p>
            <a:r>
              <a:rPr lang="en-GB" sz="3600" dirty="0"/>
              <a:t>To ask for help when needed and to access the supports on offer </a:t>
            </a:r>
          </a:p>
        </p:txBody>
      </p:sp>
    </p:spTree>
    <p:extLst>
      <p:ext uri="{BB962C8B-B14F-4D97-AF65-F5344CB8AC3E}">
        <p14:creationId xmlns:p14="http://schemas.microsoft.com/office/powerpoint/2010/main" val="3398525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AFE90-0166-A204-2791-4A1480D3408A}"/>
              </a:ext>
            </a:extLst>
          </p:cNvPr>
          <p:cNvSpPr>
            <a:spLocks noGrp="1"/>
          </p:cNvSpPr>
          <p:nvPr>
            <p:ph type="title"/>
          </p:nvPr>
        </p:nvSpPr>
        <p:spPr/>
        <p:txBody>
          <a:bodyPr/>
          <a:lstStyle/>
          <a:p>
            <a:pPr algn="ctr"/>
            <a:r>
              <a:rPr lang="en-GB" b="1" dirty="0">
                <a:solidFill>
                  <a:schemeClr val="accent2">
                    <a:lumMod val="75000"/>
                  </a:schemeClr>
                </a:solidFill>
              </a:rPr>
              <a:t>Assessments</a:t>
            </a:r>
            <a:br>
              <a:rPr lang="en-GB" dirty="0"/>
            </a:br>
            <a:r>
              <a:rPr lang="en-GB" sz="3600" dirty="0"/>
              <a:t>Full details in week 2  </a:t>
            </a:r>
            <a:endParaRPr lang="en-GB" dirty="0"/>
          </a:p>
        </p:txBody>
      </p:sp>
      <p:graphicFrame>
        <p:nvGraphicFramePr>
          <p:cNvPr id="4" name="Content Placeholder 3">
            <a:extLst>
              <a:ext uri="{FF2B5EF4-FFF2-40B4-BE49-F238E27FC236}">
                <a16:creationId xmlns:a16="http://schemas.microsoft.com/office/drawing/2014/main" id="{F14C17FE-410C-2D0B-D432-40A2CD39B0B3}"/>
              </a:ext>
            </a:extLst>
          </p:cNvPr>
          <p:cNvGraphicFramePr>
            <a:graphicFrameLocks noGrp="1"/>
          </p:cNvGraphicFramePr>
          <p:nvPr>
            <p:ph idx="1"/>
            <p:extLst>
              <p:ext uri="{D42A27DB-BD31-4B8C-83A1-F6EECF244321}">
                <p14:modId xmlns:p14="http://schemas.microsoft.com/office/powerpoint/2010/main" val="3366587502"/>
              </p:ext>
            </p:extLst>
          </p:nvPr>
        </p:nvGraphicFramePr>
        <p:xfrm>
          <a:off x="1632679" y="2497692"/>
          <a:ext cx="938509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person standing next to a white board with a graph&#10;&#10;Description automatically generated">
            <a:extLst>
              <a:ext uri="{FF2B5EF4-FFF2-40B4-BE49-F238E27FC236}">
                <a16:creationId xmlns:a16="http://schemas.microsoft.com/office/drawing/2014/main" id="{43E95775-CCBB-5736-98D4-4670879948E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6625" y="237149"/>
            <a:ext cx="3552669" cy="3191851"/>
          </a:xfrm>
          <a:prstGeom prst="rect">
            <a:avLst/>
          </a:prstGeom>
        </p:spPr>
      </p:pic>
      <p:pic>
        <p:nvPicPr>
          <p:cNvPr id="8" name="Picture 7" descr="A computer with a black background&#10;&#10;Description automatically generated">
            <a:extLst>
              <a:ext uri="{FF2B5EF4-FFF2-40B4-BE49-F238E27FC236}">
                <a16:creationId xmlns:a16="http://schemas.microsoft.com/office/drawing/2014/main" id="{A58F670F-BE31-CF48-E120-C6A82EC9220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910650" y="365126"/>
            <a:ext cx="3032518" cy="3032518"/>
          </a:xfrm>
          <a:prstGeom prst="rect">
            <a:avLst/>
          </a:prstGeom>
        </p:spPr>
      </p:pic>
    </p:spTree>
    <p:extLst>
      <p:ext uri="{BB962C8B-B14F-4D97-AF65-F5344CB8AC3E}">
        <p14:creationId xmlns:p14="http://schemas.microsoft.com/office/powerpoint/2010/main" val="1677394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E9A951F-5B21-F73F-0D04-7EA97C965391}"/>
              </a:ext>
            </a:extLst>
          </p:cNvPr>
          <p:cNvPicPr>
            <a:picLocks noChangeAspect="1"/>
          </p:cNvPicPr>
          <p:nvPr/>
        </p:nvPicPr>
        <p:blipFill>
          <a:blip r:embed="rId3"/>
          <a:stretch>
            <a:fillRect/>
          </a:stretch>
        </p:blipFill>
        <p:spPr>
          <a:xfrm>
            <a:off x="159672" y="1229041"/>
            <a:ext cx="10192980" cy="5628959"/>
          </a:xfrm>
          <a:prstGeom prst="rect">
            <a:avLst/>
          </a:prstGeom>
        </p:spPr>
      </p:pic>
      <p:sp>
        <p:nvSpPr>
          <p:cNvPr id="2" name="Title 1">
            <a:extLst>
              <a:ext uri="{FF2B5EF4-FFF2-40B4-BE49-F238E27FC236}">
                <a16:creationId xmlns:a16="http://schemas.microsoft.com/office/drawing/2014/main" id="{3FD91AE7-C77F-9AAA-CE34-9437BCE65A92}"/>
              </a:ext>
            </a:extLst>
          </p:cNvPr>
          <p:cNvSpPr>
            <a:spLocks noGrp="1"/>
          </p:cNvSpPr>
          <p:nvPr>
            <p:ph type="title"/>
          </p:nvPr>
        </p:nvSpPr>
        <p:spPr/>
        <p:txBody>
          <a:bodyPr/>
          <a:lstStyle/>
          <a:p>
            <a:r>
              <a:rPr lang="en-GB" b="1" dirty="0"/>
              <a:t>Make the Moodle page your best friend</a:t>
            </a:r>
          </a:p>
        </p:txBody>
      </p:sp>
      <p:pic>
        <p:nvPicPr>
          <p:cNvPr id="5" name="Content Placeholder 4" descr="A pile of wooden tiles with letters&#10;&#10;Description automatically generated">
            <a:extLst>
              <a:ext uri="{FF2B5EF4-FFF2-40B4-BE49-F238E27FC236}">
                <a16:creationId xmlns:a16="http://schemas.microsoft.com/office/drawing/2014/main" id="{8990429C-8AB6-A1AE-C760-AF38A512AEB9}"/>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12702" y="4553541"/>
            <a:ext cx="3223734" cy="2150835"/>
          </a:xfrm>
        </p:spPr>
      </p:pic>
      <p:sp>
        <p:nvSpPr>
          <p:cNvPr id="7" name="TextBox 6">
            <a:extLst>
              <a:ext uri="{FF2B5EF4-FFF2-40B4-BE49-F238E27FC236}">
                <a16:creationId xmlns:a16="http://schemas.microsoft.com/office/drawing/2014/main" id="{C13B3718-6C7D-A833-09FE-D516238AB4E2}"/>
              </a:ext>
            </a:extLst>
          </p:cNvPr>
          <p:cNvSpPr txBox="1"/>
          <p:nvPr/>
        </p:nvSpPr>
        <p:spPr>
          <a:xfrm>
            <a:off x="8827008" y="1935526"/>
            <a:ext cx="3109428" cy="2246769"/>
          </a:xfrm>
          <a:prstGeom prst="rect">
            <a:avLst/>
          </a:prstGeom>
          <a:noFill/>
        </p:spPr>
        <p:txBody>
          <a:bodyPr wrap="square">
            <a:spAutoFit/>
          </a:bodyPr>
          <a:lstStyle/>
          <a:p>
            <a:pPr algn="ctr"/>
            <a:r>
              <a:rPr lang="en-GB" sz="2000" b="1" dirty="0">
                <a:solidFill>
                  <a:schemeClr val="tx1"/>
                </a:solidFill>
              </a:rPr>
              <a:t>On the module Moodle page for you will find </a:t>
            </a:r>
            <a:r>
              <a:rPr lang="en-GB" sz="2000" b="1" dirty="0"/>
              <a:t>the following information#; </a:t>
            </a:r>
            <a:r>
              <a:rPr lang="en-GB" sz="2000" b="1" dirty="0">
                <a:solidFill>
                  <a:schemeClr val="tx1"/>
                </a:solidFill>
              </a:rPr>
              <a:t> </a:t>
            </a:r>
          </a:p>
          <a:p>
            <a:pPr marL="342900" indent="-342900" algn="ctr">
              <a:buAutoNum type="arabicPeriod"/>
            </a:pPr>
            <a:r>
              <a:rPr lang="en-GB" sz="2000" b="1" dirty="0"/>
              <a:t>Module information </a:t>
            </a:r>
          </a:p>
          <a:p>
            <a:pPr marL="342900" indent="-342900" algn="ctr">
              <a:buAutoNum type="arabicPeriod"/>
            </a:pPr>
            <a:r>
              <a:rPr lang="en-GB" sz="2000" b="1" dirty="0">
                <a:solidFill>
                  <a:schemeClr val="tx1"/>
                </a:solidFill>
              </a:rPr>
              <a:t>Assignment information </a:t>
            </a:r>
          </a:p>
          <a:p>
            <a:pPr marL="342900" indent="-342900" algn="ctr">
              <a:buAutoNum type="arabicPeriod"/>
            </a:pPr>
            <a:r>
              <a:rPr lang="en-GB" sz="2000" b="1" dirty="0">
                <a:solidFill>
                  <a:schemeClr val="tx1"/>
                </a:solidFill>
              </a:rPr>
              <a:t>Weekly learning resources</a:t>
            </a:r>
          </a:p>
        </p:txBody>
      </p:sp>
      <p:sp>
        <p:nvSpPr>
          <p:cNvPr id="6" name="Arrow: Left 5">
            <a:extLst>
              <a:ext uri="{FF2B5EF4-FFF2-40B4-BE49-F238E27FC236}">
                <a16:creationId xmlns:a16="http://schemas.microsoft.com/office/drawing/2014/main" id="{7E3D3876-7CFF-52ED-BE5B-48AE14764914}"/>
              </a:ext>
            </a:extLst>
          </p:cNvPr>
          <p:cNvSpPr/>
          <p:nvPr/>
        </p:nvSpPr>
        <p:spPr>
          <a:xfrm>
            <a:off x="2584236" y="2554604"/>
            <a:ext cx="3218688" cy="1325563"/>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most important link you should visit all the time </a:t>
            </a:r>
          </a:p>
        </p:txBody>
      </p:sp>
    </p:spTree>
    <p:extLst>
      <p:ext uri="{BB962C8B-B14F-4D97-AF65-F5344CB8AC3E}">
        <p14:creationId xmlns:p14="http://schemas.microsoft.com/office/powerpoint/2010/main" val="306816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1957-270D-BAFB-E00D-CCD363837DDD}"/>
              </a:ext>
            </a:extLst>
          </p:cNvPr>
          <p:cNvSpPr>
            <a:spLocks noGrp="1"/>
          </p:cNvSpPr>
          <p:nvPr>
            <p:ph type="title"/>
          </p:nvPr>
        </p:nvSpPr>
        <p:spPr/>
        <p:txBody>
          <a:bodyPr/>
          <a:lstStyle/>
          <a:p>
            <a:r>
              <a:rPr lang="en-GB" dirty="0"/>
              <a:t>What are the essential textbooks on the online reading list? </a:t>
            </a:r>
          </a:p>
        </p:txBody>
      </p:sp>
      <p:pic>
        <p:nvPicPr>
          <p:cNvPr id="9" name="Content Placeholder 8">
            <a:extLst>
              <a:ext uri="{FF2B5EF4-FFF2-40B4-BE49-F238E27FC236}">
                <a16:creationId xmlns:a16="http://schemas.microsoft.com/office/drawing/2014/main" id="{1F171D1F-9355-01FC-753A-0498971F364B}"/>
              </a:ext>
            </a:extLst>
          </p:cNvPr>
          <p:cNvPicPr>
            <a:picLocks noGrp="1" noChangeAspect="1"/>
          </p:cNvPicPr>
          <p:nvPr>
            <p:ph idx="1"/>
          </p:nvPr>
        </p:nvPicPr>
        <p:blipFill>
          <a:blip r:embed="rId3"/>
          <a:stretch>
            <a:fillRect/>
          </a:stretch>
        </p:blipFill>
        <p:spPr>
          <a:xfrm>
            <a:off x="403329" y="1578360"/>
            <a:ext cx="10950471" cy="4914515"/>
          </a:xfrm>
        </p:spPr>
      </p:pic>
      <p:sp>
        <p:nvSpPr>
          <p:cNvPr id="10" name="Arrow: Left 9">
            <a:extLst>
              <a:ext uri="{FF2B5EF4-FFF2-40B4-BE49-F238E27FC236}">
                <a16:creationId xmlns:a16="http://schemas.microsoft.com/office/drawing/2014/main" id="{CD595D42-FB56-2D63-914C-F374C76E393E}"/>
              </a:ext>
            </a:extLst>
          </p:cNvPr>
          <p:cNvSpPr/>
          <p:nvPr/>
        </p:nvSpPr>
        <p:spPr>
          <a:xfrm rot="20157561">
            <a:off x="3007465" y="1310813"/>
            <a:ext cx="3339650" cy="1680377"/>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does the note say about this book?</a:t>
            </a:r>
          </a:p>
        </p:txBody>
      </p:sp>
      <p:sp>
        <p:nvSpPr>
          <p:cNvPr id="11" name="Arrow: Left 10">
            <a:extLst>
              <a:ext uri="{FF2B5EF4-FFF2-40B4-BE49-F238E27FC236}">
                <a16:creationId xmlns:a16="http://schemas.microsoft.com/office/drawing/2014/main" id="{7F667440-29DC-1637-1C73-8E2FC50DFAAF}"/>
              </a:ext>
            </a:extLst>
          </p:cNvPr>
          <p:cNvSpPr/>
          <p:nvPr/>
        </p:nvSpPr>
        <p:spPr>
          <a:xfrm rot="20157561">
            <a:off x="3076293" y="3633309"/>
            <a:ext cx="4001509" cy="1680377"/>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Click here to read the book online </a:t>
            </a:r>
          </a:p>
        </p:txBody>
      </p:sp>
    </p:spTree>
    <p:extLst>
      <p:ext uri="{BB962C8B-B14F-4D97-AF65-F5344CB8AC3E}">
        <p14:creationId xmlns:p14="http://schemas.microsoft.com/office/powerpoint/2010/main" val="3292003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F28A02D-CDEE-3422-5FD6-7A780C948263}"/>
              </a:ext>
            </a:extLst>
          </p:cNvPr>
          <p:cNvSpPr>
            <a:spLocks noGrp="1"/>
          </p:cNvSpPr>
          <p:nvPr>
            <p:ph type="ctrTitle"/>
          </p:nvPr>
        </p:nvSpPr>
        <p:spPr>
          <a:xfrm>
            <a:off x="6367461" y="728664"/>
            <a:ext cx="4984813" cy="2614715"/>
          </a:xfrm>
          <a:noFill/>
        </p:spPr>
        <p:txBody>
          <a:bodyPr>
            <a:normAutofit/>
          </a:bodyPr>
          <a:lstStyle/>
          <a:p>
            <a:r>
              <a:rPr lang="en-GB" sz="4800" dirty="0">
                <a:latin typeface="+mn-lt"/>
              </a:rPr>
              <a:t>Introduction to psychology</a:t>
            </a:r>
          </a:p>
        </p:txBody>
      </p:sp>
      <p:sp>
        <p:nvSpPr>
          <p:cNvPr id="5" name="Subtitle 4">
            <a:extLst>
              <a:ext uri="{FF2B5EF4-FFF2-40B4-BE49-F238E27FC236}">
                <a16:creationId xmlns:a16="http://schemas.microsoft.com/office/drawing/2014/main" id="{9CCF6C8B-8A5E-1434-F945-478F242BDC19}"/>
              </a:ext>
            </a:extLst>
          </p:cNvPr>
          <p:cNvSpPr>
            <a:spLocks noGrp="1"/>
          </p:cNvSpPr>
          <p:nvPr>
            <p:ph type="subTitle" idx="1"/>
          </p:nvPr>
        </p:nvSpPr>
        <p:spPr>
          <a:xfrm>
            <a:off x="6367461" y="4072045"/>
            <a:ext cx="4984813" cy="2057289"/>
          </a:xfrm>
          <a:noFill/>
        </p:spPr>
        <p:txBody>
          <a:bodyPr>
            <a:normAutofit/>
          </a:bodyPr>
          <a:lstStyle/>
          <a:p>
            <a:pPr lvl="0">
              <a:lnSpc>
                <a:spcPct val="100000"/>
              </a:lnSpc>
            </a:pPr>
            <a:r>
              <a:rPr lang="en-US" sz="2400" dirty="0"/>
              <a:t>What Psychology is</a:t>
            </a:r>
          </a:p>
          <a:p>
            <a:pPr lvl="0">
              <a:lnSpc>
                <a:spcPct val="100000"/>
              </a:lnSpc>
            </a:pPr>
            <a:r>
              <a:rPr lang="en-US" sz="2400" dirty="0"/>
              <a:t>What Psychologists do</a:t>
            </a:r>
          </a:p>
          <a:p>
            <a:pPr lvl="0">
              <a:lnSpc>
                <a:spcPct val="100000"/>
              </a:lnSpc>
            </a:pPr>
            <a:r>
              <a:rPr lang="en-US" dirty="0"/>
              <a:t>The evolution of Psychology </a:t>
            </a:r>
          </a:p>
          <a:p>
            <a:pPr lvl="0">
              <a:lnSpc>
                <a:spcPct val="100000"/>
              </a:lnSpc>
            </a:pPr>
            <a:r>
              <a:rPr lang="en-US" sz="2400" dirty="0"/>
              <a:t>Key issues in Psychology  </a:t>
            </a:r>
          </a:p>
          <a:p>
            <a:pPr algn="l"/>
            <a:endParaRPr lang="en-GB" dirty="0"/>
          </a:p>
        </p:txBody>
      </p:sp>
      <p:pic>
        <p:nvPicPr>
          <p:cNvPr id="7" name="Picture 6" descr="Close up image of hands applauding">
            <a:extLst>
              <a:ext uri="{FF2B5EF4-FFF2-40B4-BE49-F238E27FC236}">
                <a16:creationId xmlns:a16="http://schemas.microsoft.com/office/drawing/2014/main" id="{2DBD8EC4-9234-C548-FCA8-56A72E155F6E}"/>
              </a:ext>
            </a:extLst>
          </p:cNvPr>
          <p:cNvPicPr>
            <a:picLocks noChangeAspect="1"/>
          </p:cNvPicPr>
          <p:nvPr/>
        </p:nvPicPr>
        <p:blipFill rotWithShape="1">
          <a:blip r:embed="rId2"/>
          <a:srcRect l="27554" r="13993" b="-1"/>
          <a:stretch/>
        </p:blipFill>
        <p:spPr>
          <a:xfrm>
            <a:off x="1" y="10"/>
            <a:ext cx="6005512" cy="6857990"/>
          </a:xfrm>
          <a:prstGeom prst="rect">
            <a:avLst/>
          </a:prstGeom>
        </p:spPr>
      </p:pic>
    </p:spTree>
    <p:extLst>
      <p:ext uri="{BB962C8B-B14F-4D97-AF65-F5344CB8AC3E}">
        <p14:creationId xmlns:p14="http://schemas.microsoft.com/office/powerpoint/2010/main" val="698484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16669-62C0-3399-8D81-B83F14BD7F44}"/>
              </a:ext>
            </a:extLst>
          </p:cNvPr>
          <p:cNvSpPr>
            <a:spLocks noGrp="1"/>
          </p:cNvSpPr>
          <p:nvPr>
            <p:ph type="title"/>
          </p:nvPr>
        </p:nvSpPr>
        <p:spPr>
          <a:xfrm>
            <a:off x="1626780" y="365125"/>
            <a:ext cx="9727019" cy="1325563"/>
          </a:xfrm>
        </p:spPr>
        <p:txBody>
          <a:bodyPr/>
          <a:lstStyle/>
          <a:p>
            <a:r>
              <a:rPr lang="en-GB" dirty="0"/>
              <a:t>How much do you know about Psychology? </a:t>
            </a:r>
          </a:p>
        </p:txBody>
      </p:sp>
      <p:sp>
        <p:nvSpPr>
          <p:cNvPr id="3" name="Content Placeholder 2">
            <a:extLst>
              <a:ext uri="{FF2B5EF4-FFF2-40B4-BE49-F238E27FC236}">
                <a16:creationId xmlns:a16="http://schemas.microsoft.com/office/drawing/2014/main" id="{40F2298B-F841-A988-B999-2FB767418041}"/>
              </a:ext>
            </a:extLst>
          </p:cNvPr>
          <p:cNvSpPr>
            <a:spLocks noGrp="1"/>
          </p:cNvSpPr>
          <p:nvPr>
            <p:ph idx="1"/>
          </p:nvPr>
        </p:nvSpPr>
        <p:spPr>
          <a:xfrm>
            <a:off x="1752600" y="2193981"/>
            <a:ext cx="9601200" cy="3982981"/>
          </a:xfrm>
        </p:spPr>
        <p:txBody>
          <a:bodyPr>
            <a:normAutofit fontScale="25000" lnSpcReduction="20000"/>
          </a:bodyPr>
          <a:lstStyle/>
          <a:p>
            <a:pPr marL="0" indent="0">
              <a:buNone/>
            </a:pPr>
            <a:r>
              <a:rPr lang="en-GB" sz="10400" dirty="0"/>
              <a:t>Visit the Week 1 on the module Moodle page</a:t>
            </a:r>
          </a:p>
          <a:p>
            <a:pPr lvl="1"/>
            <a:r>
              <a:rPr lang="en-GB" sz="10400" dirty="0"/>
              <a:t>Complete Quiz on Moodle  </a:t>
            </a:r>
          </a:p>
          <a:p>
            <a:pPr lvl="1"/>
            <a:r>
              <a:rPr lang="en-GB" sz="10400" dirty="0"/>
              <a:t>How did you find your quiz score? Discussion in small group </a:t>
            </a:r>
          </a:p>
          <a:p>
            <a:pPr lvl="2"/>
            <a:r>
              <a:rPr lang="en-GB" sz="10400" dirty="0"/>
              <a:t>Which question has the most surprising answer?</a:t>
            </a:r>
          </a:p>
          <a:p>
            <a:pPr lvl="2"/>
            <a:r>
              <a:rPr lang="en-GB" sz="10400" dirty="0"/>
              <a:t>Why were there so many unexpected results? </a:t>
            </a:r>
          </a:p>
          <a:p>
            <a:pPr lvl="2"/>
            <a:r>
              <a:rPr lang="en-GB" sz="10400" dirty="0"/>
              <a:t>Follow the link on the feedback section, each group read the explanation of one question together.  Explain the concepts in the explanation to one another using your own words</a:t>
            </a:r>
          </a:p>
          <a:p>
            <a:pPr lvl="2"/>
            <a:endParaRPr lang="en-GB" dirty="0"/>
          </a:p>
          <a:p>
            <a:pPr lvl="2"/>
            <a:endParaRPr lang="en-GB" dirty="0"/>
          </a:p>
          <a:p>
            <a:pPr marL="0" indent="0">
              <a:buNone/>
            </a:pPr>
            <a:r>
              <a:rPr lang="en-GB" sz="11200" dirty="0"/>
              <a:t>Remember to make quick notes of your discussion. Don’t forget to note down the BPS website as a reference in your notes.     </a:t>
            </a:r>
          </a:p>
        </p:txBody>
      </p:sp>
      <p:pic>
        <p:nvPicPr>
          <p:cNvPr id="6" name="Graphic 5" descr="Help with solid fill">
            <a:extLst>
              <a:ext uri="{FF2B5EF4-FFF2-40B4-BE49-F238E27FC236}">
                <a16:creationId xmlns:a16="http://schemas.microsoft.com/office/drawing/2014/main" id="{BB81B971-A8D3-0981-B54E-013D584954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2193981"/>
            <a:ext cx="914400" cy="914400"/>
          </a:xfrm>
          <a:prstGeom prst="rect">
            <a:avLst/>
          </a:prstGeom>
        </p:spPr>
      </p:pic>
      <p:pic>
        <p:nvPicPr>
          <p:cNvPr id="8" name="Graphic 7" descr="Customer review with solid fill">
            <a:extLst>
              <a:ext uri="{FF2B5EF4-FFF2-40B4-BE49-F238E27FC236}">
                <a16:creationId xmlns:a16="http://schemas.microsoft.com/office/drawing/2014/main" id="{BD0642B4-68E9-5CC7-CC7F-08042969D15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31016" y="570707"/>
            <a:ext cx="914400" cy="914400"/>
          </a:xfrm>
          <a:prstGeom prst="rect">
            <a:avLst/>
          </a:prstGeom>
        </p:spPr>
      </p:pic>
      <p:pic>
        <p:nvPicPr>
          <p:cNvPr id="9" name="Graphic 8" descr="Clipboard with solid fill">
            <a:extLst>
              <a:ext uri="{FF2B5EF4-FFF2-40B4-BE49-F238E27FC236}">
                <a16:creationId xmlns:a16="http://schemas.microsoft.com/office/drawing/2014/main" id="{6226263A-C4FA-3CB8-338C-1086F03AD06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38200" y="5014718"/>
            <a:ext cx="914400" cy="914400"/>
          </a:xfrm>
          <a:prstGeom prst="rect">
            <a:avLst/>
          </a:prstGeom>
        </p:spPr>
      </p:pic>
    </p:spTree>
    <p:extLst>
      <p:ext uri="{BB962C8B-B14F-4D97-AF65-F5344CB8AC3E}">
        <p14:creationId xmlns:p14="http://schemas.microsoft.com/office/powerpoint/2010/main" val="2742442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E48C0-EBF2-629F-C640-B99DAD41D844}"/>
              </a:ext>
            </a:extLst>
          </p:cNvPr>
          <p:cNvSpPr>
            <a:spLocks noGrp="1"/>
          </p:cNvSpPr>
          <p:nvPr>
            <p:ph type="title"/>
          </p:nvPr>
        </p:nvSpPr>
        <p:spPr>
          <a:xfrm>
            <a:off x="838200" y="556995"/>
            <a:ext cx="10515600" cy="1133693"/>
          </a:xfrm>
        </p:spPr>
        <p:txBody>
          <a:bodyPr>
            <a:noAutofit/>
          </a:bodyPr>
          <a:lstStyle/>
          <a:p>
            <a:r>
              <a:rPr lang="en-GB" sz="3600" dirty="0">
                <a:latin typeface="+mn-lt"/>
              </a:rPr>
              <a:t>Greek Origin of the word  psychology  (Gross, 2015)</a:t>
            </a:r>
          </a:p>
        </p:txBody>
      </p:sp>
      <p:graphicFrame>
        <p:nvGraphicFramePr>
          <p:cNvPr id="3" name="Diagram 2">
            <a:extLst>
              <a:ext uri="{FF2B5EF4-FFF2-40B4-BE49-F238E27FC236}">
                <a16:creationId xmlns:a16="http://schemas.microsoft.com/office/drawing/2014/main" id="{F868B243-2503-F1D1-AA6F-45034D701442}"/>
              </a:ext>
            </a:extLst>
          </p:cNvPr>
          <p:cNvGraphicFramePr/>
          <p:nvPr>
            <p:extLst>
              <p:ext uri="{D42A27DB-BD31-4B8C-83A1-F6EECF244321}">
                <p14:modId xmlns:p14="http://schemas.microsoft.com/office/powerpoint/2010/main" val="2362512982"/>
              </p:ext>
            </p:extLst>
          </p:nvPr>
        </p:nvGraphicFramePr>
        <p:xfrm>
          <a:off x="398929" y="1700494"/>
          <a:ext cx="11528612" cy="4600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7675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D555A6A7-401C-04E4-40B7-C6B87E0EF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026" y="90311"/>
            <a:ext cx="5698174" cy="22753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peech Bubble: Rectangle 4">
            <a:extLst>
              <a:ext uri="{FF2B5EF4-FFF2-40B4-BE49-F238E27FC236}">
                <a16:creationId xmlns:a16="http://schemas.microsoft.com/office/drawing/2014/main" id="{2C58E615-3A9F-8435-BCB6-C39E87E3F459}"/>
              </a:ext>
            </a:extLst>
          </p:cNvPr>
          <p:cNvSpPr/>
          <p:nvPr/>
        </p:nvSpPr>
        <p:spPr>
          <a:xfrm>
            <a:off x="1256848" y="2158163"/>
            <a:ext cx="10291482" cy="4414454"/>
          </a:xfrm>
          <a:prstGeom prst="wedgeRectCallout">
            <a:avLst>
              <a:gd name="adj1" fmla="val 3275"/>
              <a:gd name="adj2" fmla="val -66494"/>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en-US" sz="3600" dirty="0">
                <a:solidFill>
                  <a:schemeClr val="tx1"/>
                </a:solidFill>
              </a:rPr>
              <a:t>Psychology is defined as </a:t>
            </a:r>
            <a:r>
              <a:rPr lang="en-US" altLang="en-US" sz="3600" dirty="0">
                <a:solidFill>
                  <a:schemeClr val="tx1"/>
                </a:solidFill>
                <a:latin typeface="Arial Narrow" panose="020B0606020202030204" pitchFamily="34" charset="0"/>
              </a:rPr>
              <a:t>“</a:t>
            </a:r>
            <a:r>
              <a:rPr lang="en-GB" altLang="en-US" sz="3600" dirty="0">
                <a:solidFill>
                  <a:schemeClr val="tx1"/>
                </a:solidFill>
                <a:latin typeface="Arial Narrow" panose="020B0606020202030204" pitchFamily="34" charset="0"/>
              </a:rPr>
              <a:t>…</a:t>
            </a:r>
            <a:r>
              <a:rPr lang="en-GB" altLang="en-US" sz="3600" dirty="0">
                <a:solidFill>
                  <a:schemeClr val="tx1"/>
                </a:solidFill>
              </a:rPr>
              <a:t>the scientific study of the mind and how it dictates and influences our behaviour, from communication and memory to thought and emotion.   It's about understanding what makes people tick and how this understanding can help us address many of the problems and issues in society today. (British Psychological Society, n.d.)”</a:t>
            </a:r>
          </a:p>
        </p:txBody>
      </p:sp>
    </p:spTree>
    <p:extLst>
      <p:ext uri="{BB962C8B-B14F-4D97-AF65-F5344CB8AC3E}">
        <p14:creationId xmlns:p14="http://schemas.microsoft.com/office/powerpoint/2010/main" val="3632377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2" name="AutoShape 8" descr="Image result for prison">
            <a:extLst>
              <a:ext uri="{FF2B5EF4-FFF2-40B4-BE49-F238E27FC236}">
                <a16:creationId xmlns:a16="http://schemas.microsoft.com/office/drawing/2014/main" id="{CCE2F261-7037-FDC1-DBBE-90D003224C6C}"/>
              </a:ext>
            </a:extLst>
          </p:cNvPr>
          <p:cNvSpPr>
            <a:spLocks noChangeAspect="1" noChangeArrowheads="1"/>
          </p:cNvSpPr>
          <p:nvPr/>
        </p:nvSpPr>
        <p:spPr bwMode="auto">
          <a:xfrm>
            <a:off x="52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a:p>
        </p:txBody>
      </p:sp>
      <p:pic>
        <p:nvPicPr>
          <p:cNvPr id="9223" name="Picture 9">
            <a:extLst>
              <a:ext uri="{FF2B5EF4-FFF2-40B4-BE49-F238E27FC236}">
                <a16:creationId xmlns:a16="http://schemas.microsoft.com/office/drawing/2014/main" id="{6A2AC999-0119-0877-78DD-C1D0C02777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1738" y="5269398"/>
            <a:ext cx="2971800" cy="1511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4" name="AutoShape 11" descr="Image result for Darwin">
            <a:extLst>
              <a:ext uri="{FF2B5EF4-FFF2-40B4-BE49-F238E27FC236}">
                <a16:creationId xmlns:a16="http://schemas.microsoft.com/office/drawing/2014/main" id="{D6628007-F7CB-68B7-6E6F-0891E292DD6B}"/>
              </a:ext>
            </a:extLst>
          </p:cNvPr>
          <p:cNvSpPr>
            <a:spLocks noChangeAspect="1" noChangeArrowheads="1"/>
          </p:cNvSpPr>
          <p:nvPr/>
        </p:nvSpPr>
        <p:spPr bwMode="auto">
          <a:xfrm>
            <a:off x="204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a:p>
        </p:txBody>
      </p:sp>
      <p:sp>
        <p:nvSpPr>
          <p:cNvPr id="9225" name="AutoShape 13" descr="Image result for Darwin">
            <a:extLst>
              <a:ext uri="{FF2B5EF4-FFF2-40B4-BE49-F238E27FC236}">
                <a16:creationId xmlns:a16="http://schemas.microsoft.com/office/drawing/2014/main" id="{A67A0295-A72C-D2F1-D49B-A32D25606087}"/>
              </a:ext>
            </a:extLst>
          </p:cNvPr>
          <p:cNvSpPr>
            <a:spLocks noChangeAspect="1" noChangeArrowheads="1"/>
          </p:cNvSpPr>
          <p:nvPr/>
        </p:nvSpPr>
        <p:spPr bwMode="auto">
          <a:xfrm>
            <a:off x="357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a:p>
        </p:txBody>
      </p:sp>
      <p:sp>
        <p:nvSpPr>
          <p:cNvPr id="9226" name="AutoShape 15" descr="Image result for Darwin">
            <a:extLst>
              <a:ext uri="{FF2B5EF4-FFF2-40B4-BE49-F238E27FC236}">
                <a16:creationId xmlns:a16="http://schemas.microsoft.com/office/drawing/2014/main" id="{AB7E242A-CE13-662F-6D5D-1CA0B292B914}"/>
              </a:ext>
            </a:extLst>
          </p:cNvPr>
          <p:cNvSpPr>
            <a:spLocks noChangeAspect="1" noChangeArrowheads="1"/>
          </p:cNvSpPr>
          <p:nvPr/>
        </p:nvSpPr>
        <p:spPr bwMode="auto">
          <a:xfrm>
            <a:off x="509588" y="3206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a:p>
        </p:txBody>
      </p:sp>
      <p:sp>
        <p:nvSpPr>
          <p:cNvPr id="9229" name="AutoShape 21" descr="Image result for twins">
            <a:extLst>
              <a:ext uri="{FF2B5EF4-FFF2-40B4-BE49-F238E27FC236}">
                <a16:creationId xmlns:a16="http://schemas.microsoft.com/office/drawing/2014/main" id="{8B9D9A57-9EDE-EC1E-BF09-1952C554FB2E}"/>
              </a:ext>
            </a:extLst>
          </p:cNvPr>
          <p:cNvSpPr>
            <a:spLocks noChangeAspect="1" noChangeArrowheads="1"/>
          </p:cNvSpPr>
          <p:nvPr/>
        </p:nvSpPr>
        <p:spPr bwMode="auto">
          <a:xfrm>
            <a:off x="661988" y="4730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endParaRPr lang="en-GB" altLang="en-US"/>
          </a:p>
        </p:txBody>
      </p:sp>
      <p:sp>
        <p:nvSpPr>
          <p:cNvPr id="4" name="TextBox 3">
            <a:extLst>
              <a:ext uri="{FF2B5EF4-FFF2-40B4-BE49-F238E27FC236}">
                <a16:creationId xmlns:a16="http://schemas.microsoft.com/office/drawing/2014/main" id="{BD5F6CEE-19E1-E8CE-B8FB-8FF2765C5212}"/>
              </a:ext>
            </a:extLst>
          </p:cNvPr>
          <p:cNvSpPr txBox="1"/>
          <p:nvPr/>
        </p:nvSpPr>
        <p:spPr>
          <a:xfrm>
            <a:off x="1271587" y="378510"/>
            <a:ext cx="9916365" cy="1323439"/>
          </a:xfrm>
          <a:prstGeom prst="rect">
            <a:avLst/>
          </a:prstGeom>
          <a:noFill/>
        </p:spPr>
        <p:txBody>
          <a:bodyPr wrap="square">
            <a:spAutoFit/>
          </a:bodyPr>
          <a:lstStyle/>
          <a:p>
            <a:r>
              <a:rPr lang="en-GB" sz="4000" dirty="0"/>
              <a:t>What kind of questions do psychologists want to know about people’s behaviour?  </a:t>
            </a:r>
          </a:p>
        </p:txBody>
      </p:sp>
      <p:pic>
        <p:nvPicPr>
          <p:cNvPr id="9220" name="Picture 2" descr="Image result for Child">
            <a:extLst>
              <a:ext uri="{FF2B5EF4-FFF2-40B4-BE49-F238E27FC236}">
                <a16:creationId xmlns:a16="http://schemas.microsoft.com/office/drawing/2014/main" id="{2C0231AC-1225-5EB0-68F2-88AB6231CD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313" y="5258286"/>
            <a:ext cx="2971800" cy="153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Gambling addiction: Symptoms, triggers, and treatment">
            <a:extLst>
              <a:ext uri="{FF2B5EF4-FFF2-40B4-BE49-F238E27FC236}">
                <a16:creationId xmlns:a16="http://schemas.microsoft.com/office/drawing/2014/main" id="{EF78924A-DD7E-C37F-6167-667774B979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4634" y="5258286"/>
            <a:ext cx="2272895" cy="1516668"/>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stomer review with solid fill">
            <a:extLst>
              <a:ext uri="{FF2B5EF4-FFF2-40B4-BE49-F238E27FC236}">
                <a16:creationId xmlns:a16="http://schemas.microsoft.com/office/drawing/2014/main" id="{FCB37910-88AE-872E-EB21-6D7C0D70290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57187" y="511969"/>
            <a:ext cx="914400" cy="914400"/>
          </a:xfrm>
          <a:prstGeom prst="rect">
            <a:avLst/>
          </a:prstGeom>
        </p:spPr>
      </p:pic>
      <p:pic>
        <p:nvPicPr>
          <p:cNvPr id="8" name="Picture 7" descr="A person and a child posing for a picture&#10;&#10;Description automatically generated">
            <a:extLst>
              <a:ext uri="{FF2B5EF4-FFF2-40B4-BE49-F238E27FC236}">
                <a16:creationId xmlns:a16="http://schemas.microsoft.com/office/drawing/2014/main" id="{61FDE683-4497-F419-09B4-1D4192CE2B5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524821" y="4960197"/>
            <a:ext cx="1826211" cy="1826211"/>
          </a:xfrm>
          <a:prstGeom prst="rect">
            <a:avLst/>
          </a:prstGeom>
        </p:spPr>
      </p:pic>
      <p:sp>
        <p:nvSpPr>
          <p:cNvPr id="9" name="TextBox 8">
            <a:extLst>
              <a:ext uri="{FF2B5EF4-FFF2-40B4-BE49-F238E27FC236}">
                <a16:creationId xmlns:a16="http://schemas.microsoft.com/office/drawing/2014/main" id="{388399F8-C685-5F60-66A3-4B7A96958BB4}"/>
              </a:ext>
            </a:extLst>
          </p:cNvPr>
          <p:cNvSpPr txBox="1"/>
          <p:nvPr/>
        </p:nvSpPr>
        <p:spPr>
          <a:xfrm>
            <a:off x="7603538" y="6988126"/>
            <a:ext cx="1826211" cy="369332"/>
          </a:xfrm>
          <a:prstGeom prst="rect">
            <a:avLst/>
          </a:prstGeom>
          <a:noFill/>
        </p:spPr>
        <p:txBody>
          <a:bodyPr wrap="square" rtlCol="0">
            <a:spAutoFit/>
          </a:bodyPr>
          <a:lstStyle/>
          <a:p>
            <a:r>
              <a:rPr lang="en-GB" sz="900">
                <a:hlinkClick r:id="rId9" tooltip="https://www.familywelcome.org/shopping/mini-me-fashion-doppio-look-e-sempre-una-favola/"/>
              </a:rPr>
              <a:t>This Photo</a:t>
            </a:r>
            <a:r>
              <a:rPr lang="en-GB" sz="900"/>
              <a:t> by Unknown Author is licensed under </a:t>
            </a:r>
            <a:r>
              <a:rPr lang="en-GB" sz="900">
                <a:hlinkClick r:id="rId10" tooltip="https://creativecommons.org/licenses/by-nc/3.0/"/>
              </a:rPr>
              <a:t>CC BY-NC</a:t>
            </a:r>
            <a:endParaRPr lang="en-GB" sz="900"/>
          </a:p>
        </p:txBody>
      </p:sp>
      <p:pic>
        <p:nvPicPr>
          <p:cNvPr id="14" name="Picture 13" descr="A couple of men standing outside a house&#10;&#10;Description automatically generated">
            <a:extLst>
              <a:ext uri="{FF2B5EF4-FFF2-40B4-BE49-F238E27FC236}">
                <a16:creationId xmlns:a16="http://schemas.microsoft.com/office/drawing/2014/main" id="{F4DE865A-02E0-5320-7394-521A62A30D54}"/>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9246820" y="5276965"/>
            <a:ext cx="3031504" cy="1497989"/>
          </a:xfrm>
          <a:prstGeom prst="rect">
            <a:avLst/>
          </a:prstGeom>
        </p:spPr>
      </p:pic>
      <p:sp>
        <p:nvSpPr>
          <p:cNvPr id="15" name="TextBox 14">
            <a:extLst>
              <a:ext uri="{FF2B5EF4-FFF2-40B4-BE49-F238E27FC236}">
                <a16:creationId xmlns:a16="http://schemas.microsoft.com/office/drawing/2014/main" id="{88BD043E-5C37-E004-92E0-F95DFFB1AEE3}"/>
              </a:ext>
            </a:extLst>
          </p:cNvPr>
          <p:cNvSpPr txBox="1"/>
          <p:nvPr/>
        </p:nvSpPr>
        <p:spPr>
          <a:xfrm>
            <a:off x="4025059" y="6555576"/>
            <a:ext cx="3901440" cy="230832"/>
          </a:xfrm>
          <a:prstGeom prst="rect">
            <a:avLst/>
          </a:prstGeom>
          <a:noFill/>
        </p:spPr>
        <p:txBody>
          <a:bodyPr wrap="square" rtlCol="0">
            <a:spAutoFit/>
          </a:bodyPr>
          <a:lstStyle/>
          <a:p>
            <a:r>
              <a:rPr lang="en-GB" sz="900" dirty="0">
                <a:hlinkClick r:id="rId12" tooltip="http://william-cordero.deviantart.com/art/four-old-friends-100044555"/>
              </a:rPr>
              <a:t>This Photo</a:t>
            </a:r>
            <a:r>
              <a:rPr lang="en-GB" sz="900" dirty="0"/>
              <a:t> by Unknown Author is licensed under </a:t>
            </a:r>
            <a:r>
              <a:rPr lang="en-GB" sz="900" dirty="0">
                <a:hlinkClick r:id="rId13" tooltip="https://creativecommons.org/licenses/by-nc-sa/3.0/"/>
              </a:rPr>
              <a:t>CC BY-SA-NC</a:t>
            </a:r>
            <a:endParaRPr lang="en-GB" sz="900" dirty="0"/>
          </a:p>
        </p:txBody>
      </p:sp>
      <p:sp>
        <p:nvSpPr>
          <p:cNvPr id="6" name="TextBox 5">
            <a:extLst>
              <a:ext uri="{FF2B5EF4-FFF2-40B4-BE49-F238E27FC236}">
                <a16:creationId xmlns:a16="http://schemas.microsoft.com/office/drawing/2014/main" id="{DC18525E-5447-4B91-9A5A-77F39A10F802}"/>
              </a:ext>
            </a:extLst>
          </p:cNvPr>
          <p:cNvSpPr txBox="1"/>
          <p:nvPr/>
        </p:nvSpPr>
        <p:spPr>
          <a:xfrm>
            <a:off x="2972921" y="6976672"/>
            <a:ext cx="3901440" cy="276999"/>
          </a:xfrm>
          <a:prstGeom prst="rect">
            <a:avLst/>
          </a:prstGeom>
          <a:noFill/>
        </p:spPr>
        <p:txBody>
          <a:bodyPr wrap="square">
            <a:spAutoFit/>
          </a:bodyPr>
          <a:lstStyle/>
          <a:p>
            <a:r>
              <a:rPr lang="en-GB" sz="1200" dirty="0"/>
              <a:t>https://researchmethod.net/psychologist/</a:t>
            </a:r>
          </a:p>
        </p:txBody>
      </p:sp>
      <p:pic>
        <p:nvPicPr>
          <p:cNvPr id="10" name="Picture 9" descr="A group of people sitting and sitting&#10;&#10;AI-generated content may be incorrect.">
            <a:extLst>
              <a:ext uri="{FF2B5EF4-FFF2-40B4-BE49-F238E27FC236}">
                <a16:creationId xmlns:a16="http://schemas.microsoft.com/office/drawing/2014/main" id="{18D1E168-BAFE-D04E-A191-3CDD29EF509E}"/>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3133666" y="1764728"/>
            <a:ext cx="5855018" cy="329184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15823-B658-CB0F-A940-CE73E79238F2}"/>
              </a:ext>
            </a:extLst>
          </p:cNvPr>
          <p:cNvSpPr>
            <a:spLocks noGrp="1"/>
          </p:cNvSpPr>
          <p:nvPr>
            <p:ph type="title"/>
          </p:nvPr>
        </p:nvSpPr>
        <p:spPr>
          <a:xfrm>
            <a:off x="1374359" y="401692"/>
            <a:ext cx="6343177" cy="1325563"/>
          </a:xfrm>
        </p:spPr>
        <p:txBody>
          <a:bodyPr/>
          <a:lstStyle/>
          <a:p>
            <a:r>
              <a:rPr lang="en-GB" b="1" dirty="0"/>
              <a:t>Psychology with different lenses  </a:t>
            </a:r>
          </a:p>
        </p:txBody>
      </p:sp>
      <p:graphicFrame>
        <p:nvGraphicFramePr>
          <p:cNvPr id="4" name="Content Placeholder 3">
            <a:extLst>
              <a:ext uri="{FF2B5EF4-FFF2-40B4-BE49-F238E27FC236}">
                <a16:creationId xmlns:a16="http://schemas.microsoft.com/office/drawing/2014/main" id="{713C1469-9732-D895-35E3-A06FB3A976CE}"/>
              </a:ext>
            </a:extLst>
          </p:cNvPr>
          <p:cNvGraphicFramePr>
            <a:graphicFrameLocks noGrp="1"/>
          </p:cNvGraphicFramePr>
          <p:nvPr>
            <p:ph idx="1"/>
            <p:extLst>
              <p:ext uri="{D42A27DB-BD31-4B8C-83A1-F6EECF244321}">
                <p14:modId xmlns:p14="http://schemas.microsoft.com/office/powerpoint/2010/main" val="3890981646"/>
              </p:ext>
            </p:extLst>
          </p:nvPr>
        </p:nvGraphicFramePr>
        <p:xfrm>
          <a:off x="6244255" y="756745"/>
          <a:ext cx="5517104" cy="5559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30223B-D68E-8BFB-52C1-3A1183BE252A}"/>
              </a:ext>
            </a:extLst>
          </p:cNvPr>
          <p:cNvSpPr txBox="1"/>
          <p:nvPr/>
        </p:nvSpPr>
        <p:spPr>
          <a:xfrm>
            <a:off x="328920" y="1727255"/>
            <a:ext cx="5767080" cy="4985980"/>
          </a:xfrm>
          <a:prstGeom prst="rect">
            <a:avLst/>
          </a:prstGeom>
          <a:noFill/>
        </p:spPr>
        <p:txBody>
          <a:bodyPr wrap="square" rtlCol="0">
            <a:spAutoFit/>
          </a:bodyPr>
          <a:lstStyle/>
          <a:p>
            <a:r>
              <a:rPr lang="en-GB" sz="2000" dirty="0"/>
              <a:t>6 main areas of Psychology (BPS, 2019) with the training on Research Methods underpinning all areas of Psychology. </a:t>
            </a:r>
          </a:p>
          <a:p>
            <a:endParaRPr lang="en-GB" sz="2000" dirty="0"/>
          </a:p>
          <a:p>
            <a:endParaRPr lang="en-GB" sz="2000" dirty="0"/>
          </a:p>
          <a:p>
            <a:endParaRPr lang="en-GB" sz="2000" dirty="0"/>
          </a:p>
          <a:p>
            <a:endParaRPr lang="en-GB" sz="2000" dirty="0"/>
          </a:p>
          <a:p>
            <a:r>
              <a:rPr lang="en-GB" sz="2000" dirty="0"/>
              <a:t>Read Gross (2015) pp. 3-5 to learn how what each of the core areas is about</a:t>
            </a:r>
          </a:p>
          <a:p>
            <a:r>
              <a:rPr lang="en-GB" sz="2000" dirty="0"/>
              <a:t>It will help to take notes of what kind of ‘behaviour’ is being looked at in each core area.  For example, memory, aggression etc. </a:t>
            </a:r>
          </a:p>
          <a:p>
            <a:r>
              <a:rPr lang="en-GB" sz="2000" dirty="0"/>
              <a:t>Discuss and write down the focus of each area in your own words.  Remember to note down the source of this note for future reference.  </a:t>
            </a:r>
          </a:p>
          <a:p>
            <a:r>
              <a:rPr lang="en-GB" dirty="0"/>
              <a:t> </a:t>
            </a:r>
          </a:p>
        </p:txBody>
      </p:sp>
      <p:pic>
        <p:nvPicPr>
          <p:cNvPr id="6" name="Graphic 5" descr="Clipboard with solid fill">
            <a:extLst>
              <a:ext uri="{FF2B5EF4-FFF2-40B4-BE49-F238E27FC236}">
                <a16:creationId xmlns:a16="http://schemas.microsoft.com/office/drawing/2014/main" id="{DFBEEBFF-E118-3B4E-7E17-524398443D0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30641" y="2845676"/>
            <a:ext cx="914400" cy="914400"/>
          </a:xfrm>
          <a:prstGeom prst="rect">
            <a:avLst/>
          </a:prstGeom>
        </p:spPr>
      </p:pic>
      <p:pic>
        <p:nvPicPr>
          <p:cNvPr id="8" name="Graphic 7" descr="Internet with solid fill">
            <a:extLst>
              <a:ext uri="{FF2B5EF4-FFF2-40B4-BE49-F238E27FC236}">
                <a16:creationId xmlns:a16="http://schemas.microsoft.com/office/drawing/2014/main" id="{67042AB6-05A8-3014-1508-86076C94EE9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345041" y="2900523"/>
            <a:ext cx="914400" cy="914400"/>
          </a:xfrm>
          <a:prstGeom prst="rect">
            <a:avLst/>
          </a:prstGeom>
        </p:spPr>
      </p:pic>
      <p:pic>
        <p:nvPicPr>
          <p:cNvPr id="11" name="Graphic 10" descr="Customer review with solid fill">
            <a:extLst>
              <a:ext uri="{FF2B5EF4-FFF2-40B4-BE49-F238E27FC236}">
                <a16:creationId xmlns:a16="http://schemas.microsoft.com/office/drawing/2014/main" id="{D9774F7B-45D6-6796-A72F-2365C52C267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6552" y="502171"/>
            <a:ext cx="914400" cy="914400"/>
          </a:xfrm>
          <a:prstGeom prst="rect">
            <a:avLst/>
          </a:prstGeom>
        </p:spPr>
      </p:pic>
    </p:spTree>
    <p:extLst>
      <p:ext uri="{BB962C8B-B14F-4D97-AF65-F5344CB8AC3E}">
        <p14:creationId xmlns:p14="http://schemas.microsoft.com/office/powerpoint/2010/main" val="396926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7D0245-AF30-740D-3047-985E229F68BF}"/>
              </a:ext>
            </a:extLst>
          </p:cNvPr>
          <p:cNvSpPr>
            <a:spLocks noGrp="1"/>
          </p:cNvSpPr>
          <p:nvPr>
            <p:ph type="title"/>
          </p:nvPr>
        </p:nvSpPr>
        <p:spPr>
          <a:xfrm>
            <a:off x="4047744" y="0"/>
            <a:ext cx="5672328" cy="1325563"/>
          </a:xfrm>
        </p:spPr>
        <p:txBody>
          <a:bodyPr/>
          <a:lstStyle/>
          <a:p>
            <a:r>
              <a:rPr lang="en-GB" dirty="0"/>
              <a:t>Matching game </a:t>
            </a:r>
          </a:p>
        </p:txBody>
      </p:sp>
      <p:graphicFrame>
        <p:nvGraphicFramePr>
          <p:cNvPr id="5" name="Diagram 4">
            <a:extLst>
              <a:ext uri="{FF2B5EF4-FFF2-40B4-BE49-F238E27FC236}">
                <a16:creationId xmlns:a16="http://schemas.microsoft.com/office/drawing/2014/main" id="{CA665DCB-D9A4-2DF0-AE2A-5E2652B41FBC}"/>
              </a:ext>
            </a:extLst>
          </p:cNvPr>
          <p:cNvGraphicFramePr/>
          <p:nvPr>
            <p:extLst>
              <p:ext uri="{D42A27DB-BD31-4B8C-83A1-F6EECF244321}">
                <p14:modId xmlns:p14="http://schemas.microsoft.com/office/powerpoint/2010/main" val="2673318145"/>
              </p:ext>
            </p:extLst>
          </p:nvPr>
        </p:nvGraphicFramePr>
        <p:xfrm>
          <a:off x="-152400" y="1034209"/>
          <a:ext cx="60269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CC567E55-406D-29EA-7430-B2701C94A84B}"/>
              </a:ext>
            </a:extLst>
          </p:cNvPr>
          <p:cNvGraphicFramePr/>
          <p:nvPr>
            <p:extLst>
              <p:ext uri="{D42A27DB-BD31-4B8C-83A1-F6EECF244321}">
                <p14:modId xmlns:p14="http://schemas.microsoft.com/office/powerpoint/2010/main" val="487614295"/>
              </p:ext>
            </p:extLst>
          </p:nvPr>
        </p:nvGraphicFramePr>
        <p:xfrm>
          <a:off x="4860544" y="1027906"/>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60567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502C-BD3E-856A-9567-3B23EB64CF34}"/>
              </a:ext>
            </a:extLst>
          </p:cNvPr>
          <p:cNvSpPr>
            <a:spLocks noGrp="1"/>
          </p:cNvSpPr>
          <p:nvPr>
            <p:ph type="title"/>
          </p:nvPr>
        </p:nvSpPr>
        <p:spPr>
          <a:xfrm>
            <a:off x="1785144" y="365125"/>
            <a:ext cx="9568656" cy="1325563"/>
          </a:xfrm>
        </p:spPr>
        <p:txBody>
          <a:bodyPr/>
          <a:lstStyle/>
          <a:p>
            <a:r>
              <a:rPr lang="en-GB" dirty="0"/>
              <a:t>We are psychologists (BPS)   </a:t>
            </a:r>
          </a:p>
        </p:txBody>
      </p:sp>
      <p:sp>
        <p:nvSpPr>
          <p:cNvPr id="6" name="TextBox 5">
            <a:extLst>
              <a:ext uri="{FF2B5EF4-FFF2-40B4-BE49-F238E27FC236}">
                <a16:creationId xmlns:a16="http://schemas.microsoft.com/office/drawing/2014/main" id="{1757288F-8B74-AAA6-08A9-0FBE770EB11E}"/>
              </a:ext>
            </a:extLst>
          </p:cNvPr>
          <p:cNvSpPr txBox="1"/>
          <p:nvPr/>
        </p:nvSpPr>
        <p:spPr>
          <a:xfrm>
            <a:off x="285750" y="5205984"/>
            <a:ext cx="11711178" cy="1599964"/>
          </a:xfrm>
          <a:prstGeom prst="rect">
            <a:avLst/>
          </a:prstGeom>
          <a:noFill/>
        </p:spPr>
        <p:txBody>
          <a:bodyPr wrap="square" rtlCol="0">
            <a:spAutoFit/>
          </a:bodyPr>
          <a:lstStyle/>
          <a:p>
            <a:endParaRPr lang="en-GB" sz="2400" dirty="0"/>
          </a:p>
          <a:p>
            <a:endParaRPr lang="en-GB" sz="2400" dirty="0"/>
          </a:p>
          <a:p>
            <a:endParaRPr lang="en-GB" sz="2400" dirty="0"/>
          </a:p>
          <a:p>
            <a:r>
              <a:rPr lang="en-GB" sz="2400" dirty="0"/>
              <a:t>What are the key points you get from this video?   What do psychologists do? Or do not do?</a:t>
            </a:r>
          </a:p>
        </p:txBody>
      </p:sp>
      <p:pic>
        <p:nvPicPr>
          <p:cNvPr id="7" name="Graphic 6" descr="Customer review with solid fill">
            <a:extLst>
              <a:ext uri="{FF2B5EF4-FFF2-40B4-BE49-F238E27FC236}">
                <a16:creationId xmlns:a16="http://schemas.microsoft.com/office/drawing/2014/main" id="{38811D54-7AFA-6C7D-FE9E-6D008792243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0744" y="604558"/>
            <a:ext cx="914400" cy="914400"/>
          </a:xfrm>
          <a:prstGeom prst="rect">
            <a:avLst/>
          </a:prstGeom>
        </p:spPr>
      </p:pic>
      <p:sp>
        <p:nvSpPr>
          <p:cNvPr id="8" name="TextBox 7">
            <a:extLst>
              <a:ext uri="{FF2B5EF4-FFF2-40B4-BE49-F238E27FC236}">
                <a16:creationId xmlns:a16="http://schemas.microsoft.com/office/drawing/2014/main" id="{8F49D361-709E-0417-3F67-4098A5BB589C}"/>
              </a:ext>
            </a:extLst>
          </p:cNvPr>
          <p:cNvSpPr txBox="1"/>
          <p:nvPr/>
        </p:nvSpPr>
        <p:spPr>
          <a:xfrm>
            <a:off x="7247780" y="180459"/>
            <a:ext cx="6096000" cy="369332"/>
          </a:xfrm>
          <a:prstGeom prst="rect">
            <a:avLst/>
          </a:prstGeom>
          <a:noFill/>
        </p:spPr>
        <p:txBody>
          <a:bodyPr wrap="square">
            <a:spAutoFit/>
          </a:bodyPr>
          <a:lstStyle/>
          <a:p>
            <a:r>
              <a:rPr lang="en-GB" dirty="0"/>
              <a:t>https://youtu.be/btDPxR-Gauc</a:t>
            </a:r>
          </a:p>
        </p:txBody>
      </p:sp>
      <p:pic>
        <p:nvPicPr>
          <p:cNvPr id="11" name="Online Media 10" title="We are Psychologists">
            <a:hlinkClick r:id="" action="ppaction://media"/>
            <a:extLst>
              <a:ext uri="{FF2B5EF4-FFF2-40B4-BE49-F238E27FC236}">
                <a16:creationId xmlns:a16="http://schemas.microsoft.com/office/drawing/2014/main" id="{06EAB63F-79FD-B28D-845D-040968333667}"/>
              </a:ext>
            </a:extLst>
          </p:cNvPr>
          <p:cNvPicPr>
            <a:picLocks noGrp="1" noRot="1" noChangeAspect="1"/>
          </p:cNvPicPr>
          <p:nvPr>
            <p:ph idx="1"/>
            <a:videoFile r:link="rId1"/>
          </p:nvPr>
        </p:nvPicPr>
        <p:blipFill>
          <a:blip r:embed="rId6"/>
          <a:stretch>
            <a:fillRect/>
          </a:stretch>
        </p:blipFill>
        <p:spPr>
          <a:xfrm>
            <a:off x="1889760" y="1627014"/>
            <a:ext cx="8059103" cy="4549949"/>
          </a:xfrm>
          <a:prstGeom prst="rect">
            <a:avLst/>
          </a:prstGeom>
        </p:spPr>
      </p:pic>
    </p:spTree>
    <p:extLst>
      <p:ext uri="{BB962C8B-B14F-4D97-AF65-F5344CB8AC3E}">
        <p14:creationId xmlns:p14="http://schemas.microsoft.com/office/powerpoint/2010/main" val="1809433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7870AE7-509E-2E91-D31F-C876B5176E21}"/>
              </a:ext>
            </a:extLst>
          </p:cNvPr>
          <p:cNvSpPr>
            <a:spLocks noGrp="1"/>
          </p:cNvSpPr>
          <p:nvPr>
            <p:ph type="title"/>
          </p:nvPr>
        </p:nvSpPr>
        <p:spPr>
          <a:xfrm>
            <a:off x="800319" y="2754801"/>
            <a:ext cx="10161971" cy="1500187"/>
          </a:xfrm>
          <a:solidFill>
            <a:schemeClr val="accent1">
              <a:lumMod val="60000"/>
              <a:lumOff val="40000"/>
            </a:schemeClr>
          </a:solidFill>
        </p:spPr>
        <p:txBody>
          <a:bodyPr/>
          <a:lstStyle/>
          <a:p>
            <a:r>
              <a:rPr lang="en-GB" dirty="0">
                <a:latin typeface="+mn-lt"/>
              </a:rPr>
              <a:t>The evolution of psychology</a:t>
            </a:r>
            <a:endParaRPr lang="en-GB" dirty="0"/>
          </a:p>
        </p:txBody>
      </p:sp>
      <p:sp>
        <p:nvSpPr>
          <p:cNvPr id="5" name="Text Placeholder 4">
            <a:extLst>
              <a:ext uri="{FF2B5EF4-FFF2-40B4-BE49-F238E27FC236}">
                <a16:creationId xmlns:a16="http://schemas.microsoft.com/office/drawing/2014/main" id="{13934FBE-B331-7152-D65C-038BAADB6B3A}"/>
              </a:ext>
            </a:extLst>
          </p:cNvPr>
          <p:cNvSpPr>
            <a:spLocks noGrp="1"/>
          </p:cNvSpPr>
          <p:nvPr>
            <p:ph type="body" idx="1"/>
          </p:nvPr>
        </p:nvSpPr>
        <p:spPr>
          <a:xfrm>
            <a:off x="3346450" y="7926936"/>
            <a:ext cx="10515600" cy="1500187"/>
          </a:xfrm>
        </p:spPr>
        <p:txBody>
          <a:bodyPr/>
          <a:lstStyle/>
          <a:p>
            <a:endParaRPr lang="en-GB" dirty="0"/>
          </a:p>
        </p:txBody>
      </p:sp>
      <p:pic>
        <p:nvPicPr>
          <p:cNvPr id="7" name="Picture 6" descr="A dog in a device&#10;&#10;Description automatically generated">
            <a:extLst>
              <a:ext uri="{FF2B5EF4-FFF2-40B4-BE49-F238E27FC236}">
                <a16:creationId xmlns:a16="http://schemas.microsoft.com/office/drawing/2014/main" id="{3D04FB94-8DF0-9823-5F42-7F2C2C74D9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0846" y="212127"/>
            <a:ext cx="3893075" cy="2163697"/>
          </a:xfrm>
          <a:prstGeom prst="rect">
            <a:avLst/>
          </a:prstGeom>
        </p:spPr>
      </p:pic>
      <p:sp>
        <p:nvSpPr>
          <p:cNvPr id="8" name="TextBox 7">
            <a:extLst>
              <a:ext uri="{FF2B5EF4-FFF2-40B4-BE49-F238E27FC236}">
                <a16:creationId xmlns:a16="http://schemas.microsoft.com/office/drawing/2014/main" id="{2A902CA8-96B7-D383-D732-CBAFCEBE255A}"/>
              </a:ext>
            </a:extLst>
          </p:cNvPr>
          <p:cNvSpPr txBox="1"/>
          <p:nvPr/>
        </p:nvSpPr>
        <p:spPr>
          <a:xfrm>
            <a:off x="4104955" y="2485017"/>
            <a:ext cx="4695825" cy="230832"/>
          </a:xfrm>
          <a:prstGeom prst="rect">
            <a:avLst/>
          </a:prstGeom>
          <a:noFill/>
        </p:spPr>
        <p:txBody>
          <a:bodyPr wrap="square" rtlCol="0">
            <a:spAutoFit/>
          </a:bodyPr>
          <a:lstStyle/>
          <a:p>
            <a:r>
              <a:rPr lang="en-GB" sz="900" dirty="0">
                <a:hlinkClick r:id="rId4" tooltip="https://gabriellagiudici.it/lapprendimento-i-comportamenti-di-risposta/"/>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10" name="Picture 9" descr="A young child looking at a calendar&#10;&#10;Description automatically generated">
            <a:extLst>
              <a:ext uri="{FF2B5EF4-FFF2-40B4-BE49-F238E27FC236}">
                <a16:creationId xmlns:a16="http://schemas.microsoft.com/office/drawing/2014/main" id="{FA7BB55B-1326-694B-82EF-9D703ECB6B8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55675" y="242070"/>
            <a:ext cx="3190386" cy="2124745"/>
          </a:xfrm>
          <a:prstGeom prst="rect">
            <a:avLst/>
          </a:prstGeom>
        </p:spPr>
      </p:pic>
      <p:sp>
        <p:nvSpPr>
          <p:cNvPr id="11" name="TextBox 10">
            <a:extLst>
              <a:ext uri="{FF2B5EF4-FFF2-40B4-BE49-F238E27FC236}">
                <a16:creationId xmlns:a16="http://schemas.microsoft.com/office/drawing/2014/main" id="{5E81F58C-FD98-E395-25DC-B8EC55577FD9}"/>
              </a:ext>
            </a:extLst>
          </p:cNvPr>
          <p:cNvSpPr txBox="1"/>
          <p:nvPr/>
        </p:nvSpPr>
        <p:spPr>
          <a:xfrm>
            <a:off x="667196" y="2523969"/>
            <a:ext cx="2974848" cy="230832"/>
          </a:xfrm>
          <a:prstGeom prst="rect">
            <a:avLst/>
          </a:prstGeom>
          <a:noFill/>
        </p:spPr>
        <p:txBody>
          <a:bodyPr wrap="square" rtlCol="0">
            <a:spAutoFit/>
          </a:bodyPr>
          <a:lstStyle/>
          <a:p>
            <a:r>
              <a:rPr lang="en-GB" sz="900" dirty="0">
                <a:hlinkClick r:id="rId7" tooltip="https://pressbooks.nscc.ca/lumenlife/chapter/emotional-and-social-development-in-early-childhood/"/>
              </a:rPr>
              <a:t>This Photo</a:t>
            </a:r>
            <a:r>
              <a:rPr lang="en-GB" sz="900" dirty="0"/>
              <a:t> by Unknown Author is licensed under </a:t>
            </a:r>
            <a:r>
              <a:rPr lang="en-GB" sz="900" dirty="0">
                <a:hlinkClick r:id="rId8" tooltip="https://creativecommons.org/licenses/by/3.0/"/>
              </a:rPr>
              <a:t>CC BY</a:t>
            </a:r>
            <a:endParaRPr lang="en-GB" sz="900" dirty="0"/>
          </a:p>
        </p:txBody>
      </p:sp>
      <p:pic>
        <p:nvPicPr>
          <p:cNvPr id="13" name="Picture 12" descr="A screen shot of a game&#10;&#10;Description automatically generated">
            <a:extLst>
              <a:ext uri="{FF2B5EF4-FFF2-40B4-BE49-F238E27FC236}">
                <a16:creationId xmlns:a16="http://schemas.microsoft.com/office/drawing/2014/main" id="{445A03EC-749B-0A91-FF9B-03070D70CAB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493683" y="213287"/>
            <a:ext cx="3217471" cy="2124745"/>
          </a:xfrm>
          <a:prstGeom prst="rect">
            <a:avLst/>
          </a:prstGeom>
        </p:spPr>
      </p:pic>
      <p:sp>
        <p:nvSpPr>
          <p:cNvPr id="14" name="TextBox 13">
            <a:extLst>
              <a:ext uri="{FF2B5EF4-FFF2-40B4-BE49-F238E27FC236}">
                <a16:creationId xmlns:a16="http://schemas.microsoft.com/office/drawing/2014/main" id="{2CE37788-F2B5-E810-7CB7-638BCFC9C5B0}"/>
              </a:ext>
            </a:extLst>
          </p:cNvPr>
          <p:cNvSpPr txBox="1"/>
          <p:nvPr/>
        </p:nvSpPr>
        <p:spPr>
          <a:xfrm>
            <a:off x="7337890" y="2477156"/>
            <a:ext cx="4038600" cy="230832"/>
          </a:xfrm>
          <a:prstGeom prst="rect">
            <a:avLst/>
          </a:prstGeom>
          <a:noFill/>
        </p:spPr>
        <p:txBody>
          <a:bodyPr wrap="square" rtlCol="0">
            <a:spAutoFit/>
          </a:bodyPr>
          <a:lstStyle/>
          <a:p>
            <a:r>
              <a:rPr lang="en-GB" sz="900" dirty="0">
                <a:hlinkClick r:id="rId10" tooltip="https://gaming.stackexchange.com/questions/293444/what-are-scoreboards-on-diep-io"/>
              </a:rPr>
              <a:t>This Photo</a:t>
            </a:r>
            <a:r>
              <a:rPr lang="en-GB" sz="900" dirty="0"/>
              <a:t> by Unknown Author is licensed under </a:t>
            </a:r>
            <a:r>
              <a:rPr lang="en-GB" sz="900" dirty="0">
                <a:hlinkClick r:id="rId11" tooltip="https://creativecommons.org/licenses/by-sa/3.0/"/>
              </a:rPr>
              <a:t>CC BY-SA</a:t>
            </a:r>
            <a:endParaRPr lang="en-GB" sz="900" dirty="0"/>
          </a:p>
        </p:txBody>
      </p:sp>
      <p:pic>
        <p:nvPicPr>
          <p:cNvPr id="8194" name="Picture 2">
            <a:extLst>
              <a:ext uri="{FF2B5EF4-FFF2-40B4-BE49-F238E27FC236}">
                <a16:creationId xmlns:a16="http://schemas.microsoft.com/office/drawing/2014/main" id="{0B863C1C-24F2-2CB0-1115-336AB43E8DD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57655" y="4633965"/>
            <a:ext cx="2522482" cy="216775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ur images of babies on a visual cliff are depicted. In some, the mother can be seen encouraging the child.">
            <a:extLst>
              <a:ext uri="{FF2B5EF4-FFF2-40B4-BE49-F238E27FC236}">
                <a16:creationId xmlns:a16="http://schemas.microsoft.com/office/drawing/2014/main" id="{19B8DCA0-B290-6768-261A-2D668605CA5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797421" y="4633965"/>
            <a:ext cx="3787310" cy="5164513"/>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child with a device on his head&#10;&#10;Description automatically generated">
            <a:extLst>
              <a:ext uri="{FF2B5EF4-FFF2-40B4-BE49-F238E27FC236}">
                <a16:creationId xmlns:a16="http://schemas.microsoft.com/office/drawing/2014/main" id="{92360E38-BCB6-AF7E-3E34-ACB952D360E4}"/>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064501" y="4514279"/>
            <a:ext cx="3363310" cy="2233448"/>
          </a:xfrm>
          <a:prstGeom prst="rect">
            <a:avLst/>
          </a:prstGeom>
        </p:spPr>
      </p:pic>
      <p:sp>
        <p:nvSpPr>
          <p:cNvPr id="17" name="TextBox 16">
            <a:extLst>
              <a:ext uri="{FF2B5EF4-FFF2-40B4-BE49-F238E27FC236}">
                <a16:creationId xmlns:a16="http://schemas.microsoft.com/office/drawing/2014/main" id="{432F06B8-86A9-1576-ABC6-73DF5DD482BF}"/>
              </a:ext>
            </a:extLst>
          </p:cNvPr>
          <p:cNvSpPr txBox="1"/>
          <p:nvPr/>
        </p:nvSpPr>
        <p:spPr>
          <a:xfrm>
            <a:off x="7609490" y="6838634"/>
            <a:ext cx="3363310" cy="230832"/>
          </a:xfrm>
          <a:prstGeom prst="rect">
            <a:avLst/>
          </a:prstGeom>
          <a:noFill/>
        </p:spPr>
        <p:txBody>
          <a:bodyPr wrap="square" rtlCol="0">
            <a:spAutoFit/>
          </a:bodyPr>
          <a:lstStyle/>
          <a:p>
            <a:r>
              <a:rPr lang="en-GB" sz="900">
                <a:hlinkClick r:id="rId15" tooltip="http://www.flickr.com/photos/thinkerthing/8075309856/"/>
              </a:rPr>
              <a:t>This Photo</a:t>
            </a:r>
            <a:r>
              <a:rPr lang="en-GB" sz="900"/>
              <a:t> by Unknown Author is licensed under </a:t>
            </a:r>
            <a:r>
              <a:rPr lang="en-GB" sz="900">
                <a:hlinkClick r:id="rId16" tooltip="https://creativecommons.org/licenses/by-nc/3.0/"/>
              </a:rPr>
              <a:t>CC BY-NC</a:t>
            </a:r>
            <a:endParaRPr lang="en-GB" sz="900"/>
          </a:p>
        </p:txBody>
      </p:sp>
      <p:pic>
        <p:nvPicPr>
          <p:cNvPr id="8198" name="Picture 6" descr="a newborn baby wearing EEG electrodes">
            <a:extLst>
              <a:ext uri="{FF2B5EF4-FFF2-40B4-BE49-F238E27FC236}">
                <a16:creationId xmlns:a16="http://schemas.microsoft.com/office/drawing/2014/main" id="{937D53E9-CE27-D0A2-AF1A-DD91AEC8B48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450868" y="4644564"/>
            <a:ext cx="2976946" cy="2236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77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DEDD7-AE0C-BB0D-EB6D-376F61B353B0}"/>
              </a:ext>
            </a:extLst>
          </p:cNvPr>
          <p:cNvSpPr>
            <a:spLocks noGrp="1"/>
          </p:cNvSpPr>
          <p:nvPr>
            <p:ph type="title"/>
          </p:nvPr>
        </p:nvSpPr>
        <p:spPr>
          <a:xfrm>
            <a:off x="635000" y="2626241"/>
            <a:ext cx="3418659" cy="3597729"/>
          </a:xfrm>
        </p:spPr>
        <p:txBody>
          <a:bodyPr anchor="ctr">
            <a:normAutofit/>
          </a:bodyPr>
          <a:lstStyle/>
          <a:p>
            <a:pPr algn="ctr"/>
            <a:r>
              <a:rPr lang="en-GB" dirty="0">
                <a:latin typeface="+mn-lt"/>
              </a:rPr>
              <a:t>The history of psychology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F5CD4772-B7CD-6A28-E225-E2C3DD2B3FF0}"/>
              </a:ext>
            </a:extLst>
          </p:cNvPr>
          <p:cNvSpPr>
            <a:spLocks noGrp="1"/>
          </p:cNvSpPr>
          <p:nvPr>
            <p:ph idx="1"/>
          </p:nvPr>
        </p:nvSpPr>
        <p:spPr>
          <a:xfrm>
            <a:off x="4869688" y="499730"/>
            <a:ext cx="6866636" cy="6243970"/>
          </a:xfrm>
        </p:spPr>
        <p:txBody>
          <a:bodyPr>
            <a:normAutofit/>
          </a:bodyPr>
          <a:lstStyle/>
          <a:p>
            <a:r>
              <a:rPr lang="en-GB" dirty="0"/>
              <a:t>Psychology as a modern discipline is  considered only about 100-150 years old (Frontiersin.org, 2019). </a:t>
            </a:r>
          </a:p>
          <a:p>
            <a:r>
              <a:rPr lang="en-GB" dirty="0"/>
              <a:t>Some issues studied by modern psychologists were rooted in philosophical debates from many hundreds of years ago. </a:t>
            </a:r>
          </a:p>
          <a:p>
            <a:pPr lvl="1"/>
            <a:r>
              <a:rPr lang="en-GB" dirty="0"/>
              <a:t>Early views and beliefs of human behaviour can be linked to current explorations in psychology. </a:t>
            </a:r>
          </a:p>
        </p:txBody>
      </p:sp>
      <p:pic>
        <p:nvPicPr>
          <p:cNvPr id="3" name="Picture 2">
            <a:extLst>
              <a:ext uri="{FF2B5EF4-FFF2-40B4-BE49-F238E27FC236}">
                <a16:creationId xmlns:a16="http://schemas.microsoft.com/office/drawing/2014/main" id="{EAF20865-3AE9-8A58-6B8A-67EAB2BB55F5}"/>
              </a:ext>
            </a:extLst>
          </p:cNvPr>
          <p:cNvPicPr>
            <a:picLocks noChangeAspect="1"/>
          </p:cNvPicPr>
          <p:nvPr/>
        </p:nvPicPr>
        <p:blipFill>
          <a:blip r:embed="rId3"/>
          <a:stretch>
            <a:fillRect/>
          </a:stretch>
        </p:blipFill>
        <p:spPr>
          <a:xfrm>
            <a:off x="164078" y="310963"/>
            <a:ext cx="3995251" cy="2660837"/>
          </a:xfrm>
          <a:prstGeom prst="rect">
            <a:avLst/>
          </a:prstGeom>
        </p:spPr>
      </p:pic>
    </p:spTree>
    <p:extLst>
      <p:ext uri="{BB962C8B-B14F-4D97-AF65-F5344CB8AC3E}">
        <p14:creationId xmlns:p14="http://schemas.microsoft.com/office/powerpoint/2010/main" val="3253170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5A424B-1471-C53D-1193-ADA82F4EBFF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021BDBB-274B-1221-B6A8-F8BC3F9B9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285CFB-9B9C-85A6-90B5-32CF775A2DFA}"/>
              </a:ext>
            </a:extLst>
          </p:cNvPr>
          <p:cNvSpPr>
            <a:spLocks noGrp="1"/>
          </p:cNvSpPr>
          <p:nvPr>
            <p:ph type="title"/>
          </p:nvPr>
        </p:nvSpPr>
        <p:spPr>
          <a:xfrm>
            <a:off x="635000" y="2626241"/>
            <a:ext cx="3418659" cy="3597729"/>
          </a:xfrm>
        </p:spPr>
        <p:txBody>
          <a:bodyPr anchor="ctr">
            <a:normAutofit/>
          </a:bodyPr>
          <a:lstStyle/>
          <a:p>
            <a:pPr algn="ctr"/>
            <a:r>
              <a:rPr lang="en-GB" dirty="0">
                <a:latin typeface="+mn-lt"/>
              </a:rPr>
              <a:t>The evolution of psychology</a:t>
            </a:r>
          </a:p>
        </p:txBody>
      </p:sp>
      <p:sp>
        <p:nvSpPr>
          <p:cNvPr id="11" name="sketch line">
            <a:extLst>
              <a:ext uri="{FF2B5EF4-FFF2-40B4-BE49-F238E27FC236}">
                <a16:creationId xmlns:a16="http://schemas.microsoft.com/office/drawing/2014/main" id="{BB184C1C-59BE-8390-1F3F-6612E3E5F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s evolution of a person&#10;&#10;Description automatically generated">
            <a:extLst>
              <a:ext uri="{FF2B5EF4-FFF2-40B4-BE49-F238E27FC236}">
                <a16:creationId xmlns:a16="http://schemas.microsoft.com/office/drawing/2014/main" id="{6F17415F-7CC1-F562-E6DB-261B1867F7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8474" y="-105106"/>
            <a:ext cx="5218464" cy="3326771"/>
          </a:xfrm>
          <a:prstGeom prst="rect">
            <a:avLst/>
          </a:prstGeom>
        </p:spPr>
      </p:pic>
      <p:sp>
        <p:nvSpPr>
          <p:cNvPr id="7" name="Content Placeholder 6">
            <a:extLst>
              <a:ext uri="{FF2B5EF4-FFF2-40B4-BE49-F238E27FC236}">
                <a16:creationId xmlns:a16="http://schemas.microsoft.com/office/drawing/2014/main" id="{CF825B47-4ED1-2F8D-5D45-FC2C015571D9}"/>
              </a:ext>
            </a:extLst>
          </p:cNvPr>
          <p:cNvSpPr>
            <a:spLocks noGrp="1"/>
          </p:cNvSpPr>
          <p:nvPr>
            <p:ph idx="1"/>
          </p:nvPr>
        </p:nvSpPr>
        <p:spPr>
          <a:xfrm>
            <a:off x="4869688" y="499730"/>
            <a:ext cx="6866636" cy="6243970"/>
          </a:xfrm>
        </p:spPr>
        <p:txBody>
          <a:bodyPr>
            <a:normAutofit/>
          </a:bodyPr>
          <a:lstStyle/>
          <a:p>
            <a:r>
              <a:rPr lang="en-GB" i="0" dirty="0">
                <a:solidFill>
                  <a:schemeClr val="tx1"/>
                </a:solidFill>
              </a:rPr>
              <a:t>Ancient Greek </a:t>
            </a:r>
            <a:r>
              <a:rPr lang="en-GB" dirty="0"/>
              <a:t>philosophers from around 600 BC </a:t>
            </a:r>
            <a:r>
              <a:rPr lang="en-GB" i="0" dirty="0">
                <a:solidFill>
                  <a:schemeClr val="tx1"/>
                </a:solidFill>
              </a:rPr>
              <a:t>studied the differences between the mind and the soul and how past experience contributes to behaviour </a:t>
            </a:r>
          </a:p>
          <a:p>
            <a:pPr lvl="1"/>
            <a:r>
              <a:rPr lang="en-GB" i="0" dirty="0">
                <a:solidFill>
                  <a:schemeClr val="tx1"/>
                </a:solidFill>
              </a:rPr>
              <a:t>In the past, medical doctors, physiologists and philosophers were interested in the physical workings of the human body.</a:t>
            </a:r>
          </a:p>
          <a:p>
            <a:pPr lvl="1"/>
            <a:endParaRPr lang="en-GB" dirty="0"/>
          </a:p>
          <a:p>
            <a:r>
              <a:rPr lang="en-GB" dirty="0">
                <a:solidFill>
                  <a:schemeClr val="tx1"/>
                </a:solidFill>
              </a:rPr>
              <a:t>The modern history of psychology began when thinkers and researchers began to apply systematic and empirical scientific methods which could produce objective and reliable theories and data. </a:t>
            </a:r>
            <a:endParaRPr lang="en-US" dirty="0">
              <a:solidFill>
                <a:schemeClr val="tx1"/>
              </a:solidFill>
            </a:endParaRPr>
          </a:p>
        </p:txBody>
      </p:sp>
    </p:spTree>
    <p:extLst>
      <p:ext uri="{BB962C8B-B14F-4D97-AF65-F5344CB8AC3E}">
        <p14:creationId xmlns:p14="http://schemas.microsoft.com/office/powerpoint/2010/main" val="2184376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3504595-C682-459D-8B25-E065F7C26E4B}"/>
              </a:ext>
            </a:extLst>
          </p:cNvPr>
          <p:cNvSpPr>
            <a:spLocks noGrp="1" noChangeArrowheads="1"/>
          </p:cNvSpPr>
          <p:nvPr>
            <p:ph type="title"/>
          </p:nvPr>
        </p:nvSpPr>
        <p:spPr>
          <a:xfrm>
            <a:off x="7170162" y="1062515"/>
            <a:ext cx="4453842" cy="476250"/>
          </a:xfrm>
        </p:spPr>
        <p:txBody>
          <a:bodyPr rtlCol="0" anchor="b">
            <a:noAutofit/>
          </a:bodyPr>
          <a:lstStyle/>
          <a:p>
            <a:pPr algn="ctr">
              <a:defRPr/>
            </a:pPr>
            <a:r>
              <a:rPr lang="en-GB" sz="3200" b="1" dirty="0">
                <a:latin typeface="+mn-lt"/>
              </a:rPr>
              <a:t>Galen's Four Temperaments</a:t>
            </a:r>
            <a:r>
              <a:rPr lang="en-GB" sz="3200" b="1" dirty="0">
                <a:solidFill>
                  <a:schemeClr val="tx1">
                    <a:alpha val="80000"/>
                  </a:schemeClr>
                </a:solidFill>
                <a:cs typeface="Arial" panose="020B0604020202020204" pitchFamily="34" charset="0"/>
              </a:rPr>
              <a:t>(Lester, 1990)</a:t>
            </a:r>
            <a:endParaRPr lang="en-US" sz="3200" b="1" dirty="0">
              <a:latin typeface="+mn-lt"/>
            </a:endParaRPr>
          </a:p>
        </p:txBody>
      </p:sp>
      <p:pic>
        <p:nvPicPr>
          <p:cNvPr id="12291" name="Picture 4" descr="A person wearing a suit and tie&#10;&#10;Description automatically generated">
            <a:extLst>
              <a:ext uri="{FF2B5EF4-FFF2-40B4-BE49-F238E27FC236}">
                <a16:creationId xmlns:a16="http://schemas.microsoft.com/office/drawing/2014/main" id="{03472B8D-B94E-42A9-9E8C-14A8C9E6753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174" r="14680" b="5"/>
          <a:stretch/>
        </p:blipFill>
        <p:spPr bwMode="auto">
          <a:xfrm>
            <a:off x="277771" y="1088328"/>
            <a:ext cx="2456683" cy="27723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2" descr="A person looking at the camera&#10;&#10;Description automatically generated">
            <a:extLst>
              <a:ext uri="{FF2B5EF4-FFF2-40B4-BE49-F238E27FC236}">
                <a16:creationId xmlns:a16="http://schemas.microsoft.com/office/drawing/2014/main" id="{55379249-9B38-4375-95A8-CBA6B9B67F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731" r="4" b="4"/>
          <a:stretch/>
        </p:blipFill>
        <p:spPr bwMode="auto">
          <a:xfrm>
            <a:off x="4227825" y="727243"/>
            <a:ext cx="2456683" cy="277239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0" name="Picture 6" descr="A person posing for the camera&#10;&#10;Description automatically generated">
            <a:extLst>
              <a:ext uri="{FF2B5EF4-FFF2-40B4-BE49-F238E27FC236}">
                <a16:creationId xmlns:a16="http://schemas.microsoft.com/office/drawing/2014/main" id="{D1968030-F264-4880-AB26-57A8EB693F8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812" r="30718" b="3"/>
          <a:stretch/>
        </p:blipFill>
        <p:spPr bwMode="auto">
          <a:xfrm>
            <a:off x="-2294" y="3371414"/>
            <a:ext cx="2456683" cy="318707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8" descr="A person wearing a white shirt&#10;&#10;Description automatically generated">
            <a:extLst>
              <a:ext uri="{FF2B5EF4-FFF2-40B4-BE49-F238E27FC236}">
                <a16:creationId xmlns:a16="http://schemas.microsoft.com/office/drawing/2014/main" id="{DBE77FAC-DE76-46D4-B0FF-36A4CF0F0E5D}"/>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969" r="33222" b="4"/>
          <a:stretch/>
        </p:blipFill>
        <p:spPr bwMode="auto">
          <a:xfrm>
            <a:off x="4013895" y="3465129"/>
            <a:ext cx="2456683" cy="31870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3">
            <a:extLst>
              <a:ext uri="{FF2B5EF4-FFF2-40B4-BE49-F238E27FC236}">
                <a16:creationId xmlns:a16="http://schemas.microsoft.com/office/drawing/2014/main" id="{368C7905-AF0A-4CDC-B9AF-C79CB9C521FF}"/>
              </a:ext>
            </a:extLst>
          </p:cNvPr>
          <p:cNvSpPr>
            <a:spLocks noGrp="1"/>
          </p:cNvSpPr>
          <p:nvPr>
            <p:ph idx="1"/>
          </p:nvPr>
        </p:nvSpPr>
        <p:spPr>
          <a:xfrm>
            <a:off x="7010400" y="1694688"/>
            <a:ext cx="5181600" cy="5681472"/>
          </a:xfrm>
        </p:spPr>
        <p:txBody>
          <a:bodyPr rtlCol="0" anchor="t">
            <a:noAutofit/>
          </a:bodyPr>
          <a:lstStyle/>
          <a:p>
            <a:pPr marL="0" indent="0">
              <a:buNone/>
              <a:defRPr/>
            </a:pPr>
            <a:r>
              <a:rPr lang="en-GB" sz="2400" dirty="0">
                <a:solidFill>
                  <a:schemeClr val="tx1">
                    <a:alpha val="80000"/>
                  </a:schemeClr>
                </a:solidFill>
                <a:cs typeface="Arial" panose="020B0604020202020204" pitchFamily="34" charset="0"/>
              </a:rPr>
              <a:t>The Roman philosopher Galen (</a:t>
            </a:r>
            <a:r>
              <a:rPr lang="en-GB" sz="1600" b="0" i="0" dirty="0">
                <a:solidFill>
                  <a:srgbClr val="1F1F1F"/>
                </a:solidFill>
                <a:effectLst/>
                <a:latin typeface="ElsevierGulliver"/>
              </a:rPr>
              <a:t>c. AD 129–200</a:t>
            </a:r>
            <a:r>
              <a:rPr lang="en-GB" sz="2400" dirty="0">
                <a:solidFill>
                  <a:schemeClr val="tx1">
                    <a:alpha val="80000"/>
                  </a:schemeClr>
                </a:solidFill>
                <a:cs typeface="Arial" panose="020B0604020202020204" pitchFamily="34" charset="0"/>
              </a:rPr>
              <a:t>) devised a model of personality types based on the ancient Greek theory of humourism, which attempted to explain how the human body worked.</a:t>
            </a:r>
          </a:p>
          <a:p>
            <a:pPr marL="0" indent="0">
              <a:buNone/>
              <a:defRPr/>
            </a:pPr>
            <a:r>
              <a:rPr lang="en-GB" sz="2400" dirty="0">
                <a:solidFill>
                  <a:schemeClr val="tx1">
                    <a:alpha val="80000"/>
                  </a:schemeClr>
                </a:solidFill>
                <a:cs typeface="Arial" panose="020B0604020202020204" pitchFamily="34" charset="0"/>
              </a:rPr>
              <a:t>The original medical model based on the four basic elements: earth, fire, air and water. Galen connected these elements to bodily fluids (or 'humours’) to emotions or behaviours, known as 'temperaments’.  </a:t>
            </a:r>
            <a:r>
              <a:rPr lang="en-GB" sz="2000" dirty="0">
                <a:solidFill>
                  <a:schemeClr val="tx1">
                    <a:alpha val="80000"/>
                  </a:schemeClr>
                </a:solidFill>
                <a:cs typeface="Arial" panose="020B0604020202020204" pitchFamily="34" charset="0"/>
              </a:rPr>
              <a:t>	</a:t>
            </a:r>
          </a:p>
          <a:p>
            <a:pPr marL="0" indent="0">
              <a:buNone/>
              <a:defRPr/>
            </a:pPr>
            <a:r>
              <a:rPr lang="en-GB" sz="2400" b="1" dirty="0">
                <a:solidFill>
                  <a:srgbClr val="FF0000"/>
                </a:solidFill>
              </a:rPr>
              <a:t>Close link between bodily functions and psychological traits</a:t>
            </a:r>
          </a:p>
          <a:p>
            <a:pPr marL="0" indent="0">
              <a:buNone/>
              <a:defRPr/>
            </a:pPr>
            <a:r>
              <a:rPr lang="en-GB" sz="2400" b="1" dirty="0">
                <a:solidFill>
                  <a:srgbClr val="FF0000"/>
                </a:solidFill>
                <a:cs typeface="Arial" panose="020B0604020202020204" pitchFamily="34" charset="0"/>
              </a:rPr>
              <a:t>		</a:t>
            </a:r>
            <a:r>
              <a:rPr lang="en-GB" sz="2000" dirty="0">
                <a:solidFill>
                  <a:schemeClr val="tx1">
                    <a:alpha val="80000"/>
                  </a:schemeClr>
                </a:solidFill>
                <a:cs typeface="Arial" panose="020B0604020202020204" pitchFamily="34" charset="0"/>
              </a:rPr>
              <a:t>			</a:t>
            </a:r>
            <a:endParaRPr lang="en-US" altLang="en-US" sz="2000" dirty="0">
              <a:solidFill>
                <a:schemeClr val="tx1">
                  <a:alpha val="80000"/>
                </a:schemeClr>
              </a:solidFill>
              <a:ea typeface="Arial Unicode MS" pitchFamily="34" charset="-128"/>
              <a:cs typeface="Arial" panose="020B0604020202020204" pitchFamily="34" charset="0"/>
            </a:endParaRPr>
          </a:p>
        </p:txBody>
      </p:sp>
      <p:pic>
        <p:nvPicPr>
          <p:cNvPr id="2" name="Picture 2" descr="Galen's Personality Theory - Psychology of Personality Period 6">
            <a:extLst>
              <a:ext uri="{FF2B5EF4-FFF2-40B4-BE49-F238E27FC236}">
                <a16:creationId xmlns:a16="http://schemas.microsoft.com/office/drawing/2014/main" id="{81959D65-26BC-2C67-AFEA-4F6B1673EC5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2177540" y="2017991"/>
            <a:ext cx="2347933" cy="2357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6213B4F-C49A-81A2-8A0C-0B8E8A9D7B37}"/>
              </a:ext>
            </a:extLst>
          </p:cNvPr>
          <p:cNvSpPr txBox="1"/>
          <p:nvPr/>
        </p:nvSpPr>
        <p:spPr>
          <a:xfrm>
            <a:off x="126999" y="5781199"/>
            <a:ext cx="2975427" cy="1077218"/>
          </a:xfrm>
          <a:prstGeom prst="rect">
            <a:avLst/>
          </a:prstGeom>
          <a:solidFill>
            <a:schemeClr val="accent6">
              <a:lumMod val="75000"/>
            </a:schemeClr>
          </a:solidFill>
        </p:spPr>
        <p:txBody>
          <a:bodyPr wrap="square">
            <a:spAutoFit/>
          </a:bodyPr>
          <a:lstStyle/>
          <a:p>
            <a:pPr eaLnBrk="1" fontAlgn="auto" hangingPunct="1">
              <a:defRPr/>
            </a:pPr>
            <a:r>
              <a:rPr lang="en-GB" sz="2400" b="1" dirty="0">
                <a:solidFill>
                  <a:schemeClr val="bg1">
                    <a:alpha val="80000"/>
                  </a:schemeClr>
                </a:solidFill>
                <a:cs typeface="Arial" panose="020B0604020202020204" pitchFamily="34" charset="0"/>
              </a:rPr>
              <a:t>sanguine:</a:t>
            </a:r>
            <a:r>
              <a:rPr lang="en-GB" sz="2400" dirty="0">
                <a:solidFill>
                  <a:schemeClr val="bg1">
                    <a:alpha val="80000"/>
                  </a:schemeClr>
                </a:solidFill>
                <a:cs typeface="Arial" panose="020B0604020202020204" pitchFamily="34" charset="0"/>
              </a:rPr>
              <a:t> </a:t>
            </a:r>
            <a:r>
              <a:rPr lang="en-GB" sz="2000" dirty="0">
                <a:solidFill>
                  <a:schemeClr val="bg1">
                    <a:alpha val="80000"/>
                  </a:schemeClr>
                </a:solidFill>
                <a:cs typeface="Arial" panose="020B0604020202020204" pitchFamily="34" charset="0"/>
              </a:rPr>
              <a:t>warm-hearted, cheerful, optimistic and confident</a:t>
            </a:r>
          </a:p>
        </p:txBody>
      </p:sp>
      <p:sp>
        <p:nvSpPr>
          <p:cNvPr id="8" name="TextBox 7">
            <a:extLst>
              <a:ext uri="{FF2B5EF4-FFF2-40B4-BE49-F238E27FC236}">
                <a16:creationId xmlns:a16="http://schemas.microsoft.com/office/drawing/2014/main" id="{92501F46-F056-6B1D-855E-4F32B46CC459}"/>
              </a:ext>
            </a:extLst>
          </p:cNvPr>
          <p:cNvSpPr txBox="1"/>
          <p:nvPr/>
        </p:nvSpPr>
        <p:spPr>
          <a:xfrm>
            <a:off x="279143" y="377310"/>
            <a:ext cx="2585977" cy="1200329"/>
          </a:xfrm>
          <a:prstGeom prst="rect">
            <a:avLst/>
          </a:prstGeom>
          <a:solidFill>
            <a:schemeClr val="accent6">
              <a:lumMod val="75000"/>
            </a:schemeClr>
          </a:solidFill>
        </p:spPr>
        <p:txBody>
          <a:bodyPr wrap="square">
            <a:spAutoFit/>
          </a:bodyPr>
          <a:lstStyle/>
          <a:p>
            <a:pPr eaLnBrk="1" fontAlgn="auto" hangingPunct="1">
              <a:defRPr/>
            </a:pPr>
            <a:r>
              <a:rPr lang="en-GB" sz="2400" b="1" dirty="0">
                <a:solidFill>
                  <a:schemeClr val="bg1">
                    <a:alpha val="80000"/>
                  </a:schemeClr>
                </a:solidFill>
                <a:cs typeface="Arial" panose="020B0604020202020204" pitchFamily="34" charset="0"/>
              </a:rPr>
              <a:t>choleric:</a:t>
            </a:r>
            <a:r>
              <a:rPr lang="en-GB" sz="2400" dirty="0">
                <a:solidFill>
                  <a:schemeClr val="bg1">
                    <a:alpha val="80000"/>
                  </a:schemeClr>
                </a:solidFill>
                <a:cs typeface="Arial" panose="020B0604020202020204" pitchFamily="34" charset="0"/>
              </a:rPr>
              <a:t> fiery, energetic and passionate</a:t>
            </a:r>
          </a:p>
        </p:txBody>
      </p:sp>
      <p:sp>
        <p:nvSpPr>
          <p:cNvPr id="10" name="TextBox 9">
            <a:extLst>
              <a:ext uri="{FF2B5EF4-FFF2-40B4-BE49-F238E27FC236}">
                <a16:creationId xmlns:a16="http://schemas.microsoft.com/office/drawing/2014/main" id="{1DD43DCC-9E05-18B4-D698-AD9312783A22}"/>
              </a:ext>
            </a:extLst>
          </p:cNvPr>
          <p:cNvSpPr txBox="1"/>
          <p:nvPr/>
        </p:nvSpPr>
        <p:spPr>
          <a:xfrm>
            <a:off x="3800234" y="5944320"/>
            <a:ext cx="3047220" cy="707886"/>
          </a:xfrm>
          <a:prstGeom prst="rect">
            <a:avLst/>
          </a:prstGeom>
          <a:solidFill>
            <a:schemeClr val="accent6">
              <a:lumMod val="75000"/>
            </a:schemeClr>
          </a:solidFill>
        </p:spPr>
        <p:txBody>
          <a:bodyPr wrap="square">
            <a:spAutoFit/>
          </a:bodyPr>
          <a:lstStyle/>
          <a:p>
            <a:pPr eaLnBrk="1" fontAlgn="auto" hangingPunct="1">
              <a:defRPr/>
            </a:pPr>
            <a:r>
              <a:rPr lang="en-GB" sz="2000" b="1" dirty="0">
                <a:solidFill>
                  <a:schemeClr val="bg1"/>
                </a:solidFill>
                <a:cs typeface="Arial" panose="020B0604020202020204" pitchFamily="34" charset="0"/>
              </a:rPr>
              <a:t>phlegmatic:</a:t>
            </a:r>
            <a:r>
              <a:rPr lang="en-GB" sz="2000" dirty="0">
                <a:solidFill>
                  <a:schemeClr val="bg1"/>
                </a:solidFill>
                <a:cs typeface="Arial" panose="020B0604020202020204" pitchFamily="34" charset="0"/>
              </a:rPr>
              <a:t> slow, quiet, shy, rational and consistent</a:t>
            </a:r>
          </a:p>
        </p:txBody>
      </p:sp>
      <p:sp>
        <p:nvSpPr>
          <p:cNvPr id="14" name="TextBox 13">
            <a:extLst>
              <a:ext uri="{FF2B5EF4-FFF2-40B4-BE49-F238E27FC236}">
                <a16:creationId xmlns:a16="http://schemas.microsoft.com/office/drawing/2014/main" id="{A4047125-14B9-99F9-DF7C-9A5DFCFFC235}"/>
              </a:ext>
            </a:extLst>
          </p:cNvPr>
          <p:cNvSpPr txBox="1"/>
          <p:nvPr/>
        </p:nvSpPr>
        <p:spPr>
          <a:xfrm>
            <a:off x="3961067" y="217826"/>
            <a:ext cx="2940965" cy="1015663"/>
          </a:xfrm>
          <a:prstGeom prst="rect">
            <a:avLst/>
          </a:prstGeom>
          <a:solidFill>
            <a:schemeClr val="accent6">
              <a:lumMod val="75000"/>
            </a:schemeClr>
          </a:solidFill>
        </p:spPr>
        <p:txBody>
          <a:bodyPr wrap="square">
            <a:spAutoFit/>
          </a:bodyPr>
          <a:lstStyle/>
          <a:p>
            <a:r>
              <a:rPr lang="en-GB" sz="2000" b="1" dirty="0">
                <a:solidFill>
                  <a:schemeClr val="bg1"/>
                </a:solidFill>
                <a:cs typeface="Arial" panose="020B0604020202020204" pitchFamily="34" charset="0"/>
              </a:rPr>
              <a:t>melancholic:</a:t>
            </a:r>
            <a:r>
              <a:rPr lang="en-GB" sz="2000" dirty="0">
                <a:solidFill>
                  <a:schemeClr val="bg1"/>
                </a:solidFill>
                <a:cs typeface="Arial" panose="020B0604020202020204" pitchFamily="34" charset="0"/>
              </a:rPr>
              <a:t> sad, fearful, depressed, poetic and artistic</a:t>
            </a:r>
            <a:endParaRPr lang="en-GB" sz="2000" dirty="0">
              <a:solidFill>
                <a:schemeClr val="bg1"/>
              </a:solidFill>
            </a:endParaRPr>
          </a:p>
        </p:txBody>
      </p:sp>
    </p:spTree>
    <p:extLst>
      <p:ext uri="{BB962C8B-B14F-4D97-AF65-F5344CB8AC3E}">
        <p14:creationId xmlns:p14="http://schemas.microsoft.com/office/powerpoint/2010/main" val="298453384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What Is Personality? | Introductory Psychology">
            <a:extLst>
              <a:ext uri="{FF2B5EF4-FFF2-40B4-BE49-F238E27FC236}">
                <a16:creationId xmlns:a16="http://schemas.microsoft.com/office/drawing/2014/main" id="{5026F104-4B22-6240-B4FF-8AF1B44CC4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7078" y="1540138"/>
            <a:ext cx="5092531" cy="399763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diagram of five different colored circles&#10;&#10;Description automatically generated">
            <a:extLst>
              <a:ext uri="{FF2B5EF4-FFF2-40B4-BE49-F238E27FC236}">
                <a16:creationId xmlns:a16="http://schemas.microsoft.com/office/drawing/2014/main" id="{29D6CA1D-22A4-4388-6B29-AC80A2BF1F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594628" y="3725070"/>
            <a:ext cx="2995805" cy="2995805"/>
          </a:xfrm>
          <a:prstGeom prst="rect">
            <a:avLst/>
          </a:prstGeom>
        </p:spPr>
      </p:pic>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2964C9-CA01-0A9E-AC62-E34C04309DD7}"/>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Galen’s personality and Health</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B4D7C8C-FA45-8D9B-7916-8A0BB5676338}"/>
              </a:ext>
            </a:extLst>
          </p:cNvPr>
          <p:cNvSpPr txBox="1"/>
          <p:nvPr/>
        </p:nvSpPr>
        <p:spPr>
          <a:xfrm>
            <a:off x="6324603" y="2277801"/>
            <a:ext cx="5689597" cy="4154984"/>
          </a:xfrm>
          <a:prstGeom prst="rect">
            <a:avLst/>
          </a:prstGeom>
          <a:noFill/>
        </p:spPr>
        <p:txBody>
          <a:bodyPr wrap="square" rtlCol="0">
            <a:spAutoFit/>
          </a:bodyPr>
          <a:lstStyle/>
          <a:p>
            <a:r>
              <a:rPr lang="en-GB" sz="2400" dirty="0"/>
              <a:t>Some of Galen’s ideas overlap with the Big-5 model of personality (Fiske, 1949: Goldberg, 1981)</a:t>
            </a:r>
          </a:p>
          <a:p>
            <a:pPr lvl="1"/>
            <a:r>
              <a:rPr lang="en-GB" sz="2400" dirty="0"/>
              <a:t>Note the dynamic nature of this link</a:t>
            </a:r>
          </a:p>
          <a:p>
            <a:pPr lvl="1"/>
            <a:r>
              <a:rPr lang="en-GB" altLang="en-US" sz="2400" dirty="0"/>
              <a:t>Galen’s notion that many physical and mental illnesses are connected forms the basis of many modern treatments (Lester, 1990) </a:t>
            </a:r>
            <a:endParaRPr lang="en-GB" sz="2400" dirty="0"/>
          </a:p>
          <a:p>
            <a:r>
              <a:rPr lang="en-GB" sz="2400" dirty="0"/>
              <a:t>The concept of temperament is slightly differently understood in developmental psychology </a:t>
            </a:r>
          </a:p>
        </p:txBody>
      </p:sp>
      <p:sp>
        <p:nvSpPr>
          <p:cNvPr id="9" name="TextBox 8">
            <a:extLst>
              <a:ext uri="{FF2B5EF4-FFF2-40B4-BE49-F238E27FC236}">
                <a16:creationId xmlns:a16="http://schemas.microsoft.com/office/drawing/2014/main" id="{A0207A52-4A6F-17DF-7616-8D76932B7442}"/>
              </a:ext>
            </a:extLst>
          </p:cNvPr>
          <p:cNvSpPr txBox="1"/>
          <p:nvPr/>
        </p:nvSpPr>
        <p:spPr>
          <a:xfrm>
            <a:off x="1432195" y="6566707"/>
            <a:ext cx="4324865" cy="230832"/>
          </a:xfrm>
          <a:prstGeom prst="rect">
            <a:avLst/>
          </a:prstGeom>
          <a:noFill/>
        </p:spPr>
        <p:txBody>
          <a:bodyPr wrap="square" rtlCol="0">
            <a:spAutoFit/>
          </a:bodyPr>
          <a:lstStyle/>
          <a:p>
            <a:r>
              <a:rPr lang="en-GB" sz="900" dirty="0">
                <a:hlinkClick r:id="rId5" tooltip="https://courses.lumenlearning.com/wm-organizationalbehavior/chapter/personality-traits/"/>
              </a:rPr>
              <a:t>This Photo</a:t>
            </a:r>
            <a:r>
              <a:rPr lang="en-GB" sz="900" dirty="0"/>
              <a:t> by Unknown Author is licensed under </a:t>
            </a:r>
            <a:r>
              <a:rPr lang="en-GB" sz="900" dirty="0">
                <a:hlinkClick r:id="rId6" tooltip="https://creativecommons.org/licenses/by/3.0/"/>
              </a:rPr>
              <a:t>CC BY</a:t>
            </a:r>
            <a:endParaRPr lang="en-GB" sz="900" dirty="0"/>
          </a:p>
        </p:txBody>
      </p:sp>
    </p:spTree>
    <p:extLst>
      <p:ext uri="{BB962C8B-B14F-4D97-AF65-F5344CB8AC3E}">
        <p14:creationId xmlns:p14="http://schemas.microsoft.com/office/powerpoint/2010/main" val="3832046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close-up of a brain scan&#10;&#10;Description automatically generated">
            <a:extLst>
              <a:ext uri="{FF2B5EF4-FFF2-40B4-BE49-F238E27FC236}">
                <a16:creationId xmlns:a16="http://schemas.microsoft.com/office/drawing/2014/main" id="{9215A30B-49BC-86E3-E70F-14B06C0B28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680" r="-1" b="5076"/>
          <a:stretch/>
        </p:blipFill>
        <p:spPr>
          <a:xfrm>
            <a:off x="-1" y="10"/>
            <a:ext cx="12228129" cy="4666928"/>
          </a:xfrm>
          <a:prstGeom prst="rect">
            <a:avLst/>
          </a:prstGeom>
        </p:spPr>
      </p:pic>
      <p:grpSp>
        <p:nvGrpSpPr>
          <p:cNvPr id="15" name="Group 14">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6" name="Freeform: Shape 15">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 name="Freeform: Shape 18">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F64624AE-DAF5-47E8-D4BB-A543CC3B6391}"/>
              </a:ext>
            </a:extLst>
          </p:cNvPr>
          <p:cNvSpPr>
            <a:spLocks noGrp="1"/>
          </p:cNvSpPr>
          <p:nvPr>
            <p:ph type="title"/>
          </p:nvPr>
        </p:nvSpPr>
        <p:spPr>
          <a:xfrm>
            <a:off x="804672" y="4551037"/>
            <a:ext cx="5021782" cy="1509931"/>
          </a:xfrm>
        </p:spPr>
        <p:txBody>
          <a:bodyPr>
            <a:normAutofit/>
          </a:bodyPr>
          <a:lstStyle/>
          <a:p>
            <a:r>
              <a:rPr lang="en-GB" dirty="0">
                <a:solidFill>
                  <a:schemeClr val="tx2"/>
                </a:solidFill>
              </a:rPr>
              <a:t>Key Debate in psychology 1</a:t>
            </a:r>
          </a:p>
        </p:txBody>
      </p:sp>
      <p:sp>
        <p:nvSpPr>
          <p:cNvPr id="10" name="Content Placeholder 9">
            <a:extLst>
              <a:ext uri="{FF2B5EF4-FFF2-40B4-BE49-F238E27FC236}">
                <a16:creationId xmlns:a16="http://schemas.microsoft.com/office/drawing/2014/main" id="{B43AFDFA-9616-31C3-1638-D0BD3B3F7681}"/>
              </a:ext>
            </a:extLst>
          </p:cNvPr>
          <p:cNvSpPr>
            <a:spLocks noGrp="1"/>
          </p:cNvSpPr>
          <p:nvPr>
            <p:ph idx="1"/>
          </p:nvPr>
        </p:nvSpPr>
        <p:spPr>
          <a:xfrm>
            <a:off x="6470247" y="4551037"/>
            <a:ext cx="4926411" cy="1509935"/>
          </a:xfrm>
        </p:spPr>
        <p:txBody>
          <a:bodyPr anchor="ctr">
            <a:normAutofit/>
          </a:bodyPr>
          <a:lstStyle/>
          <a:p>
            <a:pPr marL="0" indent="0">
              <a:buNone/>
            </a:pPr>
            <a:r>
              <a:rPr lang="en-GB" sz="4800" dirty="0">
                <a:solidFill>
                  <a:schemeClr val="tx2"/>
                </a:solidFill>
              </a:rPr>
              <a:t>Mind or Body?</a:t>
            </a:r>
            <a:endParaRPr lang="en-US" sz="4800" dirty="0">
              <a:solidFill>
                <a:schemeClr val="tx2"/>
              </a:solidFill>
            </a:endParaRPr>
          </a:p>
        </p:txBody>
      </p:sp>
      <p:sp>
        <p:nvSpPr>
          <p:cNvPr id="6" name="TextBox 5">
            <a:extLst>
              <a:ext uri="{FF2B5EF4-FFF2-40B4-BE49-F238E27FC236}">
                <a16:creationId xmlns:a16="http://schemas.microsoft.com/office/drawing/2014/main" id="{DB89B7D3-B1BA-8479-B735-59A7297C814B}"/>
              </a:ext>
            </a:extLst>
          </p:cNvPr>
          <p:cNvSpPr txBox="1"/>
          <p:nvPr/>
        </p:nvSpPr>
        <p:spPr>
          <a:xfrm>
            <a:off x="10041312" y="4466883"/>
            <a:ext cx="218681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ourses.lumenlearning.com/wm-lifespandevelopment/chapter/physical-development/">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3270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E043A2-D558-58F4-5FAC-20CB1D47226C}"/>
              </a:ext>
            </a:extLst>
          </p:cNvPr>
          <p:cNvSpPr>
            <a:spLocks noGrp="1"/>
          </p:cNvSpPr>
          <p:nvPr>
            <p:ph type="title"/>
          </p:nvPr>
        </p:nvSpPr>
        <p:spPr>
          <a:xfrm>
            <a:off x="6531445" y="226695"/>
            <a:ext cx="4771178" cy="1359358"/>
          </a:xfrm>
        </p:spPr>
        <p:txBody>
          <a:bodyPr>
            <a:normAutofit fontScale="90000"/>
          </a:bodyPr>
          <a:lstStyle/>
          <a:p>
            <a:pPr algn="ctr"/>
            <a:r>
              <a:rPr lang="en-GB" sz="4000" b="1" dirty="0">
                <a:latin typeface="+mn-lt"/>
              </a:rPr>
              <a:t>Disconnecting between mind and body</a:t>
            </a:r>
          </a:p>
        </p:txBody>
      </p:sp>
      <p:pic>
        <p:nvPicPr>
          <p:cNvPr id="4" name="Picture 3" descr="Diagram&#10;&#10;Description automatically generated">
            <a:extLst>
              <a:ext uri="{FF2B5EF4-FFF2-40B4-BE49-F238E27FC236}">
                <a16:creationId xmlns:a16="http://schemas.microsoft.com/office/drawing/2014/main" id="{4E3035F2-92BE-8CEB-C49A-8A85AB417F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745" y="587022"/>
            <a:ext cx="4604003" cy="5683955"/>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1" name="Arc 1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C821BA1-525F-40BF-2339-D15AA04D20F6}"/>
              </a:ext>
            </a:extLst>
          </p:cNvPr>
          <p:cNvSpPr>
            <a:spLocks noGrp="1"/>
          </p:cNvSpPr>
          <p:nvPr>
            <p:ph idx="1"/>
          </p:nvPr>
        </p:nvSpPr>
        <p:spPr>
          <a:xfrm>
            <a:off x="5705856" y="1790700"/>
            <a:ext cx="6054344" cy="4862653"/>
          </a:xfrm>
        </p:spPr>
        <p:txBody>
          <a:bodyPr>
            <a:normAutofit fontScale="92500" lnSpcReduction="10000"/>
          </a:bodyPr>
          <a:lstStyle/>
          <a:p>
            <a:pPr marL="0" indent="0">
              <a:buNone/>
            </a:pPr>
            <a:r>
              <a:rPr lang="en-US" altLang="en-US" dirty="0">
                <a:cs typeface="Arial" panose="020B0604020202020204" pitchFamily="34" charset="0"/>
              </a:rPr>
              <a:t>In 17th-century France, Rene Descartes (1596-1650) was concerned with the link between the external physical world and the internal subjective experience. He concluded that body and mind are fundamentally different things, suggesting that the mind influenced the body through the pineal gland - an idea that became known as 'dualism’.</a:t>
            </a:r>
          </a:p>
          <a:p>
            <a:pPr marL="0" indent="0">
              <a:buNone/>
            </a:pPr>
            <a:endParaRPr lang="en-US" altLang="en-US" dirty="0">
              <a:cs typeface="Arial" panose="020B0604020202020204" pitchFamily="34" charset="0"/>
            </a:endParaRPr>
          </a:p>
          <a:p>
            <a:pPr marL="0" indent="0">
              <a:buNone/>
            </a:pPr>
            <a:r>
              <a:rPr lang="en-US" altLang="en-US" dirty="0">
                <a:cs typeface="Arial" panose="020B0604020202020204" pitchFamily="34" charset="0"/>
              </a:rPr>
              <a:t>You can read more about Descartes at </a:t>
            </a:r>
            <a:r>
              <a:rPr lang="en-US" altLang="en-US" dirty="0">
                <a:cs typeface="Arial" panose="020B0604020202020204" pitchFamily="34" charset="0"/>
                <a:hlinkClick r:id="rId3"/>
              </a:rPr>
              <a:t>https://plato.stanford.edu/entries/descartes-works/</a:t>
            </a:r>
            <a:r>
              <a:rPr lang="en-US" altLang="en-US" dirty="0">
                <a:cs typeface="Arial" panose="020B0604020202020204" pitchFamily="34" charset="0"/>
              </a:rPr>
              <a:t> (Stanford Encyclopedia of Philosophy, 2014). </a:t>
            </a:r>
            <a:endParaRPr lang="en-US" altLang="en-US" dirty="0"/>
          </a:p>
        </p:txBody>
      </p:sp>
    </p:spTree>
    <p:extLst>
      <p:ext uri="{BB962C8B-B14F-4D97-AF65-F5344CB8AC3E}">
        <p14:creationId xmlns:p14="http://schemas.microsoft.com/office/powerpoint/2010/main" val="7450032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09A39AC-7F58-4325-AE8F-04D08A919736}"/>
              </a:ext>
            </a:extLst>
          </p:cNvPr>
          <p:cNvSpPr>
            <a:spLocks noGrp="1" noChangeArrowheads="1"/>
          </p:cNvSpPr>
          <p:nvPr>
            <p:ph type="title"/>
          </p:nvPr>
        </p:nvSpPr>
        <p:spPr>
          <a:xfrm>
            <a:off x="-532506" y="258854"/>
            <a:ext cx="5323962" cy="1763744"/>
          </a:xfrm>
        </p:spPr>
        <p:txBody>
          <a:bodyPr vert="horz" lIns="91440" tIns="45720" rIns="91440" bIns="45720" rtlCol="0" anchor="b">
            <a:noAutofit/>
          </a:bodyPr>
          <a:lstStyle/>
          <a:p>
            <a:pPr algn="ctr">
              <a:defRPr/>
            </a:pPr>
            <a:r>
              <a:rPr lang="en-US" sz="3600" b="1" dirty="0">
                <a:latin typeface="+mn-lt"/>
              </a:rPr>
              <a:t>The Growth of Craniometry and Phrenology</a:t>
            </a:r>
          </a:p>
        </p:txBody>
      </p:sp>
      <p:pic>
        <p:nvPicPr>
          <p:cNvPr id="15363" name="Picture 2" descr="A picture containing text, monitor, television, man&#10;&#10;Description automatically generated">
            <a:extLst>
              <a:ext uri="{FF2B5EF4-FFF2-40B4-BE49-F238E27FC236}">
                <a16:creationId xmlns:a16="http://schemas.microsoft.com/office/drawing/2014/main" id="{68C20EA7-A038-44EB-9A4B-7ECAD31F80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3"/>
          <a:stretch/>
        </p:blipFill>
        <p:spPr bwMode="auto">
          <a:xfrm>
            <a:off x="-762000" y="1875051"/>
            <a:ext cx="5742189" cy="5221074"/>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3">
            <a:extLst>
              <a:ext uri="{FF2B5EF4-FFF2-40B4-BE49-F238E27FC236}">
                <a16:creationId xmlns:a16="http://schemas.microsoft.com/office/drawing/2014/main" id="{C1FDD207-8B20-40EB-8D34-D0D6547B4011}"/>
              </a:ext>
            </a:extLst>
          </p:cNvPr>
          <p:cNvSpPr txBox="1">
            <a:spLocks noChangeArrowheads="1"/>
          </p:cNvSpPr>
          <p:nvPr/>
        </p:nvSpPr>
        <p:spPr bwMode="auto">
          <a:xfrm>
            <a:off x="4194048" y="406400"/>
            <a:ext cx="7674987" cy="63468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a:lnSpc>
                <a:spcPct val="90000"/>
              </a:lnSpc>
              <a:spcAft>
                <a:spcPts val="600"/>
              </a:spcAft>
            </a:pPr>
            <a:r>
              <a:rPr lang="en-US" altLang="en-US" sz="2600" dirty="0">
                <a:solidFill>
                  <a:schemeClr val="tx1">
                    <a:alpha val="80000"/>
                  </a:schemeClr>
                </a:solidFill>
                <a:latin typeface="+mn-lt"/>
              </a:rPr>
              <a:t>Not everyone at this time agreed with Descartes and his theory that the mind and body were separate. </a:t>
            </a:r>
          </a:p>
          <a:p>
            <a:pPr>
              <a:lnSpc>
                <a:spcPct val="90000"/>
              </a:lnSpc>
              <a:spcAft>
                <a:spcPts val="600"/>
              </a:spcAft>
            </a:pPr>
            <a:endParaRPr lang="en-US" altLang="en-US" sz="2600" dirty="0">
              <a:solidFill>
                <a:schemeClr val="tx1">
                  <a:alpha val="80000"/>
                </a:schemeClr>
              </a:solidFill>
              <a:latin typeface="+mn-lt"/>
            </a:endParaRPr>
          </a:p>
          <a:p>
            <a:pPr>
              <a:lnSpc>
                <a:spcPct val="90000"/>
              </a:lnSpc>
              <a:spcAft>
                <a:spcPts val="600"/>
              </a:spcAft>
            </a:pPr>
            <a:r>
              <a:rPr lang="en-US" altLang="en-US" sz="2600" dirty="0">
                <a:solidFill>
                  <a:schemeClr val="tx1">
                    <a:alpha val="80000"/>
                  </a:schemeClr>
                </a:solidFill>
                <a:latin typeface="+mn-lt"/>
              </a:rPr>
              <a:t>To Thomas Hobbes (1588-1679), mind and body were not separate entities but the mind is what the brain does. </a:t>
            </a:r>
          </a:p>
          <a:p>
            <a:pPr>
              <a:lnSpc>
                <a:spcPct val="90000"/>
              </a:lnSpc>
              <a:spcAft>
                <a:spcPts val="600"/>
              </a:spcAft>
            </a:pPr>
            <a:r>
              <a:rPr lang="en-US" altLang="en-US" sz="2600" dirty="0">
                <a:solidFill>
                  <a:schemeClr val="tx1">
                    <a:alpha val="80000"/>
                  </a:schemeClr>
                </a:solidFill>
                <a:latin typeface="+mn-lt"/>
              </a:rPr>
              <a:t>Franz Joseph Gall (1758-1828) believed the mind and brain were linked but only by size. Through examining the brains of people who had died, Gall theorized that </a:t>
            </a:r>
          </a:p>
          <a:p>
            <a:pPr marL="1200150" lvl="1" indent="-457200">
              <a:lnSpc>
                <a:spcPct val="90000"/>
              </a:lnSpc>
              <a:spcAft>
                <a:spcPts val="600"/>
              </a:spcAft>
              <a:buAutoNum type="arabicPeriod"/>
            </a:pPr>
            <a:r>
              <a:rPr lang="en-US" altLang="en-US" sz="2600" dirty="0">
                <a:solidFill>
                  <a:schemeClr val="tx1">
                    <a:alpha val="80000"/>
                  </a:schemeClr>
                </a:solidFill>
                <a:latin typeface="+mn-lt"/>
              </a:rPr>
              <a:t>mental ability was linked to brain size. </a:t>
            </a:r>
          </a:p>
          <a:p>
            <a:pPr marL="1200150" lvl="1" indent="-457200">
              <a:lnSpc>
                <a:spcPct val="90000"/>
              </a:lnSpc>
              <a:spcAft>
                <a:spcPts val="600"/>
              </a:spcAft>
              <a:buAutoNum type="arabicPeriod"/>
            </a:pPr>
            <a:r>
              <a:rPr lang="en-US" altLang="en-US" sz="2600" dirty="0">
                <a:solidFill>
                  <a:schemeClr val="tx1">
                    <a:alpha val="80000"/>
                  </a:schemeClr>
                </a:solidFill>
                <a:latin typeface="+mn-lt"/>
              </a:rPr>
              <a:t>different areas of the brain were linked to different abilities and characteristics </a:t>
            </a:r>
          </a:p>
          <a:p>
            <a:pPr marL="1200150" lvl="1" indent="-457200">
              <a:lnSpc>
                <a:spcPct val="90000"/>
              </a:lnSpc>
              <a:spcAft>
                <a:spcPts val="600"/>
              </a:spcAft>
              <a:buAutoNum type="arabicPeriod"/>
            </a:pPr>
            <a:r>
              <a:rPr lang="en-US" altLang="en-US" sz="2600" dirty="0">
                <a:solidFill>
                  <a:schemeClr val="tx1">
                    <a:alpha val="80000"/>
                  </a:schemeClr>
                </a:solidFill>
                <a:latin typeface="+mn-lt"/>
              </a:rPr>
              <a:t>these areas could be felt through the skull. </a:t>
            </a:r>
          </a:p>
          <a:p>
            <a:pPr>
              <a:lnSpc>
                <a:spcPct val="90000"/>
              </a:lnSpc>
              <a:spcAft>
                <a:spcPts val="600"/>
              </a:spcAft>
            </a:pPr>
            <a:r>
              <a:rPr lang="en-US" altLang="en-US" sz="2600" dirty="0">
                <a:solidFill>
                  <a:schemeClr val="tx1">
                    <a:alpha val="80000"/>
                  </a:schemeClr>
                </a:solidFill>
                <a:latin typeface="+mn-lt"/>
              </a:rPr>
              <a:t>This led to a very popular movement called 'phrenology' - each human capacity was mapped onto a particular area of the brain</a:t>
            </a:r>
            <a:r>
              <a:rPr lang="en-US" altLang="en-US" sz="2800" dirty="0">
                <a:solidFill>
                  <a:schemeClr val="tx1">
                    <a:alpha val="80000"/>
                  </a:schemeClr>
                </a:solidFill>
                <a:latin typeface="+mn-lt"/>
              </a:rPr>
              <a:t>.</a:t>
            </a:r>
          </a:p>
        </p:txBody>
      </p:sp>
    </p:spTree>
    <p:extLst>
      <p:ext uri="{BB962C8B-B14F-4D97-AF65-F5344CB8AC3E}">
        <p14:creationId xmlns:p14="http://schemas.microsoft.com/office/powerpoint/2010/main" val="3742616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7B59-A191-190B-572E-B9010399EF60}"/>
              </a:ext>
            </a:extLst>
          </p:cNvPr>
          <p:cNvSpPr>
            <a:spLocks noGrp="1"/>
          </p:cNvSpPr>
          <p:nvPr>
            <p:ph type="title"/>
          </p:nvPr>
        </p:nvSpPr>
        <p:spPr/>
        <p:txBody>
          <a:bodyPr/>
          <a:lstStyle/>
          <a:p>
            <a:r>
              <a:rPr lang="en-GB" altLang="en-US" dirty="0"/>
              <a:t>From craniometry and physiognomy to Neuroscience</a:t>
            </a:r>
            <a:endParaRPr lang="en-GB" dirty="0"/>
          </a:p>
        </p:txBody>
      </p:sp>
      <p:pic>
        <p:nvPicPr>
          <p:cNvPr id="5" name="Content Placeholder 4" descr="A diagram of a brain&#10;&#10;Description automatically generated">
            <a:extLst>
              <a:ext uri="{FF2B5EF4-FFF2-40B4-BE49-F238E27FC236}">
                <a16:creationId xmlns:a16="http://schemas.microsoft.com/office/drawing/2014/main" id="{9591B599-F792-FA0E-C942-915A3323159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56021" y="3534833"/>
            <a:ext cx="4187369" cy="4187369"/>
          </a:xfrm>
        </p:spPr>
      </p:pic>
      <p:sp>
        <p:nvSpPr>
          <p:cNvPr id="6" name="TextBox 5">
            <a:extLst>
              <a:ext uri="{FF2B5EF4-FFF2-40B4-BE49-F238E27FC236}">
                <a16:creationId xmlns:a16="http://schemas.microsoft.com/office/drawing/2014/main" id="{7D2F60AE-C279-A2AB-CD75-4EFB127147E6}"/>
              </a:ext>
            </a:extLst>
          </p:cNvPr>
          <p:cNvSpPr txBox="1"/>
          <p:nvPr/>
        </p:nvSpPr>
        <p:spPr>
          <a:xfrm>
            <a:off x="4002315" y="6094978"/>
            <a:ext cx="4187369" cy="230832"/>
          </a:xfrm>
          <a:prstGeom prst="rect">
            <a:avLst/>
          </a:prstGeom>
          <a:noFill/>
        </p:spPr>
        <p:txBody>
          <a:bodyPr wrap="square" rtlCol="0">
            <a:spAutoFit/>
          </a:bodyPr>
          <a:lstStyle/>
          <a:p>
            <a:r>
              <a:rPr lang="en-GB" sz="900">
                <a:hlinkClick r:id="rId4" tooltip="https://radiopaedia.org/articles/brocas-area-2"/>
              </a:rPr>
              <a:t>This Photo</a:t>
            </a:r>
            <a:r>
              <a:rPr lang="en-GB" sz="900"/>
              <a:t> by Unknown Author is licensed under </a:t>
            </a:r>
            <a:r>
              <a:rPr lang="en-GB" sz="900">
                <a:hlinkClick r:id="rId5" tooltip="https://creativecommons.org/licenses/by-nc-sa/3.0/"/>
              </a:rPr>
              <a:t>CC BY-SA-NC</a:t>
            </a:r>
            <a:endParaRPr lang="en-GB" sz="900"/>
          </a:p>
        </p:txBody>
      </p:sp>
      <p:sp>
        <p:nvSpPr>
          <p:cNvPr id="8" name="TextBox 7">
            <a:extLst>
              <a:ext uri="{FF2B5EF4-FFF2-40B4-BE49-F238E27FC236}">
                <a16:creationId xmlns:a16="http://schemas.microsoft.com/office/drawing/2014/main" id="{3963C03F-A30A-A810-F55B-1F8A51ECD2D1}"/>
              </a:ext>
            </a:extLst>
          </p:cNvPr>
          <p:cNvSpPr txBox="1"/>
          <p:nvPr/>
        </p:nvSpPr>
        <p:spPr>
          <a:xfrm>
            <a:off x="3663404" y="4605453"/>
            <a:ext cx="5257800" cy="1846659"/>
          </a:xfrm>
          <a:prstGeom prst="rect">
            <a:avLst/>
          </a:prstGeom>
          <a:noFill/>
        </p:spPr>
        <p:txBody>
          <a:bodyPr wrap="square">
            <a:spAutoFit/>
          </a:bodyPr>
          <a:lstStyle/>
          <a:p>
            <a:r>
              <a:rPr lang="en-GB" altLang="en-US" sz="2400" dirty="0"/>
              <a:t>Paul Broca (1824-1880), who discovered that when Broca’s area is damaged, a person’s ability to speak is affected/impaired (1861)</a:t>
            </a:r>
          </a:p>
          <a:p>
            <a:endParaRPr lang="en-GB" dirty="0"/>
          </a:p>
        </p:txBody>
      </p:sp>
      <p:pic>
        <p:nvPicPr>
          <p:cNvPr id="1026" name="Picture 2" descr="Brain Maps: The Study of Brain Function in the Nineteenth Century">
            <a:extLst>
              <a:ext uri="{FF2B5EF4-FFF2-40B4-BE49-F238E27FC236}">
                <a16:creationId xmlns:a16="http://schemas.microsoft.com/office/drawing/2014/main" id="{F3C0C9CF-E80C-50D1-A55F-D38CE222235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3603" y="1871139"/>
            <a:ext cx="3962378" cy="220572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D86BB20-7116-ED8F-E412-50857ABD1250}"/>
              </a:ext>
            </a:extLst>
          </p:cNvPr>
          <p:cNvSpPr txBox="1"/>
          <p:nvPr/>
        </p:nvSpPr>
        <p:spPr>
          <a:xfrm>
            <a:off x="4335981" y="1871139"/>
            <a:ext cx="6096000" cy="1815882"/>
          </a:xfrm>
          <a:prstGeom prst="rect">
            <a:avLst/>
          </a:prstGeom>
          <a:noFill/>
        </p:spPr>
        <p:txBody>
          <a:bodyPr wrap="square">
            <a:spAutoFit/>
          </a:bodyPr>
          <a:lstStyle/>
          <a:p>
            <a:r>
              <a:rPr lang="en-GB" altLang="en-US" sz="2800" dirty="0"/>
              <a:t>Pierre </a:t>
            </a:r>
            <a:r>
              <a:rPr lang="en-GB" altLang="en-US" sz="2800" dirty="0" err="1"/>
              <a:t>Flourens</a:t>
            </a:r>
            <a:r>
              <a:rPr lang="en-GB" altLang="en-US" sz="2800" dirty="0"/>
              <a:t> (1794-1867) first discovered the association between different brain areas and functions such as balance and motor coordination.</a:t>
            </a:r>
            <a:endParaRPr lang="en-GB" sz="2800" dirty="0"/>
          </a:p>
        </p:txBody>
      </p:sp>
    </p:spTree>
    <p:extLst>
      <p:ext uri="{BB962C8B-B14F-4D97-AF65-F5344CB8AC3E}">
        <p14:creationId xmlns:p14="http://schemas.microsoft.com/office/powerpoint/2010/main" val="312624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1" name="Rectangle 310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undt in the first Psychology lab &#10;https://scontent-lhr8-1.xx.fbcdn.net/v/t1.18169-9/26993873_164745664151357_5837881045885116099_n.jpg?_nc_cat=103&amp;ccb=1-7&amp;_nc_sid=5f2048&amp;_nc_ohc=TJBzjDVt2awQ7kNvgEXdr_K&amp;_nc_ht=scontent-lhr8-1.xx&amp;oh=00_AfBtjGbY2ouZtq6f45tInXUS7FHufMNq6UHQH7GeWTpvMQ&amp;oe=66642A32&#10;">
            <a:extLst>
              <a:ext uri="{FF2B5EF4-FFF2-40B4-BE49-F238E27FC236}">
                <a16:creationId xmlns:a16="http://schemas.microsoft.com/office/drawing/2014/main" id="{EEA18BCA-6A49-A4C0-66B5-2F4EF455B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557" r="-2" b="19469"/>
          <a:stretch/>
        </p:blipFill>
        <p:spPr bwMode="auto">
          <a:xfrm>
            <a:off x="4883025" y="-21855"/>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No hay ninguna descripción de la foto disponible.">
            <a:extLst>
              <a:ext uri="{FF2B5EF4-FFF2-40B4-BE49-F238E27FC236}">
                <a16:creationId xmlns:a16="http://schemas.microsoft.com/office/drawing/2014/main" id="{072135F8-66F1-8A68-1AF9-34EF522662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168" r="-2" b="-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3103" name="Freeform: Shape 310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05" name="Freeform: Shape 310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8D1D7A7-CE64-EB63-D0CD-7A8747DC6BEE}"/>
              </a:ext>
            </a:extLst>
          </p:cNvPr>
          <p:cNvSpPr>
            <a:spLocks noGrp="1"/>
          </p:cNvSpPr>
          <p:nvPr>
            <p:ph type="title"/>
          </p:nvPr>
        </p:nvSpPr>
        <p:spPr>
          <a:xfrm>
            <a:off x="479163" y="417052"/>
            <a:ext cx="4832802" cy="1243584"/>
          </a:xfrm>
        </p:spPr>
        <p:txBody>
          <a:bodyPr>
            <a:normAutofit/>
          </a:bodyPr>
          <a:lstStyle/>
          <a:p>
            <a:r>
              <a:rPr lang="en-GB" sz="4000" dirty="0">
                <a:latin typeface="+mn-lt"/>
              </a:rPr>
              <a:t>The ‘scientific’ study of psychology</a:t>
            </a:r>
          </a:p>
        </p:txBody>
      </p:sp>
      <p:sp>
        <p:nvSpPr>
          <p:cNvPr id="3107" name="Rectangle 310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109" name="Rectangle 310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11" name="Rectangle 311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CF106A-D8E3-ED01-7E37-6F7B1D4AFB5B}"/>
              </a:ext>
            </a:extLst>
          </p:cNvPr>
          <p:cNvSpPr>
            <a:spLocks noGrp="1"/>
          </p:cNvSpPr>
          <p:nvPr>
            <p:ph idx="1"/>
          </p:nvPr>
        </p:nvSpPr>
        <p:spPr>
          <a:xfrm>
            <a:off x="224028" y="2023618"/>
            <a:ext cx="5880641" cy="4154149"/>
          </a:xfrm>
        </p:spPr>
        <p:txBody>
          <a:bodyPr>
            <a:normAutofit fontScale="25000" lnSpcReduction="20000"/>
          </a:bodyPr>
          <a:lstStyle/>
          <a:p>
            <a:pPr marL="0" indent="0">
              <a:buNone/>
            </a:pPr>
            <a:r>
              <a:rPr lang="en-US" altLang="en-US" sz="10400" dirty="0"/>
              <a:t>According to Gross (2015)</a:t>
            </a:r>
            <a:r>
              <a:rPr lang="en-US" altLang="en-US" sz="10400" dirty="0">
                <a:cs typeface="Arial" panose="020B0604020202020204" pitchFamily="34" charset="0"/>
              </a:rPr>
              <a:t> psychology emerged as a separate (and scientific) discipline from philosophy when Wilhelm Wundt opened the very first psychology laboratory in 1879. </a:t>
            </a:r>
          </a:p>
          <a:p>
            <a:pPr marL="0" indent="0">
              <a:buNone/>
            </a:pPr>
            <a:endParaRPr lang="en-US" altLang="en-US" sz="10400" dirty="0">
              <a:cs typeface="Arial" panose="020B0604020202020204" pitchFamily="34" charset="0"/>
            </a:endParaRPr>
          </a:p>
          <a:p>
            <a:pPr marL="0" indent="0">
              <a:buNone/>
            </a:pPr>
            <a:r>
              <a:rPr lang="en-US" altLang="en-US" sz="10400" dirty="0">
                <a:cs typeface="Arial" panose="020B0604020202020204" pitchFamily="34" charset="0"/>
              </a:rPr>
              <a:t>Wundt’s aim was to investigate the mind through introspection.   </a:t>
            </a:r>
            <a:r>
              <a:rPr lang="en-GB" sz="10400" dirty="0">
                <a:solidFill>
                  <a:srgbClr val="202124"/>
                </a:solidFill>
                <a:latin typeface="Google Sans"/>
              </a:rPr>
              <a:t>An esthesiometer (British spelling aesthesiometer) is </a:t>
            </a:r>
            <a:r>
              <a:rPr lang="en-GB" sz="10400" dirty="0">
                <a:solidFill>
                  <a:srgbClr val="040C28"/>
                </a:solidFill>
                <a:latin typeface="Google Sans"/>
              </a:rPr>
              <a:t>a device for measuring the tactile sensitivity of the skin</a:t>
            </a:r>
            <a:r>
              <a:rPr lang="en-GB" sz="10400" dirty="0">
                <a:solidFill>
                  <a:srgbClr val="202124"/>
                </a:solidFill>
                <a:latin typeface="Google Sans"/>
              </a:rPr>
              <a:t> (or mouth, or eye, etc.).  This was an early example of research using a more scientific method.  However, his focus of using introspection was criticised as less scientific.   </a:t>
            </a:r>
          </a:p>
          <a:p>
            <a:pPr marL="0" indent="0">
              <a:buNone/>
            </a:pPr>
            <a:endParaRPr lang="en-GB" sz="2400" dirty="0">
              <a:solidFill>
                <a:srgbClr val="202124"/>
              </a:solidFill>
              <a:latin typeface="Google Sans"/>
            </a:endParaRPr>
          </a:p>
        </p:txBody>
      </p:sp>
      <p:sp>
        <p:nvSpPr>
          <p:cNvPr id="8" name="TextBox 7">
            <a:extLst>
              <a:ext uri="{FF2B5EF4-FFF2-40B4-BE49-F238E27FC236}">
                <a16:creationId xmlns:a16="http://schemas.microsoft.com/office/drawing/2014/main" id="{DD4E45CE-92F0-B7ED-0132-35AEAD4F3924}"/>
              </a:ext>
            </a:extLst>
          </p:cNvPr>
          <p:cNvSpPr txBox="1"/>
          <p:nvPr/>
        </p:nvSpPr>
        <p:spPr>
          <a:xfrm>
            <a:off x="2431002" y="6476725"/>
            <a:ext cx="6106510" cy="369332"/>
          </a:xfrm>
          <a:prstGeom prst="rect">
            <a:avLst/>
          </a:prstGeom>
          <a:noFill/>
        </p:spPr>
        <p:txBody>
          <a:bodyPr wrap="square">
            <a:spAutoFit/>
          </a:bodyPr>
          <a:lstStyle/>
          <a:p>
            <a:r>
              <a:rPr lang="en-GB" sz="1800" dirty="0">
                <a:hlinkClick r:id="rId5"/>
              </a:rPr>
              <a:t>Wundt’s Esthesiometer - Wikipedia</a:t>
            </a:r>
            <a:endParaRPr lang="en-GB" sz="2800" dirty="0"/>
          </a:p>
        </p:txBody>
      </p:sp>
      <p:sp>
        <p:nvSpPr>
          <p:cNvPr id="10" name="TextBox 9">
            <a:extLst>
              <a:ext uri="{FF2B5EF4-FFF2-40B4-BE49-F238E27FC236}">
                <a16:creationId xmlns:a16="http://schemas.microsoft.com/office/drawing/2014/main" id="{15C62E74-1541-1EE5-1EAE-ED7D75B8BC09}"/>
              </a:ext>
            </a:extLst>
          </p:cNvPr>
          <p:cNvSpPr txBox="1"/>
          <p:nvPr/>
        </p:nvSpPr>
        <p:spPr>
          <a:xfrm>
            <a:off x="7244409" y="2817903"/>
            <a:ext cx="4470785" cy="400110"/>
          </a:xfrm>
          <a:prstGeom prst="rect">
            <a:avLst/>
          </a:prstGeom>
          <a:noFill/>
        </p:spPr>
        <p:txBody>
          <a:bodyPr wrap="square" rtlCol="0">
            <a:spAutoFit/>
          </a:bodyPr>
          <a:lstStyle/>
          <a:p>
            <a:r>
              <a:rPr lang="en-GB" sz="2000" b="1" dirty="0">
                <a:solidFill>
                  <a:schemeClr val="bg1"/>
                </a:solidFill>
              </a:rPr>
              <a:t>Wundt’s first Psychology lab in Leipzig </a:t>
            </a:r>
          </a:p>
        </p:txBody>
      </p:sp>
    </p:spTree>
    <p:extLst>
      <p:ext uri="{BB962C8B-B14F-4D97-AF65-F5344CB8AC3E}">
        <p14:creationId xmlns:p14="http://schemas.microsoft.com/office/powerpoint/2010/main" val="3105213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7F822-9A86-11FC-7A02-C684455BFA63}"/>
              </a:ext>
            </a:extLst>
          </p:cNvPr>
          <p:cNvSpPr>
            <a:spLocks noGrp="1"/>
          </p:cNvSpPr>
          <p:nvPr>
            <p:ph type="title"/>
          </p:nvPr>
        </p:nvSpPr>
        <p:spPr>
          <a:xfrm>
            <a:off x="589009" y="502400"/>
            <a:ext cx="3571099" cy="1937894"/>
          </a:xfrm>
        </p:spPr>
        <p:txBody>
          <a:bodyPr>
            <a:normAutofit/>
          </a:bodyPr>
          <a:lstStyle/>
          <a:p>
            <a:pPr algn="ctr"/>
            <a:r>
              <a:rPr lang="en-GB" sz="4000" b="1" dirty="0"/>
              <a:t>Neuroscience</a:t>
            </a:r>
            <a:r>
              <a:rPr lang="en-GB" sz="2800" b="1" dirty="0"/>
              <a:t> </a:t>
            </a:r>
          </a:p>
        </p:txBody>
      </p:sp>
      <p:sp>
        <p:nvSpPr>
          <p:cNvPr id="26" name="Rectangle 25">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8" name="Picture 7" descr="A diagram of human brain&#10;&#10;Description automatically generated">
            <a:extLst>
              <a:ext uri="{FF2B5EF4-FFF2-40B4-BE49-F238E27FC236}">
                <a16:creationId xmlns:a16="http://schemas.microsoft.com/office/drawing/2014/main" id="{0858BADF-0EA9-8A15-8AF1-AF9EDFB2DD09}"/>
              </a:ext>
            </a:extLst>
          </p:cNvPr>
          <p:cNvPicPr>
            <a:picLocks noChangeAspect="1"/>
          </p:cNvPicPr>
          <p:nvPr/>
        </p:nvPicPr>
        <p:blipFill rotWithShape="1">
          <a:blip r:embed="rId3"/>
          <a:srcRect l="12452" r="2884" b="-4"/>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014C8E82-6AA2-4DC4-9818-91D3C50FF833}"/>
              </a:ext>
            </a:extLst>
          </p:cNvPr>
          <p:cNvSpPr>
            <a:spLocks noGrp="1"/>
          </p:cNvSpPr>
          <p:nvPr>
            <p:ph idx="1"/>
          </p:nvPr>
        </p:nvSpPr>
        <p:spPr>
          <a:xfrm>
            <a:off x="4619244" y="2826737"/>
            <a:ext cx="7052056" cy="3832894"/>
          </a:xfrm>
        </p:spPr>
        <p:txBody>
          <a:bodyPr anchor="ctr">
            <a:normAutofit fontScale="92500" lnSpcReduction="10000"/>
          </a:bodyPr>
          <a:lstStyle/>
          <a:p>
            <a:r>
              <a:rPr lang="en-GB" sz="2400" dirty="0"/>
              <a:t>With the advance of technology, we are able to build a more nuanced understanding of the development of the brain and its functions linked to cognition and behaviour.  </a:t>
            </a:r>
          </a:p>
          <a:p>
            <a:pPr lvl="1"/>
            <a:r>
              <a:rPr lang="en-GB" dirty="0"/>
              <a:t>Graph on the left shows the changes of the developing brain from early conception (</a:t>
            </a:r>
            <a:r>
              <a:rPr lang="en-GB" dirty="0" err="1"/>
              <a:t>StoryMD</a:t>
            </a:r>
            <a:r>
              <a:rPr lang="en-GB" dirty="0"/>
              <a:t>, 2024)</a:t>
            </a:r>
          </a:p>
          <a:p>
            <a:pPr lvl="1"/>
            <a:r>
              <a:rPr lang="en-GB" dirty="0"/>
              <a:t>The graph above shows children reach the adult brain size around age 5-6  (</a:t>
            </a:r>
            <a:r>
              <a:rPr lang="en-GB" b="0" i="0" dirty="0">
                <a:effectLst/>
              </a:rPr>
              <a:t>Grigorenko, 2017</a:t>
            </a:r>
            <a:r>
              <a:rPr lang="en-GB" dirty="0"/>
              <a:t>; Tau and Peterson, 2010). Size does not matter as proposed previously.  It is more to do with building differentiated neural connections and becoming more adaptive     </a:t>
            </a:r>
          </a:p>
        </p:txBody>
      </p:sp>
      <p:sp>
        <p:nvSpPr>
          <p:cNvPr id="28" name="Rectangle 27">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9" name="Picture 36" descr="npp2009115s6">
            <a:extLst>
              <a:ext uri="{FF2B5EF4-FFF2-40B4-BE49-F238E27FC236}">
                <a16:creationId xmlns:a16="http://schemas.microsoft.com/office/drawing/2014/main" id="{24E3D01F-F15A-42BA-CEE8-F35F38017A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4200" y="134360"/>
            <a:ext cx="4967100" cy="26603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49873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2" descr="Image">
            <a:extLst>
              <a:ext uri="{FF2B5EF4-FFF2-40B4-BE49-F238E27FC236}">
                <a16:creationId xmlns:a16="http://schemas.microsoft.com/office/drawing/2014/main" id="{AE92B065-DD4D-097D-360A-91B52EAB79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29550"/>
            <a:ext cx="4663990" cy="44424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A4C7F90-B8A0-ADB7-B98C-7DE5EA0524C0}"/>
              </a:ext>
            </a:extLst>
          </p:cNvPr>
          <p:cNvSpPr txBox="1"/>
          <p:nvPr/>
        </p:nvSpPr>
        <p:spPr>
          <a:xfrm>
            <a:off x="101600" y="4359787"/>
            <a:ext cx="6096000" cy="646331"/>
          </a:xfrm>
          <a:prstGeom prst="rect">
            <a:avLst/>
          </a:prstGeom>
          <a:noFill/>
        </p:spPr>
        <p:txBody>
          <a:bodyPr wrap="square">
            <a:spAutoFit/>
          </a:bodyPr>
          <a:lstStyle/>
          <a:p>
            <a:r>
              <a:rPr lang="en-GB" dirty="0"/>
              <a:t>https://pbs.twimg.com/media/FrIOIgbWIAM-tBJ?format=jpg&amp;name=900x900</a:t>
            </a:r>
          </a:p>
        </p:txBody>
      </p:sp>
      <p:sp>
        <p:nvSpPr>
          <p:cNvPr id="11" name="TextBox 10">
            <a:extLst>
              <a:ext uri="{FF2B5EF4-FFF2-40B4-BE49-F238E27FC236}">
                <a16:creationId xmlns:a16="http://schemas.microsoft.com/office/drawing/2014/main" id="{D4A080D5-ECAA-D795-895A-CC4AC72034D6}"/>
              </a:ext>
            </a:extLst>
          </p:cNvPr>
          <p:cNvSpPr txBox="1"/>
          <p:nvPr/>
        </p:nvSpPr>
        <p:spPr>
          <a:xfrm>
            <a:off x="2294951" y="5385802"/>
            <a:ext cx="9509759" cy="1323439"/>
          </a:xfrm>
          <a:prstGeom prst="rect">
            <a:avLst/>
          </a:prstGeom>
          <a:noFill/>
        </p:spPr>
        <p:txBody>
          <a:bodyPr wrap="square" rtlCol="0">
            <a:spAutoFit/>
          </a:bodyPr>
          <a:lstStyle/>
          <a:p>
            <a:r>
              <a:rPr lang="en-GB" sz="2800" dirty="0"/>
              <a:t>What are the key points of the discussion so far? </a:t>
            </a:r>
          </a:p>
          <a:p>
            <a:r>
              <a:rPr lang="en-GB" sz="2800" dirty="0"/>
              <a:t>What is your take on the mind-body link in human behaviour? </a:t>
            </a:r>
          </a:p>
          <a:p>
            <a:endParaRPr lang="en-GB" sz="2400" dirty="0"/>
          </a:p>
        </p:txBody>
      </p:sp>
      <p:pic>
        <p:nvPicPr>
          <p:cNvPr id="12" name="Graphic 11" descr="Clipboard with solid fill">
            <a:extLst>
              <a:ext uri="{FF2B5EF4-FFF2-40B4-BE49-F238E27FC236}">
                <a16:creationId xmlns:a16="http://schemas.microsoft.com/office/drawing/2014/main" id="{E1144A97-A9FD-DFCE-03CA-8BF518D4F25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19801" y="5394302"/>
            <a:ext cx="914400" cy="914400"/>
          </a:xfrm>
          <a:prstGeom prst="rect">
            <a:avLst/>
          </a:prstGeom>
        </p:spPr>
      </p:pic>
      <p:pic>
        <p:nvPicPr>
          <p:cNvPr id="8" name="Picture 7" descr="A close-up of a person with his hand on his chin&#10;&#10;Description automatically generated">
            <a:extLst>
              <a:ext uri="{FF2B5EF4-FFF2-40B4-BE49-F238E27FC236}">
                <a16:creationId xmlns:a16="http://schemas.microsoft.com/office/drawing/2014/main" id="{57E1D5C3-A3B1-C548-1F16-3ED17EEC27F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023042" y="563668"/>
            <a:ext cx="6622286" cy="4442450"/>
          </a:xfrm>
          <a:prstGeom prst="rect">
            <a:avLst/>
          </a:prstGeom>
        </p:spPr>
      </p:pic>
    </p:spTree>
    <p:extLst>
      <p:ext uri="{BB962C8B-B14F-4D97-AF65-F5344CB8AC3E}">
        <p14:creationId xmlns:p14="http://schemas.microsoft.com/office/powerpoint/2010/main" val="35857532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aby's head and hands with leaves&#10;&#10;Description automatically generated">
            <a:extLst>
              <a:ext uri="{FF2B5EF4-FFF2-40B4-BE49-F238E27FC236}">
                <a16:creationId xmlns:a16="http://schemas.microsoft.com/office/drawing/2014/main" id="{95322B33-5E3A-D9EF-3B94-D78F50F04EE9}"/>
              </a:ext>
            </a:extLst>
          </p:cNvPr>
          <p:cNvPicPr>
            <a:picLocks noGrp="1" noChangeAspect="1"/>
          </p:cNvPicPr>
          <p:nvPr>
            <p:ph idx="4294967295"/>
          </p:nvPr>
        </p:nvPicPr>
        <p:blipFill>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5708"/>
          <a:stretch/>
        </p:blipFill>
        <p:spPr>
          <a:xfrm>
            <a:off x="20" y="10"/>
            <a:ext cx="12188930" cy="6857990"/>
          </a:xfrm>
          <a:prstGeom prst="rect">
            <a:avLst/>
          </a:prstGeom>
        </p:spPr>
      </p:pic>
      <p:sp>
        <p:nvSpPr>
          <p:cNvPr id="7" name="Title 6">
            <a:extLst>
              <a:ext uri="{FF2B5EF4-FFF2-40B4-BE49-F238E27FC236}">
                <a16:creationId xmlns:a16="http://schemas.microsoft.com/office/drawing/2014/main" id="{544357A4-5FA3-1B37-4A82-9F9924A3A8FC}"/>
              </a:ext>
            </a:extLst>
          </p:cNvPr>
          <p:cNvSpPr>
            <a:spLocks noGrp="1"/>
          </p:cNvSpPr>
          <p:nvPr>
            <p:ph type="title"/>
          </p:nvPr>
        </p:nvSpPr>
        <p:spPr>
          <a:xfrm>
            <a:off x="1524000" y="1122363"/>
            <a:ext cx="9144000" cy="3063240"/>
          </a:xfrm>
        </p:spPr>
        <p:txBody>
          <a:bodyPr vert="horz" lIns="91440" tIns="45720" rIns="91440" bIns="45720" rtlCol="0" anchor="b">
            <a:normAutofit fontScale="90000"/>
          </a:bodyPr>
          <a:lstStyle/>
          <a:p>
            <a:pPr algn="ctr"/>
            <a:r>
              <a:rPr lang="en-US" sz="6600" dirty="0">
                <a:solidFill>
                  <a:schemeClr val="bg1"/>
                </a:solidFill>
              </a:rPr>
              <a:t>Key Debate in psychology 2 </a:t>
            </a:r>
            <a:br>
              <a:rPr lang="en-US" sz="6600" dirty="0">
                <a:solidFill>
                  <a:schemeClr val="bg1"/>
                </a:solidFill>
              </a:rPr>
            </a:br>
            <a:r>
              <a:rPr lang="en-US" sz="6700" b="1" dirty="0">
                <a:solidFill>
                  <a:schemeClr val="bg1"/>
                </a:solidFill>
              </a:rPr>
              <a:t>Nature or Nurture</a:t>
            </a:r>
            <a:br>
              <a:rPr lang="en-US" sz="6600" dirty="0">
                <a:solidFill>
                  <a:schemeClr val="bg1"/>
                </a:solidFill>
              </a:rPr>
            </a:br>
            <a:endParaRPr lang="en-US" sz="6600" dirty="0">
              <a:solidFill>
                <a:schemeClr val="bg1"/>
              </a:solidFill>
            </a:endParaRPr>
          </a:p>
        </p:txBody>
      </p:sp>
      <p:sp>
        <p:nvSpPr>
          <p:cNvPr id="8" name="Text Placeholder 7">
            <a:extLst>
              <a:ext uri="{FF2B5EF4-FFF2-40B4-BE49-F238E27FC236}">
                <a16:creationId xmlns:a16="http://schemas.microsoft.com/office/drawing/2014/main" id="{48FE327B-03A2-9759-C463-16BEEC9A6684}"/>
              </a:ext>
            </a:extLst>
          </p:cNvPr>
          <p:cNvSpPr>
            <a:spLocks noGrp="1"/>
          </p:cNvSpPr>
          <p:nvPr>
            <p:ph type="body" idx="1"/>
          </p:nvPr>
        </p:nvSpPr>
        <p:spPr>
          <a:xfrm>
            <a:off x="1527048" y="4599432"/>
            <a:ext cx="9144000" cy="1536192"/>
          </a:xfrm>
        </p:spPr>
        <p:txBody>
          <a:bodyPr vert="horz" lIns="91440" tIns="45720" rIns="91440" bIns="45720" rtlCol="0">
            <a:normAutofit/>
          </a:bodyPr>
          <a:lstStyle/>
          <a:p>
            <a:pPr algn="ctr"/>
            <a:r>
              <a:rPr lang="en-US">
                <a:solidFill>
                  <a:schemeClr val="bg1"/>
                </a:solidFill>
              </a:rPr>
              <a:t>Are our behaviour and personality the result of our environment, learning, &amp; life experiences? </a:t>
            </a:r>
          </a:p>
          <a:p>
            <a:pPr algn="ctr"/>
            <a:r>
              <a:rPr lang="en-US">
                <a:solidFill>
                  <a:schemeClr val="bg1"/>
                </a:solidFill>
              </a:rPr>
              <a:t>Are our behaviour and personality the result of our genetics &amp; biology?   </a:t>
            </a:r>
          </a:p>
          <a:p>
            <a:pPr algn="ctr"/>
            <a:endParaRPr lang="en-US">
              <a:solidFill>
                <a:schemeClr val="bg1"/>
              </a:solidFill>
            </a:endParaRP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BFA5982-3368-672D-F1DC-74CFCE489309}"/>
              </a:ext>
            </a:extLst>
          </p:cNvPr>
          <p:cNvSpPr txBox="1"/>
          <p:nvPr/>
        </p:nvSpPr>
        <p:spPr>
          <a:xfrm>
            <a:off x="9729625"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appingignorance.org/2013/12/20/economics-and-the-debate-on-nature-vs-nur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689519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DBF5999-86F4-0816-38A1-05A7B6BB7F45}"/>
              </a:ext>
            </a:extLst>
          </p:cNvPr>
          <p:cNvSpPr>
            <a:spLocks noGrp="1"/>
          </p:cNvSpPr>
          <p:nvPr>
            <p:ph idx="1"/>
          </p:nvPr>
        </p:nvSpPr>
        <p:spPr>
          <a:xfrm>
            <a:off x="119596" y="1180938"/>
            <a:ext cx="5744756" cy="4351338"/>
          </a:xfrm>
        </p:spPr>
        <p:txBody>
          <a:bodyPr>
            <a:normAutofit fontScale="25000" lnSpcReduction="20000"/>
          </a:bodyPr>
          <a:lstStyle/>
          <a:p>
            <a:r>
              <a:rPr lang="en-GB" sz="13600" i="0" dirty="0"/>
              <a:t>Many of the basic ideas that we investigate in modern psychology may be traced back to two Greek philosophers: Aristotle </a:t>
            </a:r>
            <a:r>
              <a:rPr lang="en-GB" sz="13600" dirty="0"/>
              <a:t>and Plato</a:t>
            </a:r>
            <a:br>
              <a:rPr lang="en-GB" sz="13600" dirty="0"/>
            </a:br>
            <a:br>
              <a:rPr lang="en-GB" sz="13600" dirty="0"/>
            </a:br>
            <a:r>
              <a:rPr lang="en-GB" sz="13600" dirty="0"/>
              <a:t>Both treated behaviour as something that is logical and analytical, rather than mystical. </a:t>
            </a:r>
          </a:p>
          <a:p>
            <a:pPr marL="0" indent="0">
              <a:buNone/>
            </a:pPr>
            <a:br>
              <a:rPr lang="en-GB" sz="13600" dirty="0"/>
            </a:br>
            <a:r>
              <a:rPr lang="en-GB" sz="13600" i="0" dirty="0"/>
              <a:t>Their different positions can be seen in the ongoing </a:t>
            </a:r>
            <a:r>
              <a:rPr lang="en-GB" sz="13600" b="1" i="0" dirty="0"/>
              <a:t>nature versus nurture debate </a:t>
            </a:r>
            <a:br>
              <a:rPr lang="en-US" sz="3600" dirty="0"/>
            </a:br>
            <a:br>
              <a:rPr lang="en-US" dirty="0"/>
            </a:br>
            <a:endParaRPr lang="en-GB" dirty="0"/>
          </a:p>
        </p:txBody>
      </p:sp>
      <p:pic>
        <p:nvPicPr>
          <p:cNvPr id="13" name="Picture 12" descr="A painting of men in robes&#10;&#10;Description automatically generated">
            <a:extLst>
              <a:ext uri="{FF2B5EF4-FFF2-40B4-BE49-F238E27FC236}">
                <a16:creationId xmlns:a16="http://schemas.microsoft.com/office/drawing/2014/main" id="{7EF376DD-E881-B7E1-F974-7B609F1738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2174" y="2438559"/>
            <a:ext cx="3781626" cy="4660883"/>
          </a:xfrm>
          <a:prstGeom prst="rect">
            <a:avLst/>
          </a:prstGeom>
        </p:spPr>
      </p:pic>
      <p:sp>
        <p:nvSpPr>
          <p:cNvPr id="14" name="TextBox 13">
            <a:extLst>
              <a:ext uri="{FF2B5EF4-FFF2-40B4-BE49-F238E27FC236}">
                <a16:creationId xmlns:a16="http://schemas.microsoft.com/office/drawing/2014/main" id="{99B2208C-03C2-F98E-22D4-86E4BB06793A}"/>
              </a:ext>
            </a:extLst>
          </p:cNvPr>
          <p:cNvSpPr txBox="1"/>
          <p:nvPr/>
        </p:nvSpPr>
        <p:spPr>
          <a:xfrm>
            <a:off x="6618845" y="6392625"/>
            <a:ext cx="2450592" cy="369332"/>
          </a:xfrm>
          <a:prstGeom prst="rect">
            <a:avLst/>
          </a:prstGeom>
          <a:noFill/>
        </p:spPr>
        <p:txBody>
          <a:bodyPr wrap="square" rtlCol="0">
            <a:spAutoFit/>
          </a:bodyPr>
          <a:lstStyle/>
          <a:p>
            <a:r>
              <a:rPr lang="en-GB" sz="900" dirty="0">
                <a:hlinkClick r:id="rId4" tooltip="https://courses.lumenlearning.com/suny-hvcc-psychology-1/chapter/outcome-the-evolution-of-psychology/"/>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17" name="Speech Bubble: Oval 16">
            <a:extLst>
              <a:ext uri="{FF2B5EF4-FFF2-40B4-BE49-F238E27FC236}">
                <a16:creationId xmlns:a16="http://schemas.microsoft.com/office/drawing/2014/main" id="{A7C2FFB8-33AD-9B45-62FA-7CEC29F0B5F5}"/>
              </a:ext>
            </a:extLst>
          </p:cNvPr>
          <p:cNvSpPr/>
          <p:nvPr/>
        </p:nvSpPr>
        <p:spPr>
          <a:xfrm>
            <a:off x="9672536" y="-143365"/>
            <a:ext cx="3161260" cy="2648607"/>
          </a:xfrm>
          <a:prstGeom prst="wedgeEllipseCallout">
            <a:avLst>
              <a:gd name="adj1" fmla="val -27057"/>
              <a:gd name="adj2" fmla="val 6502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i="0" dirty="0"/>
              <a:t>Aristotle was an </a:t>
            </a:r>
            <a:r>
              <a:rPr lang="en-GB" sz="2000" b="1" i="0" dirty="0"/>
              <a:t>empiricist</a:t>
            </a:r>
            <a:r>
              <a:rPr lang="en-GB" sz="2000" i="0" dirty="0"/>
              <a:t> - he believed that all knowledge was acquired through experience.</a:t>
            </a:r>
            <a:endParaRPr lang="en-US" sz="2000" dirty="0"/>
          </a:p>
        </p:txBody>
      </p:sp>
      <p:sp>
        <p:nvSpPr>
          <p:cNvPr id="18" name="Speech Bubble: Oval 17">
            <a:extLst>
              <a:ext uri="{FF2B5EF4-FFF2-40B4-BE49-F238E27FC236}">
                <a16:creationId xmlns:a16="http://schemas.microsoft.com/office/drawing/2014/main" id="{922502C5-A315-0284-D097-7BD4BBDFCAE2}"/>
              </a:ext>
            </a:extLst>
          </p:cNvPr>
          <p:cNvSpPr/>
          <p:nvPr/>
        </p:nvSpPr>
        <p:spPr>
          <a:xfrm>
            <a:off x="5315987" y="750767"/>
            <a:ext cx="3003388" cy="2443217"/>
          </a:xfrm>
          <a:prstGeom prst="wedgeEllipseCallout">
            <a:avLst>
              <a:gd name="adj1" fmla="val 54703"/>
              <a:gd name="adj2" fmla="val 4608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000" i="0" dirty="0"/>
              <a:t>Plato was a </a:t>
            </a:r>
            <a:r>
              <a:rPr lang="en-GB" sz="2000" b="1" i="0" dirty="0"/>
              <a:t>nativist</a:t>
            </a:r>
            <a:r>
              <a:rPr lang="en-GB" sz="2000" i="0" dirty="0"/>
              <a:t> - he believed that certain kinds of knowledge are innate.</a:t>
            </a:r>
            <a:endParaRPr lang="en-US" sz="2000" dirty="0"/>
          </a:p>
        </p:txBody>
      </p:sp>
    </p:spTree>
    <p:extLst>
      <p:ext uri="{BB962C8B-B14F-4D97-AF65-F5344CB8AC3E}">
        <p14:creationId xmlns:p14="http://schemas.microsoft.com/office/powerpoint/2010/main" val="39514911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39189-9483-C452-5EFC-87C97228750B}"/>
              </a:ext>
            </a:extLst>
          </p:cNvPr>
          <p:cNvSpPr>
            <a:spLocks noGrp="1"/>
          </p:cNvSpPr>
          <p:nvPr>
            <p:ph type="title"/>
          </p:nvPr>
        </p:nvSpPr>
        <p:spPr/>
        <p:txBody>
          <a:bodyPr vert="horz" lIns="91440" tIns="45720" rIns="91440" bIns="45720" rtlCol="0" anchor="ctr">
            <a:normAutofit/>
          </a:bodyPr>
          <a:lstStyle/>
          <a:p>
            <a:r>
              <a:rPr lang="en-US" sz="3600" kern="1200" dirty="0">
                <a:solidFill>
                  <a:schemeClr val="tx1"/>
                </a:solidFill>
                <a:latin typeface="+mn-lt"/>
                <a:ea typeface="+mj-ea"/>
                <a:cs typeface="+mj-cs"/>
              </a:rPr>
              <a:t>Developments on the debate since Greek time (Gillibrand, Lam and O’Donnell</a:t>
            </a:r>
            <a:r>
              <a:rPr lang="en-US" sz="3600" dirty="0">
                <a:latin typeface="+mn-lt"/>
              </a:rPr>
              <a:t>, 2016)</a:t>
            </a:r>
            <a:endParaRPr lang="en-US" sz="3600" kern="1200" dirty="0">
              <a:solidFill>
                <a:schemeClr val="tx1"/>
              </a:solidFill>
              <a:latin typeface="+mn-lt"/>
              <a:ea typeface="+mj-ea"/>
              <a:cs typeface="+mj-cs"/>
            </a:endParaRPr>
          </a:p>
        </p:txBody>
      </p:sp>
      <p:sp>
        <p:nvSpPr>
          <p:cNvPr id="3" name="Content Placeholder 2">
            <a:extLst>
              <a:ext uri="{FF2B5EF4-FFF2-40B4-BE49-F238E27FC236}">
                <a16:creationId xmlns:a16="http://schemas.microsoft.com/office/drawing/2014/main" id="{3BA69646-C354-C568-1A8B-249E16C29AC4}"/>
              </a:ext>
            </a:extLst>
          </p:cNvPr>
          <p:cNvSpPr>
            <a:spLocks noGrp="1"/>
          </p:cNvSpPr>
          <p:nvPr>
            <p:ph sz="half" idx="1"/>
          </p:nvPr>
        </p:nvSpPr>
        <p:spPr>
          <a:xfrm>
            <a:off x="569976" y="1825624"/>
            <a:ext cx="5181600" cy="4351338"/>
          </a:xfrm>
        </p:spPr>
        <p:txBody>
          <a:bodyPr>
            <a:normAutofit fontScale="25000" lnSpcReduction="20000"/>
          </a:bodyPr>
          <a:lstStyle/>
          <a:p>
            <a:pPr marL="0" indent="0" defTabSz="621792">
              <a:spcBef>
                <a:spcPts val="680"/>
              </a:spcBef>
              <a:buNone/>
            </a:pPr>
            <a:r>
              <a:rPr lang="en-GB" sz="9600" dirty="0">
                <a:cs typeface="Arial" panose="020B0604020202020204" pitchFamily="34" charset="0"/>
              </a:rPr>
              <a:t>Rousseau (1712-1778) newborns are morally good </a:t>
            </a:r>
            <a:endParaRPr lang="en-GB" sz="9600" kern="1200" dirty="0">
              <a:solidFill>
                <a:schemeClr val="tx1"/>
              </a:solidFill>
              <a:ea typeface="+mn-ea"/>
              <a:cs typeface="Arial" panose="020B0604020202020204" pitchFamily="34" charset="0"/>
            </a:endParaRPr>
          </a:p>
          <a:p>
            <a:pPr marL="0" indent="0" defTabSz="621792">
              <a:spcBef>
                <a:spcPts val="680"/>
              </a:spcBef>
              <a:buNone/>
            </a:pPr>
            <a:r>
              <a:rPr lang="en-GB" sz="9600" kern="1200" dirty="0">
                <a:solidFill>
                  <a:schemeClr val="tx1"/>
                </a:solidFill>
                <a:ea typeface="+mn-ea"/>
                <a:cs typeface="Arial" panose="020B0604020202020204" pitchFamily="34" charset="0"/>
              </a:rPr>
              <a:t>Galton (1822-1911) was the first scientist to popularise the Nature vs Nurture</a:t>
            </a:r>
            <a:r>
              <a:rPr lang="en-GB" sz="9600" dirty="0">
                <a:cs typeface="Arial" panose="020B0604020202020204" pitchFamily="34" charset="0"/>
              </a:rPr>
              <a:t> with his work on the genetic basis of human traits</a:t>
            </a:r>
            <a:r>
              <a:rPr lang="en-GB" sz="9600" kern="1200" dirty="0">
                <a:solidFill>
                  <a:schemeClr val="tx1"/>
                </a:solidFill>
                <a:ea typeface="+mn-ea"/>
                <a:cs typeface="Arial" panose="020B0604020202020204" pitchFamily="34" charset="0"/>
              </a:rPr>
              <a:t>. </a:t>
            </a:r>
          </a:p>
          <a:p>
            <a:pPr marL="457200" lvl="1" indent="0" defTabSz="621792">
              <a:spcBef>
                <a:spcPts val="680"/>
              </a:spcBef>
              <a:buNone/>
            </a:pPr>
            <a:r>
              <a:rPr lang="en-GB" sz="9200" kern="1200" dirty="0">
                <a:solidFill>
                  <a:schemeClr val="tx1"/>
                </a:solidFill>
                <a:ea typeface="+mn-ea"/>
                <a:cs typeface="Arial" panose="020B0604020202020204" pitchFamily="34" charset="0"/>
              </a:rPr>
              <a:t>- the effects of both ‘nature’ and ‘nurture’ could be measured and compared</a:t>
            </a:r>
          </a:p>
          <a:p>
            <a:pPr marL="457200" lvl="1" indent="0" defTabSz="621792">
              <a:spcBef>
                <a:spcPts val="680"/>
              </a:spcBef>
              <a:buNone/>
            </a:pPr>
            <a:r>
              <a:rPr lang="en-GB" sz="9200" kern="1200" dirty="0">
                <a:solidFill>
                  <a:schemeClr val="tx1"/>
                </a:solidFill>
                <a:ea typeface="+mn-ea"/>
                <a:cs typeface="Arial" panose="020B0604020202020204" pitchFamily="34" charset="0"/>
              </a:rPr>
              <a:t>- used his own family tree and home environment as the basis of his research. </a:t>
            </a:r>
          </a:p>
          <a:p>
            <a:pPr marL="0" indent="0" defTabSz="621792">
              <a:spcBef>
                <a:spcPts val="680"/>
              </a:spcBef>
              <a:buNone/>
            </a:pPr>
            <a:r>
              <a:rPr lang="en-GB" sz="9600" dirty="0">
                <a:cs typeface="Arial" panose="020B0604020202020204" pitchFamily="34" charset="0"/>
              </a:rPr>
              <a:t>More recently, Pinker (2002) - our genetic makeup influences the social group that we form.</a:t>
            </a:r>
            <a:endParaRPr lang="en-GB" sz="9600" kern="1200" dirty="0">
              <a:solidFill>
                <a:schemeClr val="tx1"/>
              </a:solidFill>
              <a:ea typeface="+mn-ea"/>
              <a:cs typeface="Arial" panose="020B0604020202020204" pitchFamily="34" charset="0"/>
            </a:endParaRPr>
          </a:p>
          <a:p>
            <a:endParaRPr lang="en-GB" sz="1700" dirty="0"/>
          </a:p>
        </p:txBody>
      </p:sp>
      <p:sp>
        <p:nvSpPr>
          <p:cNvPr id="4" name="Content Placeholder 3">
            <a:extLst>
              <a:ext uri="{FF2B5EF4-FFF2-40B4-BE49-F238E27FC236}">
                <a16:creationId xmlns:a16="http://schemas.microsoft.com/office/drawing/2014/main" id="{26201B27-B189-F649-0483-DF9E37883101}"/>
              </a:ext>
            </a:extLst>
          </p:cNvPr>
          <p:cNvSpPr>
            <a:spLocks noGrp="1"/>
          </p:cNvSpPr>
          <p:nvPr>
            <p:ph sz="half" idx="2"/>
          </p:nvPr>
        </p:nvSpPr>
        <p:spPr>
          <a:xfrm>
            <a:off x="6598920" y="1859026"/>
            <a:ext cx="5181600" cy="4351338"/>
          </a:xfrm>
        </p:spPr>
        <p:txBody>
          <a:bodyPr>
            <a:normAutofit fontScale="25000" lnSpcReduction="20000"/>
          </a:bodyPr>
          <a:lstStyle/>
          <a:p>
            <a:pPr marL="0" indent="0" defTabSz="621792">
              <a:spcBef>
                <a:spcPts val="680"/>
              </a:spcBef>
              <a:buNone/>
            </a:pPr>
            <a:r>
              <a:rPr lang="en-GB" altLang="en-US" sz="9600" kern="1200" dirty="0">
                <a:solidFill>
                  <a:schemeClr val="tx1"/>
                </a:solidFill>
                <a:ea typeface="+mn-ea"/>
                <a:cs typeface="Arial" panose="020B0604020202020204" pitchFamily="34" charset="0"/>
              </a:rPr>
              <a:t>Locke (1690) proposed the mind of every child is a blank slate (or ‘</a:t>
            </a:r>
            <a:r>
              <a:rPr lang="en-GB" altLang="en-US" sz="9600" b="1" kern="1200" dirty="0">
                <a:solidFill>
                  <a:schemeClr val="tx1"/>
                </a:solidFill>
                <a:ea typeface="+mn-ea"/>
                <a:cs typeface="Arial" panose="020B0604020202020204" pitchFamily="34" charset="0"/>
              </a:rPr>
              <a:t>tabula rasa</a:t>
            </a:r>
            <a:r>
              <a:rPr lang="en-GB" altLang="en-US" sz="9600" kern="1200" dirty="0">
                <a:solidFill>
                  <a:schemeClr val="tx1"/>
                </a:solidFill>
                <a:ea typeface="+mn-ea"/>
                <a:cs typeface="Arial" panose="020B0604020202020204" pitchFamily="34" charset="0"/>
              </a:rPr>
              <a:t>’). </a:t>
            </a:r>
          </a:p>
          <a:p>
            <a:pPr marL="0" indent="0" defTabSz="621792">
              <a:spcBef>
                <a:spcPts val="680"/>
              </a:spcBef>
              <a:buNone/>
            </a:pPr>
            <a:endParaRPr lang="en-GB" altLang="en-US" sz="9600" dirty="0">
              <a:cs typeface="Arial" panose="020B0604020202020204" pitchFamily="34" charset="0"/>
            </a:endParaRPr>
          </a:p>
          <a:p>
            <a:pPr marL="0" indent="0" defTabSz="621792">
              <a:spcBef>
                <a:spcPts val="680"/>
              </a:spcBef>
              <a:buNone/>
            </a:pPr>
            <a:r>
              <a:rPr lang="en-GB" altLang="en-US" sz="9600" kern="1200" dirty="0">
                <a:solidFill>
                  <a:schemeClr val="tx1"/>
                </a:solidFill>
                <a:ea typeface="+mn-ea"/>
                <a:cs typeface="Arial" panose="020B0604020202020204" pitchFamily="34" charset="0"/>
              </a:rPr>
              <a:t>Darwin (1859) suggested that all human development is the result of adaptation to the environment.</a:t>
            </a:r>
          </a:p>
          <a:p>
            <a:pPr marL="0" indent="0" defTabSz="621792">
              <a:spcBef>
                <a:spcPts val="680"/>
              </a:spcBef>
              <a:buNone/>
            </a:pPr>
            <a:endParaRPr lang="en-GB" altLang="en-US" sz="9600" kern="1200" dirty="0">
              <a:solidFill>
                <a:schemeClr val="tx1"/>
              </a:solidFill>
              <a:ea typeface="+mn-ea"/>
              <a:cs typeface="Arial" panose="020B0604020202020204" pitchFamily="34" charset="0"/>
            </a:endParaRPr>
          </a:p>
          <a:p>
            <a:pPr marL="0" indent="0" defTabSz="621792">
              <a:spcBef>
                <a:spcPts val="680"/>
              </a:spcBef>
              <a:buNone/>
            </a:pPr>
            <a:r>
              <a:rPr lang="en-GB" altLang="en-US" sz="9600" dirty="0">
                <a:cs typeface="Arial" panose="020B0604020202020204" pitchFamily="34" charset="0"/>
              </a:rPr>
              <a:t>Harris (1998) peer group key to  shape children’s behaviour above and beyond parental influence</a:t>
            </a:r>
            <a:endParaRPr lang="en-GB" altLang="en-US" sz="9600" kern="1200" dirty="0">
              <a:solidFill>
                <a:schemeClr val="tx1"/>
              </a:solidFill>
              <a:ea typeface="+mn-ea"/>
              <a:cs typeface="Arial" panose="020B0604020202020204" pitchFamily="34" charset="0"/>
            </a:endParaRPr>
          </a:p>
          <a:p>
            <a:endParaRPr lang="en-GB" dirty="0"/>
          </a:p>
        </p:txBody>
      </p:sp>
      <p:graphicFrame>
        <p:nvGraphicFramePr>
          <p:cNvPr id="11" name="Diagram 10">
            <a:extLst>
              <a:ext uri="{FF2B5EF4-FFF2-40B4-BE49-F238E27FC236}">
                <a16:creationId xmlns:a16="http://schemas.microsoft.com/office/drawing/2014/main" id="{EE64ED9E-1098-A46C-0B04-8CCADB4317A6}"/>
              </a:ext>
            </a:extLst>
          </p:cNvPr>
          <p:cNvGraphicFramePr/>
          <p:nvPr>
            <p:extLst>
              <p:ext uri="{D42A27DB-BD31-4B8C-83A1-F6EECF244321}">
                <p14:modId xmlns:p14="http://schemas.microsoft.com/office/powerpoint/2010/main" val="3701751978"/>
              </p:ext>
            </p:extLst>
          </p:nvPr>
        </p:nvGraphicFramePr>
        <p:xfrm>
          <a:off x="5327904" y="5203777"/>
          <a:ext cx="3383279" cy="1946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1504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A6B293-1DA2-9632-74CE-432529939ADB}"/>
            </a:ext>
          </a:extLst>
        </p:cNvPr>
        <p:cNvGrpSpPr/>
        <p:nvPr/>
      </p:nvGrpSpPr>
      <p:grpSpPr>
        <a:xfrm>
          <a:off x="0" y="0"/>
          <a:ext cx="0" cy="0"/>
          <a:chOff x="0" y="0"/>
          <a:chExt cx="0" cy="0"/>
        </a:xfrm>
      </p:grpSpPr>
      <p:sp useBgFill="1">
        <p:nvSpPr>
          <p:cNvPr id="9234" name="Rectangle 9233">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9F3A6B6-8F47-C57C-F9DA-EFCCCA93A760}"/>
              </a:ext>
            </a:extLst>
          </p:cNvPr>
          <p:cNvSpPr>
            <a:spLocks noGrp="1"/>
          </p:cNvSpPr>
          <p:nvPr>
            <p:ph type="title"/>
          </p:nvPr>
        </p:nvSpPr>
        <p:spPr>
          <a:xfrm>
            <a:off x="5596501" y="489508"/>
            <a:ext cx="5754896" cy="1667569"/>
          </a:xfrm>
        </p:spPr>
        <p:txBody>
          <a:bodyPr vert="horz" lIns="91440" tIns="45720" rIns="91440" bIns="45720" rtlCol="0" anchor="b">
            <a:normAutofit/>
          </a:bodyPr>
          <a:lstStyle/>
          <a:p>
            <a:pPr marL="0" marR="0" lvl="0" indent="0" fontAlgn="auto">
              <a:spcAft>
                <a:spcPts val="0"/>
              </a:spcAft>
              <a:buClrTx/>
              <a:buSzTx/>
              <a:tabLst/>
              <a:defRPr/>
            </a:pPr>
            <a:r>
              <a:rPr lang="en-US" sz="3700" kern="1200">
                <a:solidFill>
                  <a:schemeClr val="tx1"/>
                </a:solidFill>
                <a:latin typeface="+mj-lt"/>
                <a:ea typeface="+mj-ea"/>
                <a:cs typeface="+mj-cs"/>
              </a:rPr>
              <a:t>Discuss whether the following are influenced by Nature or Nurture</a:t>
            </a:r>
            <a:r>
              <a:rPr kumimoji="0" lang="en-US" sz="3700" b="0" i="0" u="none" strike="noStrike" kern="1200" cap="none" spc="0" normalizeH="0" baseline="0" noProof="0">
                <a:ln>
                  <a:noFill/>
                </a:ln>
                <a:solidFill>
                  <a:schemeClr val="tx1"/>
                </a:solidFill>
                <a:effectLst/>
                <a:uLnTx/>
                <a:uFillTx/>
                <a:latin typeface="+mj-lt"/>
                <a:ea typeface="+mj-ea"/>
                <a:cs typeface="+mj-cs"/>
              </a:rPr>
              <a:t>?  </a:t>
            </a:r>
          </a:p>
        </p:txBody>
      </p:sp>
      <p:pic>
        <p:nvPicPr>
          <p:cNvPr id="5" name="Graphic 4" descr="Customer review with solid fill">
            <a:extLst>
              <a:ext uri="{FF2B5EF4-FFF2-40B4-BE49-F238E27FC236}">
                <a16:creationId xmlns:a16="http://schemas.microsoft.com/office/drawing/2014/main" id="{9F5889B5-DD50-BA43-7B42-4A52B2FBFE0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6" name="Content Placeholder 5">
            <a:extLst>
              <a:ext uri="{FF2B5EF4-FFF2-40B4-BE49-F238E27FC236}">
                <a16:creationId xmlns:a16="http://schemas.microsoft.com/office/drawing/2014/main" id="{B57C6B88-6802-06D7-1FC6-3DB682A97B62}"/>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US" sz="2000"/>
              <a:t>Occupation</a:t>
            </a:r>
          </a:p>
          <a:p>
            <a:r>
              <a:rPr lang="en-US" sz="2000"/>
              <a:t>Obesity</a:t>
            </a:r>
          </a:p>
          <a:p>
            <a:r>
              <a:rPr lang="en-US" sz="2000"/>
              <a:t>High blood pressure</a:t>
            </a:r>
          </a:p>
          <a:p>
            <a:r>
              <a:rPr lang="en-US" sz="2000"/>
              <a:t>Personality</a:t>
            </a:r>
          </a:p>
          <a:p>
            <a:r>
              <a:rPr lang="en-US" sz="2000"/>
              <a:t>Language acquisition</a:t>
            </a:r>
          </a:p>
          <a:p>
            <a:r>
              <a:rPr lang="en-US" sz="2000"/>
              <a:t>Aggression</a:t>
            </a:r>
          </a:p>
          <a:p>
            <a:r>
              <a:rPr lang="en-US" sz="2000"/>
              <a:t>Mental Health</a:t>
            </a:r>
          </a:p>
        </p:txBody>
      </p:sp>
      <p:sp>
        <p:nvSpPr>
          <p:cNvPr id="9236" name="Rectangle 923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8" name="Rectangle 923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2" name="AutoShape 8" descr="Image result for prison">
            <a:extLst>
              <a:ext uri="{FF2B5EF4-FFF2-40B4-BE49-F238E27FC236}">
                <a16:creationId xmlns:a16="http://schemas.microsoft.com/office/drawing/2014/main" id="{A7864700-C132-BBED-C118-BADB878739B6}"/>
              </a:ext>
            </a:extLst>
          </p:cNvPr>
          <p:cNvSpPr>
            <a:spLocks noChangeAspect="1" noChangeArrowheads="1"/>
          </p:cNvSpPr>
          <p:nvPr/>
        </p:nvSpPr>
        <p:spPr bwMode="auto">
          <a:xfrm>
            <a:off x="52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9224" name="AutoShape 11" descr="Image result for Darwin">
            <a:extLst>
              <a:ext uri="{FF2B5EF4-FFF2-40B4-BE49-F238E27FC236}">
                <a16:creationId xmlns:a16="http://schemas.microsoft.com/office/drawing/2014/main" id="{32D95F3B-C97D-AE32-9802-B5DD99BBC2F0}"/>
              </a:ext>
            </a:extLst>
          </p:cNvPr>
          <p:cNvSpPr>
            <a:spLocks noChangeAspect="1" noChangeArrowheads="1"/>
          </p:cNvSpPr>
          <p:nvPr/>
        </p:nvSpPr>
        <p:spPr bwMode="auto">
          <a:xfrm>
            <a:off x="204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9225" name="AutoShape 13" descr="Image result for Darwin">
            <a:extLst>
              <a:ext uri="{FF2B5EF4-FFF2-40B4-BE49-F238E27FC236}">
                <a16:creationId xmlns:a16="http://schemas.microsoft.com/office/drawing/2014/main" id="{750C5A5F-0191-484B-9B7D-0BF49AA92CE3}"/>
              </a:ext>
            </a:extLst>
          </p:cNvPr>
          <p:cNvSpPr>
            <a:spLocks noChangeAspect="1" noChangeArrowheads="1"/>
          </p:cNvSpPr>
          <p:nvPr/>
        </p:nvSpPr>
        <p:spPr bwMode="auto">
          <a:xfrm>
            <a:off x="357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9226" name="AutoShape 15" descr="Image result for Darwin">
            <a:extLst>
              <a:ext uri="{FF2B5EF4-FFF2-40B4-BE49-F238E27FC236}">
                <a16:creationId xmlns:a16="http://schemas.microsoft.com/office/drawing/2014/main" id="{23369B35-9E9C-EA7D-EA81-9A8042A2D2E6}"/>
              </a:ext>
            </a:extLst>
          </p:cNvPr>
          <p:cNvSpPr>
            <a:spLocks noChangeAspect="1" noChangeArrowheads="1"/>
          </p:cNvSpPr>
          <p:nvPr/>
        </p:nvSpPr>
        <p:spPr bwMode="auto">
          <a:xfrm>
            <a:off x="509588" y="3206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9229" name="AutoShape 21" descr="Image result for twins">
            <a:extLst>
              <a:ext uri="{FF2B5EF4-FFF2-40B4-BE49-F238E27FC236}">
                <a16:creationId xmlns:a16="http://schemas.microsoft.com/office/drawing/2014/main" id="{9B995F43-71AE-0E74-99E1-B98A483B50D5}"/>
              </a:ext>
            </a:extLst>
          </p:cNvPr>
          <p:cNvSpPr>
            <a:spLocks noChangeAspect="1" noChangeArrowheads="1"/>
          </p:cNvSpPr>
          <p:nvPr/>
        </p:nvSpPr>
        <p:spPr bwMode="auto">
          <a:xfrm>
            <a:off x="661988" y="4730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19925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9F409-71B8-17F6-B3BC-0D6D81698445}"/>
              </a:ext>
            </a:extLst>
          </p:cNvPr>
          <p:cNvSpPr>
            <a:spLocks noGrp="1"/>
          </p:cNvSpPr>
          <p:nvPr>
            <p:ph type="title"/>
          </p:nvPr>
        </p:nvSpPr>
        <p:spPr>
          <a:xfrm>
            <a:off x="838200" y="253365"/>
            <a:ext cx="10515600" cy="1325563"/>
          </a:xfrm>
        </p:spPr>
        <p:txBody>
          <a:bodyPr/>
          <a:lstStyle/>
          <a:p>
            <a:r>
              <a:rPr lang="en-GB" b="1" dirty="0"/>
              <a:t>How to solve the puzzle of nature-nurture debate? </a:t>
            </a:r>
          </a:p>
        </p:txBody>
      </p:sp>
      <p:sp>
        <p:nvSpPr>
          <p:cNvPr id="3" name="Content Placeholder 2">
            <a:extLst>
              <a:ext uri="{FF2B5EF4-FFF2-40B4-BE49-F238E27FC236}">
                <a16:creationId xmlns:a16="http://schemas.microsoft.com/office/drawing/2014/main" id="{10C175B1-F35B-E8CA-1E9F-4DE3473E28AA}"/>
              </a:ext>
            </a:extLst>
          </p:cNvPr>
          <p:cNvSpPr>
            <a:spLocks noGrp="1"/>
          </p:cNvSpPr>
          <p:nvPr>
            <p:ph idx="1"/>
          </p:nvPr>
        </p:nvSpPr>
        <p:spPr>
          <a:xfrm>
            <a:off x="292608" y="1784985"/>
            <a:ext cx="11358880" cy="5073015"/>
          </a:xfrm>
        </p:spPr>
        <p:txBody>
          <a:bodyPr>
            <a:normAutofit/>
          </a:bodyPr>
          <a:lstStyle/>
          <a:p>
            <a:r>
              <a:rPr lang="en-GB" sz="3500" dirty="0"/>
              <a:t>Difficulty in separating genetic factors from environmental factors in research. Therefore, twin studies were helpful: identical twins raised by different families </a:t>
            </a:r>
          </a:p>
          <a:p>
            <a:pPr lvl="1"/>
            <a:r>
              <a:rPr lang="en-GB" sz="3000" dirty="0"/>
              <a:t>Bouchard et al (1990) and Plomin and </a:t>
            </a:r>
            <a:r>
              <a:rPr lang="en-GB" sz="3000" dirty="0" err="1"/>
              <a:t>DeFries</a:t>
            </a:r>
            <a:r>
              <a:rPr lang="en-GB" sz="3000" dirty="0"/>
              <a:t> (1980) measured the developmental outcomes found mostly similar levels of intelligence, personality, temperament, career paths, leisure activities</a:t>
            </a:r>
          </a:p>
          <a:p>
            <a:pPr lvl="1"/>
            <a:r>
              <a:rPr lang="en-GB" sz="3000" dirty="0"/>
              <a:t>How do findings like these contribute to the debate? </a:t>
            </a:r>
          </a:p>
          <a:p>
            <a:r>
              <a:rPr lang="en-GB" sz="3500" dirty="0"/>
              <a:t>It is more helpful to view the debate as a continuum </a:t>
            </a:r>
          </a:p>
          <a:p>
            <a:r>
              <a:rPr lang="en-GB" sz="3500" dirty="0"/>
              <a:t>Maybe we are asking the wrong question? </a:t>
            </a:r>
          </a:p>
          <a:p>
            <a:endParaRPr lang="en-GB" sz="3700" dirty="0"/>
          </a:p>
          <a:p>
            <a:endParaRPr lang="en-GB" sz="5900" dirty="0"/>
          </a:p>
          <a:p>
            <a:endParaRPr lang="en-GB" sz="5900" dirty="0"/>
          </a:p>
          <a:p>
            <a:endParaRPr lang="en-GB" sz="5900" dirty="0"/>
          </a:p>
        </p:txBody>
      </p:sp>
      <p:graphicFrame>
        <p:nvGraphicFramePr>
          <p:cNvPr id="7" name="Diagram 6">
            <a:extLst>
              <a:ext uri="{FF2B5EF4-FFF2-40B4-BE49-F238E27FC236}">
                <a16:creationId xmlns:a16="http://schemas.microsoft.com/office/drawing/2014/main" id="{6410F97B-F393-1F30-AC92-23E1C55C206F}"/>
              </a:ext>
            </a:extLst>
          </p:cNvPr>
          <p:cNvGraphicFramePr/>
          <p:nvPr>
            <p:extLst>
              <p:ext uri="{D42A27DB-BD31-4B8C-83A1-F6EECF244321}">
                <p14:modId xmlns:p14="http://schemas.microsoft.com/office/powerpoint/2010/main" val="3248566258"/>
              </p:ext>
            </p:extLst>
          </p:nvPr>
        </p:nvGraphicFramePr>
        <p:xfrm>
          <a:off x="8711184" y="5773632"/>
          <a:ext cx="3352800" cy="1084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770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Graphic 1" descr="Customer review with solid fill">
            <a:extLst>
              <a:ext uri="{FF2B5EF4-FFF2-40B4-BE49-F238E27FC236}">
                <a16:creationId xmlns:a16="http://schemas.microsoft.com/office/drawing/2014/main" id="{36157111-2984-525A-A1C5-02CA2B91018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0615" y="570706"/>
            <a:ext cx="914400" cy="914400"/>
          </a:xfrm>
          <a:prstGeom prst="rect">
            <a:avLst/>
          </a:prstGeom>
        </p:spPr>
      </p:pic>
      <p:pic>
        <p:nvPicPr>
          <p:cNvPr id="3" name="Online Media 2" title="Are You Born with a Personality? | Horizon: The Nine Months That Made You | BBC Studios">
            <a:hlinkClick r:id="" action="ppaction://media"/>
            <a:extLst>
              <a:ext uri="{FF2B5EF4-FFF2-40B4-BE49-F238E27FC236}">
                <a16:creationId xmlns:a16="http://schemas.microsoft.com/office/drawing/2014/main" id="{AC7DE181-DFE7-7937-A7AB-BFC432B520E2}"/>
              </a:ext>
            </a:extLst>
          </p:cNvPr>
          <p:cNvPicPr>
            <a:picLocks noRot="1" noChangeAspect="1"/>
          </p:cNvPicPr>
          <p:nvPr>
            <a:videoFile r:link="rId1"/>
          </p:nvPr>
        </p:nvPicPr>
        <p:blipFill>
          <a:blip r:embed="rId6"/>
          <a:stretch>
            <a:fillRect/>
          </a:stretch>
        </p:blipFill>
        <p:spPr>
          <a:xfrm>
            <a:off x="1869239" y="1485106"/>
            <a:ext cx="9286441" cy="5242737"/>
          </a:xfrm>
          <a:prstGeom prst="rect">
            <a:avLst/>
          </a:prstGeom>
        </p:spPr>
      </p:pic>
      <p:sp>
        <p:nvSpPr>
          <p:cNvPr id="5" name="Title 4">
            <a:extLst>
              <a:ext uri="{FF2B5EF4-FFF2-40B4-BE49-F238E27FC236}">
                <a16:creationId xmlns:a16="http://schemas.microsoft.com/office/drawing/2014/main" id="{D55370DA-34CC-D2A3-5841-0BED191D6567}"/>
              </a:ext>
            </a:extLst>
          </p:cNvPr>
          <p:cNvSpPr>
            <a:spLocks noGrp="1"/>
          </p:cNvSpPr>
          <p:nvPr>
            <p:ph type="title"/>
          </p:nvPr>
        </p:nvSpPr>
        <p:spPr>
          <a:xfrm>
            <a:off x="1653646" y="365125"/>
            <a:ext cx="10335154" cy="1325563"/>
          </a:xfrm>
        </p:spPr>
        <p:txBody>
          <a:bodyPr/>
          <a:lstStyle/>
          <a:p>
            <a:r>
              <a:rPr lang="en-GB" dirty="0"/>
              <a:t>Are you born with a personality? (BBC, 2014) </a:t>
            </a:r>
          </a:p>
        </p:txBody>
      </p:sp>
    </p:spTree>
    <p:extLst>
      <p:ext uri="{BB962C8B-B14F-4D97-AF65-F5344CB8AC3E}">
        <p14:creationId xmlns:p14="http://schemas.microsoft.com/office/powerpoint/2010/main" val="96845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ith her finger on her chin&#10;&#10;Description automatically generated">
            <a:extLst>
              <a:ext uri="{FF2B5EF4-FFF2-40B4-BE49-F238E27FC236}">
                <a16:creationId xmlns:a16="http://schemas.microsoft.com/office/drawing/2014/main" id="{5FE53CFE-50E5-BCC6-E851-81591FF61F0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71104" y="244583"/>
            <a:ext cx="4466846" cy="6726196"/>
          </a:xfrm>
          <a:prstGeom prst="rect">
            <a:avLst/>
          </a:prstGeom>
        </p:spPr>
      </p:pic>
      <p:sp>
        <p:nvSpPr>
          <p:cNvPr id="7" name="TextBox 6">
            <a:extLst>
              <a:ext uri="{FF2B5EF4-FFF2-40B4-BE49-F238E27FC236}">
                <a16:creationId xmlns:a16="http://schemas.microsoft.com/office/drawing/2014/main" id="{3F2C36C2-6741-6E01-CE24-D18E7487DC6A}"/>
              </a:ext>
            </a:extLst>
          </p:cNvPr>
          <p:cNvSpPr txBox="1"/>
          <p:nvPr/>
        </p:nvSpPr>
        <p:spPr>
          <a:xfrm>
            <a:off x="8071104" y="6888209"/>
            <a:ext cx="4466846" cy="230832"/>
          </a:xfrm>
          <a:prstGeom prst="rect">
            <a:avLst/>
          </a:prstGeom>
          <a:noFill/>
        </p:spPr>
        <p:txBody>
          <a:bodyPr wrap="square" rtlCol="0">
            <a:spAutoFit/>
          </a:bodyPr>
          <a:lstStyle/>
          <a:p>
            <a:r>
              <a:rPr lang="en-GB" sz="900">
                <a:hlinkClick r:id="rId4" tooltip="https://www.pngall.com/woman-png/download/69051"/>
              </a:rPr>
              <a:t>This Photo</a:t>
            </a:r>
            <a:r>
              <a:rPr lang="en-GB" sz="900"/>
              <a:t> by Unknown Author is licensed under </a:t>
            </a:r>
            <a:r>
              <a:rPr lang="en-GB" sz="900">
                <a:hlinkClick r:id="rId5" tooltip="https://creativecommons.org/licenses/by-nc/3.0/"/>
              </a:rPr>
              <a:t>CC BY-NC</a:t>
            </a:r>
            <a:endParaRPr lang="en-GB" sz="900"/>
          </a:p>
        </p:txBody>
      </p:sp>
      <p:graphicFrame>
        <p:nvGraphicFramePr>
          <p:cNvPr id="9" name="TextBox 3">
            <a:extLst>
              <a:ext uri="{FF2B5EF4-FFF2-40B4-BE49-F238E27FC236}">
                <a16:creationId xmlns:a16="http://schemas.microsoft.com/office/drawing/2014/main" id="{CDF72B33-CC4F-0C49-6444-6EB7164A0AE8}"/>
              </a:ext>
            </a:extLst>
          </p:cNvPr>
          <p:cNvGraphicFramePr/>
          <p:nvPr/>
        </p:nvGraphicFramePr>
        <p:xfrm>
          <a:off x="694944" y="335845"/>
          <a:ext cx="7376160" cy="440120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4878279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4A080D5-ECAA-D795-895A-CC4AC72034D6}"/>
              </a:ext>
            </a:extLst>
          </p:cNvPr>
          <p:cNvSpPr txBox="1"/>
          <p:nvPr/>
        </p:nvSpPr>
        <p:spPr>
          <a:xfrm>
            <a:off x="4803648" y="1570393"/>
            <a:ext cx="6669024" cy="5386090"/>
          </a:xfrm>
          <a:prstGeom prst="rect">
            <a:avLst/>
          </a:prstGeom>
          <a:noFill/>
        </p:spPr>
        <p:txBody>
          <a:bodyPr wrap="square" rtlCol="0">
            <a:spAutoFit/>
          </a:bodyPr>
          <a:lstStyle/>
          <a:p>
            <a:r>
              <a:rPr lang="en-GB" sz="3200" dirty="0"/>
              <a:t>What are the key points of the discussion so far?</a:t>
            </a:r>
          </a:p>
          <a:p>
            <a:endParaRPr lang="en-GB" sz="3200" dirty="0"/>
          </a:p>
          <a:p>
            <a:r>
              <a:rPr lang="en-GB" sz="3200" dirty="0"/>
              <a:t>What is your take on the nature nurture debate?</a:t>
            </a:r>
          </a:p>
          <a:p>
            <a:endParaRPr lang="en-GB" sz="3200" dirty="0"/>
          </a:p>
          <a:p>
            <a:r>
              <a:rPr lang="en-GB" sz="3200" dirty="0"/>
              <a:t>Should we be more concerned with whether earlier experiences have long lasting impact on development instead?  </a:t>
            </a:r>
          </a:p>
          <a:p>
            <a:endParaRPr lang="en-GB" sz="2400" dirty="0"/>
          </a:p>
        </p:txBody>
      </p:sp>
      <p:pic>
        <p:nvPicPr>
          <p:cNvPr id="12" name="Graphic 11" descr="Clipboard with solid fill">
            <a:extLst>
              <a:ext uri="{FF2B5EF4-FFF2-40B4-BE49-F238E27FC236}">
                <a16:creationId xmlns:a16="http://schemas.microsoft.com/office/drawing/2014/main" id="{E1144A97-A9FD-DFCE-03CA-8BF518D4F25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05253" y="655993"/>
            <a:ext cx="914400" cy="914400"/>
          </a:xfrm>
          <a:prstGeom prst="rect">
            <a:avLst/>
          </a:prstGeom>
        </p:spPr>
      </p:pic>
      <p:pic>
        <p:nvPicPr>
          <p:cNvPr id="11266" name="Picture 2" descr="Skeptical Baby meme">
            <a:extLst>
              <a:ext uri="{FF2B5EF4-FFF2-40B4-BE49-F238E27FC236}">
                <a16:creationId xmlns:a16="http://schemas.microsoft.com/office/drawing/2014/main" id="{29C1F128-3BAD-C645-77C0-13E05B3999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858" y="545957"/>
            <a:ext cx="4303395" cy="507083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B62F526-F973-8BDD-3FCF-C2071736A56B}"/>
              </a:ext>
            </a:extLst>
          </p:cNvPr>
          <p:cNvSpPr txBox="1"/>
          <p:nvPr/>
        </p:nvSpPr>
        <p:spPr>
          <a:xfrm>
            <a:off x="224718" y="6118007"/>
            <a:ext cx="3725877" cy="523220"/>
          </a:xfrm>
          <a:prstGeom prst="rect">
            <a:avLst/>
          </a:prstGeom>
          <a:noFill/>
        </p:spPr>
        <p:txBody>
          <a:bodyPr wrap="square">
            <a:spAutoFit/>
          </a:bodyPr>
          <a:lstStyle/>
          <a:p>
            <a:r>
              <a:rPr lang="en-GB" sz="1400" dirty="0"/>
              <a:t>https://media.makeameme.org/created/nature-vs-nurture-65fea792d4.jpg</a:t>
            </a:r>
          </a:p>
        </p:txBody>
      </p:sp>
    </p:spTree>
    <p:extLst>
      <p:ext uri="{BB962C8B-B14F-4D97-AF65-F5344CB8AC3E}">
        <p14:creationId xmlns:p14="http://schemas.microsoft.com/office/powerpoint/2010/main" val="32117619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356AE-DAC2-42A9-F425-3BF677C9EA15}"/>
              </a:ext>
            </a:extLst>
          </p:cNvPr>
          <p:cNvSpPr>
            <a:spLocks noGrp="1"/>
          </p:cNvSpPr>
          <p:nvPr>
            <p:ph type="title"/>
          </p:nvPr>
        </p:nvSpPr>
        <p:spPr>
          <a:xfrm>
            <a:off x="4654296" y="329184"/>
            <a:ext cx="6894576" cy="1207685"/>
          </a:xfrm>
        </p:spPr>
        <p:txBody>
          <a:bodyPr anchor="b">
            <a:normAutofit/>
          </a:bodyPr>
          <a:lstStyle/>
          <a:p>
            <a:pPr algn="ctr"/>
            <a:r>
              <a:rPr lang="en-GB" dirty="0">
                <a:latin typeface="+mn-lt"/>
              </a:rPr>
              <a:t>Extension activity</a:t>
            </a:r>
          </a:p>
        </p:txBody>
      </p:sp>
      <p:pic>
        <p:nvPicPr>
          <p:cNvPr id="5" name="Picture 4" descr="A hand of two adults and a kid on top of each other">
            <a:extLst>
              <a:ext uri="{FF2B5EF4-FFF2-40B4-BE49-F238E27FC236}">
                <a16:creationId xmlns:a16="http://schemas.microsoft.com/office/drawing/2014/main" id="{7D1BA140-12E2-03EC-BCA2-AE4CFF5C4DB4}"/>
              </a:ext>
            </a:extLst>
          </p:cNvPr>
          <p:cNvPicPr>
            <a:picLocks noChangeAspect="1"/>
          </p:cNvPicPr>
          <p:nvPr/>
        </p:nvPicPr>
        <p:blipFill rotWithShape="1">
          <a:blip r:embed="rId3"/>
          <a:srcRect l="33880" r="26675"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368DE8-B290-FDFE-9FD7-CB938153477C}"/>
              </a:ext>
            </a:extLst>
          </p:cNvPr>
          <p:cNvSpPr>
            <a:spLocks noGrp="1"/>
          </p:cNvSpPr>
          <p:nvPr>
            <p:ph idx="1"/>
          </p:nvPr>
        </p:nvSpPr>
        <p:spPr>
          <a:xfrm>
            <a:off x="4318000" y="2610443"/>
            <a:ext cx="7597192" cy="4154251"/>
          </a:xfrm>
        </p:spPr>
        <p:txBody>
          <a:bodyPr>
            <a:normAutofit fontScale="62500" lnSpcReduction="20000"/>
          </a:bodyPr>
          <a:lstStyle/>
          <a:p>
            <a:pPr marL="0" indent="0">
              <a:buNone/>
            </a:pPr>
            <a:r>
              <a:rPr lang="en-GB" sz="4000" dirty="0"/>
              <a:t>Read the article from the Guardian ‘Our first few years as a child can determine the rest of our lives’ by Beverley Barnett-Jones (2023). You can access it via the link below and it is also available on Moodle in the Week 1 tile. </a:t>
            </a:r>
          </a:p>
          <a:p>
            <a:pPr marL="0" indent="0">
              <a:buNone/>
            </a:pPr>
            <a:endParaRPr lang="en-GB" sz="4000" dirty="0"/>
          </a:p>
          <a:p>
            <a:pPr marL="0" indent="0">
              <a:buNone/>
            </a:pPr>
            <a:r>
              <a:rPr lang="en-GB" sz="4000" dirty="0">
                <a:hlinkClick r:id="rId4"/>
              </a:rPr>
              <a:t>https://www.theguardian.com/commentisfree/2023/apr/03/early-years-support-parents</a:t>
            </a:r>
            <a:endParaRPr lang="en-GB" sz="4000" dirty="0"/>
          </a:p>
          <a:p>
            <a:pPr marL="0" indent="0">
              <a:buNone/>
            </a:pPr>
            <a:endParaRPr lang="en-GB" sz="4000" dirty="0"/>
          </a:p>
          <a:p>
            <a:pPr marL="0" indent="0">
              <a:buNone/>
            </a:pPr>
            <a:r>
              <a:rPr lang="en-GB" sz="4000" dirty="0"/>
              <a:t>What do you think her position is in the ‘nature versus nurture’ debate?  </a:t>
            </a:r>
          </a:p>
          <a:p>
            <a:pPr marL="0" indent="0">
              <a:buNone/>
            </a:pPr>
            <a:r>
              <a:rPr lang="en-GB" sz="4000" dirty="0"/>
              <a:t>What is Barnett-Jones arguing for ?</a:t>
            </a:r>
          </a:p>
          <a:p>
            <a:pPr marL="0" indent="0" algn="ctr">
              <a:buNone/>
            </a:pPr>
            <a:endParaRPr lang="en-GB" sz="2200" dirty="0"/>
          </a:p>
          <a:p>
            <a:pPr marL="0" indent="0">
              <a:buNone/>
            </a:pPr>
            <a:endParaRPr lang="en-GB" sz="2200" dirty="0"/>
          </a:p>
        </p:txBody>
      </p:sp>
    </p:spTree>
    <p:extLst>
      <p:ext uri="{BB962C8B-B14F-4D97-AF65-F5344CB8AC3E}">
        <p14:creationId xmlns:p14="http://schemas.microsoft.com/office/powerpoint/2010/main" val="1755443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42A0-2FA8-C37A-8A20-4E025D7722A9}"/>
              </a:ext>
            </a:extLst>
          </p:cNvPr>
          <p:cNvSpPr>
            <a:spLocks noGrp="1"/>
          </p:cNvSpPr>
          <p:nvPr>
            <p:ph type="title"/>
          </p:nvPr>
        </p:nvSpPr>
        <p:spPr>
          <a:xfrm>
            <a:off x="2987040" y="5761037"/>
            <a:ext cx="8656320" cy="1325563"/>
          </a:xfrm>
        </p:spPr>
        <p:txBody>
          <a:bodyPr>
            <a:normAutofit/>
          </a:bodyPr>
          <a:lstStyle/>
          <a:p>
            <a:r>
              <a:rPr lang="en-GB" b="1" dirty="0"/>
              <a:t>The take home message</a:t>
            </a:r>
          </a:p>
        </p:txBody>
      </p:sp>
      <p:graphicFrame>
        <p:nvGraphicFramePr>
          <p:cNvPr id="4" name="Diagram 3">
            <a:extLst>
              <a:ext uri="{FF2B5EF4-FFF2-40B4-BE49-F238E27FC236}">
                <a16:creationId xmlns:a16="http://schemas.microsoft.com/office/drawing/2014/main" id="{61FDF7ED-4C08-4D0F-B542-1A5B41A23CEF}"/>
              </a:ext>
            </a:extLst>
          </p:cNvPr>
          <p:cNvGraphicFramePr/>
          <p:nvPr>
            <p:extLst>
              <p:ext uri="{D42A27DB-BD31-4B8C-83A1-F6EECF244321}">
                <p14:modId xmlns:p14="http://schemas.microsoft.com/office/powerpoint/2010/main" val="2680917886"/>
              </p:ext>
            </p:extLst>
          </p:nvPr>
        </p:nvGraphicFramePr>
        <p:xfrm>
          <a:off x="312928" y="206630"/>
          <a:ext cx="11549888" cy="5773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80319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10.0.5209"/>
  <p:tag name="SLIDO_PRESENTATION_ID" val="00000000-0000-0000-0000-000000000000"/>
  <p:tag name="SLIDO_EVENT_UUID" val="be41831f-90b4-4059-9bca-22318289e437"/>
  <p:tag name="SLIDO_EVENT_SECTION_UUID" val="6d7ccfad-95a9-44d3-b54e-51f1f1867d6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8F74DEC-47B2-4338-9F9C-FD244E59E424}">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8" ma:contentTypeDescription="Create a new document." ma:contentTypeScope="" ma:versionID="0f0cd7536e6aa3805c5d5699d8c50156">
  <xsd:schema xmlns:xsd="http://www.w3.org/2001/XMLSchema" xmlns:xs="http://www.w3.org/2001/XMLSchema" xmlns:p="http://schemas.microsoft.com/office/2006/metadata/properties" xmlns:ns2="1684eeaa-63d5-4a8a-805f-2a73dd5a7c6a" targetNamespace="http://schemas.microsoft.com/office/2006/metadata/properties" ma:root="true" ma:fieldsID="31c97d57ebf451b93d5416a3ccea56f8"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D8E424-9FFB-4371-A36C-B4980F33DA4E}">
  <ds:schemaRefs>
    <ds:schemaRef ds:uri="http://schemas.openxmlformats.org/package/2006/metadata/core-properties"/>
    <ds:schemaRef ds:uri="http://www.w3.org/XML/1998/namespace"/>
    <ds:schemaRef ds:uri="http://schemas.microsoft.com/office/infopath/2007/PartnerControls"/>
    <ds:schemaRef ds:uri="http://purl.org/dc/terms/"/>
    <ds:schemaRef ds:uri="http://schemas.microsoft.com/office/2006/documentManagement/types"/>
    <ds:schemaRef ds:uri="http://purl.org/dc/elements/1.1/"/>
    <ds:schemaRef ds:uri="1684eeaa-63d5-4a8a-805f-2a73dd5a7c6a"/>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7F87DE6A-BE48-4833-B2D4-3C1141AD9840}">
  <ds:schemaRefs>
    <ds:schemaRef ds:uri="http://schemas.microsoft.com/sharepoint/v3/contenttype/forms"/>
  </ds:schemaRefs>
</ds:datastoreItem>
</file>

<file path=customXml/itemProps3.xml><?xml version="1.0" encoding="utf-8"?>
<ds:datastoreItem xmlns:ds="http://schemas.openxmlformats.org/officeDocument/2006/customXml" ds:itemID="{D4076BE1-BE30-4A3A-9052-73B5F7323A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4274</TotalTime>
  <Words>4791</Words>
  <Application>Microsoft Office PowerPoint</Application>
  <PresentationFormat>Widescreen</PresentationFormat>
  <Paragraphs>413</Paragraphs>
  <Slides>39</Slides>
  <Notes>35</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39</vt:i4>
      </vt:variant>
    </vt:vector>
  </HeadingPairs>
  <TitlesOfParts>
    <vt:vector size="50" baseType="lpstr">
      <vt:lpstr>ElsevierGulliver</vt:lpstr>
      <vt:lpstr>Arial Narrow</vt:lpstr>
      <vt:lpstr>Wingdings</vt:lpstr>
      <vt:lpstr>Arial Unicode MS</vt:lpstr>
      <vt:lpstr>-apple-system</vt:lpstr>
      <vt:lpstr>Google Sans</vt:lpstr>
      <vt:lpstr>Times New Roman</vt:lpstr>
      <vt:lpstr>Arial</vt:lpstr>
      <vt:lpstr>Calibri Light</vt:lpstr>
      <vt:lpstr>Calibri</vt:lpstr>
      <vt:lpstr>Office Theme</vt:lpstr>
      <vt:lpstr>LCHS4010 Psychology in  Health and Social Care  </vt:lpstr>
      <vt:lpstr>Plan for today</vt:lpstr>
      <vt:lpstr>Module aim</vt:lpstr>
      <vt:lpstr>Upon the successful completion of this module, the student should be able to:</vt:lpstr>
      <vt:lpstr>PowerPoint Presentation</vt:lpstr>
      <vt:lpstr>To be successful, you will need</vt:lpstr>
      <vt:lpstr>Assessments Full details in week 2  </vt:lpstr>
      <vt:lpstr>Make the Moodle page your best friend</vt:lpstr>
      <vt:lpstr>What are the essential textbooks on the online reading list? </vt:lpstr>
      <vt:lpstr>Introduction to psychology</vt:lpstr>
      <vt:lpstr>How much do you know about Psychology? </vt:lpstr>
      <vt:lpstr>Greek Origin of the word  psychology  (Gross, 2015)</vt:lpstr>
      <vt:lpstr>PowerPoint Presentation</vt:lpstr>
      <vt:lpstr>PowerPoint Presentation</vt:lpstr>
      <vt:lpstr>Psychology with different lenses  </vt:lpstr>
      <vt:lpstr>Matching game </vt:lpstr>
      <vt:lpstr>We are psychologists (BPS)   </vt:lpstr>
      <vt:lpstr>The evolution of psychology</vt:lpstr>
      <vt:lpstr>The history of psychology</vt:lpstr>
      <vt:lpstr>The evolution of psychology</vt:lpstr>
      <vt:lpstr>Galen's Four Temperaments(Lester, 1990)</vt:lpstr>
      <vt:lpstr>Galen’s personality and Health</vt:lpstr>
      <vt:lpstr>Key Debate in psychology 1</vt:lpstr>
      <vt:lpstr>Disconnecting between mind and body</vt:lpstr>
      <vt:lpstr>The Growth of Craniometry and Phrenology</vt:lpstr>
      <vt:lpstr>From craniometry and physiognomy to Neuroscience</vt:lpstr>
      <vt:lpstr>The ‘scientific’ study of psychology</vt:lpstr>
      <vt:lpstr>Neuroscience </vt:lpstr>
      <vt:lpstr>PowerPoint Presentation</vt:lpstr>
      <vt:lpstr>Key Debate in psychology 2  Nature or Nurture </vt:lpstr>
      <vt:lpstr>PowerPoint Presentation</vt:lpstr>
      <vt:lpstr>Developments on the debate since Greek time (Gillibrand, Lam and O’Donnell, 2016)</vt:lpstr>
      <vt:lpstr>Discuss whether the following are influenced by Nature or Nurture?  </vt:lpstr>
      <vt:lpstr>How to solve the puzzle of nature-nurture debate? </vt:lpstr>
      <vt:lpstr>Are you born with a personality? (BBC, 2014) </vt:lpstr>
      <vt:lpstr>PowerPoint Presentation</vt:lpstr>
      <vt:lpstr>PowerPoint Presentation</vt:lpstr>
      <vt:lpstr>Extension activity</vt:lpstr>
      <vt:lpstr>The take home message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Clayton</dc:creator>
  <cp:lastModifiedBy>Neale Haddon</cp:lastModifiedBy>
  <cp:revision>74</cp:revision>
  <cp:lastPrinted>2024-05-15T10:02:58Z</cp:lastPrinted>
  <dcterms:created xsi:type="dcterms:W3CDTF">2022-09-14T13:14:01Z</dcterms:created>
  <dcterms:modified xsi:type="dcterms:W3CDTF">2025-09-05T08:49:48Z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oAppVersion">
    <vt:lpwstr>1.10.0.5209</vt:lpwstr>
  </property>
  <property fmtid="{D5CDD505-2E9C-101B-9397-08002B2CF9AE}" pid="3" name="ContentTypeId">
    <vt:lpwstr>0x010100332978FBD0EAF74FACDB1C5A1673B1C8</vt:lpwstr>
  </property>
</Properties>
</file>