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4"/>
  </p:sldMasterIdLst>
  <p:notesMasterIdLst>
    <p:notesMasterId r:id="rId14"/>
  </p:notesMasterIdLst>
  <p:handoutMasterIdLst>
    <p:handoutMasterId r:id="rId15"/>
  </p:handoutMasterIdLst>
  <p:sldIdLst>
    <p:sldId id="256" r:id="rId5"/>
    <p:sldId id="323" r:id="rId6"/>
    <p:sldId id="258" r:id="rId7"/>
    <p:sldId id="259" r:id="rId8"/>
    <p:sldId id="261" r:id="rId9"/>
    <p:sldId id="262" r:id="rId10"/>
    <p:sldId id="260" r:id="rId11"/>
    <p:sldId id="311" r:id="rId12"/>
    <p:sldId id="265" r:id="rId13"/>
  </p:sldIdLst>
  <p:sldSz cx="9144000" cy="6858000" type="screen4x3"/>
  <p:notesSz cx="6858000" cy="9144000"/>
  <p:embeddedFontLst>
    <p:embeddedFont>
      <p:font typeface="Rockwell Condensed" panose="02060603050405020104" pitchFamily="18" charset="0"/>
      <p:regular r:id="rId16"/>
      <p:bold r:id="rId17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Sujeewa Herath" initials="SH" lastIdx="2" clrIdx="0">
    <p:extLst>
      <p:ext uri="{19B8F6BF-5375-455C-9EA6-DF929625EA0E}">
        <p15:presenceInfo xmlns:p15="http://schemas.microsoft.com/office/powerpoint/2012/main" userId="S::s.herath@uwtsd.ac.uk::e5350ab0-0c1d-4953-8d97-39bf0c1d0ffc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167" autoAdjust="0"/>
    <p:restoredTop sz="95952" autoAdjust="0"/>
  </p:normalViewPr>
  <p:slideViewPr>
    <p:cSldViewPr>
      <p:cViewPr varScale="1">
        <p:scale>
          <a:sx n="64" d="100"/>
          <a:sy n="64" d="100"/>
        </p:scale>
        <p:origin x="1542" y="78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commentAuthors" Target="commentAuthors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font" Target="fonts/font2.fntdata"/><Relationship Id="rId2" Type="http://schemas.openxmlformats.org/officeDocument/2006/relationships/customXml" Target="../customXml/item2.xml"/><Relationship Id="rId16" Type="http://schemas.openxmlformats.org/officeDocument/2006/relationships/font" Target="fonts/font1.fntdata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19/03/2026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3/19/2026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19/03/2026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19/03/2026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19/03/2026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19/03/2026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19/03/2026</a:t>
            </a:fld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19/03/2026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19/03/2026</a:t>
            </a:fld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19/03/2026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19/03/2026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19/03/2026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19/03/2026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19/03/2026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ngsarap.net/2016/12/08/airline-food-emirates/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nd/3.0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ngsarap.net/2018/06/07/airline-food-cathay-pacific/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nd/3.0/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stockcake.com/i/verpflegung-an-bord_555554_1092002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noodle-meat-ball-foods-meal-lunch-680473/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5556" y="2132856"/>
            <a:ext cx="7992888" cy="3384376"/>
          </a:xfrm>
        </p:spPr>
        <p:txBody>
          <a:bodyPr>
            <a:normAutofit fontScale="90000"/>
          </a:bodyPr>
          <a:lstStyle/>
          <a:p>
            <a:pPr marL="0" indent="0">
              <a:buNone/>
            </a:pPr>
            <a:r>
              <a:rPr lang="en-GB" altLang="en-US" sz="2000" b="1" dirty="0"/>
              <a:t>Certificate of Higher Education in Skills for the Workplace</a:t>
            </a:r>
            <a:br>
              <a:rPr lang="en-GB" altLang="en-US" sz="1800" dirty="0"/>
            </a:br>
            <a:r>
              <a:rPr lang="en-GB" sz="3600" dirty="0"/>
              <a:t> </a:t>
            </a:r>
            <a:r>
              <a:rPr lang="en-GB" sz="24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Effective Teamworking &amp; Communications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24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(LCLM4003)</a:t>
            </a:r>
            <a:br>
              <a:rPr lang="en-GB" sz="24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br>
              <a:rPr lang="en-GB" sz="24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600" u="sng" dirty="0"/>
              <a:t>Group Members: </a:t>
            </a:r>
            <a:br>
              <a:rPr lang="en-GB" sz="3600" dirty="0"/>
            </a:br>
            <a:r>
              <a:rPr lang="en-GB" sz="3600" dirty="0"/>
              <a:t>1. Bogdan Andrei </a:t>
            </a:r>
            <a:r>
              <a:rPr lang="en-GB" sz="3600" dirty="0" err="1"/>
              <a:t>Gorocila</a:t>
            </a:r>
            <a:r>
              <a:rPr lang="en-GB" sz="3600" dirty="0"/>
              <a:t> - 2508573</a:t>
            </a:r>
            <a:br>
              <a:rPr lang="en-GB" sz="3600" dirty="0"/>
            </a:br>
            <a:br>
              <a:rPr lang="en-GB" sz="3600" dirty="0"/>
            </a:br>
            <a:br>
              <a:rPr lang="en-GB" sz="3600" dirty="0"/>
            </a:br>
            <a:r>
              <a:rPr lang="en-GB" sz="3600" dirty="0"/>
              <a:t>Lecturer’s Name – Ivan Rodriguez Hernandes</a:t>
            </a:r>
            <a:br>
              <a:rPr lang="en-GB" sz="2700" dirty="0"/>
            </a:br>
            <a:endParaRPr lang="en-GB" altLang="en-US" sz="3600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777264-65F7-5D78-62C8-93AA03C8F2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Content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10943C-D68E-A9ED-05C2-C6FA9CB6A2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417639"/>
            <a:ext cx="5076056" cy="4022724"/>
          </a:xfrm>
        </p:spPr>
        <p:txBody>
          <a:bodyPr>
            <a:normAutofit fontScale="92500" lnSpcReduction="10000"/>
          </a:bodyPr>
          <a:lstStyle/>
          <a:p>
            <a:pPr marL="257175" indent="-257175">
              <a:buAutoNum type="arabicPeriod"/>
            </a:pPr>
            <a:r>
              <a:rPr lang="en-GB" dirty="0"/>
              <a:t> Introduction</a:t>
            </a:r>
          </a:p>
          <a:p>
            <a:pPr marL="257175" indent="-257175">
              <a:buAutoNum type="arabicPeriod"/>
            </a:pPr>
            <a:r>
              <a:rPr lang="en-GB" dirty="0"/>
              <a:t>Case Study Overview</a:t>
            </a:r>
          </a:p>
          <a:p>
            <a:pPr marL="257175" indent="-257175">
              <a:buAutoNum type="arabicPeriod"/>
            </a:pPr>
            <a:r>
              <a:rPr lang="en-GB" dirty="0"/>
              <a:t>Communication Challenges</a:t>
            </a:r>
          </a:p>
          <a:p>
            <a:pPr marL="257175" indent="-257175">
              <a:buAutoNum type="arabicPeriod"/>
            </a:pPr>
            <a:r>
              <a:rPr lang="en-GB" dirty="0"/>
              <a:t>Theoretical Concepts</a:t>
            </a:r>
          </a:p>
          <a:p>
            <a:pPr marL="257175" indent="-257175">
              <a:buAutoNum type="arabicPeriod"/>
            </a:pPr>
            <a:r>
              <a:rPr lang="en-GB" dirty="0"/>
              <a:t>Improvement Strategies</a:t>
            </a:r>
          </a:p>
          <a:p>
            <a:pPr marL="257175" indent="-257175">
              <a:buAutoNum type="arabicPeriod"/>
            </a:pPr>
            <a:r>
              <a:rPr lang="en-GB" dirty="0"/>
              <a:t>Conclusion</a:t>
            </a:r>
          </a:p>
          <a:p>
            <a:pPr marL="257175" indent="-257175">
              <a:buAutoNum type="arabicPeriod"/>
            </a:pPr>
            <a:r>
              <a:rPr lang="en-GB" dirty="0"/>
              <a:t>References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A076B0B-E2F7-2ADC-26C5-5E61B6253A0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572000" y="1417638"/>
            <a:ext cx="4572000" cy="424361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5590163-1C75-2B6D-9EC6-4A0389FBF1AC}"/>
              </a:ext>
            </a:extLst>
          </p:cNvPr>
          <p:cNvSpPr txBox="1"/>
          <p:nvPr/>
        </p:nvSpPr>
        <p:spPr>
          <a:xfrm>
            <a:off x="0" y="5965035"/>
            <a:ext cx="91440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www.angsarap.net/2016/12/08/airline-food-emirates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nc-nd/3.0/"/>
              </a:rPr>
              <a:t>CC BY-NC-ND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25697759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777264-65F7-5D78-62C8-93AA03C8F2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10943C-D68E-A9ED-05C2-C6FA9CB6A2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5194920" cy="3917031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The communication and cooperation problems in a food production company are the main topics of this talk.</a:t>
            </a:r>
          </a:p>
          <a:p>
            <a:r>
              <a:rPr lang="en-GB" dirty="0"/>
              <a:t>The case study identifies issues that have an impact on worker performance and food quality.</a:t>
            </a:r>
          </a:p>
          <a:p>
            <a:r>
              <a:rPr lang="en-GB" dirty="0"/>
              <a:t>Analysing obstacles and offering workable solutions is the goal.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1DF3E3A-0595-A967-0224-127B06A5B5D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537350" y="1340768"/>
            <a:ext cx="3606650" cy="417646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614D0CF-2FD7-BCDE-99C2-9DA1F136CAB1}"/>
              </a:ext>
            </a:extLst>
          </p:cNvPr>
          <p:cNvSpPr txBox="1"/>
          <p:nvPr/>
        </p:nvSpPr>
        <p:spPr>
          <a:xfrm>
            <a:off x="5537350" y="7003546"/>
            <a:ext cx="360665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www.angsarap.net/2018/06/07/airline-food-cathay-pacific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nc-nd/3.0/"/>
              </a:rPr>
              <a:t>CC BY-NC-ND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34228644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0058A6-F518-3F21-E2DE-7EC05F217A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Summary of Case Study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22A90E-9F76-050D-E0EB-CFE372524E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The business prepares prepared meals for airlines.</a:t>
            </a:r>
          </a:p>
          <a:p>
            <a:r>
              <a:rPr lang="en-GB" dirty="0"/>
              <a:t>Poor food standards and hygiene are the subject of criticism.</a:t>
            </a:r>
          </a:p>
          <a:p>
            <a:r>
              <a:rPr lang="en-GB" dirty="0"/>
              <a:t>Employees have little training and come from a variety of backgrounds.</a:t>
            </a:r>
          </a:p>
          <a:p>
            <a:r>
              <a:rPr lang="en-GB" dirty="0"/>
              <a:t>Errors and lower quality result from poor communication.</a:t>
            </a:r>
          </a:p>
        </p:txBody>
      </p:sp>
    </p:spTree>
    <p:extLst>
      <p:ext uri="{BB962C8B-B14F-4D97-AF65-F5344CB8AC3E}">
        <p14:creationId xmlns:p14="http://schemas.microsoft.com/office/powerpoint/2010/main" val="16675266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0058A6-F518-3F21-E2DE-7EC05F217A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Communication Barriers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22A90E-9F76-050D-E0EB-CFE372524E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5842992" cy="3917031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Physical Barrier: Noise from machinery affects understanding.</a:t>
            </a:r>
          </a:p>
          <a:p>
            <a:r>
              <a:rPr lang="en-GB" dirty="0"/>
              <a:t>Language Differences: Workers cannot fully understand instructions.</a:t>
            </a:r>
          </a:p>
          <a:p>
            <a:r>
              <a:rPr lang="en-GB" dirty="0"/>
              <a:t>Lack of Training: Employees are unsure about correct procedures.</a:t>
            </a:r>
          </a:p>
          <a:p>
            <a:r>
              <a:rPr lang="en-GB" dirty="0"/>
              <a:t>Cultural Differences: Different beliefs about hygiene and work.</a:t>
            </a:r>
          </a:p>
          <a:p>
            <a:r>
              <a:rPr lang="en-GB" dirty="0"/>
              <a:t>Negative Attitudes: Poor communication from management.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1411A25-E0E1-7CD5-2414-D2773B4A3E0D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207308" y="1772816"/>
            <a:ext cx="2936692" cy="30029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07383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0058A6-F518-3F21-E2DE-7EC05F217A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Theoretical Framework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22A90E-9F76-050D-E0EB-CFE372524E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Communication Process Model illustrates how obstacles might cause messages to fail.</a:t>
            </a:r>
          </a:p>
          <a:p>
            <a:r>
              <a:rPr lang="en-GB" dirty="0"/>
              <a:t>Hofstede's Cultural Dimensions: Describes cultural variations in the workplace.</a:t>
            </a:r>
          </a:p>
          <a:p>
            <a:r>
              <a:rPr lang="en-GB" dirty="0"/>
              <a:t>The stages of teamwork are highlighted in Tuckman's Team Development Theory.</a:t>
            </a:r>
          </a:p>
        </p:txBody>
      </p:sp>
    </p:spTree>
    <p:extLst>
      <p:ext uri="{BB962C8B-B14F-4D97-AF65-F5344CB8AC3E}">
        <p14:creationId xmlns:p14="http://schemas.microsoft.com/office/powerpoint/2010/main" val="26282509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0058A6-F518-3F21-E2DE-7EC05F217A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Strategies to Overcome Barriers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22A90E-9F76-050D-E0EB-CFE372524E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600201"/>
            <a:ext cx="6696744" cy="3917032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Provide all employees with explicit training programs.</a:t>
            </a:r>
          </a:p>
          <a:p>
            <a:r>
              <a:rPr lang="en-GB" dirty="0"/>
              <a:t>Make use of visual aids and straightforward language.</a:t>
            </a:r>
          </a:p>
          <a:p>
            <a:r>
              <a:rPr lang="en-GB" dirty="0"/>
              <a:t>Promote respect and teamwork.</a:t>
            </a:r>
          </a:p>
          <a:p>
            <a:r>
              <a:rPr lang="en-GB" dirty="0"/>
              <a:t>Give supervision and feedback on a frequent basis.</a:t>
            </a:r>
          </a:p>
          <a:p>
            <a:r>
              <a:rPr lang="en-GB" dirty="0"/>
              <a:t>Enhance working circumstances by, if at all possible, reducing noise.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8E06C9B-9DD8-47ED-9AEF-22CA7CCE482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732240" y="1340766"/>
            <a:ext cx="2411760" cy="43204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05771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F814B7-F6C6-4252-976F-D8EBC8EF2D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 fontScale="90000"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025432-1175-4309-B3A0-1AF07FEF42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84502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One of the main causes of poor food quality is inadequate communication.</a:t>
            </a:r>
          </a:p>
          <a:p>
            <a:pPr marL="0" indent="0">
              <a:buNone/>
            </a:pPr>
            <a:r>
              <a:rPr lang="en-GB" dirty="0"/>
              <a:t>Language, culture, and a lack of training are obstacles.</a:t>
            </a:r>
          </a:p>
          <a:p>
            <a:pPr marL="0" indent="0">
              <a:buNone/>
            </a:pPr>
            <a:r>
              <a:rPr lang="en-GB" dirty="0"/>
              <a:t>Efficiency and collaboration can be enhanced by using the appropriate tactics.</a:t>
            </a:r>
          </a:p>
          <a:p>
            <a:pPr marL="0" indent="0">
              <a:buNone/>
            </a:pPr>
            <a:r>
              <a:rPr lang="en-GB" dirty="0"/>
              <a:t>Successful business operations depend on effective communication. </a:t>
            </a:r>
          </a:p>
        </p:txBody>
      </p:sp>
    </p:spTree>
    <p:extLst>
      <p:ext uri="{BB962C8B-B14F-4D97-AF65-F5344CB8AC3E}">
        <p14:creationId xmlns:p14="http://schemas.microsoft.com/office/powerpoint/2010/main" val="25337938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D492B7-E1BA-4F1E-487A-98DED85C63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B334FF-ACA9-B91F-31BE-B1A77F0E50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/>
              <a:t>1.Shannon, C. &amp; Weaver, W. (1949). The Mathematical Theory of Communication.</a:t>
            </a:r>
          </a:p>
          <a:p>
            <a:pPr marL="0" indent="0">
              <a:buNone/>
            </a:pPr>
            <a:r>
              <a:rPr lang="en-GB" dirty="0"/>
              <a:t>2.Maslow, A. (1943). Human Motivation Theory.</a:t>
            </a:r>
          </a:p>
          <a:p>
            <a:pPr marL="0" indent="0">
              <a:buNone/>
            </a:pPr>
            <a:r>
              <a:rPr lang="en-GB" dirty="0"/>
              <a:t>3.Hofstede, G. (2001). Cultural Dimensions Theory.</a:t>
            </a:r>
          </a:p>
          <a:p>
            <a:pPr marL="0" indent="0">
              <a:buNone/>
            </a:pPr>
            <a:r>
              <a:rPr lang="en-GB" dirty="0"/>
              <a:t>4.Tuckman, B. (1965). Group Development Model.</a:t>
            </a:r>
          </a:p>
          <a:p>
            <a:pPr marL="0" indent="0">
              <a:buNone/>
            </a:pPr>
            <a:r>
              <a:rPr lang="en-GB" dirty="0"/>
              <a:t>5.Robbins, S. (2017). Organizational </a:t>
            </a:r>
            <a:r>
              <a:rPr lang="en-GB" dirty="0" err="1"/>
              <a:t>Behavior</a:t>
            </a:r>
            <a:r>
              <a:rPr lang="en-GB" dirty="0"/>
              <a:t>.</a:t>
            </a:r>
          </a:p>
          <a:p>
            <a:pPr marL="0" indent="0">
              <a:buNone/>
            </a:pPr>
            <a:r>
              <a:rPr lang="en-GB" dirty="0"/>
              <a:t>6.Schein, E. (2010). Organizational Culture.</a:t>
            </a:r>
          </a:p>
          <a:p>
            <a:pPr marL="0" indent="0">
              <a:buNone/>
            </a:pPr>
            <a:r>
              <a:rPr lang="en-GB" dirty="0"/>
              <a:t>7.World Health Organization (2020). Food Safety Guidelines.</a:t>
            </a:r>
          </a:p>
          <a:p>
            <a:pPr marL="0" indent="0">
              <a:buNone/>
            </a:pPr>
            <a:r>
              <a:rPr lang="en-GB" dirty="0"/>
              <a:t>8.Food Standards Agency (UK) (2021). Food Hygiene Regulations.</a:t>
            </a:r>
          </a:p>
          <a:p>
            <a:pPr marL="0" indent="0">
              <a:buNone/>
            </a:pPr>
            <a:r>
              <a:rPr lang="en-GB" dirty="0"/>
              <a:t>9.Course Notes (2026). Teamworking and Communication Case Study.</a:t>
            </a:r>
          </a:p>
        </p:txBody>
      </p:sp>
    </p:spTree>
    <p:extLst>
      <p:ext uri="{BB962C8B-B14F-4D97-AF65-F5344CB8AC3E}">
        <p14:creationId xmlns:p14="http://schemas.microsoft.com/office/powerpoint/2010/main" val="5611085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schemas.microsoft.com/office/infopath/2007/PartnerControls"/>
    <ds:schemaRef ds:uri="303dbf9b-b85b-46a0-94f1-894078c07ecd"/>
    <ds:schemaRef ds:uri="http://purl.org/dc/elements/1.1/"/>
    <ds:schemaRef ds:uri="http://purl.org/dc/dcmitype/"/>
    <ds:schemaRef ds:uri="http://schemas.microsoft.com/office/2006/metadata/properties"/>
    <ds:schemaRef ds:uri="http://www.w3.org/XML/1998/namespace"/>
    <ds:schemaRef ds:uri="http://schemas.openxmlformats.org/package/2006/metadata/core-properties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439</TotalTime>
  <Words>470</Words>
  <Application>Microsoft Office PowerPoint</Application>
  <PresentationFormat>On-screen Show (4:3)</PresentationFormat>
  <Paragraphs>51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Myriad Pro</vt:lpstr>
      <vt:lpstr>Arial</vt:lpstr>
      <vt:lpstr>Calibri</vt:lpstr>
      <vt:lpstr>Rockwell Condensed</vt:lpstr>
      <vt:lpstr>20140311PresentationUWTSDTemplate</vt:lpstr>
      <vt:lpstr>Certificate of Higher Education in Skills for the Workplace  Effective Teamworking &amp; Communications (LCLM4003)  Group Members:  1. Bogdan Andrei Gorocila - 2508573   Lecturer’s Name – Ivan Rodriguez Hernandes </vt:lpstr>
      <vt:lpstr>Content </vt:lpstr>
      <vt:lpstr>Introduction</vt:lpstr>
      <vt:lpstr>Summary of Case Study</vt:lpstr>
      <vt:lpstr>Communication Barriers </vt:lpstr>
      <vt:lpstr>Theoretical Framework</vt:lpstr>
      <vt:lpstr>Strategies to Overcome Barriers</vt:lpstr>
      <vt:lpstr>Conclusion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Certificate of Higher Education in Skills for the Workplace   Effective Team Working &amp; Communications (BMSW 4002) Channels of Communication</dc:title>
  <dc:creator>Sujeewa Herath</dc:creator>
  <cp:lastModifiedBy>Cristian Moldovan</cp:lastModifiedBy>
  <cp:revision>17</cp:revision>
  <dcterms:created xsi:type="dcterms:W3CDTF">2020-10-21T23:25:25Z</dcterms:created>
  <dcterms:modified xsi:type="dcterms:W3CDTF">2026-03-19T13:37:10Z</dcterms:modified>
</cp:coreProperties>
</file>