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0"/>
  </p:notesMasterIdLst>
  <p:handoutMasterIdLst>
    <p:handoutMasterId r:id="rId11"/>
  </p:handoutMasterIdLst>
  <p:sldIdLst>
    <p:sldId id="283" r:id="rId2"/>
    <p:sldId id="291" r:id="rId3"/>
    <p:sldId id="292" r:id="rId4"/>
    <p:sldId id="287" r:id="rId5"/>
    <p:sldId id="293" r:id="rId6"/>
    <p:sldId id="295" r:id="rId7"/>
    <p:sldId id="294" r:id="rId8"/>
    <p:sldId id="296" r:id="rId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13" autoAdjust="0"/>
    <p:restoredTop sz="81305"/>
  </p:normalViewPr>
  <p:slideViewPr>
    <p:cSldViewPr snapToGrid="0">
      <p:cViewPr varScale="1">
        <p:scale>
          <a:sx n="77" d="100"/>
          <a:sy n="77" d="100"/>
        </p:scale>
        <p:origin x="12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handoutMaster" Target="handoutMasters/handout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Relationship Id="rId3" Type="http://schemas.openxmlformats.org/officeDocument/2006/relationships/hyperlink" Target="http://learning.gov.wales/resources/learningpacks/financial-education/module-8-managing-money-across-the-curriculum/?lang=en#/resources/learningpacks/financial-education/module-8-managing-money-across-the-curriculum/training-materials/?lang=en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http://learning.gov.wales/resources/learningpacks/financial-education/module-8-managing-money-across-the-curriculum/?lang=en#/resources/learningpacks/financial-education/module-8-managing-money-across-the-curriculum/training-materials/?lang=en</a:t>
            </a:r>
            <a:r>
              <a:rPr lang="en-US" smtClean="0"/>
              <a:t/>
            </a:r>
            <a:br>
              <a:rPr lang="en-US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743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.png"/><Relationship Id="rId3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learningpacks/financial-education/module-8-managing-money-across-the-curriculum/?lang=en#/resources/learningpacks/financial-education/module-8-managing-money-across-the-curriculum/training-materials/?lang=en" TargetMode="External"/><Relationship Id="rId4" Type="http://schemas.openxmlformats.org/officeDocument/2006/relationships/hyperlink" Target="http://learning.gov.wales/resources/learningpacks/financial-education/module-8-managing-money-across-the-curriculum/?skip=1&amp;lang=cy" TargetMode="External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ECAD6012/C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01-11-2018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09" y="585500"/>
            <a:ext cx="16271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098615" y="1113087"/>
            <a:ext cx="3835835" cy="25766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cy-GB" altLang="en-US" dirty="0" smtClean="0">
                <a:ea typeface="ＭＳ Ｐゴシック" charset="-128"/>
              </a:rPr>
              <a:t>O’ch gwaith darllen, crynhowch brif neges y bennod yn eich barn chi, mewn un brawddeg.</a:t>
            </a: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2099444" y="76019"/>
            <a:ext cx="8111355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mtClean="0"/>
              <a:t>Tasg dan Arweiniad - Directed Task</a:t>
            </a:r>
            <a:endParaRPr lang="en-GB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8141685" y="1028311"/>
            <a:ext cx="3776365" cy="26555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cy-GB" altLang="en-US" dirty="0" smtClean="0">
                <a:ea typeface="ＭＳ Ｐゴシック" charset="-128"/>
              </a:rPr>
              <a:t>Based on your reading, summarise the chapter’s main message in your opinion, in a single sentence.</a:t>
            </a:r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00" y="3018997"/>
            <a:ext cx="2411663" cy="2411663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124358" y="3735511"/>
            <a:ext cx="3955273" cy="16951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28971" y="3795642"/>
            <a:ext cx="4255460" cy="2030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dirty="0">
                <a:ea typeface="ＭＳ Ｐゴシック" charset="-128"/>
              </a:rPr>
              <a:t>Pound, L. and Lee, T. (2010) </a:t>
            </a:r>
            <a:r>
              <a:rPr lang="en-GB" altLang="en-US" i="1" dirty="0">
                <a:ea typeface="ＭＳ Ｐゴシック" charset="-128"/>
              </a:rPr>
              <a:t>Teaching Mathematics Creatively</a:t>
            </a:r>
            <a:r>
              <a:rPr lang="en-GB" altLang="en-US" dirty="0">
                <a:ea typeface="ＭＳ Ｐゴシック" charset="-128"/>
              </a:rPr>
              <a:t>, Routledge: Oxon </a:t>
            </a: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0986" y="1374518"/>
            <a:ext cx="1733916" cy="225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057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09" y="585500"/>
            <a:ext cx="16271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180287" y="1219019"/>
            <a:ext cx="3932082" cy="25766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cy-GB" altLang="en-US" sz="3600" dirty="0" smtClean="0">
                <a:ea typeface="ＭＳ Ｐゴシック" charset="-128"/>
              </a:rPr>
              <a:t>Beth sy’n debyg?</a:t>
            </a:r>
          </a:p>
          <a:p>
            <a:pPr marL="114300" indent="0">
              <a:buFont typeface="Arial"/>
              <a:buNone/>
            </a:pPr>
            <a:r>
              <a:rPr lang="cy-GB" altLang="en-US" sz="3600" dirty="0" smtClean="0">
                <a:ea typeface="ＭＳ Ｐゴシック" charset="-128"/>
              </a:rPr>
              <a:t>Beth sy’n wahanol?</a:t>
            </a:r>
            <a:endParaRPr lang="en-GB" altLang="en-US" sz="3600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8112369" y="1179582"/>
            <a:ext cx="3776365" cy="26555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cy-GB" altLang="en-US" sz="3600" dirty="0" smtClean="0">
                <a:ea typeface="ＭＳ Ｐゴシック" charset="-128"/>
              </a:rPr>
              <a:t>What’s the same?</a:t>
            </a:r>
          </a:p>
          <a:p>
            <a:pPr marL="114300" indent="0">
              <a:buFont typeface="Arial"/>
              <a:buNone/>
            </a:pPr>
            <a:r>
              <a:rPr lang="cy-GB" altLang="en-US" sz="3600" dirty="0" smtClean="0">
                <a:ea typeface="ＭＳ Ｐゴシック" charset="-128"/>
              </a:rPr>
              <a:t>What’s different?</a:t>
            </a:r>
            <a:endParaRPr lang="en-GB" altLang="en-US" sz="3600" dirty="0" smtClean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6164" y="2668785"/>
            <a:ext cx="2411663" cy="2411663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124358" y="3735511"/>
            <a:ext cx="3955273" cy="16951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28971" y="3795642"/>
            <a:ext cx="4255460" cy="2030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dirty="0">
                <a:ea typeface="ＭＳ Ｐゴシック" charset="-128"/>
              </a:rPr>
              <a:t>Pound, L. and Lee, T. (2010) </a:t>
            </a:r>
            <a:r>
              <a:rPr lang="en-GB" altLang="en-US" i="1" dirty="0">
                <a:ea typeface="ＭＳ Ｐゴシック" charset="-128"/>
              </a:rPr>
              <a:t>Teaching Mathematics Creatively</a:t>
            </a:r>
            <a:r>
              <a:rPr lang="en-GB" altLang="en-US" dirty="0">
                <a:ea typeface="ＭＳ Ｐゴシック" charset="-128"/>
              </a:rPr>
              <a:t>, Routledge: Oxon </a:t>
            </a: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0986" y="1374518"/>
            <a:ext cx="1733916" cy="225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227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1446415" y="491129"/>
            <a:ext cx="9493134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dirty="0" err="1" smtClean="0"/>
              <a:t>Amcanion</a:t>
            </a:r>
            <a:r>
              <a:rPr lang="en-GB" sz="4000" b="1" dirty="0" smtClean="0"/>
              <a:t> y </a:t>
            </a:r>
            <a:r>
              <a:rPr lang="en-GB" sz="4000" b="1" dirty="0" err="1" smtClean="0"/>
              <a:t>sesiwn</a:t>
            </a:r>
            <a:r>
              <a:rPr lang="en-GB" sz="4000" b="1" dirty="0" smtClean="0"/>
              <a:t> </a:t>
            </a:r>
            <a:r>
              <a:rPr lang="mr-IN" sz="4000" b="1" dirty="0" smtClean="0"/>
              <a:t>–</a:t>
            </a:r>
            <a:r>
              <a:rPr lang="en-GB" sz="4000" b="1" dirty="0" smtClean="0"/>
              <a:t> Session objectives</a:t>
            </a:r>
            <a:endParaRPr lang="en-US" sz="4000" b="1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57200" y="1628800"/>
            <a:ext cx="5361709" cy="371067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dirty="0" err="1" smtClean="0"/>
              <a:t>Ystyried</a:t>
            </a:r>
            <a:r>
              <a:rPr lang="en-US" dirty="0" smtClean="0"/>
              <a:t>,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critigol</a:t>
            </a:r>
            <a:r>
              <a:rPr lang="en-US" dirty="0" smtClean="0"/>
              <a:t>, y </a:t>
            </a:r>
            <a:r>
              <a:rPr lang="en-US" dirty="0" err="1" smtClean="0"/>
              <a:t>berthynas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Celfyddydau</a:t>
            </a:r>
            <a:r>
              <a:rPr lang="en-US" dirty="0" smtClean="0"/>
              <a:t> </a:t>
            </a:r>
            <a:r>
              <a:rPr lang="en-US" dirty="0" err="1" smtClean="0"/>
              <a:t>Mynegiannol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Dyniaethau</a:t>
            </a:r>
            <a:r>
              <a:rPr lang="en-US" dirty="0" smtClean="0"/>
              <a:t>.</a:t>
            </a:r>
          </a:p>
          <a:p>
            <a:pPr>
              <a:lnSpc>
                <a:spcPct val="100000"/>
              </a:lnSpc>
            </a:pPr>
            <a:r>
              <a:rPr lang="en-US" dirty="0" err="1" smtClean="0"/>
              <a:t>Ffocysu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benodol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gyfwyno</a:t>
            </a:r>
            <a:r>
              <a:rPr lang="en-US" dirty="0" smtClean="0"/>
              <a:t> </a:t>
            </a:r>
            <a:r>
              <a:rPr lang="en-US" dirty="0" err="1" smtClean="0"/>
              <a:t>cysylltiadau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.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030782" y="1628800"/>
            <a:ext cx="5361709" cy="329233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To consider, in a critical way, the relationship between numeracy and Expressive Arts and Humanities. </a:t>
            </a:r>
            <a:endParaRPr lang="en-GB" dirty="0" smtClean="0"/>
          </a:p>
          <a:p>
            <a:r>
              <a:rPr lang="en-GB" dirty="0" smtClean="0"/>
              <a:t>Focus on a specific area of learning and present possible links with numeracy.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09" y="585500"/>
            <a:ext cx="16271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180287" y="1219019"/>
            <a:ext cx="3932082" cy="25766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en-GB" sz="3600" dirty="0" err="1" smtClean="0"/>
              <a:t>Edrychwch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manylder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y </a:t>
            </a:r>
            <a:r>
              <a:rPr lang="en-GB" sz="3600" dirty="0" err="1" smtClean="0"/>
              <a:t>ddwy</a:t>
            </a:r>
            <a:r>
              <a:rPr lang="en-GB" sz="3600" dirty="0" smtClean="0"/>
              <a:t> </a:t>
            </a:r>
            <a:r>
              <a:rPr lang="en-GB" sz="3600" dirty="0" err="1" smtClean="0"/>
              <a:t>astudiaeth</a:t>
            </a:r>
            <a:r>
              <a:rPr lang="en-GB" sz="3600" dirty="0" smtClean="0"/>
              <a:t> </a:t>
            </a:r>
            <a:r>
              <a:rPr lang="en-GB" sz="3600" dirty="0" err="1" smtClean="0"/>
              <a:t>achos</a:t>
            </a:r>
            <a:r>
              <a:rPr lang="en-GB" sz="3600" dirty="0" smtClean="0"/>
              <a:t> o </a:t>
            </a:r>
            <a:r>
              <a:rPr lang="en-GB" sz="3600" dirty="0" err="1" smtClean="0"/>
              <a:t>fewn</a:t>
            </a:r>
            <a:r>
              <a:rPr lang="en-GB" sz="3600" dirty="0" smtClean="0"/>
              <a:t> y </a:t>
            </a:r>
            <a:r>
              <a:rPr lang="en-GB" sz="3600" dirty="0" err="1" smtClean="0"/>
              <a:t>bennod</a:t>
            </a:r>
            <a:r>
              <a:rPr lang="en-GB" sz="3600" dirty="0" smtClean="0"/>
              <a:t>.</a:t>
            </a: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8112369" y="1219019"/>
            <a:ext cx="3776365" cy="26555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3600" dirty="0" smtClean="0"/>
              <a:t>Look in detail at the two case studies outlined within the chapter.</a:t>
            </a:r>
            <a:endParaRPr lang="en-GB" sz="3600" dirty="0"/>
          </a:p>
          <a:p>
            <a:pPr marL="114300" indent="0">
              <a:buFont typeface="Arial"/>
              <a:buNone/>
            </a:pPr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124358" y="3735511"/>
            <a:ext cx="3955273" cy="16951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28971" y="3795642"/>
            <a:ext cx="4255460" cy="2030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dirty="0">
                <a:ea typeface="ＭＳ Ｐゴシック" charset="-128"/>
              </a:rPr>
              <a:t>Pound, L. and Lee, T. (2010) </a:t>
            </a:r>
            <a:r>
              <a:rPr lang="en-GB" altLang="en-US" i="1" dirty="0">
                <a:ea typeface="ＭＳ Ｐゴシック" charset="-128"/>
              </a:rPr>
              <a:t>Teaching Mathematics Creatively</a:t>
            </a:r>
            <a:r>
              <a:rPr lang="en-GB" altLang="en-US" dirty="0">
                <a:ea typeface="ＭＳ Ｐゴシック" charset="-128"/>
              </a:rPr>
              <a:t>, Routledge: Oxon </a:t>
            </a: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0986" y="1374518"/>
            <a:ext cx="1733916" cy="225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003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671732" y="711203"/>
            <a:ext cx="4978401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rgbClr val="000000"/>
                </a:solidFill>
                <a:latin typeface="Calibri" charset="0"/>
              </a:rPr>
              <a:t>How can mathematics and numeracy support Expressive Arts and Humanities </a:t>
            </a:r>
            <a:r>
              <a:rPr lang="en-US" sz="4400" dirty="0" smtClean="0">
                <a:solidFill>
                  <a:srgbClr val="000000"/>
                </a:solidFill>
                <a:latin typeface="Calibri" charset="0"/>
              </a:rPr>
              <a:t>learning?</a:t>
            </a:r>
            <a:endParaRPr lang="en-US" sz="4400" dirty="0"/>
          </a:p>
        </p:txBody>
      </p:sp>
      <p:sp>
        <p:nvSpPr>
          <p:cNvPr id="3" name="Rectangle 2"/>
          <p:cNvSpPr/>
          <p:nvPr/>
        </p:nvSpPr>
        <p:spPr>
          <a:xfrm>
            <a:off x="643464" y="778939"/>
            <a:ext cx="4978401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400" dirty="0" err="1" smtClean="0">
                <a:solidFill>
                  <a:srgbClr val="000000"/>
                </a:solidFill>
                <a:latin typeface="Calibri" charset="0"/>
              </a:rPr>
              <a:t>Sut</a:t>
            </a:r>
            <a:r>
              <a:rPr lang="en-US" sz="4400" dirty="0" smtClean="0">
                <a:solidFill>
                  <a:srgbClr val="000000"/>
                </a:solidFill>
                <a:latin typeface="Calibri" charset="0"/>
              </a:rPr>
              <a:t> gall </a:t>
            </a:r>
            <a:r>
              <a:rPr lang="en-US" sz="4400" dirty="0" err="1" smtClean="0">
                <a:solidFill>
                  <a:srgbClr val="000000"/>
                </a:solidFill>
                <a:latin typeface="Calibri" charset="0"/>
              </a:rPr>
              <a:t>mathemateg</a:t>
            </a:r>
            <a:r>
              <a:rPr lang="en-US" sz="4400" dirty="0" smtClean="0">
                <a:solidFill>
                  <a:srgbClr val="000000"/>
                </a:solidFill>
                <a:latin typeface="Calibri" charset="0"/>
              </a:rPr>
              <a:t> a </a:t>
            </a:r>
            <a:r>
              <a:rPr lang="en-US" sz="4400" dirty="0" err="1" smtClean="0">
                <a:solidFill>
                  <a:srgbClr val="000000"/>
                </a:solidFill>
                <a:latin typeface="Calibri" charset="0"/>
              </a:rPr>
              <a:t>rhifedd</a:t>
            </a:r>
            <a:r>
              <a:rPr lang="en-US" sz="4400" dirty="0" smtClean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sz="4400" dirty="0" err="1" smtClean="0">
                <a:solidFill>
                  <a:srgbClr val="000000"/>
                </a:solidFill>
                <a:latin typeface="Calibri" charset="0"/>
              </a:rPr>
              <a:t>gefnogi</a:t>
            </a:r>
            <a:r>
              <a:rPr lang="en-US" sz="4400" dirty="0" smtClean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sz="4400" dirty="0" err="1" smtClean="0">
                <a:solidFill>
                  <a:srgbClr val="000000"/>
                </a:solidFill>
                <a:latin typeface="Calibri" charset="0"/>
              </a:rPr>
              <a:t>dysgu</a:t>
            </a:r>
            <a:r>
              <a:rPr lang="en-US" sz="4400" dirty="0" smtClean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sz="4400" dirty="0" err="1" smtClean="0">
                <a:solidFill>
                  <a:srgbClr val="000000"/>
                </a:solidFill>
                <a:latin typeface="Calibri" charset="0"/>
              </a:rPr>
              <a:t>yn</a:t>
            </a:r>
            <a:r>
              <a:rPr lang="en-US" sz="4400" dirty="0" smtClean="0">
                <a:solidFill>
                  <a:srgbClr val="000000"/>
                </a:solidFill>
                <a:latin typeface="Calibri" charset="0"/>
              </a:rPr>
              <a:t> y </a:t>
            </a:r>
            <a:r>
              <a:rPr lang="en-US" sz="4400" dirty="0" err="1"/>
              <a:t>Celfyddydau</a:t>
            </a:r>
            <a:r>
              <a:rPr lang="en-US" sz="4400" dirty="0"/>
              <a:t> </a:t>
            </a:r>
            <a:r>
              <a:rPr lang="en-US" sz="4400" dirty="0" err="1"/>
              <a:t>Mynegiannol</a:t>
            </a:r>
            <a:r>
              <a:rPr lang="en-US" sz="4400" dirty="0"/>
              <a:t> </a:t>
            </a:r>
            <a:r>
              <a:rPr lang="en-US" sz="4400" dirty="0" err="1"/>
              <a:t>a’r</a:t>
            </a:r>
            <a:r>
              <a:rPr lang="en-US" sz="4400" dirty="0"/>
              <a:t> </a:t>
            </a:r>
            <a:r>
              <a:rPr lang="en-US" sz="4400" dirty="0" err="1" smtClean="0"/>
              <a:t>Dyniaethau</a:t>
            </a:r>
            <a:r>
              <a:rPr lang="en-US" sz="4400" dirty="0" smtClean="0"/>
              <a:t>?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625073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5566C8-C091-4A6B-AF4B-D0650F394BA4}"/>
              </a:ext>
            </a:extLst>
          </p:cNvPr>
          <p:cNvSpPr txBox="1">
            <a:spLocks/>
          </p:cNvSpPr>
          <p:nvPr/>
        </p:nvSpPr>
        <p:spPr>
          <a:xfrm>
            <a:off x="762000" y="20636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 smtClean="0">
                <a:cs typeface="Calibri Light"/>
              </a:rPr>
              <a:t>Tasg</a:t>
            </a:r>
            <a:r>
              <a:rPr lang="en-US" dirty="0" smtClean="0">
                <a:cs typeface="Calibri Light"/>
              </a:rPr>
              <a:t> - Task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7552D74-0164-4E10-A08C-BC1E4B1CA869}"/>
              </a:ext>
            </a:extLst>
          </p:cNvPr>
          <p:cNvSpPr txBox="1">
            <a:spLocks/>
          </p:cNvSpPr>
          <p:nvPr/>
        </p:nvSpPr>
        <p:spPr>
          <a:xfrm>
            <a:off x="431800" y="897311"/>
            <a:ext cx="5588000" cy="483076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</a:t>
            </a:r>
            <a:r>
              <a:rPr lang="en-GB" dirty="0" err="1" smtClean="0"/>
              <a:t>oedran</a:t>
            </a:r>
            <a:r>
              <a:rPr lang="en-GB" dirty="0" smtClean="0"/>
              <a:t> </a:t>
            </a:r>
            <a:r>
              <a:rPr lang="en-GB" dirty="0" err="1" smtClean="0"/>
              <a:t>dewisol</a:t>
            </a:r>
            <a:r>
              <a:rPr lang="en-GB" dirty="0" smtClean="0"/>
              <a:t> </a:t>
            </a:r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derbyn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baratoi</a:t>
            </a:r>
            <a:r>
              <a:rPr lang="en-GB" dirty="0" smtClean="0"/>
              <a:t> a </a:t>
            </a:r>
            <a:r>
              <a:rPr lang="en-GB" dirty="0" err="1" smtClean="0"/>
              <a:t>chyflwyno</a:t>
            </a:r>
            <a:r>
              <a:rPr lang="en-GB" dirty="0" smtClean="0"/>
              <a:t> </a:t>
            </a:r>
            <a:r>
              <a:rPr lang="en-GB" dirty="0" err="1" smtClean="0"/>
              <a:t>animeiddiad</a:t>
            </a:r>
            <a:r>
              <a:rPr lang="en-GB" dirty="0" smtClean="0"/>
              <a:t> </a:t>
            </a:r>
            <a:r>
              <a:rPr lang="en-GB" dirty="0" err="1" smtClean="0"/>
              <a:t>clywedol</a:t>
            </a:r>
            <a:r>
              <a:rPr lang="en-GB" dirty="0" smtClean="0"/>
              <a:t> / </a:t>
            </a:r>
            <a:r>
              <a:rPr lang="en-GB" dirty="0" err="1" smtClean="0"/>
              <a:t>gweledol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:</a:t>
            </a:r>
          </a:p>
          <a:p>
            <a:pPr>
              <a:buFont typeface="Wingdings" charset="2"/>
              <a:buChar char="Ø"/>
            </a:pPr>
            <a:r>
              <a:rPr lang="en-GB" dirty="0" err="1" smtClean="0"/>
              <a:t>Esbonio’r</a:t>
            </a:r>
            <a:r>
              <a:rPr lang="en-GB" dirty="0" smtClean="0"/>
              <a:t> </a:t>
            </a:r>
            <a:r>
              <a:rPr lang="en-GB" dirty="0" err="1" smtClean="0"/>
              <a:t>berthynas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y </a:t>
            </a:r>
            <a:r>
              <a:rPr lang="en-GB" dirty="0" err="1" smtClean="0"/>
              <a:t>MDaPh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r>
              <a:rPr lang="en-GB" dirty="0" smtClean="0"/>
              <a:t> </a:t>
            </a:r>
          </a:p>
          <a:p>
            <a:pPr>
              <a:buFont typeface="Wingdings" charset="2"/>
              <a:buChar char="Ø"/>
            </a:pPr>
            <a:r>
              <a:rPr lang="en-GB" dirty="0" err="1" smtClean="0"/>
              <a:t>Rhoi</a:t>
            </a:r>
            <a:r>
              <a:rPr lang="en-GB" dirty="0" smtClean="0"/>
              <a:t> o </a:t>
            </a:r>
            <a:r>
              <a:rPr lang="en-GB" dirty="0" err="1" smtClean="0"/>
              <a:t>leiaf</a:t>
            </a:r>
            <a:r>
              <a:rPr lang="en-GB" dirty="0" smtClean="0"/>
              <a:t> un </a:t>
            </a:r>
            <a:r>
              <a:rPr lang="en-GB" dirty="0" err="1" smtClean="0"/>
              <a:t>esiampl</a:t>
            </a:r>
            <a:r>
              <a:rPr lang="en-GB" dirty="0" smtClean="0"/>
              <a:t> o </a:t>
            </a:r>
            <a:r>
              <a:rPr lang="en-GB" dirty="0" err="1" smtClean="0"/>
              <a:t>sut</a:t>
            </a:r>
            <a:r>
              <a:rPr lang="en-GB" dirty="0" smtClean="0"/>
              <a:t> gall </a:t>
            </a:r>
            <a:r>
              <a:rPr lang="en-GB" dirty="0" err="1" smtClean="0"/>
              <a:t>rhifedd</a:t>
            </a:r>
            <a:r>
              <a:rPr lang="en-GB" dirty="0" smtClean="0"/>
              <a:t> </a:t>
            </a:r>
            <a:r>
              <a:rPr lang="en-GB" dirty="0" err="1" smtClean="0"/>
              <a:t>gefnogi’r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y </a:t>
            </a:r>
            <a:r>
              <a:rPr lang="en-GB" dirty="0" err="1" smtClean="0"/>
              <a:t>MDaPh</a:t>
            </a:r>
            <a:r>
              <a:rPr lang="en-GB" dirty="0" smtClean="0"/>
              <a:t> </a:t>
            </a:r>
          </a:p>
          <a:p>
            <a:pPr>
              <a:buFont typeface="Wingdings" charset="2"/>
              <a:buChar char="Ø"/>
            </a:pPr>
            <a:r>
              <a:rPr lang="en-GB" dirty="0" err="1" smtClean="0"/>
              <a:t>Adnabod</a:t>
            </a:r>
            <a:r>
              <a:rPr lang="en-GB" dirty="0" smtClean="0"/>
              <a:t> a </a:t>
            </a:r>
            <a:r>
              <a:rPr lang="en-GB" dirty="0" err="1" smtClean="0"/>
              <a:t>chyfiawnhau</a:t>
            </a:r>
            <a:r>
              <a:rPr lang="en-GB" dirty="0" smtClean="0"/>
              <a:t> y </a:t>
            </a:r>
            <a:r>
              <a:rPr lang="en-GB" dirty="0" err="1" smtClean="0"/>
              <a:t>manteision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anfanteision</a:t>
            </a:r>
            <a:r>
              <a:rPr lang="en-GB" dirty="0" smtClean="0"/>
              <a:t> o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rhifedd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MDaPh</a:t>
            </a:r>
            <a:endParaRPr lang="en-US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6426200" y="897312"/>
            <a:ext cx="5765800" cy="483076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Within your chosen age range you will be given a specific focus. </a:t>
            </a:r>
          </a:p>
          <a:p>
            <a:r>
              <a:rPr lang="en-GB" dirty="0" smtClean="0"/>
              <a:t>As a group prepare </a:t>
            </a:r>
            <a:r>
              <a:rPr lang="en-GB" dirty="0"/>
              <a:t>and present an audio/visual animation </a:t>
            </a:r>
            <a:r>
              <a:rPr lang="en-GB" dirty="0" smtClean="0"/>
              <a:t>which:</a:t>
            </a:r>
          </a:p>
          <a:p>
            <a:pPr>
              <a:buFont typeface="Wingdings" charset="2"/>
              <a:buChar char="Ø"/>
            </a:pPr>
            <a:r>
              <a:rPr lang="en-GB" dirty="0" smtClean="0"/>
              <a:t>Explains </a:t>
            </a:r>
            <a:r>
              <a:rPr lang="en-GB" dirty="0"/>
              <a:t>the relationship between the </a:t>
            </a:r>
            <a:r>
              <a:rPr lang="en-GB" dirty="0" err="1"/>
              <a:t>AoLE</a:t>
            </a:r>
            <a:r>
              <a:rPr lang="en-GB" dirty="0"/>
              <a:t> and </a:t>
            </a:r>
            <a:r>
              <a:rPr lang="en-GB" dirty="0" smtClean="0"/>
              <a:t>numeracy</a:t>
            </a:r>
          </a:p>
          <a:p>
            <a:pPr>
              <a:buFont typeface="Wingdings" charset="2"/>
              <a:buChar char="Ø"/>
            </a:pPr>
            <a:r>
              <a:rPr lang="en-GB" dirty="0" smtClean="0"/>
              <a:t>Gives </a:t>
            </a:r>
            <a:r>
              <a:rPr lang="en-GB" dirty="0"/>
              <a:t>at least one example of how numeracy can support learning within the </a:t>
            </a:r>
            <a:r>
              <a:rPr lang="en-GB" dirty="0" err="1" smtClean="0"/>
              <a:t>AoLE</a:t>
            </a:r>
            <a:endParaRPr lang="en-GB" dirty="0"/>
          </a:p>
          <a:p>
            <a:pPr>
              <a:buFont typeface="Wingdings" charset="2"/>
              <a:buChar char="Ø"/>
            </a:pPr>
            <a:r>
              <a:rPr lang="en-GB" dirty="0" smtClean="0"/>
              <a:t>Identifies </a:t>
            </a:r>
            <a:r>
              <a:rPr lang="en-GB" dirty="0"/>
              <a:t>and justifies benefits and limitations to incorporating numeracy into the </a:t>
            </a:r>
            <a:r>
              <a:rPr lang="en-GB" dirty="0" err="1"/>
              <a:t>AoLE</a:t>
            </a:r>
            <a:r>
              <a:rPr lang="en-GB" dirty="0"/>
              <a:t> 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45307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5566C8-C091-4A6B-AF4B-D0650F394BA4}"/>
              </a:ext>
            </a:extLst>
          </p:cNvPr>
          <p:cNvSpPr txBox="1">
            <a:spLocks/>
          </p:cNvSpPr>
          <p:nvPr/>
        </p:nvSpPr>
        <p:spPr>
          <a:xfrm>
            <a:off x="762000" y="372533"/>
            <a:ext cx="10515600" cy="9736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 smtClean="0">
                <a:cs typeface="Calibri Light"/>
              </a:rPr>
              <a:t>Tasg</a:t>
            </a:r>
            <a:r>
              <a:rPr lang="en-US" dirty="0" smtClean="0">
                <a:cs typeface="Calibri Light"/>
              </a:rPr>
              <a:t> </a:t>
            </a:r>
            <a:r>
              <a:rPr lang="en-US" dirty="0" err="1" smtClean="0">
                <a:cs typeface="Calibri Light"/>
              </a:rPr>
              <a:t>dan</a:t>
            </a:r>
            <a:r>
              <a:rPr lang="en-US" dirty="0" smtClean="0">
                <a:cs typeface="Calibri Light"/>
              </a:rPr>
              <a:t> </a:t>
            </a:r>
            <a:r>
              <a:rPr lang="en-US" dirty="0" err="1" smtClean="0">
                <a:cs typeface="Calibri Light"/>
              </a:rPr>
              <a:t>arweiniad</a:t>
            </a:r>
            <a:r>
              <a:rPr lang="en-US" dirty="0" smtClean="0">
                <a:cs typeface="Calibri Light"/>
              </a:rPr>
              <a:t> </a:t>
            </a:r>
            <a:r>
              <a:rPr lang="mr-IN" dirty="0" smtClean="0">
                <a:cs typeface="Calibri Light"/>
              </a:rPr>
              <a:t>–</a:t>
            </a:r>
            <a:r>
              <a:rPr lang="en-US" dirty="0" smtClean="0">
                <a:cs typeface="Calibri Light"/>
              </a:rPr>
              <a:t> Directed Task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6152803" y="1213195"/>
            <a:ext cx="5765800" cy="437249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5100" b="1" dirty="0" smtClean="0"/>
              <a:t>Financial education and literacy </a:t>
            </a:r>
            <a:endParaRPr lang="en-GB" sz="5100" b="1" dirty="0" smtClean="0"/>
          </a:p>
          <a:p>
            <a:pPr marL="0" indent="0" algn="ctr">
              <a:buNone/>
            </a:pPr>
            <a:endParaRPr lang="en-GB" sz="5100" b="1" dirty="0"/>
          </a:p>
          <a:p>
            <a:pPr marL="514350" indent="-514350">
              <a:buFont typeface="Arial"/>
              <a:buAutoNum type="arabicParenR"/>
            </a:pPr>
            <a:r>
              <a:rPr lang="en-GB" sz="5100" dirty="0" smtClean="0"/>
              <a:t>Explore this set of professional development materials for financial education across the curriculum in </a:t>
            </a:r>
            <a:r>
              <a:rPr lang="en-GB" sz="5100" dirty="0" smtClean="0"/>
              <a:t>Wales: </a:t>
            </a:r>
            <a:r>
              <a:rPr lang="en-GB" dirty="0">
                <a:hlinkClick r:id="rId3"/>
              </a:rPr>
              <a:t>http://learning.gov.wales/resources/learningpacks/financial-education/module-8-managing-money-across-the-curriculum/?lang=en#/resources/learningpacks/financial-education/module-8-managing-money-across-the-curriculum/training-materials/?</a:t>
            </a:r>
            <a:r>
              <a:rPr lang="en-GB" dirty="0" smtClean="0">
                <a:hlinkClick r:id="rId3"/>
              </a:rPr>
              <a:t>lang=en</a:t>
            </a:r>
            <a:endParaRPr lang="en-GB" sz="4400" dirty="0" smtClean="0"/>
          </a:p>
          <a:p>
            <a:pPr marL="514350" indent="-514350">
              <a:buAutoNum type="arabicParenR"/>
            </a:pPr>
            <a:r>
              <a:rPr lang="en-GB" sz="5100" dirty="0"/>
              <a:t>Come to next week’s session prepared to discuss </a:t>
            </a:r>
            <a:r>
              <a:rPr lang="en-GB" sz="5100" b="1" dirty="0"/>
              <a:t>one resource</a:t>
            </a:r>
            <a:r>
              <a:rPr lang="en-GB" sz="5100" dirty="0"/>
              <a:t> (e.g. storybook from list, example activity) that could develop financial understanding whilst also making links with literacy.  Be able to identify specific numeracy and literacy skills it could </a:t>
            </a:r>
            <a:r>
              <a:rPr lang="en-GB" sz="5100" dirty="0" smtClean="0"/>
              <a:t>develop</a:t>
            </a:r>
            <a:endParaRPr lang="en-GB" sz="5100" dirty="0" smtClean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xmlns="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254000" y="1213195"/>
            <a:ext cx="5765800" cy="45724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400" b="1" dirty="0" err="1" smtClean="0"/>
              <a:t>Addysg</a:t>
            </a:r>
            <a:r>
              <a:rPr lang="en-GB" sz="4400" b="1" dirty="0" smtClean="0"/>
              <a:t> </a:t>
            </a:r>
            <a:r>
              <a:rPr lang="en-GB" sz="4400" b="1" dirty="0" err="1"/>
              <a:t>a</a:t>
            </a:r>
            <a:r>
              <a:rPr lang="en-GB" sz="4400" b="1" dirty="0" err="1" smtClean="0"/>
              <a:t>riannol</a:t>
            </a:r>
            <a:r>
              <a:rPr lang="en-GB" sz="4400" b="1" dirty="0" smtClean="0"/>
              <a:t> a </a:t>
            </a:r>
            <a:r>
              <a:rPr lang="en-GB" sz="4400" b="1" dirty="0" err="1" smtClean="0"/>
              <a:t>llythrennedd</a:t>
            </a:r>
            <a:endParaRPr lang="en-GB" sz="4400" b="1" dirty="0" smtClean="0"/>
          </a:p>
          <a:p>
            <a:pPr marL="0" indent="0" algn="ctr">
              <a:buNone/>
            </a:pPr>
            <a:endParaRPr lang="en-GB" sz="2200" b="1" dirty="0"/>
          </a:p>
          <a:p>
            <a:pPr marL="514350" indent="-514350">
              <a:buAutoNum type="arabicParenR"/>
            </a:pPr>
            <a:r>
              <a:rPr lang="en-GB" sz="4400" dirty="0" err="1" smtClean="0"/>
              <a:t>Archwiliwch</a:t>
            </a:r>
            <a:r>
              <a:rPr lang="en-GB" sz="4400" dirty="0" smtClean="0"/>
              <a:t> y set </a:t>
            </a:r>
            <a:r>
              <a:rPr lang="en-GB" sz="4400" dirty="0" err="1" smtClean="0"/>
              <a:t>hwn</a:t>
            </a:r>
            <a:r>
              <a:rPr lang="en-GB" sz="4400" dirty="0" smtClean="0"/>
              <a:t> o </a:t>
            </a:r>
            <a:r>
              <a:rPr lang="en-GB" sz="4400" dirty="0" err="1" smtClean="0"/>
              <a:t>ddeunyddiau</a:t>
            </a:r>
            <a:r>
              <a:rPr lang="en-GB" sz="4400" dirty="0" smtClean="0"/>
              <a:t> </a:t>
            </a:r>
            <a:r>
              <a:rPr lang="en-GB" sz="4400" dirty="0" err="1" smtClean="0"/>
              <a:t>datblygiad</a:t>
            </a:r>
            <a:r>
              <a:rPr lang="en-GB" sz="4400" dirty="0" smtClean="0"/>
              <a:t> </a:t>
            </a:r>
            <a:r>
              <a:rPr lang="en-GB" sz="4400" dirty="0" err="1" smtClean="0"/>
              <a:t>proffesiynol</a:t>
            </a:r>
            <a:r>
              <a:rPr lang="en-GB" sz="4400" dirty="0" smtClean="0"/>
              <a:t> </a:t>
            </a:r>
            <a:r>
              <a:rPr lang="en-GB" sz="4400" dirty="0" err="1" smtClean="0"/>
              <a:t>ar</a:t>
            </a:r>
            <a:r>
              <a:rPr lang="en-GB" sz="4400" dirty="0" smtClean="0"/>
              <a:t> </a:t>
            </a:r>
            <a:r>
              <a:rPr lang="en-GB" sz="4400" dirty="0" err="1" smtClean="0"/>
              <a:t>gyfer</a:t>
            </a:r>
            <a:r>
              <a:rPr lang="en-GB" sz="4400" dirty="0" smtClean="0"/>
              <a:t> </a:t>
            </a:r>
            <a:r>
              <a:rPr lang="en-GB" sz="4400" dirty="0" err="1" smtClean="0"/>
              <a:t>addysg</a:t>
            </a:r>
            <a:r>
              <a:rPr lang="en-GB" sz="4400" dirty="0" smtClean="0"/>
              <a:t> </a:t>
            </a:r>
            <a:r>
              <a:rPr lang="en-GB" sz="4400" dirty="0" err="1" smtClean="0"/>
              <a:t>ariannol</a:t>
            </a:r>
            <a:r>
              <a:rPr lang="en-GB" sz="4400" dirty="0" smtClean="0"/>
              <a:t> </a:t>
            </a:r>
            <a:r>
              <a:rPr lang="en-GB" sz="4400" dirty="0" err="1" smtClean="0"/>
              <a:t>ar</a:t>
            </a:r>
            <a:r>
              <a:rPr lang="en-GB" sz="4400" dirty="0" smtClean="0"/>
              <a:t> draws y </a:t>
            </a:r>
            <a:r>
              <a:rPr lang="en-GB" sz="4400" dirty="0" err="1" smtClean="0"/>
              <a:t>cwricwlwm</a:t>
            </a:r>
            <a:r>
              <a:rPr lang="en-GB" sz="4400" dirty="0" smtClean="0"/>
              <a:t> </a:t>
            </a:r>
            <a:r>
              <a:rPr lang="en-GB" sz="4400" dirty="0" err="1" smtClean="0"/>
              <a:t>yng</a:t>
            </a:r>
            <a:r>
              <a:rPr lang="en-GB" sz="4400" dirty="0" smtClean="0"/>
              <a:t> </a:t>
            </a:r>
            <a:r>
              <a:rPr lang="en-GB" sz="4400" dirty="0" err="1" smtClean="0"/>
              <a:t>Nghymru</a:t>
            </a:r>
            <a:r>
              <a:rPr lang="en-GB" sz="4400" dirty="0" smtClean="0"/>
              <a:t>: </a:t>
            </a:r>
            <a:r>
              <a:rPr lang="en-GB" dirty="0">
                <a:hlinkClick r:id="rId4"/>
              </a:rPr>
              <a:t>http://learning.gov.wales/resources/learningpacks/financial-education/module-8-managing-money-across-the-curriculum/?</a:t>
            </a:r>
            <a:r>
              <a:rPr lang="en-GB" dirty="0" smtClean="0">
                <a:hlinkClick r:id="rId4"/>
              </a:rPr>
              <a:t>skip=1&amp;lang=cy</a:t>
            </a:r>
            <a:endParaRPr lang="en-GB" dirty="0" smtClean="0"/>
          </a:p>
          <a:p>
            <a:pPr marL="514350" indent="-514350">
              <a:buAutoNum type="arabicParenR"/>
            </a:pPr>
            <a:r>
              <a:rPr lang="en-GB" sz="4400" dirty="0" err="1" smtClean="0"/>
              <a:t>Dewch</a:t>
            </a:r>
            <a:r>
              <a:rPr lang="en-GB" sz="4400" dirty="0" smtClean="0"/>
              <a:t> </a:t>
            </a:r>
            <a:r>
              <a:rPr lang="en-GB" sz="4400" dirty="0" err="1" smtClean="0"/>
              <a:t>i’r</a:t>
            </a:r>
            <a:r>
              <a:rPr lang="en-GB" sz="4400" dirty="0" smtClean="0"/>
              <a:t> </a:t>
            </a:r>
            <a:r>
              <a:rPr lang="en-GB" sz="4400" dirty="0" err="1" smtClean="0"/>
              <a:t>sesiwn</a:t>
            </a:r>
            <a:r>
              <a:rPr lang="en-GB" sz="4400" dirty="0" smtClean="0"/>
              <a:t> </a:t>
            </a:r>
            <a:r>
              <a:rPr lang="en-GB" sz="4400" dirty="0" err="1" smtClean="0"/>
              <a:t>wythnos</a:t>
            </a:r>
            <a:r>
              <a:rPr lang="en-GB" sz="4400" dirty="0" smtClean="0"/>
              <a:t> </a:t>
            </a:r>
            <a:r>
              <a:rPr lang="en-GB" sz="4400" dirty="0" err="1" smtClean="0"/>
              <a:t>nesaf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</a:t>
            </a:r>
            <a:r>
              <a:rPr lang="en-GB" sz="4400" dirty="0" err="1" smtClean="0"/>
              <a:t>barod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r>
              <a:rPr lang="en-GB" sz="4400" dirty="0" smtClean="0"/>
              <a:t> </a:t>
            </a:r>
            <a:r>
              <a:rPr lang="en-GB" sz="4400" dirty="0" err="1" smtClean="0"/>
              <a:t>drafod</a:t>
            </a:r>
            <a:r>
              <a:rPr lang="en-GB" sz="4400" dirty="0" smtClean="0"/>
              <a:t> </a:t>
            </a:r>
            <a:r>
              <a:rPr lang="en-GB" sz="4400" b="1" dirty="0" smtClean="0"/>
              <a:t>un </a:t>
            </a:r>
            <a:r>
              <a:rPr lang="en-GB" sz="4400" b="1" dirty="0" err="1" smtClean="0"/>
              <a:t>adnodd</a:t>
            </a:r>
            <a:r>
              <a:rPr lang="en-GB" sz="4400" b="1" dirty="0" smtClean="0"/>
              <a:t> </a:t>
            </a:r>
            <a:r>
              <a:rPr lang="en-GB" sz="4400" dirty="0" smtClean="0"/>
              <a:t>(</a:t>
            </a:r>
            <a:r>
              <a:rPr lang="en-GB" sz="4400" dirty="0" err="1" smtClean="0"/>
              <a:t>e.e</a:t>
            </a:r>
            <a:r>
              <a:rPr lang="en-GB" sz="4400" dirty="0" smtClean="0"/>
              <a:t>. </a:t>
            </a:r>
            <a:r>
              <a:rPr lang="en-GB" sz="4400" dirty="0" err="1" smtClean="0"/>
              <a:t>llyfr</a:t>
            </a:r>
            <a:r>
              <a:rPr lang="en-GB" sz="4400" dirty="0" smtClean="0"/>
              <a:t> </a:t>
            </a:r>
            <a:r>
              <a:rPr lang="en-GB" sz="4400" dirty="0" err="1" smtClean="0"/>
              <a:t>stori</a:t>
            </a:r>
            <a:r>
              <a:rPr lang="en-GB" sz="4400" dirty="0" smtClean="0"/>
              <a:t> </a:t>
            </a:r>
            <a:r>
              <a:rPr lang="en-GB" sz="4400" dirty="0" err="1" smtClean="0"/>
              <a:t>o’r</a:t>
            </a:r>
            <a:r>
              <a:rPr lang="en-GB" sz="4400" dirty="0" smtClean="0"/>
              <a:t> </a:t>
            </a:r>
            <a:r>
              <a:rPr lang="en-GB" sz="4400" dirty="0" err="1" smtClean="0"/>
              <a:t>rhestr</a:t>
            </a:r>
            <a:r>
              <a:rPr lang="en-GB" sz="4400" dirty="0" smtClean="0"/>
              <a:t>, </a:t>
            </a:r>
            <a:r>
              <a:rPr lang="en-GB" sz="4400" dirty="0" err="1" smtClean="0"/>
              <a:t>gweithgaredd</a:t>
            </a:r>
            <a:r>
              <a:rPr lang="en-GB" sz="4400" dirty="0" smtClean="0"/>
              <a:t> </a:t>
            </a:r>
            <a:r>
              <a:rPr lang="en-GB" sz="4400" dirty="0" err="1" smtClean="0"/>
              <a:t>enghreifftiol</a:t>
            </a:r>
            <a:r>
              <a:rPr lang="en-GB" sz="4400" dirty="0" smtClean="0"/>
              <a:t>) </a:t>
            </a:r>
            <a:r>
              <a:rPr lang="en-GB" sz="4400" dirty="0" err="1" smtClean="0"/>
              <a:t>allai</a:t>
            </a:r>
            <a:r>
              <a:rPr lang="en-GB" sz="4400" dirty="0" smtClean="0"/>
              <a:t> </a:t>
            </a:r>
            <a:r>
              <a:rPr lang="en-GB" sz="4400" dirty="0" err="1" smtClean="0"/>
              <a:t>ddatblygu</a:t>
            </a:r>
            <a:r>
              <a:rPr lang="en-GB" sz="4400" dirty="0" smtClean="0"/>
              <a:t> </a:t>
            </a:r>
            <a:r>
              <a:rPr lang="en-GB" sz="4400" dirty="0" err="1" smtClean="0"/>
              <a:t>dealltwriaeth</a:t>
            </a:r>
            <a:r>
              <a:rPr lang="en-GB" sz="4400" dirty="0" smtClean="0"/>
              <a:t> </a:t>
            </a:r>
            <a:r>
              <a:rPr lang="en-GB" sz="4400" dirty="0" err="1" smtClean="0"/>
              <a:t>ariannol</a:t>
            </a:r>
            <a:r>
              <a:rPr lang="en-GB" sz="4400" dirty="0" smtClean="0"/>
              <a:t> </a:t>
            </a:r>
            <a:r>
              <a:rPr lang="en-GB" sz="4400" dirty="0" err="1" smtClean="0"/>
              <a:t>tra’n</a:t>
            </a:r>
            <a:r>
              <a:rPr lang="en-GB" sz="4400" dirty="0" smtClean="0"/>
              <a:t> </a:t>
            </a:r>
            <a:r>
              <a:rPr lang="en-GB" sz="4400" dirty="0" err="1" smtClean="0"/>
              <a:t>gwneud</a:t>
            </a:r>
            <a:r>
              <a:rPr lang="en-GB" sz="4400" dirty="0" smtClean="0"/>
              <a:t> </a:t>
            </a:r>
            <a:r>
              <a:rPr lang="en-GB" sz="4400" dirty="0" err="1" smtClean="0"/>
              <a:t>cyswllt</a:t>
            </a:r>
            <a:r>
              <a:rPr lang="en-GB" sz="4400" dirty="0" smtClean="0"/>
              <a:t> </a:t>
            </a:r>
            <a:r>
              <a:rPr lang="en-GB" sz="4400" dirty="0" err="1" smtClean="0"/>
              <a:t>gyda</a:t>
            </a:r>
            <a:r>
              <a:rPr lang="en-GB" sz="4400" dirty="0" smtClean="0"/>
              <a:t> </a:t>
            </a:r>
            <a:r>
              <a:rPr lang="en-GB" sz="4400" dirty="0" err="1" smtClean="0"/>
              <a:t>llythrennedd</a:t>
            </a:r>
            <a:r>
              <a:rPr lang="en-GB" sz="4400" dirty="0" smtClean="0"/>
              <a:t> </a:t>
            </a:r>
            <a:r>
              <a:rPr lang="en-GB" sz="4400" dirty="0" err="1" smtClean="0"/>
              <a:t>hefyd</a:t>
            </a:r>
            <a:r>
              <a:rPr lang="en-GB" sz="4400" dirty="0" smtClean="0"/>
              <a:t>. </a:t>
            </a:r>
            <a:r>
              <a:rPr lang="en-GB" sz="4400" dirty="0" err="1" smtClean="0"/>
              <a:t>Byddwch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</a:t>
            </a:r>
            <a:r>
              <a:rPr lang="en-GB" sz="4400" dirty="0" err="1" smtClean="0"/>
              <a:t>barod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r>
              <a:rPr lang="en-GB" sz="4400" dirty="0" smtClean="0"/>
              <a:t> </a:t>
            </a:r>
            <a:r>
              <a:rPr lang="en-GB" sz="4400" dirty="0" err="1" smtClean="0"/>
              <a:t>adnabod</a:t>
            </a:r>
            <a:r>
              <a:rPr lang="en-GB" sz="4400" dirty="0" smtClean="0"/>
              <a:t> </a:t>
            </a:r>
            <a:r>
              <a:rPr lang="en-GB" sz="4400" dirty="0" err="1" smtClean="0"/>
              <a:t>sgiliau</a:t>
            </a:r>
            <a:r>
              <a:rPr lang="en-GB" sz="4400" dirty="0" smtClean="0"/>
              <a:t> </a:t>
            </a:r>
            <a:r>
              <a:rPr lang="en-GB" sz="4400" dirty="0" err="1" smtClean="0"/>
              <a:t>rhifedd</a:t>
            </a:r>
            <a:r>
              <a:rPr lang="en-GB" sz="4400" dirty="0" smtClean="0"/>
              <a:t> a </a:t>
            </a:r>
            <a:r>
              <a:rPr lang="en-GB" sz="4400" dirty="0" err="1" smtClean="0"/>
              <a:t>llythrennedd</a:t>
            </a:r>
            <a:r>
              <a:rPr lang="en-GB" sz="4400" dirty="0" smtClean="0"/>
              <a:t> </a:t>
            </a:r>
            <a:r>
              <a:rPr lang="en-GB" sz="4400" dirty="0" err="1" smtClean="0"/>
              <a:t>penodol</a:t>
            </a:r>
            <a:r>
              <a:rPr lang="en-GB" sz="4400" dirty="0" smtClean="0"/>
              <a:t> </a:t>
            </a:r>
            <a:r>
              <a:rPr lang="en-GB" sz="4400" dirty="0" err="1" smtClean="0"/>
              <a:t>allai</a:t>
            </a:r>
            <a:r>
              <a:rPr lang="en-GB" sz="4400" dirty="0" smtClean="0"/>
              <a:t> </a:t>
            </a:r>
            <a:r>
              <a:rPr lang="en-GB" sz="4400" dirty="0" err="1" smtClean="0"/>
              <a:t>gael</a:t>
            </a:r>
            <a:r>
              <a:rPr lang="en-GB" sz="4400" dirty="0" smtClean="0"/>
              <a:t> </a:t>
            </a:r>
            <a:r>
              <a:rPr lang="en-GB" sz="4400" dirty="0" err="1" smtClean="0"/>
              <a:t>eu</a:t>
            </a:r>
            <a:r>
              <a:rPr lang="en-GB" sz="4400" dirty="0" smtClean="0"/>
              <a:t> </a:t>
            </a:r>
            <a:r>
              <a:rPr lang="en-GB" sz="4400" dirty="0" err="1" smtClean="0"/>
              <a:t>datblygu</a:t>
            </a:r>
            <a:r>
              <a:rPr lang="en-GB" sz="4400" dirty="0" smtClean="0"/>
              <a:t>.</a:t>
            </a:r>
            <a:endParaRPr lang="en-GB" sz="4400" dirty="0" smtClean="0"/>
          </a:p>
        </p:txBody>
      </p:sp>
    </p:spTree>
    <p:extLst>
      <p:ext uri="{BB962C8B-B14F-4D97-AF65-F5344CB8AC3E}">
        <p14:creationId xmlns:p14="http://schemas.microsoft.com/office/powerpoint/2010/main" val="988873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1563</TotalTime>
  <Words>525</Words>
  <Application>Microsoft Macintosh PowerPoint</Application>
  <PresentationFormat>Widescreen</PresentationFormat>
  <Paragraphs>83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Calibri Light</vt:lpstr>
      <vt:lpstr>Mangal</vt:lpstr>
      <vt:lpstr>ＭＳ Ｐゴシック</vt:lpstr>
      <vt:lpstr>Wingdings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56</cp:revision>
  <dcterms:created xsi:type="dcterms:W3CDTF">2016-11-03T15:01:41Z</dcterms:created>
  <dcterms:modified xsi:type="dcterms:W3CDTF">2018-10-31T14:30:41Z</dcterms:modified>
</cp:coreProperties>
</file>