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637357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370385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1267184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3205732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3985397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859870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3625392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4293778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3447281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538256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36E3DC-3AE9-4DF2-8EB1-EB927515439D}" type="datetimeFigureOut">
              <a:rPr lang="en-GB" smtClean="0"/>
              <a:t>24/10/2018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66680EA-D784-437C-A828-7C1C06889614}" type="slidenum">
              <a:rPr lang="en-GB" smtClean="0"/>
              <a:t>‹#›</a:t>
            </a:fld>
            <a:endParaRPr lang="en-GB" dirty="0"/>
          </a:p>
        </p:txBody>
      </p:sp>
    </p:spTree>
    <p:extLst>
      <p:ext uri="{BB962C8B-B14F-4D97-AF65-F5344CB8AC3E}">
        <p14:creationId xmlns:p14="http://schemas.microsoft.com/office/powerpoint/2010/main" val="2681405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36E3DC-3AE9-4DF2-8EB1-EB927515439D}" type="datetimeFigureOut">
              <a:rPr lang="en-GB" smtClean="0"/>
              <a:t>24/10/2018</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6680EA-D784-437C-A828-7C1C06889614}" type="slidenum">
              <a:rPr lang="en-GB" smtClean="0"/>
              <a:t>‹#›</a:t>
            </a:fld>
            <a:endParaRPr lang="en-GB" dirty="0"/>
          </a:p>
        </p:txBody>
      </p:sp>
    </p:spTree>
    <p:extLst>
      <p:ext uri="{BB962C8B-B14F-4D97-AF65-F5344CB8AC3E}">
        <p14:creationId xmlns:p14="http://schemas.microsoft.com/office/powerpoint/2010/main" val="740531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Energy Consumption for </a:t>
            </a:r>
            <a:br>
              <a:rPr lang="en-GB" dirty="0" smtClean="0"/>
            </a:br>
            <a:r>
              <a:rPr lang="en-GB" dirty="0" smtClean="0"/>
              <a:t>Cooling Loads</a:t>
            </a:r>
            <a:endParaRPr lang="en-GB" dirty="0"/>
          </a:p>
        </p:txBody>
      </p:sp>
      <p:sp>
        <p:nvSpPr>
          <p:cNvPr id="3" name="Subtitle 2"/>
          <p:cNvSpPr>
            <a:spLocks noGrp="1"/>
          </p:cNvSpPr>
          <p:nvPr>
            <p:ph type="subTitle" idx="1"/>
          </p:nvPr>
        </p:nvSpPr>
        <p:spPr/>
        <p:txBody>
          <a:bodyPr/>
          <a:lstStyle/>
          <a:p>
            <a:r>
              <a:rPr lang="en-GB" dirty="0" smtClean="0"/>
              <a:t>By</a:t>
            </a:r>
          </a:p>
          <a:p>
            <a:r>
              <a:rPr lang="en-GB" dirty="0" smtClean="0"/>
              <a:t>Andrew Thorn</a:t>
            </a:r>
            <a:endParaRPr lang="en-GB" dirty="0"/>
          </a:p>
        </p:txBody>
      </p:sp>
    </p:spTree>
    <p:extLst>
      <p:ext uri="{BB962C8B-B14F-4D97-AF65-F5344CB8AC3E}">
        <p14:creationId xmlns:p14="http://schemas.microsoft.com/office/powerpoint/2010/main" val="2830398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Design of Maximum Cooling Load in an Occupied Building</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u="sng" dirty="0" smtClean="0"/>
              <a:t>Factors to consider</a:t>
            </a:r>
            <a:endParaRPr lang="en-GB" dirty="0" smtClean="0"/>
          </a:p>
          <a:p>
            <a:pPr marL="514350" indent="-514350">
              <a:buAutoNum type="arabicPeriod"/>
            </a:pPr>
            <a:r>
              <a:rPr lang="en-GB" dirty="0" smtClean="0"/>
              <a:t>Solar heat gain through glazing, which is instantaneous</a:t>
            </a:r>
          </a:p>
          <a:p>
            <a:pPr marL="514350" indent="-514350">
              <a:buAutoNum type="arabicPeriod"/>
            </a:pPr>
            <a:r>
              <a:rPr lang="en-GB" dirty="0" smtClean="0"/>
              <a:t>Conductive heat gain through the opaque of the building</a:t>
            </a:r>
          </a:p>
          <a:p>
            <a:pPr marL="514350" indent="-514350">
              <a:buAutoNum type="arabicPeriod"/>
            </a:pPr>
            <a:r>
              <a:rPr lang="en-GB" dirty="0" smtClean="0"/>
              <a:t>Infiltration of outdoor air</a:t>
            </a:r>
          </a:p>
          <a:p>
            <a:pPr marL="514350" indent="-514350">
              <a:buAutoNum type="arabicPeriod"/>
            </a:pPr>
            <a:r>
              <a:rPr lang="en-GB" dirty="0" smtClean="0"/>
              <a:t>Indoor heat gains such as sensible and latent heat gain from the occupants, and heat gains from equipment and lighting</a:t>
            </a:r>
            <a:endParaRPr lang="en-GB" dirty="0"/>
          </a:p>
        </p:txBody>
      </p:sp>
    </p:spTree>
    <p:extLst>
      <p:ext uri="{BB962C8B-B14F-4D97-AF65-F5344CB8AC3E}">
        <p14:creationId xmlns:p14="http://schemas.microsoft.com/office/powerpoint/2010/main" val="26121131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Cooling Loads</a:t>
            </a:r>
            <a:endParaRPr lang="en-GB" dirty="0"/>
          </a:p>
        </p:txBody>
      </p:sp>
      <p:sp>
        <p:nvSpPr>
          <p:cNvPr id="3" name="Content Placeholder 2"/>
          <p:cNvSpPr>
            <a:spLocks noGrp="1"/>
          </p:cNvSpPr>
          <p:nvPr>
            <p:ph idx="1"/>
          </p:nvPr>
        </p:nvSpPr>
        <p:spPr/>
        <p:txBody>
          <a:bodyPr/>
          <a:lstStyle/>
          <a:p>
            <a:r>
              <a:rPr lang="en-GB" dirty="0" smtClean="0"/>
              <a:t>The cooling load for solar and conductive heat gains is calculated from Peak conditions in the summer when the refrigeration plant may be required</a:t>
            </a:r>
          </a:p>
          <a:p>
            <a:r>
              <a:rPr lang="en-GB" dirty="0" smtClean="0"/>
              <a:t>Low altitude solar heat gains through glazing in the winter months can be offset by the use of blinds or shading or introducing fresh air</a:t>
            </a:r>
          </a:p>
          <a:p>
            <a:r>
              <a:rPr lang="en-GB" dirty="0" smtClean="0"/>
              <a:t>Refrigeration plant should not be used</a:t>
            </a:r>
            <a:endParaRPr lang="en-GB" dirty="0"/>
          </a:p>
        </p:txBody>
      </p:sp>
    </p:spTree>
    <p:extLst>
      <p:ext uri="{BB962C8B-B14F-4D97-AF65-F5344CB8AC3E}">
        <p14:creationId xmlns:p14="http://schemas.microsoft.com/office/powerpoint/2010/main" val="22760554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Energy Consumption for Cooling Loads</a:t>
            </a:r>
            <a:endParaRPr lang="en-GB" dirty="0"/>
          </a:p>
        </p:txBody>
      </p:sp>
      <p:sp>
        <p:nvSpPr>
          <p:cNvPr id="3" name="Content Placeholder 2"/>
          <p:cNvSpPr>
            <a:spLocks noGrp="1"/>
          </p:cNvSpPr>
          <p:nvPr>
            <p:ph idx="1"/>
          </p:nvPr>
        </p:nvSpPr>
        <p:spPr/>
        <p:txBody>
          <a:bodyPr/>
          <a:lstStyle/>
          <a:p>
            <a:r>
              <a:rPr lang="en-GB" dirty="0" smtClean="0"/>
              <a:t>The cooling load required to offset internal heat gains may be required throughout the year if base temperature is lower than 16°C</a:t>
            </a:r>
          </a:p>
          <a:p>
            <a:r>
              <a:rPr lang="en-GB" dirty="0" smtClean="0"/>
              <a:t>The basis upon which estimates of the seasonal cooling load are made for external heat gains is from the use of cooling degree hours</a:t>
            </a:r>
            <a:endParaRPr lang="en-GB" dirty="0"/>
          </a:p>
        </p:txBody>
      </p:sp>
    </p:spTree>
    <p:extLst>
      <p:ext uri="{BB962C8B-B14F-4D97-AF65-F5344CB8AC3E}">
        <p14:creationId xmlns:p14="http://schemas.microsoft.com/office/powerpoint/2010/main" val="2793138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Total Cooling Load</a:t>
            </a:r>
            <a:endParaRPr lang="en-GB" dirty="0"/>
          </a:p>
        </p:txBody>
      </p:sp>
      <p:sp>
        <p:nvSpPr>
          <p:cNvPr id="3" name="Content Placeholder 2"/>
          <p:cNvSpPr>
            <a:spLocks noGrp="1"/>
          </p:cNvSpPr>
          <p:nvPr>
            <p:ph idx="1"/>
          </p:nvPr>
        </p:nvSpPr>
        <p:spPr/>
        <p:txBody>
          <a:bodyPr/>
          <a:lstStyle/>
          <a:p>
            <a:pPr marL="0" indent="0">
              <a:buNone/>
            </a:pPr>
            <a:r>
              <a:rPr lang="en-GB" dirty="0" smtClean="0"/>
              <a:t>The total cooling load for a building therefore is the sum of the seasonal or external heat gains Q</a:t>
            </a:r>
            <a:r>
              <a:rPr lang="en-GB" baseline="-25000" dirty="0" smtClean="0"/>
              <a:t>S</a:t>
            </a:r>
            <a:r>
              <a:rPr lang="en-GB" dirty="0" smtClean="0"/>
              <a:t> and the indoor heat gains Q</a:t>
            </a:r>
            <a:r>
              <a:rPr lang="en-GB" baseline="-25000" dirty="0" smtClean="0"/>
              <a:t>g</a:t>
            </a:r>
            <a:r>
              <a:rPr lang="en-GB" dirty="0" smtClean="0"/>
              <a:t> </a:t>
            </a:r>
          </a:p>
          <a:p>
            <a:pPr marL="0" indent="0">
              <a:buNone/>
            </a:pPr>
            <a:endParaRPr lang="en-GB" dirty="0" smtClean="0"/>
          </a:p>
          <a:p>
            <a:pPr marL="0" indent="0">
              <a:buNone/>
            </a:pPr>
            <a:r>
              <a:rPr lang="en-GB" dirty="0" smtClean="0"/>
              <a:t>Q = Q</a:t>
            </a:r>
            <a:r>
              <a:rPr lang="en-GB" baseline="-25000" dirty="0" smtClean="0"/>
              <a:t>S</a:t>
            </a:r>
            <a:r>
              <a:rPr lang="en-GB" dirty="0" smtClean="0"/>
              <a:t> + Q</a:t>
            </a:r>
            <a:r>
              <a:rPr lang="en-GB" baseline="-25000" dirty="0" smtClean="0"/>
              <a:t>g</a:t>
            </a:r>
            <a:endParaRPr lang="en-GB" dirty="0" smtClean="0"/>
          </a:p>
          <a:p>
            <a:pPr marL="0" indent="0">
              <a:buNone/>
            </a:pPr>
            <a:endParaRPr lang="en-GB" dirty="0"/>
          </a:p>
          <a:p>
            <a:pPr marL="0" indent="0">
              <a:buNone/>
            </a:pPr>
            <a:r>
              <a:rPr lang="en-GB" dirty="0" smtClean="0"/>
              <a:t>Q = Total heat gains</a:t>
            </a:r>
            <a:endParaRPr lang="en-GB" dirty="0"/>
          </a:p>
        </p:txBody>
      </p:sp>
    </p:spTree>
    <p:extLst>
      <p:ext uri="{BB962C8B-B14F-4D97-AF65-F5344CB8AC3E}">
        <p14:creationId xmlns:p14="http://schemas.microsoft.com/office/powerpoint/2010/main" val="2200481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Limitations of Cooling Degree Hours</a:t>
            </a:r>
            <a:endParaRPr lang="en-GB" dirty="0"/>
          </a:p>
        </p:txBody>
      </p:sp>
      <p:sp>
        <p:nvSpPr>
          <p:cNvPr id="3" name="Content Placeholder 2"/>
          <p:cNvSpPr>
            <a:spLocks noGrp="1"/>
          </p:cNvSpPr>
          <p:nvPr>
            <p:ph idx="1"/>
          </p:nvPr>
        </p:nvSpPr>
        <p:spPr/>
        <p:txBody>
          <a:bodyPr/>
          <a:lstStyle/>
          <a:p>
            <a:pPr marL="0" indent="0">
              <a:buNone/>
            </a:pPr>
            <a:r>
              <a:rPr lang="en-GB" dirty="0" smtClean="0"/>
              <a:t>This applies when they are associated with solar and conductive heat gains:</a:t>
            </a:r>
          </a:p>
          <a:p>
            <a:pPr marL="514350" indent="-514350">
              <a:buAutoNum type="arabicPeriod"/>
            </a:pPr>
            <a:r>
              <a:rPr lang="en-GB" dirty="0" smtClean="0"/>
              <a:t>The air-conditioning cycle can include reheating the air after dehumidification and this is not accounted for</a:t>
            </a:r>
          </a:p>
          <a:p>
            <a:pPr marL="514350" indent="-514350">
              <a:buAutoNum type="arabicPeriod"/>
            </a:pPr>
            <a:r>
              <a:rPr lang="en-GB" dirty="0" smtClean="0"/>
              <a:t>The extent of free cooling, like, for example, using ambient air ventilation at night to cool the building structure is not accounted for</a:t>
            </a:r>
            <a:endParaRPr lang="en-GB" dirty="0"/>
          </a:p>
        </p:txBody>
      </p:sp>
    </p:spTree>
    <p:extLst>
      <p:ext uri="{BB962C8B-B14F-4D97-AF65-F5344CB8AC3E}">
        <p14:creationId xmlns:p14="http://schemas.microsoft.com/office/powerpoint/2010/main" val="3212527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Annual Energy Demand</a:t>
            </a:r>
            <a:endParaRPr lang="en-GB" dirty="0"/>
          </a:p>
        </p:txBody>
      </p:sp>
      <p:sp>
        <p:nvSpPr>
          <p:cNvPr id="3" name="Content Placeholder 2"/>
          <p:cNvSpPr>
            <a:spLocks noGrp="1"/>
          </p:cNvSpPr>
          <p:nvPr>
            <p:ph idx="1"/>
          </p:nvPr>
        </p:nvSpPr>
        <p:spPr/>
        <p:txBody>
          <a:bodyPr/>
          <a:lstStyle/>
          <a:p>
            <a:pPr marL="0" indent="0">
              <a:buNone/>
            </a:pPr>
            <a:r>
              <a:rPr lang="en-GB" dirty="0" smtClean="0"/>
              <a:t>The annual energy demand for a given design cooling load to offset the effects of solar and conductive heat gain can be calculated from</a:t>
            </a:r>
          </a:p>
          <a:p>
            <a:pPr marL="0" indent="0">
              <a:buNone/>
            </a:pPr>
            <a:r>
              <a:rPr lang="en-GB" dirty="0"/>
              <a:t>	</a:t>
            </a:r>
            <a:r>
              <a:rPr lang="en-GB" b="1" dirty="0" smtClean="0"/>
              <a:t>AED = Q x SDH / dt</a:t>
            </a:r>
          </a:p>
          <a:p>
            <a:pPr marL="0" indent="0">
              <a:buNone/>
            </a:pPr>
            <a:endParaRPr lang="en-GB" dirty="0"/>
          </a:p>
          <a:p>
            <a:pPr marL="0" indent="0">
              <a:buNone/>
            </a:pPr>
            <a:r>
              <a:rPr lang="en-GB" dirty="0" smtClean="0"/>
              <a:t>Q = Total heat gains</a:t>
            </a:r>
          </a:p>
          <a:p>
            <a:pPr marL="0" indent="0">
              <a:buNone/>
            </a:pPr>
            <a:r>
              <a:rPr lang="en-GB" dirty="0" smtClean="0"/>
              <a:t>SDH = Standard degree hours</a:t>
            </a:r>
          </a:p>
          <a:p>
            <a:pPr marL="0" indent="0">
              <a:buNone/>
            </a:pPr>
            <a:r>
              <a:rPr lang="en-GB" dirty="0"/>
              <a:t>d</a:t>
            </a:r>
            <a:r>
              <a:rPr lang="en-GB" dirty="0" smtClean="0"/>
              <a:t>t = (t</a:t>
            </a:r>
            <a:r>
              <a:rPr lang="en-GB" baseline="-25000" dirty="0" smtClean="0"/>
              <a:t>ao</a:t>
            </a:r>
            <a:r>
              <a:rPr lang="en-GB" dirty="0" smtClean="0"/>
              <a:t> - t</a:t>
            </a:r>
            <a:r>
              <a:rPr lang="en-GB" baseline="-25000" dirty="0" smtClean="0"/>
              <a:t>ai</a:t>
            </a:r>
            <a:r>
              <a:rPr lang="en-GB" dirty="0" smtClean="0"/>
              <a:t>)</a:t>
            </a:r>
            <a:endParaRPr lang="en-GB" dirty="0"/>
          </a:p>
        </p:txBody>
      </p:sp>
    </p:spTree>
    <p:extLst>
      <p:ext uri="{BB962C8B-B14F-4D97-AF65-F5344CB8AC3E}">
        <p14:creationId xmlns:p14="http://schemas.microsoft.com/office/powerpoint/2010/main" val="2399714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Annual Energy Consumption</a:t>
            </a:r>
            <a:endParaRPr lang="en-GB" dirty="0"/>
          </a:p>
        </p:txBody>
      </p:sp>
      <p:sp>
        <p:nvSpPr>
          <p:cNvPr id="3" name="Content Placeholder 2"/>
          <p:cNvSpPr>
            <a:spLocks noGrp="1"/>
          </p:cNvSpPr>
          <p:nvPr>
            <p:ph idx="1"/>
          </p:nvPr>
        </p:nvSpPr>
        <p:spPr/>
        <p:txBody>
          <a:bodyPr/>
          <a:lstStyle/>
          <a:p>
            <a:pPr marL="0" indent="0">
              <a:buNone/>
            </a:pPr>
            <a:r>
              <a:rPr lang="en-GB" dirty="0" smtClean="0"/>
              <a:t>Annual energy consumption for vapour compression central cooling plant</a:t>
            </a:r>
          </a:p>
          <a:p>
            <a:pPr marL="0" indent="0">
              <a:buNone/>
            </a:pPr>
            <a:r>
              <a:rPr lang="en-GB" b="1" dirty="0"/>
              <a:t>	</a:t>
            </a:r>
            <a:r>
              <a:rPr lang="en-GB" b="1" dirty="0" smtClean="0"/>
              <a:t>AEC = 0.5 (AED)</a:t>
            </a:r>
          </a:p>
          <a:p>
            <a:pPr marL="0" indent="0">
              <a:buNone/>
            </a:pPr>
            <a:r>
              <a:rPr lang="en-GB" dirty="0" smtClean="0"/>
              <a:t>Annual energy consumption for distributed cooling plant:</a:t>
            </a:r>
          </a:p>
          <a:p>
            <a:pPr marL="0" indent="0">
              <a:buNone/>
            </a:pPr>
            <a:r>
              <a:rPr lang="en-GB" dirty="0"/>
              <a:t>	</a:t>
            </a:r>
            <a:r>
              <a:rPr lang="en-GB" b="1" dirty="0" smtClean="0"/>
              <a:t>AEC = 0.78 (AED)</a:t>
            </a:r>
            <a:endParaRPr lang="en-GB" dirty="0"/>
          </a:p>
        </p:txBody>
      </p:sp>
    </p:spTree>
    <p:extLst>
      <p:ext uri="{BB962C8B-B14F-4D97-AF65-F5344CB8AC3E}">
        <p14:creationId xmlns:p14="http://schemas.microsoft.com/office/powerpoint/2010/main" val="1458961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Annual Energy Consumption</a:t>
            </a:r>
            <a:endParaRPr lang="en-GB" dirty="0"/>
          </a:p>
        </p:txBody>
      </p:sp>
      <p:sp>
        <p:nvSpPr>
          <p:cNvPr id="3" name="Content Placeholder 2"/>
          <p:cNvSpPr>
            <a:spLocks noGrp="1"/>
          </p:cNvSpPr>
          <p:nvPr>
            <p:ph idx="1"/>
          </p:nvPr>
        </p:nvSpPr>
        <p:spPr/>
        <p:txBody>
          <a:bodyPr/>
          <a:lstStyle/>
          <a:p>
            <a:r>
              <a:rPr lang="en-GB" dirty="0" smtClean="0"/>
              <a:t>The constants for converting AED to AEC are taken from BSRIA and account for the coefficient of performance (COP) of the refrigeration plant and the seasonal efficiency of the electrical plant</a:t>
            </a:r>
            <a:endParaRPr lang="en-GB" dirty="0"/>
          </a:p>
        </p:txBody>
      </p:sp>
    </p:spTree>
    <p:extLst>
      <p:ext uri="{BB962C8B-B14F-4D97-AF65-F5344CB8AC3E}">
        <p14:creationId xmlns:p14="http://schemas.microsoft.com/office/powerpoint/2010/main" val="4004140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1</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pPr marL="0" indent="0">
              <a:buNone/>
            </a:pPr>
            <a:r>
              <a:rPr lang="en-GB" dirty="0" smtClean="0"/>
              <a:t>Determine the annual energy consumption for a distribution cooling plant design load of 150 kW which includes 50kW of indoor heat gains to a building that uses 3681 cooling degree hours and temperatures at 30°C outdoors and 23°C indoors</a:t>
            </a:r>
          </a:p>
          <a:p>
            <a:pPr marL="0" indent="0">
              <a:buNone/>
            </a:pPr>
            <a:r>
              <a:rPr lang="en-GB" dirty="0" smtClean="0"/>
              <a:t>AED = Q x SDH/dt</a:t>
            </a:r>
          </a:p>
          <a:p>
            <a:pPr marL="0" indent="0">
              <a:buNone/>
            </a:pPr>
            <a:r>
              <a:rPr lang="en-GB" dirty="0" smtClean="0"/>
              <a:t>AED = 150 x 3681 /(30 – 23) = 78,879 kWh</a:t>
            </a:r>
          </a:p>
          <a:p>
            <a:pPr marL="0" indent="0">
              <a:buNone/>
            </a:pPr>
            <a:r>
              <a:rPr lang="en-GB" dirty="0" smtClean="0"/>
              <a:t>AEC = 0.78 x AED</a:t>
            </a:r>
          </a:p>
          <a:p>
            <a:pPr marL="0" indent="0">
              <a:buNone/>
            </a:pPr>
            <a:r>
              <a:rPr lang="en-GB" dirty="0" smtClean="0"/>
              <a:t>AEC = 0.78 x 78,879 = 61,526 kWh</a:t>
            </a:r>
            <a:endParaRPr lang="en-GB" dirty="0"/>
          </a:p>
        </p:txBody>
      </p:sp>
    </p:spTree>
    <p:extLst>
      <p:ext uri="{BB962C8B-B14F-4D97-AF65-F5344CB8AC3E}">
        <p14:creationId xmlns:p14="http://schemas.microsoft.com/office/powerpoint/2010/main" val="2251809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Comments</a:t>
            </a:r>
            <a:endParaRPr lang="en-GB" dirty="0"/>
          </a:p>
        </p:txBody>
      </p:sp>
      <p:sp>
        <p:nvSpPr>
          <p:cNvPr id="3" name="Content Placeholder 2"/>
          <p:cNvSpPr>
            <a:spLocks noGrp="1"/>
          </p:cNvSpPr>
          <p:nvPr>
            <p:ph idx="1"/>
          </p:nvPr>
        </p:nvSpPr>
        <p:spPr>
          <a:xfrm>
            <a:off x="251520" y="1600200"/>
            <a:ext cx="8640960" cy="4525963"/>
          </a:xfrm>
        </p:spPr>
        <p:txBody>
          <a:bodyPr/>
          <a:lstStyle/>
          <a:p>
            <a:pPr marL="514350" indent="-514350">
              <a:buAutoNum type="arabicPeriod"/>
            </a:pPr>
            <a:r>
              <a:rPr lang="en-GB" dirty="0" smtClean="0"/>
              <a:t>The solution does not account for free night time cooling that may be part of the design</a:t>
            </a:r>
          </a:p>
          <a:p>
            <a:pPr marL="514350" indent="-514350">
              <a:buAutoNum type="arabicPeriod"/>
            </a:pPr>
            <a:r>
              <a:rPr lang="en-GB" dirty="0" smtClean="0"/>
              <a:t>The months of March, April, May and October are included in the annual degree hours</a:t>
            </a:r>
          </a:p>
          <a:p>
            <a:pPr marL="514350" indent="-514350">
              <a:buAutoNum type="arabicPeriod"/>
            </a:pPr>
            <a:r>
              <a:rPr lang="en-GB" dirty="0" smtClean="0"/>
              <a:t>If free cooling is available for these months the annual degree hours is reduced to 3339hrs</a:t>
            </a:r>
            <a:endParaRPr lang="en-GB" dirty="0"/>
          </a:p>
        </p:txBody>
      </p:sp>
    </p:spTree>
    <p:extLst>
      <p:ext uri="{BB962C8B-B14F-4D97-AF65-F5344CB8AC3E}">
        <p14:creationId xmlns:p14="http://schemas.microsoft.com/office/powerpoint/2010/main" val="3605068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Sol-air Temperature</a:t>
            </a:r>
            <a:endParaRPr lang="en-GB" dirty="0"/>
          </a:p>
        </p:txBody>
      </p:sp>
      <p:sp>
        <p:nvSpPr>
          <p:cNvPr id="3" name="Content Placeholder 2"/>
          <p:cNvSpPr>
            <a:spLocks noGrp="1"/>
          </p:cNvSpPr>
          <p:nvPr>
            <p:ph idx="1"/>
          </p:nvPr>
        </p:nvSpPr>
        <p:spPr/>
        <p:txBody>
          <a:bodyPr/>
          <a:lstStyle/>
          <a:p>
            <a:pPr marL="0" indent="0">
              <a:buNone/>
            </a:pPr>
            <a:r>
              <a:rPr lang="en-GB" dirty="0" smtClean="0"/>
              <a:t>Sol-air temperature, t, is defined as the outdoor air temperature which in the absence of solar radiation would give the same temperature distribution and rate of heat transfer through an external wall or roof as exists with the actual outdoor air temperature and the incident solar radiation</a:t>
            </a:r>
            <a:endParaRPr lang="en-GB" dirty="0"/>
          </a:p>
        </p:txBody>
      </p:sp>
    </p:spTree>
    <p:extLst>
      <p:ext uri="{BB962C8B-B14F-4D97-AF65-F5344CB8AC3E}">
        <p14:creationId xmlns:p14="http://schemas.microsoft.com/office/powerpoint/2010/main" val="1964181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36104"/>
          </a:xfrm>
        </p:spPr>
        <p:txBody>
          <a:bodyPr/>
          <a:lstStyle/>
          <a:p>
            <a:r>
              <a:rPr lang="en-GB" dirty="0" smtClean="0"/>
              <a:t>Sol-air Temperature</a:t>
            </a:r>
            <a:endParaRPr lang="en-GB" dirty="0"/>
          </a:p>
        </p:txBody>
      </p:sp>
      <p:sp>
        <p:nvSpPr>
          <p:cNvPr id="3" name="Content Placeholder 2"/>
          <p:cNvSpPr>
            <a:spLocks noGrp="1"/>
          </p:cNvSpPr>
          <p:nvPr>
            <p:ph idx="1"/>
          </p:nvPr>
        </p:nvSpPr>
        <p:spPr>
          <a:xfrm>
            <a:off x="457200" y="1196752"/>
            <a:ext cx="8229600" cy="5328592"/>
          </a:xfrm>
        </p:spPr>
        <p:txBody>
          <a:bodyPr>
            <a:normAutofit fontScale="92500"/>
          </a:bodyPr>
          <a:lstStyle/>
          <a:p>
            <a:r>
              <a:rPr lang="en-GB" dirty="0" smtClean="0"/>
              <a:t>Accounts for the high temperatures achieved on the external surfaces of buildings exposed to solar radiation</a:t>
            </a:r>
          </a:p>
          <a:p>
            <a:r>
              <a:rPr lang="en-GB" dirty="0" smtClean="0"/>
              <a:t>The effects inside the building on the </a:t>
            </a:r>
            <a:r>
              <a:rPr lang="en-GB" dirty="0"/>
              <a:t>m</a:t>
            </a:r>
            <a:r>
              <a:rPr lang="en-GB" dirty="0" smtClean="0"/>
              <a:t>ean radiant temperature are delayed and depend upon the construction of the building envelope</a:t>
            </a:r>
          </a:p>
          <a:p>
            <a:r>
              <a:rPr lang="en-GB" dirty="0" smtClean="0"/>
              <a:t>For buildings with massive walls 0.5m or more of stone, with outer surface painted a brilliant white and with small areas of recessed glazing, the thermal inertia is considerable and the thermal response factor is high</a:t>
            </a:r>
            <a:endParaRPr lang="en-GB" dirty="0"/>
          </a:p>
        </p:txBody>
      </p:sp>
    </p:spTree>
    <p:extLst>
      <p:ext uri="{BB962C8B-B14F-4D97-AF65-F5344CB8AC3E}">
        <p14:creationId xmlns:p14="http://schemas.microsoft.com/office/powerpoint/2010/main" val="23337888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Sol-air Temperature</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The effects of a day of high intensity solar radiation will not be felt indoors until the evening</a:t>
            </a:r>
          </a:p>
          <a:p>
            <a:r>
              <a:rPr lang="en-GB" dirty="0" smtClean="0"/>
              <a:t>Conversely a steel frame building with concrete floors and lightweight external wall panel will have a very low thermal inertia</a:t>
            </a:r>
          </a:p>
          <a:p>
            <a:r>
              <a:rPr lang="en-GB" dirty="0" smtClean="0"/>
              <a:t>The thermal response will ensure that the effect on mean radiant temperature indoors from solar radiation incident upon the external walls will be almost immediate</a:t>
            </a:r>
            <a:endParaRPr lang="en-GB" dirty="0"/>
          </a:p>
        </p:txBody>
      </p:sp>
    </p:spTree>
    <p:extLst>
      <p:ext uri="{BB962C8B-B14F-4D97-AF65-F5344CB8AC3E}">
        <p14:creationId xmlns:p14="http://schemas.microsoft.com/office/powerpoint/2010/main" val="1435009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Sol-air Temperature</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pPr marL="0" indent="0">
                  <a:buNone/>
                </a:pPr>
                <a:r>
                  <a:rPr lang="en-GB" dirty="0" smtClean="0"/>
                  <a:t>Calculated as follows:</a:t>
                </a:r>
              </a:p>
              <a:p>
                <a:pPr marL="0" indent="0">
                  <a:buNone/>
                </a:pPr>
                <a:r>
                  <a:rPr lang="en-GB" dirty="0" smtClean="0"/>
                  <a:t>	t = </a:t>
                </a:r>
                <a14:m>
                  <m:oMath xmlns:m="http://schemas.openxmlformats.org/officeDocument/2006/math">
                    <m:sSub>
                      <m:sSubPr>
                        <m:ctrlPr>
                          <a:rPr lang="en-GB" i="1" smtClean="0">
                            <a:latin typeface="Cambria Math" panose="02040503050406030204" pitchFamily="18" charset="0"/>
                          </a:rPr>
                        </m:ctrlPr>
                      </m:sSubPr>
                      <m:e>
                        <m:r>
                          <a:rPr lang="en-GB" b="0" i="1" smtClean="0">
                            <a:latin typeface="Cambria Math"/>
                          </a:rPr>
                          <m:t>𝑡</m:t>
                        </m:r>
                      </m:e>
                      <m:sub>
                        <m:r>
                          <a:rPr lang="en-GB" b="0" i="1" smtClean="0">
                            <a:latin typeface="Cambria Math"/>
                          </a:rPr>
                          <m:t>𝑎𝑜</m:t>
                        </m:r>
                      </m:sub>
                    </m:sSub>
                  </m:oMath>
                </a14:m>
                <a:r>
                  <a:rPr lang="en-GB" dirty="0" smtClean="0"/>
                  <a:t>+ (</a:t>
                </a:r>
                <a14:m>
                  <m:oMath xmlns:m="http://schemas.openxmlformats.org/officeDocument/2006/math">
                    <m:sSub>
                      <m:sSubPr>
                        <m:ctrlPr>
                          <a:rPr lang="en-GB" i="1" dirty="0" smtClean="0">
                            <a:latin typeface="Cambria Math" panose="02040503050406030204" pitchFamily="18" charset="0"/>
                          </a:rPr>
                        </m:ctrlPr>
                      </m:sSubPr>
                      <m:e>
                        <m:r>
                          <a:rPr lang="en-GB" b="0" i="1" dirty="0" smtClean="0">
                            <a:latin typeface="Cambria Math"/>
                          </a:rPr>
                          <m:t>𝑅</m:t>
                        </m:r>
                      </m:e>
                      <m:sub>
                        <m:r>
                          <a:rPr lang="en-GB" b="0" i="1" dirty="0" smtClean="0">
                            <a:latin typeface="Cambria Math"/>
                          </a:rPr>
                          <m:t>𝑆𝑂</m:t>
                        </m:r>
                      </m:sub>
                    </m:sSub>
                    <m:r>
                      <a:rPr lang="en-GB" b="0" i="0" dirty="0" smtClean="0">
                        <a:latin typeface="Cambria Math"/>
                      </a:rPr>
                      <m:t> </m:t>
                    </m:r>
                    <m:r>
                      <a:rPr lang="en-GB" b="0" i="1" dirty="0" smtClean="0">
                        <a:latin typeface="Cambria Math"/>
                        <a:ea typeface="Cambria Math"/>
                      </a:rPr>
                      <m:t>×</m:t>
                    </m:r>
                    <m:r>
                      <m:rPr>
                        <m:sty m:val="p"/>
                      </m:rPr>
                      <a:rPr lang="en-GB" b="0" i="0" dirty="0" smtClean="0">
                        <a:latin typeface="Cambria Math"/>
                      </a:rPr>
                      <m:t>a</m:t>
                    </m:r>
                    <m:r>
                      <a:rPr lang="en-GB" b="0" i="0" dirty="0" smtClean="0">
                        <a:latin typeface="Cambria Math"/>
                      </a:rPr>
                      <m:t> </m:t>
                    </m:r>
                    <m:r>
                      <a:rPr lang="en-GB" b="0" i="1" dirty="0" smtClean="0">
                        <a:latin typeface="Cambria Math"/>
                        <a:ea typeface="Cambria Math"/>
                      </a:rPr>
                      <m:t>×</m:t>
                    </m:r>
                    <m:r>
                      <a:rPr lang="en-GB" b="0" i="0" dirty="0" smtClean="0">
                        <a:latin typeface="Cambria Math"/>
                        <a:ea typeface="Cambria Math"/>
                      </a:rPr>
                      <m:t> </m:t>
                    </m:r>
                    <m:sSub>
                      <m:sSubPr>
                        <m:ctrlPr>
                          <a:rPr lang="en-GB" b="0" i="1" dirty="0" smtClean="0">
                            <a:latin typeface="Cambria Math" panose="02040503050406030204" pitchFamily="18" charset="0"/>
                            <a:ea typeface="Cambria Math"/>
                          </a:rPr>
                        </m:ctrlPr>
                      </m:sSubPr>
                      <m:e>
                        <m:r>
                          <a:rPr lang="en-GB" b="0" i="1" dirty="0" smtClean="0">
                            <a:latin typeface="Cambria Math"/>
                            <a:ea typeface="Cambria Math"/>
                          </a:rPr>
                          <m:t>𝐼</m:t>
                        </m:r>
                      </m:e>
                      <m:sub>
                        <m:r>
                          <a:rPr lang="en-GB" b="0" i="1" dirty="0" smtClean="0">
                            <a:latin typeface="Cambria Math"/>
                            <a:ea typeface="Cambria Math"/>
                          </a:rPr>
                          <m:t>𝑡</m:t>
                        </m:r>
                      </m:sub>
                    </m:sSub>
                    <m:r>
                      <a:rPr lang="en-GB" b="0" i="0" dirty="0" smtClean="0">
                        <a:latin typeface="Cambria Math"/>
                      </a:rPr>
                      <m:t>)</m:t>
                    </m:r>
                  </m:oMath>
                </a14:m>
                <a:endParaRPr lang="en-GB" dirty="0"/>
              </a:p>
              <a:p>
                <a:pPr marL="0" indent="0">
                  <a:buNone/>
                </a:pPr>
                <a14:m>
                  <m:oMath xmlns:m="http://schemas.openxmlformats.org/officeDocument/2006/math">
                    <m:sSub>
                      <m:sSubPr>
                        <m:ctrlPr>
                          <a:rPr lang="en-GB" i="1" smtClean="0">
                            <a:latin typeface="Cambria Math" panose="02040503050406030204" pitchFamily="18" charset="0"/>
                          </a:rPr>
                        </m:ctrlPr>
                      </m:sSubPr>
                      <m:e>
                        <m:r>
                          <a:rPr lang="en-GB" b="0" i="1" smtClean="0">
                            <a:latin typeface="Cambria Math"/>
                          </a:rPr>
                          <m:t>𝑅</m:t>
                        </m:r>
                      </m:e>
                      <m:sub>
                        <m:r>
                          <a:rPr lang="en-GB" b="0" i="1" smtClean="0">
                            <a:latin typeface="Cambria Math"/>
                          </a:rPr>
                          <m:t>𝑆𝑂</m:t>
                        </m:r>
                      </m:sub>
                    </m:sSub>
                  </m:oMath>
                </a14:m>
                <a:r>
                  <a:rPr lang="en-GB" dirty="0" smtClean="0"/>
                  <a:t> = 0.05 </a:t>
                </a:r>
                <a14:m>
                  <m:oMath xmlns:m="http://schemas.openxmlformats.org/officeDocument/2006/math">
                    <m:sSup>
                      <m:sSupPr>
                        <m:ctrlPr>
                          <a:rPr lang="en-GB" i="1" smtClean="0">
                            <a:latin typeface="Cambria Math" panose="02040503050406030204" pitchFamily="18" charset="0"/>
                          </a:rPr>
                        </m:ctrlPr>
                      </m:sSupPr>
                      <m:e>
                        <m:r>
                          <a:rPr lang="en-GB" b="0" i="1" smtClean="0">
                            <a:latin typeface="Cambria Math"/>
                          </a:rPr>
                          <m:t>𝑚</m:t>
                        </m:r>
                      </m:e>
                      <m:sup>
                        <m:r>
                          <a:rPr lang="en-GB" b="0" i="1" smtClean="0">
                            <a:latin typeface="Cambria Math"/>
                          </a:rPr>
                          <m:t>2</m:t>
                        </m:r>
                      </m:sup>
                    </m:sSup>
                  </m:oMath>
                </a14:m>
                <a:r>
                  <a:rPr lang="en-GB" dirty="0"/>
                  <a:t>K/W for walls and </a:t>
                </a:r>
                <a:r>
                  <a:rPr lang="en-GB" dirty="0" smtClean="0"/>
                  <a:t>0.04 </a:t>
                </a:r>
                <a14:m>
                  <m:oMath xmlns:m="http://schemas.openxmlformats.org/officeDocument/2006/math">
                    <m:sSup>
                      <m:sSupPr>
                        <m:ctrlPr>
                          <a:rPr lang="en-GB" i="1">
                            <a:latin typeface="Cambria Math" panose="02040503050406030204" pitchFamily="18" charset="0"/>
                          </a:rPr>
                        </m:ctrlPr>
                      </m:sSupPr>
                      <m:e>
                        <m:r>
                          <a:rPr lang="en-GB" i="1">
                            <a:latin typeface="Cambria Math"/>
                          </a:rPr>
                          <m:t>𝑚</m:t>
                        </m:r>
                      </m:e>
                      <m:sup>
                        <m:r>
                          <a:rPr lang="en-GB" i="1">
                            <a:latin typeface="Cambria Math"/>
                          </a:rPr>
                          <m:t>2</m:t>
                        </m:r>
                      </m:sup>
                    </m:sSup>
                  </m:oMath>
                </a14:m>
                <a:r>
                  <a:rPr lang="en-GB" dirty="0" smtClean="0"/>
                  <a:t>K/W</a:t>
                </a:r>
              </a:p>
              <a:p>
                <a:pPr marL="0" indent="0">
                  <a:buNone/>
                </a:pPr>
                <a:r>
                  <a:rPr lang="en-GB" dirty="0"/>
                  <a:t> </a:t>
                </a:r>
                <a:r>
                  <a:rPr lang="en-GB" dirty="0" smtClean="0"/>
                  <a:t>          for rooks</a:t>
                </a:r>
              </a:p>
              <a:p>
                <a:pPr marL="0" indent="0">
                  <a:buNone/>
                </a:pPr>
                <a:r>
                  <a:rPr lang="en-GB" dirty="0"/>
                  <a:t>a</a:t>
                </a:r>
                <a:r>
                  <a:rPr lang="en-GB" dirty="0" smtClean="0"/>
                  <a:t> = 0.3 for light coloured surfaces</a:t>
                </a:r>
              </a:p>
              <a:p>
                <a:pPr marL="0" indent="0">
                  <a:buNone/>
                </a:pPr>
                <a:r>
                  <a:rPr lang="en-GB" dirty="0"/>
                  <a:t> </a:t>
                </a:r>
                <a:r>
                  <a:rPr lang="en-GB" dirty="0" smtClean="0"/>
                  <a:t>     0.6 for medium coloured surfaces</a:t>
                </a:r>
              </a:p>
              <a:p>
                <a:pPr marL="0" indent="0">
                  <a:buNone/>
                </a:pPr>
                <a:r>
                  <a:rPr lang="en-GB" dirty="0"/>
                  <a:t> </a:t>
                </a:r>
                <a:r>
                  <a:rPr lang="en-GB" dirty="0" smtClean="0"/>
                  <a:t>     0.9 for dark surfaces</a:t>
                </a: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852" t="-1752"/>
                </a:stretch>
              </a:blipFill>
            </p:spPr>
            <p:txBody>
              <a:bodyPr/>
              <a:lstStyle/>
              <a:p>
                <a:r>
                  <a:rPr lang="en-GB">
                    <a:noFill/>
                  </a:rPr>
                  <a:t> </a:t>
                </a:r>
              </a:p>
            </p:txBody>
          </p:sp>
        </mc:Fallback>
      </mc:AlternateContent>
    </p:spTree>
    <p:extLst>
      <p:ext uri="{BB962C8B-B14F-4D97-AF65-F5344CB8AC3E}">
        <p14:creationId xmlns:p14="http://schemas.microsoft.com/office/powerpoint/2010/main" val="8146881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Conductive Heat Gains</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Like heat input to a building during the winter prior to occupation, conductive heat gains resulting from solar radiation take time to penetrate the building envelope</a:t>
            </a:r>
          </a:p>
          <a:p>
            <a:r>
              <a:rPr lang="en-GB" dirty="0" smtClean="0"/>
              <a:t>The length of time is dependent upon the thermal inertia of the building and hence its thermal response</a:t>
            </a:r>
          </a:p>
          <a:p>
            <a:r>
              <a:rPr lang="en-GB" dirty="0" smtClean="0"/>
              <a:t>It is also dependent upon the location of the thermal insulation sandwich within the building envelope</a:t>
            </a:r>
            <a:endParaRPr lang="en-GB" dirty="0"/>
          </a:p>
        </p:txBody>
      </p:sp>
    </p:spTree>
    <p:extLst>
      <p:ext uri="{BB962C8B-B14F-4D97-AF65-F5344CB8AC3E}">
        <p14:creationId xmlns:p14="http://schemas.microsoft.com/office/powerpoint/2010/main" val="18295571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Conductive Heat Gains</a:t>
            </a:r>
            <a:endParaRPr lang="en-GB" dirty="0"/>
          </a:p>
        </p:txBody>
      </p:sp>
      <p:sp>
        <p:nvSpPr>
          <p:cNvPr id="3" name="Content Placeholder 2"/>
          <p:cNvSpPr>
            <a:spLocks noGrp="1"/>
          </p:cNvSpPr>
          <p:nvPr>
            <p:ph idx="1"/>
          </p:nvPr>
        </p:nvSpPr>
        <p:spPr/>
        <p:txBody>
          <a:bodyPr/>
          <a:lstStyle/>
          <a:p>
            <a:r>
              <a:rPr lang="en-GB" dirty="0" smtClean="0"/>
              <a:t>For conductive heat gains in the summer it can be argued that the best location for the thermal insulation is at the outside surface</a:t>
            </a:r>
          </a:p>
          <a:p>
            <a:r>
              <a:rPr lang="en-GB" dirty="0" smtClean="0"/>
              <a:t>This will reduce the impact of solar heat gains indoors and have a beneficial effect on the energy consumption required for seasonal cooling</a:t>
            </a:r>
            <a:endParaRPr lang="en-GB" dirty="0"/>
          </a:p>
        </p:txBody>
      </p:sp>
    </p:spTree>
    <p:extLst>
      <p:ext uri="{BB962C8B-B14F-4D97-AF65-F5344CB8AC3E}">
        <p14:creationId xmlns:p14="http://schemas.microsoft.com/office/powerpoint/2010/main" val="23501543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Conductive Heat Gains</a:t>
            </a:r>
            <a:endParaRPr lang="en-GB" dirty="0"/>
          </a:p>
        </p:txBody>
      </p:sp>
      <p:sp>
        <p:nvSpPr>
          <p:cNvPr id="3" name="Content Placeholder 2"/>
          <p:cNvSpPr>
            <a:spLocks noGrp="1"/>
          </p:cNvSpPr>
          <p:nvPr>
            <p:ph idx="1"/>
          </p:nvPr>
        </p:nvSpPr>
        <p:spPr/>
        <p:txBody>
          <a:bodyPr>
            <a:normAutofit lnSpcReduction="10000"/>
          </a:bodyPr>
          <a:lstStyle/>
          <a:p>
            <a:r>
              <a:rPr lang="en-GB" dirty="0" smtClean="0"/>
              <a:t>It should come as no surprise therefore to frequently find the insulation sandwich located midway in the external walls of buildings in temperate climates</a:t>
            </a:r>
          </a:p>
          <a:p>
            <a:r>
              <a:rPr lang="en-GB" dirty="0" smtClean="0"/>
              <a:t>Conductive heat gains through the opaque element of the building envelope are accounted for in the determination of the maximum design cooling load to offset solar heat gains</a:t>
            </a:r>
            <a:endParaRPr lang="en-GB" dirty="0"/>
          </a:p>
        </p:txBody>
      </p:sp>
    </p:spTree>
    <p:extLst>
      <p:ext uri="{BB962C8B-B14F-4D97-AF65-F5344CB8AC3E}">
        <p14:creationId xmlns:p14="http://schemas.microsoft.com/office/powerpoint/2010/main" val="30474641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Solar Heat Gain Through Glazing</a:t>
            </a:r>
            <a:endParaRPr lang="en-GB" dirty="0"/>
          </a:p>
        </p:txBody>
      </p:sp>
      <p:sp>
        <p:nvSpPr>
          <p:cNvPr id="3" name="Content Placeholder 2"/>
          <p:cNvSpPr>
            <a:spLocks noGrp="1"/>
          </p:cNvSpPr>
          <p:nvPr>
            <p:ph idx="1"/>
          </p:nvPr>
        </p:nvSpPr>
        <p:spPr/>
        <p:txBody>
          <a:bodyPr/>
          <a:lstStyle/>
          <a:p>
            <a:r>
              <a:rPr lang="en-GB" dirty="0" smtClean="0"/>
              <a:t>Heat gain resulting from solar radiation through glazed windows is instantaneous</a:t>
            </a:r>
          </a:p>
          <a:p>
            <a:r>
              <a:rPr lang="en-GB" dirty="0" smtClean="0"/>
              <a:t>BSRIA gives approx. figures of 150 W/m</a:t>
            </a:r>
            <a:r>
              <a:rPr lang="en-GB" baseline="30000" dirty="0" smtClean="0"/>
              <a:t>2 </a:t>
            </a:r>
            <a:r>
              <a:rPr lang="en-GB" dirty="0" smtClean="0"/>
              <a:t>of glass for south-facing windows from June to September and 250 W/m</a:t>
            </a:r>
            <a:r>
              <a:rPr lang="en-GB" baseline="30000" dirty="0" smtClean="0"/>
              <a:t>2</a:t>
            </a:r>
            <a:r>
              <a:rPr lang="en-GB" dirty="0" smtClean="0"/>
              <a:t> for east-west facing windows assuming in both cases internal blinds are in use</a:t>
            </a:r>
            <a:endParaRPr lang="en-GB" dirty="0"/>
          </a:p>
        </p:txBody>
      </p:sp>
    </p:spTree>
    <p:extLst>
      <p:ext uri="{BB962C8B-B14F-4D97-AF65-F5344CB8AC3E}">
        <p14:creationId xmlns:p14="http://schemas.microsoft.com/office/powerpoint/2010/main" val="879683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Solar Heat Gain Through Glazing</a:t>
            </a:r>
            <a:endParaRPr lang="en-GB" dirty="0"/>
          </a:p>
        </p:txBody>
      </p:sp>
      <p:sp>
        <p:nvSpPr>
          <p:cNvPr id="3" name="Content Placeholder 2"/>
          <p:cNvSpPr>
            <a:spLocks noGrp="1"/>
          </p:cNvSpPr>
          <p:nvPr>
            <p:ph idx="1"/>
          </p:nvPr>
        </p:nvSpPr>
        <p:spPr/>
        <p:txBody>
          <a:bodyPr/>
          <a:lstStyle/>
          <a:p>
            <a:r>
              <a:rPr lang="en-GB" dirty="0" smtClean="0"/>
              <a:t>This is accounted for in the determination of the maximum cooling load to offset solar heat gains </a:t>
            </a:r>
            <a:endParaRPr lang="en-GB" dirty="0"/>
          </a:p>
          <a:p>
            <a:r>
              <a:rPr lang="en-GB" dirty="0" smtClean="0"/>
              <a:t>The peak seasonal heat gain occurs when the sum of the instantaneous heat gain through the glazing and the heat gain through the opaque portion of the building envelope is a maximum</a:t>
            </a:r>
            <a:endParaRPr lang="en-GB" dirty="0"/>
          </a:p>
        </p:txBody>
      </p:sp>
    </p:spTree>
    <p:extLst>
      <p:ext uri="{BB962C8B-B14F-4D97-AF65-F5344CB8AC3E}">
        <p14:creationId xmlns:p14="http://schemas.microsoft.com/office/powerpoint/2010/main" val="2077493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Shading</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Shading from the effects of solar radiation can take a number of forms: -</a:t>
            </a:r>
          </a:p>
          <a:p>
            <a:pPr marL="514350" indent="-514350">
              <a:buAutoNum type="arabicPeriod"/>
            </a:pPr>
            <a:r>
              <a:rPr lang="en-GB" dirty="0" smtClean="0"/>
              <a:t>Shade provided by the effects of recesses in the external envelope of the building</a:t>
            </a:r>
          </a:p>
          <a:p>
            <a:pPr marL="514350" indent="-514350">
              <a:buAutoNum type="arabicPeriod"/>
            </a:pPr>
            <a:r>
              <a:rPr lang="en-GB" dirty="0" smtClean="0"/>
              <a:t>Shade provided by static or moveable external blinds</a:t>
            </a:r>
          </a:p>
          <a:p>
            <a:pPr marL="514350" indent="-514350">
              <a:buAutoNum type="arabicPeriod"/>
            </a:pPr>
            <a:r>
              <a:rPr lang="en-GB" dirty="0" smtClean="0"/>
              <a:t>Transient shading provided by the orientation of the building</a:t>
            </a:r>
          </a:p>
          <a:p>
            <a:pPr marL="514350" indent="-514350">
              <a:buAutoNum type="arabicPeriod"/>
            </a:pPr>
            <a:r>
              <a:rPr lang="en-GB" dirty="0" smtClean="0"/>
              <a:t>Permanent shading provided by surrounding buildings, screens or vegetation</a:t>
            </a:r>
            <a:endParaRPr lang="en-GB" dirty="0"/>
          </a:p>
        </p:txBody>
      </p:sp>
    </p:spTree>
    <p:extLst>
      <p:ext uri="{BB962C8B-B14F-4D97-AF65-F5344CB8AC3E}">
        <p14:creationId xmlns:p14="http://schemas.microsoft.com/office/powerpoint/2010/main" val="26105788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Reducing External Heat Gains</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20000"/>
          </a:bodyPr>
          <a:lstStyle/>
          <a:p>
            <a:r>
              <a:rPr lang="en-GB" dirty="0" smtClean="0"/>
              <a:t>If the building is unoccupied at night, an office block for example, the seasonal cooling load can be reduced by the provision of full fresh air mechanical ventilation at night to cool the building structure</a:t>
            </a:r>
          </a:p>
          <a:p>
            <a:r>
              <a:rPr lang="en-GB" dirty="0" smtClean="0"/>
              <a:t>The external envelope of course must be designed to delay the effect of the outdoor heat gains on the mean radiant temperature indoors until the evening</a:t>
            </a:r>
          </a:p>
          <a:p>
            <a:r>
              <a:rPr lang="en-GB" dirty="0" smtClean="0"/>
              <a:t>If this is done the refrigeration plant will normally only be required to offset the instantaneous solar heat gains through the glazed window</a:t>
            </a:r>
            <a:endParaRPr lang="en-GB" dirty="0"/>
          </a:p>
        </p:txBody>
      </p:sp>
    </p:spTree>
    <p:extLst>
      <p:ext uri="{BB962C8B-B14F-4D97-AF65-F5344CB8AC3E}">
        <p14:creationId xmlns:p14="http://schemas.microsoft.com/office/powerpoint/2010/main" val="13982274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Reducing External Heat Gains</a:t>
            </a:r>
          </a:p>
        </p:txBody>
      </p:sp>
      <p:sp>
        <p:nvSpPr>
          <p:cNvPr id="3" name="Content Placeholder 2"/>
          <p:cNvSpPr>
            <a:spLocks noGrp="1"/>
          </p:cNvSpPr>
          <p:nvPr>
            <p:ph idx="1"/>
          </p:nvPr>
        </p:nvSpPr>
        <p:spPr/>
        <p:txBody>
          <a:bodyPr/>
          <a:lstStyle/>
          <a:p>
            <a:r>
              <a:rPr lang="en-GB" dirty="0" smtClean="0"/>
              <a:t>With suitable external blinds and choice of glass, the peak seasonal cooling load for the building can be reduced substantially</a:t>
            </a:r>
          </a:p>
          <a:p>
            <a:r>
              <a:rPr lang="en-GB" dirty="0" smtClean="0"/>
              <a:t>You can see that in this scenario the building structure requires designing with energy conservation in mind</a:t>
            </a:r>
            <a:endParaRPr lang="en-GB" dirty="0"/>
          </a:p>
        </p:txBody>
      </p:sp>
    </p:spTree>
    <p:extLst>
      <p:ext uri="{BB962C8B-B14F-4D97-AF65-F5344CB8AC3E}">
        <p14:creationId xmlns:p14="http://schemas.microsoft.com/office/powerpoint/2010/main" val="33328120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Estimation of the Indoor heat gains </a:t>
            </a:r>
            <a:endParaRPr lang="en-GB" dirty="0"/>
          </a:p>
        </p:txBody>
      </p:sp>
      <p:sp>
        <p:nvSpPr>
          <p:cNvPr id="3" name="Content Placeholder 2"/>
          <p:cNvSpPr>
            <a:spLocks noGrp="1"/>
          </p:cNvSpPr>
          <p:nvPr>
            <p:ph idx="1"/>
          </p:nvPr>
        </p:nvSpPr>
        <p:spPr/>
        <p:txBody>
          <a:bodyPr>
            <a:normAutofit fontScale="92500"/>
          </a:bodyPr>
          <a:lstStyle/>
          <a:p>
            <a:r>
              <a:rPr lang="en-GB" dirty="0" smtClean="0"/>
              <a:t>Indoor heat gains are calculated from the heat gains within the building.  These include sensible and latent heat gains from the occupants, heat gains from lighting and equipment, which is in fairly continuous operation</a:t>
            </a:r>
          </a:p>
          <a:p>
            <a:r>
              <a:rPr lang="en-GB" dirty="0" smtClean="0"/>
              <a:t>The heat gains from occupants is better estimated from the number normally in the building and upon the activity since it can vary from a total of 100 to 400 W</a:t>
            </a:r>
            <a:endParaRPr lang="en-GB" dirty="0"/>
          </a:p>
        </p:txBody>
      </p:sp>
    </p:spTree>
    <p:extLst>
      <p:ext uri="{BB962C8B-B14F-4D97-AF65-F5344CB8AC3E}">
        <p14:creationId xmlns:p14="http://schemas.microsoft.com/office/powerpoint/2010/main" val="35783847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Determination of Base Temperature</a:t>
            </a:r>
            <a:endParaRPr lang="en-GB" dirty="0"/>
          </a:p>
        </p:txBody>
      </p:sp>
      <p:sp>
        <p:nvSpPr>
          <p:cNvPr id="3" name="Content Placeholder 2"/>
          <p:cNvSpPr>
            <a:spLocks noGrp="1"/>
          </p:cNvSpPr>
          <p:nvPr>
            <p:ph idx="1"/>
          </p:nvPr>
        </p:nvSpPr>
        <p:spPr/>
        <p:txBody>
          <a:bodyPr/>
          <a:lstStyle/>
          <a:p>
            <a:r>
              <a:rPr lang="en-GB" dirty="0" smtClean="0"/>
              <a:t>Base temperature for cooling is that temperature outdoors at and below which the operation of cooling plant is not required</a:t>
            </a:r>
          </a:p>
          <a:p>
            <a:r>
              <a:rPr lang="en-GB" dirty="0" smtClean="0"/>
              <a:t>With Cooling Degree Hours the lower the base temperature the higher will be the annual degree hours and hence the higher the energy consumption</a:t>
            </a:r>
            <a:endParaRPr lang="en-GB" dirty="0"/>
          </a:p>
        </p:txBody>
      </p:sp>
    </p:spTree>
    <p:extLst>
      <p:ext uri="{BB962C8B-B14F-4D97-AF65-F5344CB8AC3E}">
        <p14:creationId xmlns:p14="http://schemas.microsoft.com/office/powerpoint/2010/main" val="13706307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Data for Calculation of Indoor </a:t>
            </a:r>
            <a:br>
              <a:rPr lang="en-GB" dirty="0" smtClean="0"/>
            </a:br>
            <a:r>
              <a:rPr lang="en-GB" dirty="0" smtClean="0"/>
              <a:t>Heat Gains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83342775"/>
              </p:ext>
            </p:extLst>
          </p:nvPr>
        </p:nvGraphicFramePr>
        <p:xfrm>
          <a:off x="457200" y="1600200"/>
          <a:ext cx="8229600" cy="265176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GB" sz="2400" dirty="0" smtClean="0"/>
                        <a:t>Internal heat gain</a:t>
                      </a:r>
                      <a:endParaRPr lang="en-GB" sz="2400" dirty="0"/>
                    </a:p>
                  </a:txBody>
                  <a:tcPr/>
                </a:tc>
                <a:tc>
                  <a:txBody>
                    <a:bodyPr/>
                    <a:lstStyle/>
                    <a:p>
                      <a:pPr algn="ctr"/>
                      <a:r>
                        <a:rPr lang="en-GB" sz="2400" dirty="0" smtClean="0"/>
                        <a:t>Load/unit floor area (W/m</a:t>
                      </a:r>
                      <a:r>
                        <a:rPr lang="en-GB" sz="2400" baseline="30000" dirty="0" smtClean="0"/>
                        <a:t>2</a:t>
                      </a:r>
                      <a:r>
                        <a:rPr lang="en-GB" sz="2400" baseline="0" dirty="0" smtClean="0"/>
                        <a:t>)</a:t>
                      </a:r>
                      <a:endParaRPr lang="en-GB" sz="2400" dirty="0"/>
                    </a:p>
                  </a:txBody>
                  <a:tcPr/>
                </a:tc>
              </a:tr>
              <a:tr h="370840">
                <a:tc>
                  <a:txBody>
                    <a:bodyPr/>
                    <a:lstStyle/>
                    <a:p>
                      <a:r>
                        <a:rPr lang="en-GB" sz="2400" dirty="0" smtClean="0"/>
                        <a:t>Sensible and latent heat gains from the occupants</a:t>
                      </a:r>
                      <a:endParaRPr lang="en-GB" sz="2400" dirty="0"/>
                    </a:p>
                  </a:txBody>
                  <a:tcPr/>
                </a:tc>
                <a:tc>
                  <a:txBody>
                    <a:bodyPr/>
                    <a:lstStyle/>
                    <a:p>
                      <a:pPr algn="ctr"/>
                      <a:r>
                        <a:rPr lang="en-GB" sz="2400" dirty="0" smtClean="0"/>
                        <a:t>20</a:t>
                      </a:r>
                      <a:endParaRPr lang="en-GB" sz="2400" dirty="0"/>
                    </a:p>
                  </a:txBody>
                  <a:tcPr/>
                </a:tc>
              </a:tr>
              <a:tr h="370840">
                <a:tc>
                  <a:txBody>
                    <a:bodyPr/>
                    <a:lstStyle/>
                    <a:p>
                      <a:r>
                        <a:rPr lang="en-GB" sz="2400" dirty="0" smtClean="0"/>
                        <a:t>Lighting</a:t>
                      </a:r>
                      <a:endParaRPr lang="en-GB" sz="2400" dirty="0"/>
                    </a:p>
                  </a:txBody>
                  <a:tcPr/>
                </a:tc>
                <a:tc>
                  <a:txBody>
                    <a:bodyPr/>
                    <a:lstStyle/>
                    <a:p>
                      <a:pPr algn="ctr"/>
                      <a:r>
                        <a:rPr lang="en-GB" sz="2400" dirty="0" smtClean="0"/>
                        <a:t>10 – 25</a:t>
                      </a:r>
                      <a:endParaRPr lang="en-GB" sz="2400" dirty="0"/>
                    </a:p>
                  </a:txBody>
                  <a:tcPr/>
                </a:tc>
              </a:tr>
              <a:tr h="370840">
                <a:tc>
                  <a:txBody>
                    <a:bodyPr/>
                    <a:lstStyle/>
                    <a:p>
                      <a:r>
                        <a:rPr lang="en-GB" sz="2400" dirty="0" smtClean="0"/>
                        <a:t>Office  equipment</a:t>
                      </a:r>
                      <a:endParaRPr lang="en-GB" sz="2400" dirty="0"/>
                    </a:p>
                  </a:txBody>
                  <a:tcPr/>
                </a:tc>
                <a:tc>
                  <a:txBody>
                    <a:bodyPr/>
                    <a:lstStyle/>
                    <a:p>
                      <a:pPr algn="ctr"/>
                      <a:r>
                        <a:rPr lang="en-GB" sz="2400" dirty="0" smtClean="0"/>
                        <a:t>20 – 40</a:t>
                      </a:r>
                      <a:endParaRPr lang="en-GB" sz="2400" dirty="0"/>
                    </a:p>
                  </a:txBody>
                  <a:tcPr/>
                </a:tc>
              </a:tr>
              <a:tr h="370840">
                <a:tc>
                  <a:txBody>
                    <a:bodyPr/>
                    <a:lstStyle/>
                    <a:p>
                      <a:r>
                        <a:rPr lang="en-GB" sz="2400" dirty="0" smtClean="0"/>
                        <a:t>Small power</a:t>
                      </a:r>
                      <a:endParaRPr lang="en-GB" sz="2400" dirty="0"/>
                    </a:p>
                  </a:txBody>
                  <a:tcPr/>
                </a:tc>
                <a:tc>
                  <a:txBody>
                    <a:bodyPr/>
                    <a:lstStyle/>
                    <a:p>
                      <a:pPr algn="ctr"/>
                      <a:r>
                        <a:rPr lang="en-GB" sz="2400" dirty="0" smtClean="0"/>
                        <a:t>5</a:t>
                      </a:r>
                      <a:endParaRPr lang="en-GB" sz="2400" dirty="0"/>
                    </a:p>
                  </a:txBody>
                  <a:tcPr/>
                </a:tc>
              </a:tr>
            </a:tbl>
          </a:graphicData>
        </a:graphic>
      </p:graphicFrame>
    </p:spTree>
    <p:extLst>
      <p:ext uri="{BB962C8B-B14F-4D97-AF65-F5344CB8AC3E}">
        <p14:creationId xmlns:p14="http://schemas.microsoft.com/office/powerpoint/2010/main" val="11472101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Determination of Base Temperature</a:t>
            </a:r>
            <a:endParaRPr lang="en-GB" dirty="0"/>
          </a:p>
        </p:txBody>
      </p:sp>
      <p:sp>
        <p:nvSpPr>
          <p:cNvPr id="3" name="Content Placeholder 2"/>
          <p:cNvSpPr>
            <a:spLocks noGrp="1"/>
          </p:cNvSpPr>
          <p:nvPr>
            <p:ph idx="1"/>
          </p:nvPr>
        </p:nvSpPr>
        <p:spPr/>
        <p:txBody>
          <a:bodyPr/>
          <a:lstStyle/>
          <a:p>
            <a:pPr marL="0" indent="0">
              <a:buNone/>
            </a:pPr>
            <a:r>
              <a:rPr lang="en-GB" dirty="0" smtClean="0"/>
              <a:t>Base temperature</a:t>
            </a:r>
          </a:p>
          <a:p>
            <a:pPr marL="0" indent="0">
              <a:buNone/>
            </a:pPr>
            <a:endParaRPr lang="en-GB" dirty="0"/>
          </a:p>
          <a:p>
            <a:pPr marL="0" indent="0">
              <a:buNone/>
            </a:pPr>
            <a:r>
              <a:rPr lang="en-GB" dirty="0" smtClean="0"/>
              <a:t>		t</a:t>
            </a:r>
            <a:r>
              <a:rPr lang="en-GB" baseline="-25000" dirty="0" smtClean="0"/>
              <a:t>b</a:t>
            </a:r>
            <a:r>
              <a:rPr lang="en-GB" dirty="0" smtClean="0"/>
              <a:t> = t</a:t>
            </a:r>
            <a:r>
              <a:rPr lang="en-GB" baseline="-25000" dirty="0" smtClean="0"/>
              <a:t>i</a:t>
            </a:r>
            <a:r>
              <a:rPr lang="en-GB" dirty="0" smtClean="0"/>
              <a:t> – d (°C)</a:t>
            </a:r>
            <a:endParaRPr lang="en-GB" dirty="0"/>
          </a:p>
        </p:txBody>
      </p:sp>
    </p:spTree>
    <p:extLst>
      <p:ext uri="{BB962C8B-B14F-4D97-AF65-F5344CB8AC3E}">
        <p14:creationId xmlns:p14="http://schemas.microsoft.com/office/powerpoint/2010/main" val="17626617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Determination of Base Temperature</a:t>
            </a:r>
            <a:endParaRPr lang="en-GB" dirty="0"/>
          </a:p>
        </p:txBody>
      </p:sp>
      <p:sp>
        <p:nvSpPr>
          <p:cNvPr id="3" name="Content Placeholder 2"/>
          <p:cNvSpPr>
            <a:spLocks noGrp="1"/>
          </p:cNvSpPr>
          <p:nvPr>
            <p:ph idx="1"/>
          </p:nvPr>
        </p:nvSpPr>
        <p:spPr/>
        <p:txBody>
          <a:bodyPr/>
          <a:lstStyle/>
          <a:p>
            <a:pPr marL="0" indent="0">
              <a:buNone/>
            </a:pPr>
            <a:r>
              <a:rPr lang="en-GB" dirty="0" smtClean="0"/>
              <a:t> d = Qg / (Qs / dt)</a:t>
            </a:r>
          </a:p>
          <a:p>
            <a:pPr marL="0" indent="0">
              <a:buNone/>
            </a:pPr>
            <a:endParaRPr lang="en-GB" dirty="0"/>
          </a:p>
          <a:p>
            <a:pPr marL="0" indent="0">
              <a:buNone/>
            </a:pPr>
            <a:r>
              <a:rPr lang="en-GB" dirty="0" smtClean="0"/>
              <a:t>Qs = external (solar) heat gains (kW)</a:t>
            </a:r>
          </a:p>
          <a:p>
            <a:pPr marL="0" indent="0">
              <a:buNone/>
            </a:pPr>
            <a:r>
              <a:rPr lang="en-GB" dirty="0" smtClean="0"/>
              <a:t>Qg = indoor heat gains (kW)</a:t>
            </a:r>
          </a:p>
          <a:p>
            <a:pPr marL="0" indent="0">
              <a:buNone/>
            </a:pPr>
            <a:r>
              <a:rPr lang="en-GB" dirty="0"/>
              <a:t>d</a:t>
            </a:r>
            <a:r>
              <a:rPr lang="en-GB" dirty="0" smtClean="0"/>
              <a:t>t = t</a:t>
            </a:r>
            <a:r>
              <a:rPr lang="en-GB" baseline="-25000" dirty="0" smtClean="0"/>
              <a:t>ao</a:t>
            </a:r>
            <a:r>
              <a:rPr lang="en-GB" dirty="0" smtClean="0"/>
              <a:t> - t</a:t>
            </a:r>
            <a:r>
              <a:rPr lang="en-GB" baseline="-25000" dirty="0" smtClean="0"/>
              <a:t>ai</a:t>
            </a:r>
            <a:endParaRPr lang="en-GB" dirty="0"/>
          </a:p>
        </p:txBody>
      </p:sp>
    </p:spTree>
    <p:extLst>
      <p:ext uri="{BB962C8B-B14F-4D97-AF65-F5344CB8AC3E}">
        <p14:creationId xmlns:p14="http://schemas.microsoft.com/office/powerpoint/2010/main" val="32761868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Performance Indicator for a building</a:t>
            </a:r>
            <a:endParaRPr lang="en-GB" dirty="0"/>
          </a:p>
        </p:txBody>
      </p:sp>
      <p:sp>
        <p:nvSpPr>
          <p:cNvPr id="3" name="Content Placeholder 2"/>
          <p:cNvSpPr>
            <a:spLocks noGrp="1"/>
          </p:cNvSpPr>
          <p:nvPr>
            <p:ph idx="1"/>
          </p:nvPr>
        </p:nvSpPr>
        <p:spPr/>
        <p:txBody>
          <a:bodyPr/>
          <a:lstStyle/>
          <a:p>
            <a:pPr marL="0" indent="0">
              <a:buNone/>
            </a:pPr>
            <a:r>
              <a:rPr lang="en-GB" dirty="0" smtClean="0"/>
              <a:t>PI = AEC/ (floor area) (kWh/m</a:t>
            </a:r>
            <a:r>
              <a:rPr lang="en-GB" baseline="30000" dirty="0" smtClean="0"/>
              <a:t>2</a:t>
            </a:r>
            <a:r>
              <a:rPr lang="en-GB" dirty="0" smtClean="0"/>
              <a:t>)</a:t>
            </a:r>
          </a:p>
          <a:p>
            <a:pPr marL="0" indent="0">
              <a:buNone/>
            </a:pPr>
            <a:endParaRPr lang="en-GB" dirty="0"/>
          </a:p>
          <a:p>
            <a:pPr marL="0" indent="0">
              <a:buNone/>
            </a:pPr>
            <a:r>
              <a:rPr lang="en-GB" dirty="0" smtClean="0"/>
              <a:t>CFI = Q/ (floor area) W/m</a:t>
            </a:r>
            <a:r>
              <a:rPr lang="en-GB" baseline="30000" dirty="0" smtClean="0"/>
              <a:t>2</a:t>
            </a:r>
          </a:p>
          <a:p>
            <a:pPr marL="0" indent="0">
              <a:buNone/>
            </a:pPr>
            <a:endParaRPr lang="en-GB" baseline="30000" dirty="0"/>
          </a:p>
          <a:p>
            <a:pPr marL="0" indent="0">
              <a:buNone/>
            </a:pPr>
            <a:r>
              <a:rPr lang="en-GB" dirty="0" smtClean="0"/>
              <a:t>CFI = cooling flux indicator </a:t>
            </a:r>
            <a:endParaRPr lang="en-GB" dirty="0"/>
          </a:p>
        </p:txBody>
      </p:sp>
    </p:spTree>
    <p:extLst>
      <p:ext uri="{BB962C8B-B14F-4D97-AF65-F5344CB8AC3E}">
        <p14:creationId xmlns:p14="http://schemas.microsoft.com/office/powerpoint/2010/main" val="38879705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Question</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A five story office block situated in London has a floor area of 450m</a:t>
            </a:r>
            <a:r>
              <a:rPr lang="en-GB" baseline="30000" dirty="0" smtClean="0"/>
              <a:t>2</a:t>
            </a:r>
            <a:r>
              <a:rPr lang="en-GB" dirty="0"/>
              <a:t> </a:t>
            </a:r>
            <a:r>
              <a:rPr lang="en-GB" dirty="0" smtClean="0"/>
              <a:t>per floor and has an occupancy of one person per 8m</a:t>
            </a:r>
            <a:r>
              <a:rPr lang="en-GB" baseline="30000" dirty="0" smtClean="0"/>
              <a:t>2</a:t>
            </a:r>
            <a:r>
              <a:rPr lang="en-GB" dirty="0" smtClean="0"/>
              <a:t> of floor.  The heat gains are 130 W/person, light 12 W/m</a:t>
            </a:r>
            <a:r>
              <a:rPr lang="en-GB" baseline="30000" dirty="0" smtClean="0"/>
              <a:t>2</a:t>
            </a:r>
            <a:r>
              <a:rPr lang="en-GB" dirty="0" smtClean="0"/>
              <a:t> and those from the office desktop computer are 20 W/m</a:t>
            </a:r>
            <a:r>
              <a:rPr lang="en-GB" baseline="30000" dirty="0" smtClean="0"/>
              <a:t>2</a:t>
            </a:r>
            <a:r>
              <a:rPr lang="en-GB" dirty="0" smtClean="0"/>
              <a:t>.  The air-conditioning plant is centralised with air cooled condensers positioned on the roof.   External heat gains to the building are 80 kW and summer design indoor and outdoor air temperatures are 23 and 28°C respectively</a:t>
            </a:r>
            <a:endParaRPr lang="en-GB" dirty="0"/>
          </a:p>
        </p:txBody>
      </p:sp>
    </p:spTree>
    <p:extLst>
      <p:ext uri="{BB962C8B-B14F-4D97-AF65-F5344CB8AC3E}">
        <p14:creationId xmlns:p14="http://schemas.microsoft.com/office/powerpoint/2010/main" val="9947528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Question</a:t>
            </a:r>
            <a:endParaRPr lang="en-GB" dirty="0"/>
          </a:p>
        </p:txBody>
      </p:sp>
      <p:sp>
        <p:nvSpPr>
          <p:cNvPr id="3" name="Content Placeholder 2"/>
          <p:cNvSpPr>
            <a:spLocks noGrp="1"/>
          </p:cNvSpPr>
          <p:nvPr>
            <p:ph idx="1"/>
          </p:nvPr>
        </p:nvSpPr>
        <p:spPr/>
        <p:txBody>
          <a:bodyPr/>
          <a:lstStyle/>
          <a:p>
            <a:pPr marL="0" indent="0">
              <a:buNone/>
            </a:pPr>
            <a:r>
              <a:rPr lang="en-GB" dirty="0" smtClean="0"/>
              <a:t>You are required to:</a:t>
            </a:r>
          </a:p>
          <a:p>
            <a:pPr marL="514350" indent="-514350">
              <a:buAutoNum type="arabicPeriod"/>
            </a:pPr>
            <a:r>
              <a:rPr lang="en-GB" dirty="0" smtClean="0"/>
              <a:t>Estimated the annual energy consumption</a:t>
            </a:r>
          </a:p>
          <a:p>
            <a:pPr marL="514350" indent="-514350">
              <a:buAutoNum type="arabicPeriod"/>
            </a:pPr>
            <a:r>
              <a:rPr lang="en-GB" dirty="0" smtClean="0"/>
              <a:t>Calculate the annual energy costs of cooling assuming electrically costs 10p/kWh</a:t>
            </a:r>
          </a:p>
          <a:p>
            <a:pPr marL="514350" indent="-514350">
              <a:buAutoNum type="arabicPeriod"/>
            </a:pPr>
            <a:r>
              <a:rPr lang="en-GB" dirty="0" smtClean="0"/>
              <a:t>Determine a performance indicator for the building</a:t>
            </a:r>
          </a:p>
          <a:p>
            <a:pPr marL="514350" indent="-514350">
              <a:buAutoNum type="arabicPeriod"/>
            </a:pPr>
            <a:r>
              <a:rPr lang="en-GB" dirty="0" smtClean="0"/>
              <a:t>Calculate the Carbon Dioxide indicator using a factor 0.43 for electricity</a:t>
            </a:r>
            <a:endParaRPr lang="en-GB" dirty="0"/>
          </a:p>
        </p:txBody>
      </p:sp>
    </p:spTree>
    <p:extLst>
      <p:ext uri="{BB962C8B-B14F-4D97-AF65-F5344CB8AC3E}">
        <p14:creationId xmlns:p14="http://schemas.microsoft.com/office/powerpoint/2010/main" val="18008685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Solution (1)</a:t>
            </a:r>
            <a:endParaRPr lang="en-GB" dirty="0"/>
          </a:p>
        </p:txBody>
      </p:sp>
      <p:sp>
        <p:nvSpPr>
          <p:cNvPr id="3" name="Content Placeholder 2"/>
          <p:cNvSpPr>
            <a:spLocks noGrp="1"/>
          </p:cNvSpPr>
          <p:nvPr>
            <p:ph idx="1"/>
          </p:nvPr>
        </p:nvSpPr>
        <p:spPr>
          <a:xfrm>
            <a:off x="107504" y="1600200"/>
            <a:ext cx="8928992" cy="4525963"/>
          </a:xfrm>
        </p:spPr>
        <p:txBody>
          <a:bodyPr/>
          <a:lstStyle/>
          <a:p>
            <a:pPr marL="0" indent="0">
              <a:buNone/>
            </a:pPr>
            <a:r>
              <a:rPr lang="en-GB" dirty="0" smtClean="0"/>
              <a:t>Number of occupants = (450 x 5)/8 = 281</a:t>
            </a:r>
          </a:p>
          <a:p>
            <a:pPr marL="0" indent="0">
              <a:buNone/>
            </a:pPr>
            <a:r>
              <a:rPr lang="en-GB" dirty="0" smtClean="0"/>
              <a:t>Heat gains from occupants = 281 x 130 = 36.53kW</a:t>
            </a:r>
          </a:p>
          <a:p>
            <a:pPr marL="0" indent="0">
              <a:buNone/>
            </a:pPr>
            <a:r>
              <a:rPr lang="en-GB" dirty="0" smtClean="0"/>
              <a:t>Heat gains from lighting = 12 x 450 x 5 = 27kW</a:t>
            </a:r>
          </a:p>
          <a:p>
            <a:pPr marL="0" indent="0">
              <a:buNone/>
            </a:pPr>
            <a:r>
              <a:rPr lang="en-GB" dirty="0" smtClean="0"/>
              <a:t>Heat gains from office equipment = 20 x 450 x 5 =</a:t>
            </a:r>
          </a:p>
          <a:p>
            <a:pPr marL="0" indent="0">
              <a:buNone/>
            </a:pPr>
            <a:r>
              <a:rPr lang="en-GB" dirty="0"/>
              <a:t>	</a:t>
            </a:r>
            <a:r>
              <a:rPr lang="en-GB" dirty="0" smtClean="0"/>
              <a:t>							45kW</a:t>
            </a:r>
          </a:p>
          <a:p>
            <a:pPr marL="0" indent="0">
              <a:buNone/>
            </a:pPr>
            <a:r>
              <a:rPr lang="en-GB" dirty="0" smtClean="0"/>
              <a:t>Total indoor heat gains = 36.53 + 27 +45 = 108.53kW</a:t>
            </a:r>
            <a:endParaRPr lang="en-GB" dirty="0"/>
          </a:p>
        </p:txBody>
      </p:sp>
    </p:spTree>
    <p:extLst>
      <p:ext uri="{BB962C8B-B14F-4D97-AF65-F5344CB8AC3E}">
        <p14:creationId xmlns:p14="http://schemas.microsoft.com/office/powerpoint/2010/main" val="7330891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Solution (2)</a:t>
            </a:r>
            <a:endParaRPr lang="en-GB" dirty="0"/>
          </a:p>
        </p:txBody>
      </p:sp>
      <p:sp>
        <p:nvSpPr>
          <p:cNvPr id="3" name="Content Placeholder 2"/>
          <p:cNvSpPr>
            <a:spLocks noGrp="1"/>
          </p:cNvSpPr>
          <p:nvPr>
            <p:ph idx="1"/>
          </p:nvPr>
        </p:nvSpPr>
        <p:spPr>
          <a:xfrm>
            <a:off x="457200" y="1600200"/>
            <a:ext cx="8229600" cy="4781128"/>
          </a:xfrm>
        </p:spPr>
        <p:txBody>
          <a:bodyPr/>
          <a:lstStyle/>
          <a:p>
            <a:pPr marL="0" indent="0">
              <a:buNone/>
            </a:pPr>
            <a:r>
              <a:rPr lang="en-GB" dirty="0"/>
              <a:t>Total </a:t>
            </a:r>
            <a:r>
              <a:rPr lang="en-GB" dirty="0" smtClean="0"/>
              <a:t>heat gains </a:t>
            </a:r>
            <a:r>
              <a:rPr lang="en-GB" dirty="0"/>
              <a:t>Q = Q</a:t>
            </a:r>
            <a:r>
              <a:rPr lang="en-GB" baseline="-25000" dirty="0"/>
              <a:t>S</a:t>
            </a:r>
            <a:r>
              <a:rPr lang="en-GB" dirty="0"/>
              <a:t> + </a:t>
            </a:r>
            <a:r>
              <a:rPr lang="en-GB" dirty="0" err="1" smtClean="0"/>
              <a:t>Q</a:t>
            </a:r>
            <a:r>
              <a:rPr lang="en-GB" baseline="-25000" dirty="0" err="1" smtClean="0"/>
              <a:t>g</a:t>
            </a:r>
            <a:endParaRPr lang="en-GB" baseline="-25000" dirty="0" smtClean="0"/>
          </a:p>
          <a:p>
            <a:pPr marL="0" indent="0">
              <a:buNone/>
            </a:pPr>
            <a:r>
              <a:rPr lang="en-GB" dirty="0" smtClean="0"/>
              <a:t>= 80 + 108.53</a:t>
            </a:r>
          </a:p>
          <a:p>
            <a:pPr marL="0" indent="0">
              <a:buNone/>
            </a:pPr>
            <a:r>
              <a:rPr lang="en-GB" dirty="0" smtClean="0"/>
              <a:t>= 188.53kW</a:t>
            </a:r>
          </a:p>
          <a:p>
            <a:pPr marL="0" indent="0">
              <a:buNone/>
            </a:pPr>
            <a:r>
              <a:rPr lang="en-GB" dirty="0" smtClean="0"/>
              <a:t>AED = 188.53 x 8235/(28 – 23) = 310,509 kWh</a:t>
            </a:r>
            <a:endParaRPr lang="en-GB" dirty="0"/>
          </a:p>
          <a:p>
            <a:pPr marL="0" indent="0">
              <a:buNone/>
            </a:pPr>
            <a:r>
              <a:rPr lang="en-GB" dirty="0" smtClean="0"/>
              <a:t>(</a:t>
            </a:r>
            <a:r>
              <a:rPr lang="en-GB" dirty="0" err="1" smtClean="0"/>
              <a:t>i</a:t>
            </a:r>
            <a:r>
              <a:rPr lang="en-GB" dirty="0" smtClean="0"/>
              <a:t>) Annual Energy Consumption (AEC) </a:t>
            </a:r>
          </a:p>
          <a:p>
            <a:pPr marL="0" indent="0">
              <a:buNone/>
            </a:pPr>
            <a:r>
              <a:rPr lang="en-GB" dirty="0" smtClean="0"/>
              <a:t> = 0.5 x 310,509 = 155,255 kWh</a:t>
            </a:r>
          </a:p>
          <a:p>
            <a:pPr marL="0" indent="0">
              <a:buNone/>
            </a:pPr>
            <a:r>
              <a:rPr lang="en-GB" dirty="0" smtClean="0"/>
              <a:t>(ii) Annual energy costs</a:t>
            </a:r>
          </a:p>
          <a:p>
            <a:pPr marL="0" indent="0">
              <a:buNone/>
            </a:pPr>
            <a:r>
              <a:rPr lang="en-GB" dirty="0" smtClean="0"/>
              <a:t>= 155,255 x 10/100 = £15,526</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0400300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Solution (3)</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(iii) Performance Indicator (PI)</a:t>
            </a:r>
          </a:p>
          <a:p>
            <a:pPr marL="0" indent="0">
              <a:buNone/>
            </a:pPr>
            <a:r>
              <a:rPr lang="en-GB" dirty="0" smtClean="0"/>
              <a:t>PI = AEC / Floor area</a:t>
            </a:r>
          </a:p>
          <a:p>
            <a:pPr marL="0" indent="0">
              <a:buNone/>
            </a:pPr>
            <a:r>
              <a:rPr lang="en-GB" dirty="0" smtClean="0"/>
              <a:t>PI = 155,255 / (450 x 5) = 69 kWh/m</a:t>
            </a:r>
            <a:r>
              <a:rPr lang="en-GB" baseline="30000" dirty="0" smtClean="0"/>
              <a:t>2</a:t>
            </a:r>
          </a:p>
          <a:p>
            <a:pPr marL="0" indent="0">
              <a:buNone/>
            </a:pPr>
            <a:r>
              <a:rPr lang="en-GB" dirty="0" smtClean="0"/>
              <a:t>(iv) Carbon dioxide indicator (CDI)</a:t>
            </a:r>
          </a:p>
          <a:p>
            <a:pPr marL="0" indent="0">
              <a:buNone/>
            </a:pPr>
            <a:r>
              <a:rPr lang="en-GB" dirty="0" smtClean="0"/>
              <a:t>CDI = PI x Fuel type factor</a:t>
            </a:r>
          </a:p>
          <a:p>
            <a:pPr marL="0" indent="0">
              <a:buNone/>
            </a:pPr>
            <a:r>
              <a:rPr lang="en-GB" dirty="0" smtClean="0"/>
              <a:t>CDI = PI x 0.43</a:t>
            </a:r>
          </a:p>
          <a:p>
            <a:pPr marL="0" indent="0">
              <a:buNone/>
            </a:pPr>
            <a:r>
              <a:rPr lang="en-GB" dirty="0" smtClean="0"/>
              <a:t>PI = 69 x 0.43 = 30Kg CO</a:t>
            </a:r>
            <a:r>
              <a:rPr lang="en-GB" baseline="-25000" dirty="0" smtClean="0"/>
              <a:t>2</a:t>
            </a:r>
            <a:r>
              <a:rPr lang="en-GB" dirty="0" smtClean="0"/>
              <a:t>/m</a:t>
            </a:r>
            <a:r>
              <a:rPr lang="en-GB" baseline="30000" dirty="0" smtClean="0"/>
              <a:t>2</a:t>
            </a:r>
            <a:r>
              <a:rPr lang="en-GB" dirty="0" smtClean="0"/>
              <a:t> </a:t>
            </a:r>
          </a:p>
          <a:p>
            <a:pPr marL="0" indent="0">
              <a:buNone/>
            </a:pPr>
            <a:r>
              <a:rPr lang="en-GB" dirty="0" smtClean="0"/>
              <a:t>Annual carbon emissions = 30 x (450 x 5) = </a:t>
            </a:r>
            <a:r>
              <a:rPr lang="en-GB" smtClean="0"/>
              <a:t>67.5 tonnes</a:t>
            </a:r>
            <a:endParaRPr lang="en-GB" dirty="0" smtClean="0"/>
          </a:p>
          <a:p>
            <a:pPr marL="0" indent="0">
              <a:buNone/>
            </a:pPr>
            <a:endParaRPr lang="en-GB" dirty="0"/>
          </a:p>
        </p:txBody>
      </p:sp>
    </p:spTree>
    <p:extLst>
      <p:ext uri="{BB962C8B-B14F-4D97-AF65-F5344CB8AC3E}">
        <p14:creationId xmlns:p14="http://schemas.microsoft.com/office/powerpoint/2010/main" val="38603931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4137</TotalTime>
  <Words>1669</Words>
  <Application>Microsoft Office PowerPoint</Application>
  <PresentationFormat>On-screen Show (4:3)</PresentationFormat>
  <Paragraphs>163</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Cambria Math</vt:lpstr>
      <vt:lpstr>Office Theme</vt:lpstr>
      <vt:lpstr>Energy Consumption for  Cooling Loads</vt:lpstr>
      <vt:lpstr>Design of Maximum Cooling Load in an Occupied Building</vt:lpstr>
      <vt:lpstr>Cooling Loads</vt:lpstr>
      <vt:lpstr>Energy Consumption for Cooling Loads</vt:lpstr>
      <vt:lpstr>Total Cooling Load</vt:lpstr>
      <vt:lpstr>Limitations of Cooling Degree Hours</vt:lpstr>
      <vt:lpstr>Annual Energy Demand</vt:lpstr>
      <vt:lpstr>Annual Energy Consumption</vt:lpstr>
      <vt:lpstr>Annual Energy Consumption</vt:lpstr>
      <vt:lpstr>Example 1</vt:lpstr>
      <vt:lpstr>Example Comments</vt:lpstr>
      <vt:lpstr>Sol-air Temperature</vt:lpstr>
      <vt:lpstr>Sol-air Temperature</vt:lpstr>
      <vt:lpstr>Sol-air Temperature</vt:lpstr>
      <vt:lpstr>Sol-air Temperature</vt:lpstr>
      <vt:lpstr>Conductive Heat Gains</vt:lpstr>
      <vt:lpstr>Conductive Heat Gains</vt:lpstr>
      <vt:lpstr>Conductive Heat Gains</vt:lpstr>
      <vt:lpstr>Solar Heat Gain Through Glazing</vt:lpstr>
      <vt:lpstr>Solar Heat Gain Through Glazing</vt:lpstr>
      <vt:lpstr>Shading</vt:lpstr>
      <vt:lpstr>Reducing External Heat Gains</vt:lpstr>
      <vt:lpstr>Reducing External Heat Gains</vt:lpstr>
      <vt:lpstr>Estimation of the Indoor heat gains </vt:lpstr>
      <vt:lpstr>Determination of Base Temperature</vt:lpstr>
      <vt:lpstr>Data for Calculation of Indoor  Heat Gains</vt:lpstr>
      <vt:lpstr>Determination of Base Temperature</vt:lpstr>
      <vt:lpstr>Determination of Base Temperature</vt:lpstr>
      <vt:lpstr>Performance Indicator for a building</vt:lpstr>
      <vt:lpstr>Example Question</vt:lpstr>
      <vt:lpstr>Example Question</vt:lpstr>
      <vt:lpstr>Solution (1)</vt:lpstr>
      <vt:lpstr>Solution (2)</vt:lpstr>
      <vt:lpstr>Solution (3)</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Consumption for  Cooling Loads</dc:title>
  <dc:creator>Andrew Thorn</dc:creator>
  <cp:lastModifiedBy>Andrew Thorn</cp:lastModifiedBy>
  <cp:revision>24</cp:revision>
  <dcterms:created xsi:type="dcterms:W3CDTF">2015-12-09T02:15:42Z</dcterms:created>
  <dcterms:modified xsi:type="dcterms:W3CDTF">2018-10-24T15:36:54Z</dcterms:modified>
</cp:coreProperties>
</file>