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9" autoAdjust="0"/>
    <p:restoredTop sz="94660"/>
  </p:normalViewPr>
  <p:slideViewPr>
    <p:cSldViewPr snapToGrid="0">
      <p:cViewPr varScale="1">
        <p:scale>
          <a:sx n="64" d="100"/>
          <a:sy n="64" d="100"/>
        </p:scale>
        <p:origin x="77" y="8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3100742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419846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185643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CBF1CD-34CF-4872-BF4F-D686A698F37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1808695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CBF1CD-34CF-4872-BF4F-D686A698F37E}" type="datetimeFigureOut">
              <a:rPr lang="en-GB" smtClean="0"/>
              <a:t>01/06/2023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231826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CBF1CD-34CF-4872-BF4F-D686A698F37E}" type="datetimeFigureOut">
              <a:rPr lang="en-GB" smtClean="0"/>
              <a:t>01/06/2023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675398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CBF1CD-34CF-4872-BF4F-D686A698F37E}" type="datetimeFigureOut">
              <a:rPr lang="en-GB" smtClean="0"/>
              <a:t>01/06/2023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80278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CBF1CD-34CF-4872-BF4F-D686A698F37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2127471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CBF1CD-34CF-4872-BF4F-D686A698F37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3966211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182128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38551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554869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18877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4036308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1932362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CBF1CD-34CF-4872-BF4F-D686A698F37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4F21B5-BD74-436C-80EA-B0B9DE425FAE}" type="slidenum">
              <a:rPr lang="en-GB" smtClean="0"/>
              <a:t>‹#›</a:t>
            </a:fld>
            <a:endParaRPr lang="en-GB"/>
          </a:p>
        </p:txBody>
      </p:sp>
    </p:spTree>
    <p:extLst>
      <p:ext uri="{BB962C8B-B14F-4D97-AF65-F5344CB8AC3E}">
        <p14:creationId xmlns:p14="http://schemas.microsoft.com/office/powerpoint/2010/main" val="567990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4CBF1CD-34CF-4872-BF4F-D686A698F37E}" type="datetimeFigureOut">
              <a:rPr lang="en-GB" smtClean="0"/>
              <a:t>01/06/2023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14F21B5-BD74-436C-80EA-B0B9DE425FAE}" type="slidenum">
              <a:rPr lang="en-GB" smtClean="0"/>
              <a:t>‹#›</a:t>
            </a:fld>
            <a:endParaRPr lang="en-GB"/>
          </a:p>
        </p:txBody>
      </p:sp>
    </p:spTree>
    <p:extLst>
      <p:ext uri="{BB962C8B-B14F-4D97-AF65-F5344CB8AC3E}">
        <p14:creationId xmlns:p14="http://schemas.microsoft.com/office/powerpoint/2010/main" val="12058225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CC61D-DC75-A750-F199-CC9A090995F5}"/>
              </a:ext>
            </a:extLst>
          </p:cNvPr>
          <p:cNvSpPr>
            <a:spLocks noGrp="1"/>
          </p:cNvSpPr>
          <p:nvPr>
            <p:ph type="ctrTitle"/>
          </p:nvPr>
        </p:nvSpPr>
        <p:spPr>
          <a:xfrm>
            <a:off x="1507067" y="596348"/>
            <a:ext cx="7766936" cy="2210820"/>
          </a:xfrm>
        </p:spPr>
        <p:txBody>
          <a:bodyPr>
            <a:normAutofit fontScale="90000"/>
          </a:bodyPr>
          <a:lstStyle/>
          <a:p>
            <a:pPr algn="l">
              <a:lnSpc>
                <a:spcPct val="115000"/>
              </a:lnSpc>
            </a:pPr>
            <a:br>
              <a:rPr lang="en-GB" sz="1800" b="1" dirty="0"/>
            </a:br>
            <a:r>
              <a:rPr lang="en-GB" sz="1800" dirty="0">
                <a:solidFill>
                  <a:schemeClr val="tx1"/>
                </a:solidFill>
              </a:rPr>
              <a:t>Module name: Hospitality and guest service management( BMIH4003)</a:t>
            </a:r>
            <a:br>
              <a:rPr lang="en-GB" sz="1800" dirty="0">
                <a:solidFill>
                  <a:schemeClr val="tx1"/>
                </a:solidFill>
              </a:rPr>
            </a:br>
            <a:r>
              <a:rPr lang="en-GB" sz="1800" dirty="0">
                <a:solidFill>
                  <a:schemeClr val="tx1"/>
                </a:solidFill>
              </a:rPr>
              <a:t>Student name: Antonela Costiuc</a:t>
            </a:r>
            <a:br>
              <a:rPr lang="en-GB" sz="1800" dirty="0">
                <a:solidFill>
                  <a:schemeClr val="tx1"/>
                </a:solidFill>
              </a:rPr>
            </a:br>
            <a:r>
              <a:rPr lang="en-GB" sz="1800" dirty="0">
                <a:solidFill>
                  <a:schemeClr val="tx1"/>
                </a:solidFill>
              </a:rPr>
              <a:t>Student number: 2117337</a:t>
            </a:r>
            <a:br>
              <a:rPr lang="en-GB" sz="1800" dirty="0">
                <a:solidFill>
                  <a:schemeClr val="tx1"/>
                </a:solidFill>
              </a:rPr>
            </a:br>
            <a:r>
              <a:rPr lang="en-GB" sz="1800" dirty="0">
                <a:solidFill>
                  <a:schemeClr val="tx1"/>
                </a:solidFill>
              </a:rPr>
              <a:t>Lecturer name</a:t>
            </a:r>
            <a:r>
              <a:rPr lang="en-GB" sz="2400" dirty="0">
                <a:solidFill>
                  <a:schemeClr val="tx1"/>
                </a:solidFill>
              </a:rPr>
              <a:t>:</a:t>
            </a:r>
            <a:r>
              <a:rPr lang="en-GB" sz="900" dirty="0">
                <a:solidFill>
                  <a:schemeClr val="tx1"/>
                </a:solidFill>
              </a:rPr>
              <a:t> </a:t>
            </a:r>
            <a:r>
              <a:rPr lang="en-GB" sz="1800" dirty="0">
                <a:solidFill>
                  <a:schemeClr val="tx1"/>
                </a:solidFill>
              </a:rPr>
              <a:t>Charlotte Joyner</a:t>
            </a:r>
            <a:br>
              <a:rPr lang="en-GB" sz="2400" b="1" dirty="0">
                <a:solidFill>
                  <a:schemeClr val="tx1"/>
                </a:solidFill>
              </a:rPr>
            </a:br>
            <a:br>
              <a:rPr lang="en-GB" sz="2400" b="1" dirty="0"/>
            </a:br>
            <a:endParaRPr lang="en-GB" sz="2400" b="1" dirty="0"/>
          </a:p>
        </p:txBody>
      </p:sp>
      <p:sp>
        <p:nvSpPr>
          <p:cNvPr id="3" name="Subtitle 2">
            <a:extLst>
              <a:ext uri="{FF2B5EF4-FFF2-40B4-BE49-F238E27FC236}">
                <a16:creationId xmlns:a16="http://schemas.microsoft.com/office/drawing/2014/main" id="{A3B600BE-6C89-6FF5-1D81-CBD693274055}"/>
              </a:ext>
            </a:extLst>
          </p:cNvPr>
          <p:cNvSpPr>
            <a:spLocks noGrp="1"/>
          </p:cNvSpPr>
          <p:nvPr>
            <p:ph type="subTitle" idx="1"/>
          </p:nvPr>
        </p:nvSpPr>
        <p:spPr>
          <a:xfrm>
            <a:off x="1507067" y="3204377"/>
            <a:ext cx="6539653" cy="1943356"/>
          </a:xfrm>
        </p:spPr>
        <p:txBody>
          <a:bodyPr>
            <a:normAutofit/>
          </a:bodyPr>
          <a:lstStyle/>
          <a:p>
            <a:pPr algn="ctr"/>
            <a:r>
              <a:rPr lang="en-GB" sz="2400" b="1" dirty="0"/>
              <a:t>The role and importance of quality service, hospitality, and guest services within the hotel Industry </a:t>
            </a:r>
            <a:br>
              <a:rPr lang="en-GB" sz="2400" b="1" dirty="0"/>
            </a:br>
            <a:endParaRPr lang="en-GB" dirty="0"/>
          </a:p>
        </p:txBody>
      </p:sp>
    </p:spTree>
    <p:extLst>
      <p:ext uri="{BB962C8B-B14F-4D97-AF65-F5344CB8AC3E}">
        <p14:creationId xmlns:p14="http://schemas.microsoft.com/office/powerpoint/2010/main" val="420824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6" name="Isosceles Triangle 103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0" name="Isosceles Triangle 103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104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26" name="Picture 2" descr="Every One of Marriott's 30 Hotel Brands, Explained">
            <a:extLst>
              <a:ext uri="{FF2B5EF4-FFF2-40B4-BE49-F238E27FC236}">
                <a16:creationId xmlns:a16="http://schemas.microsoft.com/office/drawing/2014/main" id="{0929E04B-6FA5-6B07-F8CB-98CE6DCA1E87}"/>
              </a:ext>
            </a:extLst>
          </p:cNvPr>
          <p:cNvPicPr>
            <a:picLocks noGrp="1" noChangeAspect="1" noChangeArrowheads="1"/>
          </p:cNvPicPr>
          <p:nvPr>
            <p:ph idx="1"/>
          </p:nvPr>
        </p:nvPicPr>
        <p:blipFill rotWithShape="1">
          <a:blip r:embed="rId2">
            <a:grayscl/>
            <a:extLst>
              <a:ext uri="{28A0092B-C50C-407E-A947-70E740481C1C}">
                <a14:useLocalDpi xmlns:a14="http://schemas.microsoft.com/office/drawing/2010/main" val="0"/>
              </a:ext>
            </a:extLst>
          </a:blip>
          <a:srcRect t="3218" r="-1" b="121"/>
          <a:stretch/>
        </p:blipFill>
        <p:spPr bwMode="auto">
          <a:xfrm>
            <a:off x="20" y="10"/>
            <a:ext cx="1065274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43" name="Group 1042">
            <a:extLst>
              <a:ext uri="{FF2B5EF4-FFF2-40B4-BE49-F238E27FC236}">
                <a16:creationId xmlns:a16="http://schemas.microsoft.com/office/drawing/2014/main" id="{538CE316-3B29-4943-A0E9-35F8B350B3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46396" y="0"/>
            <a:ext cx="3245604" cy="6858000"/>
            <a:chOff x="8946396" y="0"/>
            <a:chExt cx="3245604" cy="6858000"/>
          </a:xfrm>
        </p:grpSpPr>
        <p:sp>
          <p:nvSpPr>
            <p:cNvPr id="1044" name="Freeform: Shape 1043">
              <a:extLst>
                <a:ext uri="{FF2B5EF4-FFF2-40B4-BE49-F238E27FC236}">
                  <a16:creationId xmlns:a16="http://schemas.microsoft.com/office/drawing/2014/main" id="{BE925D93-72D9-484D-9851-BC3909E6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46396" y="0"/>
              <a:ext cx="3135444" cy="6858000"/>
            </a:xfrm>
            <a:custGeom>
              <a:avLst/>
              <a:gdLst>
                <a:gd name="connsiteX0" fmla="*/ 0 w 3135444"/>
                <a:gd name="connsiteY0" fmla="*/ 0 h 6858000"/>
                <a:gd name="connsiteX1" fmla="*/ 3135444 w 3135444"/>
                <a:gd name="connsiteY1" fmla="*/ 0 h 6858000"/>
                <a:gd name="connsiteX2" fmla="*/ 3135444 w 3135444"/>
                <a:gd name="connsiteY2" fmla="*/ 6858000 h 6858000"/>
                <a:gd name="connsiteX3" fmla="*/ 915794 w 3135444"/>
                <a:gd name="connsiteY3" fmla="*/ 6858000 h 6858000"/>
                <a:gd name="connsiteX4" fmla="*/ 1527283 w 3135444"/>
                <a:gd name="connsiteY4" fmla="*/ 372656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5444" h="6858000">
                  <a:moveTo>
                    <a:pt x="0" y="0"/>
                  </a:moveTo>
                  <a:lnTo>
                    <a:pt x="3135444" y="0"/>
                  </a:lnTo>
                  <a:lnTo>
                    <a:pt x="3135444" y="6858000"/>
                  </a:lnTo>
                  <a:lnTo>
                    <a:pt x="915794" y="6858000"/>
                  </a:lnTo>
                  <a:lnTo>
                    <a:pt x="1527283" y="3726569"/>
                  </a:lnTo>
                  <a:close/>
                </a:path>
              </a:pathLst>
            </a:custGeom>
            <a:solidFill>
              <a:srgbClr val="FFFFFF"/>
            </a:solidFill>
            <a:ln w="1143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5" name="Freeform: Shape 1044">
              <a:extLst>
                <a:ext uri="{FF2B5EF4-FFF2-40B4-BE49-F238E27FC236}">
                  <a16:creationId xmlns:a16="http://schemas.microsoft.com/office/drawing/2014/main" id="{2322CC54-5B23-4468-9930-09BB9FB70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56555" y="0"/>
              <a:ext cx="3135338" cy="6858000"/>
            </a:xfrm>
            <a:custGeom>
              <a:avLst/>
              <a:gdLst>
                <a:gd name="connsiteX0" fmla="*/ 0 w 3135338"/>
                <a:gd name="connsiteY0" fmla="*/ 0 h 6858000"/>
                <a:gd name="connsiteX1" fmla="*/ 3116445 w 3135338"/>
                <a:gd name="connsiteY1" fmla="*/ 0 h 6858000"/>
                <a:gd name="connsiteX2" fmla="*/ 3135338 w 3135338"/>
                <a:gd name="connsiteY2" fmla="*/ 6858000 h 6858000"/>
                <a:gd name="connsiteX3" fmla="*/ 2810656 w 313533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135338" h="6858000">
                  <a:moveTo>
                    <a:pt x="0" y="0"/>
                  </a:moveTo>
                  <a:lnTo>
                    <a:pt x="3116445" y="0"/>
                  </a:lnTo>
                  <a:lnTo>
                    <a:pt x="3135338" y="6858000"/>
                  </a:lnTo>
                  <a:lnTo>
                    <a:pt x="2810656" y="6858000"/>
                  </a:lnTo>
                  <a:close/>
                </a:path>
              </a:pathLst>
            </a:cu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Freeform: Shape 1045">
              <a:extLst>
                <a:ext uri="{FF2B5EF4-FFF2-40B4-BE49-F238E27FC236}">
                  <a16:creationId xmlns:a16="http://schemas.microsoft.com/office/drawing/2014/main" id="{046AB0AA-C6E5-4776-83BE-056E77A11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72349" y="0"/>
              <a:ext cx="2219651" cy="6858000"/>
            </a:xfrm>
            <a:custGeom>
              <a:avLst/>
              <a:gdLst>
                <a:gd name="connsiteX0" fmla="*/ 1339193 w 2219651"/>
                <a:gd name="connsiteY0" fmla="*/ 0 h 6858000"/>
                <a:gd name="connsiteX1" fmla="*/ 2219651 w 2219651"/>
                <a:gd name="connsiteY1" fmla="*/ 0 h 6858000"/>
                <a:gd name="connsiteX2" fmla="*/ 2219651 w 2219651"/>
                <a:gd name="connsiteY2" fmla="*/ 6858000 h 6858000"/>
                <a:gd name="connsiteX3" fmla="*/ 0 w 221965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219651" h="6858000">
                  <a:moveTo>
                    <a:pt x="1339193" y="0"/>
                  </a:moveTo>
                  <a:lnTo>
                    <a:pt x="2219651" y="0"/>
                  </a:lnTo>
                  <a:lnTo>
                    <a:pt x="2219651" y="6858000"/>
                  </a:lnTo>
                  <a:lnTo>
                    <a:pt x="0" y="6858000"/>
                  </a:lnTo>
                  <a:close/>
                </a:path>
              </a:pathLst>
            </a:custGeom>
            <a:solidFill>
              <a:schemeClr val="accent2">
                <a:lumMod val="50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7" name="Freeform: Shape 1046">
              <a:extLst>
                <a:ext uri="{FF2B5EF4-FFF2-40B4-BE49-F238E27FC236}">
                  <a16:creationId xmlns:a16="http://schemas.microsoft.com/office/drawing/2014/main" id="{5EC38EF5-A6C5-4237-80F7-390FACF8D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08241" y="0"/>
              <a:ext cx="2083757" cy="6858000"/>
            </a:xfrm>
            <a:custGeom>
              <a:avLst/>
              <a:gdLst>
                <a:gd name="connsiteX0" fmla="*/ 0 w 2083757"/>
                <a:gd name="connsiteY0" fmla="*/ 0 h 6858000"/>
                <a:gd name="connsiteX1" fmla="*/ 2083757 w 2083757"/>
                <a:gd name="connsiteY1" fmla="*/ 0 h 6858000"/>
                <a:gd name="connsiteX2" fmla="*/ 2083757 w 2083757"/>
                <a:gd name="connsiteY2" fmla="*/ 6858000 h 6858000"/>
                <a:gd name="connsiteX3" fmla="*/ 1409178 w 208375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083757" h="6858000">
                  <a:moveTo>
                    <a:pt x="0" y="0"/>
                  </a:moveTo>
                  <a:lnTo>
                    <a:pt x="2083757" y="0"/>
                  </a:lnTo>
                  <a:lnTo>
                    <a:pt x="2083757" y="6858000"/>
                  </a:lnTo>
                  <a:lnTo>
                    <a:pt x="1409178" y="6858000"/>
                  </a:lnTo>
                  <a:close/>
                </a:path>
              </a:pathLst>
            </a:custGeom>
            <a:solidFill>
              <a:schemeClr val="accent2">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982269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E93A9-AD17-B1C4-0521-9E5714F39CBA}"/>
              </a:ext>
            </a:extLst>
          </p:cNvPr>
          <p:cNvSpPr>
            <a:spLocks noGrp="1"/>
          </p:cNvSpPr>
          <p:nvPr>
            <p:ph type="title"/>
          </p:nvPr>
        </p:nvSpPr>
        <p:spPr/>
        <p:txBody>
          <a:bodyPr/>
          <a:lstStyle/>
          <a:p>
            <a:r>
              <a:rPr lang="en-GB" dirty="0">
                <a:solidFill>
                  <a:schemeClr val="tx1"/>
                </a:solidFill>
              </a:rPr>
              <a:t>Table</a:t>
            </a:r>
            <a:r>
              <a:rPr lang="en-GB" dirty="0"/>
              <a:t> </a:t>
            </a:r>
            <a:r>
              <a:rPr lang="en-GB" dirty="0">
                <a:solidFill>
                  <a:schemeClr val="tx1"/>
                </a:solidFill>
              </a:rPr>
              <a:t>of</a:t>
            </a:r>
            <a:r>
              <a:rPr lang="en-GB" dirty="0"/>
              <a:t> </a:t>
            </a:r>
            <a:r>
              <a:rPr lang="en-GB" dirty="0">
                <a:solidFill>
                  <a:schemeClr val="tx1"/>
                </a:solidFill>
              </a:rPr>
              <a:t>contents</a:t>
            </a:r>
          </a:p>
        </p:txBody>
      </p:sp>
      <p:sp>
        <p:nvSpPr>
          <p:cNvPr id="3" name="Content Placeholder 2">
            <a:extLst>
              <a:ext uri="{FF2B5EF4-FFF2-40B4-BE49-F238E27FC236}">
                <a16:creationId xmlns:a16="http://schemas.microsoft.com/office/drawing/2014/main" id="{28B35246-2F40-99B0-27A6-1C1A4B2E19FC}"/>
              </a:ext>
            </a:extLst>
          </p:cNvPr>
          <p:cNvSpPr>
            <a:spLocks noGrp="1"/>
          </p:cNvSpPr>
          <p:nvPr>
            <p:ph idx="1"/>
          </p:nvPr>
        </p:nvSpPr>
        <p:spPr/>
        <p:txBody>
          <a:bodyPr/>
          <a:lstStyle/>
          <a:p>
            <a:r>
              <a:rPr lang="en-GB" sz="2400" b="1" dirty="0"/>
              <a:t>Introduction</a:t>
            </a:r>
          </a:p>
          <a:p>
            <a:r>
              <a:rPr lang="en-GB" sz="2400" b="1" i="0" dirty="0">
                <a:solidFill>
                  <a:srgbClr val="383838"/>
                </a:solidFill>
                <a:effectLst/>
                <a:latin typeface="Circular Std Book"/>
              </a:rPr>
              <a:t>Rooms</a:t>
            </a:r>
          </a:p>
          <a:p>
            <a:r>
              <a:rPr lang="en-GB" sz="2400" b="1" dirty="0">
                <a:solidFill>
                  <a:schemeClr val="tx1"/>
                </a:solidFill>
              </a:rPr>
              <a:t>Location and type of customers </a:t>
            </a:r>
          </a:p>
          <a:p>
            <a:r>
              <a:rPr lang="en-GB" sz="2400" b="1" dirty="0">
                <a:solidFill>
                  <a:schemeClr val="tx1"/>
                </a:solidFill>
              </a:rPr>
              <a:t>Cost of Moxy Hotels</a:t>
            </a:r>
          </a:p>
          <a:p>
            <a:r>
              <a:rPr lang="en-GB" sz="2400" b="1" i="0" dirty="0">
                <a:solidFill>
                  <a:schemeClr val="tx1"/>
                </a:solidFill>
                <a:effectLst/>
                <a:latin typeface="Circular Std Book"/>
              </a:rPr>
              <a:t>Conclusion</a:t>
            </a:r>
            <a:br>
              <a:rPr lang="en-GB" sz="2400" b="1" i="0" dirty="0">
                <a:solidFill>
                  <a:srgbClr val="383838"/>
                </a:solidFill>
                <a:effectLst/>
                <a:latin typeface="Circular Std Book"/>
              </a:rPr>
            </a:br>
            <a:endParaRPr lang="en-GB" sz="2400" b="1" dirty="0"/>
          </a:p>
          <a:p>
            <a:endParaRPr lang="en-GB" dirty="0"/>
          </a:p>
        </p:txBody>
      </p:sp>
    </p:spTree>
    <p:extLst>
      <p:ext uri="{BB962C8B-B14F-4D97-AF65-F5344CB8AC3E}">
        <p14:creationId xmlns:p14="http://schemas.microsoft.com/office/powerpoint/2010/main" val="1006447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21336-1EA4-BD7D-567D-619349D0239F}"/>
              </a:ext>
            </a:extLst>
          </p:cNvPr>
          <p:cNvSpPr>
            <a:spLocks noGrp="1"/>
          </p:cNvSpPr>
          <p:nvPr>
            <p:ph type="title"/>
          </p:nvPr>
        </p:nvSpPr>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id="{C66E4A78-F3C1-05B2-A249-BB8C128E749F}"/>
              </a:ext>
            </a:extLst>
          </p:cNvPr>
          <p:cNvSpPr>
            <a:spLocks noGrp="1"/>
          </p:cNvSpPr>
          <p:nvPr>
            <p:ph idx="1"/>
          </p:nvPr>
        </p:nvSpPr>
        <p:spPr>
          <a:xfrm>
            <a:off x="677334" y="2160589"/>
            <a:ext cx="3878763" cy="3880773"/>
          </a:xfrm>
        </p:spPr>
        <p:txBody>
          <a:bodyPr/>
          <a:lstStyle/>
          <a:p>
            <a:r>
              <a:rPr lang="en-GB" dirty="0"/>
              <a:t>The chosen Brand from Marriott Hotels and Resorts is Moxy Hotels</a:t>
            </a:r>
          </a:p>
          <a:p>
            <a:r>
              <a:rPr lang="en-GB" dirty="0"/>
              <a:t>This presentation will reflect the importance of quality services and guest services</a:t>
            </a:r>
          </a:p>
          <a:p>
            <a:endParaRPr lang="en-GB" dirty="0"/>
          </a:p>
          <a:p>
            <a:r>
              <a:rPr lang="en-GB" sz="1800" b="0" i="0" dirty="0">
                <a:effectLst/>
                <a:latin typeface="Worksans"/>
              </a:rPr>
              <a:t>The first Moxy Hotel was released in Milan in 2014 in partnership with the Swedish recognized furniture brand IKEA.</a:t>
            </a:r>
          </a:p>
          <a:p>
            <a:endParaRPr lang="en-GB" dirty="0"/>
          </a:p>
        </p:txBody>
      </p:sp>
      <p:pic>
        <p:nvPicPr>
          <p:cNvPr id="2050" name="Picture 2" descr="Moxy Hotels Continues Expansion in Asia Pacific with the Debut of Its ...">
            <a:extLst>
              <a:ext uri="{FF2B5EF4-FFF2-40B4-BE49-F238E27FC236}">
                <a16:creationId xmlns:a16="http://schemas.microsoft.com/office/drawing/2014/main" id="{22E37367-DB84-0A7A-4A69-8B1DE4177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1515" y="1930401"/>
            <a:ext cx="3878763" cy="2575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387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9" name="Group 307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80" name="Straight Connector 307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81" name="Straight Connector 308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8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4" name="Isosceles Triangle 308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8" name="Isosceles Triangle 308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89" name="Isosceles Triangle 308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074" name="Picture 2">
            <a:extLst>
              <a:ext uri="{FF2B5EF4-FFF2-40B4-BE49-F238E27FC236}">
                <a16:creationId xmlns:a16="http://schemas.microsoft.com/office/drawing/2014/main" id="{7BA5273C-420B-5FB3-1E3D-86C182EA19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26" r="-2" b="8205"/>
          <a:stretch/>
        </p:blipFill>
        <p:spPr bwMode="auto">
          <a:xfrm>
            <a:off x="5267016" y="1183380"/>
            <a:ext cx="5214171" cy="472580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CC08098-4CCF-015A-319B-2FC4A4543040}"/>
              </a:ext>
            </a:extLst>
          </p:cNvPr>
          <p:cNvSpPr>
            <a:spLocks noGrp="1"/>
          </p:cNvSpPr>
          <p:nvPr>
            <p:ph type="title"/>
          </p:nvPr>
        </p:nvSpPr>
        <p:spPr>
          <a:xfrm>
            <a:off x="668867" y="1678666"/>
            <a:ext cx="4088190" cy="2909237"/>
          </a:xfrm>
        </p:spPr>
        <p:txBody>
          <a:bodyPr vert="horz" lIns="91440" tIns="45720" rIns="91440" bIns="45720" rtlCol="0" anchor="b">
            <a:normAutofit fontScale="90000"/>
          </a:bodyPr>
          <a:lstStyle/>
          <a:p>
            <a:pPr>
              <a:lnSpc>
                <a:spcPct val="90000"/>
              </a:lnSpc>
            </a:pPr>
            <a:r>
              <a:rPr lang="en-US" sz="1600" b="0" i="0" dirty="0">
                <a:solidFill>
                  <a:schemeClr val="tx1"/>
                </a:solidFill>
                <a:effectLst/>
              </a:rPr>
              <a:t>Moxy is a full of fun, reasonably priced, and trendy hotel brand designed to offer guests everything they want and nothing they don’t.</a:t>
            </a:r>
            <a:br>
              <a:rPr lang="en-US" sz="1600" b="0" i="0" dirty="0">
                <a:solidFill>
                  <a:schemeClr val="tx1"/>
                </a:solidFill>
                <a:effectLst/>
              </a:rPr>
            </a:br>
            <a:br>
              <a:rPr lang="en-US" sz="1600" b="0" i="0" dirty="0">
                <a:solidFill>
                  <a:schemeClr val="tx1"/>
                </a:solidFill>
                <a:effectLst/>
              </a:rPr>
            </a:br>
            <a:r>
              <a:rPr lang="en-US" sz="1600" b="0" i="0" dirty="0">
                <a:solidFill>
                  <a:schemeClr val="tx1"/>
                </a:solidFill>
                <a:effectLst/>
              </a:rPr>
              <a:t> Created for the young at heart, Moxy celebrates free-spiritedness, open-mindedness, and originality above all.</a:t>
            </a:r>
            <a:br>
              <a:rPr lang="en-US" sz="1600" b="0" i="0" dirty="0">
                <a:solidFill>
                  <a:schemeClr val="tx1"/>
                </a:solidFill>
                <a:effectLst/>
              </a:rPr>
            </a:br>
            <a:br>
              <a:rPr lang="en-US" sz="1600" b="0" i="0" dirty="0">
                <a:solidFill>
                  <a:schemeClr val="tx1"/>
                </a:solidFill>
                <a:effectLst/>
              </a:rPr>
            </a:br>
            <a:r>
              <a:rPr lang="en-GB" sz="1600" dirty="0">
                <a:solidFill>
                  <a:schemeClr val="tx1"/>
                </a:solidFill>
              </a:rPr>
              <a:t>Moxy Hotels are planned for persons who love nightlife, and for this reason, their Bar Moxy and Grab &amp; Go service are open 24/7. </a:t>
            </a:r>
            <a:br>
              <a:rPr lang="en-US" sz="1600" b="0" i="0" dirty="0">
                <a:solidFill>
                  <a:schemeClr val="tx1"/>
                </a:solidFill>
                <a:effectLst/>
              </a:rPr>
            </a:br>
            <a:br>
              <a:rPr lang="en-US" sz="1600" b="0" i="0" dirty="0">
                <a:solidFill>
                  <a:schemeClr val="tx1"/>
                </a:solidFill>
                <a:effectLst/>
              </a:rPr>
            </a:br>
            <a:endParaRPr lang="en-US" sz="1600" dirty="0">
              <a:solidFill>
                <a:schemeClr val="tx1"/>
              </a:solidFill>
            </a:endParaRPr>
          </a:p>
        </p:txBody>
      </p:sp>
      <p:cxnSp>
        <p:nvCxnSpPr>
          <p:cNvPr id="3091" name="Straight Connector 309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93" name="Straight Connector 309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9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9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9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0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0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0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0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2284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Moxy Hotel Room">
            <a:extLst>
              <a:ext uri="{FF2B5EF4-FFF2-40B4-BE49-F238E27FC236}">
                <a16:creationId xmlns:a16="http://schemas.microsoft.com/office/drawing/2014/main" id="{53D320B5-1BB0-C0A8-5F88-7FA9D4DDAD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62" r="17821" b="1"/>
          <a:stretch/>
        </p:blipFill>
        <p:spPr bwMode="auto">
          <a:xfrm>
            <a:off x="4450080" y="-1"/>
            <a:ext cx="774192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BDE426-7E3A-A48A-A236-0B1B2335FA20}"/>
              </a:ext>
            </a:extLst>
          </p:cNvPr>
          <p:cNvSpPr>
            <a:spLocks noGrp="1"/>
          </p:cNvSpPr>
          <p:nvPr>
            <p:ph type="title"/>
          </p:nvPr>
        </p:nvSpPr>
        <p:spPr>
          <a:xfrm>
            <a:off x="677333" y="609600"/>
            <a:ext cx="3851123" cy="1320800"/>
          </a:xfrm>
        </p:spPr>
        <p:txBody>
          <a:bodyPr>
            <a:normAutofit/>
          </a:bodyPr>
          <a:lstStyle/>
          <a:p>
            <a:r>
              <a:rPr lang="en-GB" dirty="0"/>
              <a:t>	</a:t>
            </a:r>
            <a:r>
              <a:rPr lang="en-GB" dirty="0">
                <a:solidFill>
                  <a:schemeClr val="tx1"/>
                </a:solidFill>
              </a:rPr>
              <a:t>	Rooms</a:t>
            </a:r>
            <a:endParaRPr lang="en-GB" dirty="0"/>
          </a:p>
        </p:txBody>
      </p:sp>
      <p:sp>
        <p:nvSpPr>
          <p:cNvPr id="3" name="Content Placeholder 2">
            <a:extLst>
              <a:ext uri="{FF2B5EF4-FFF2-40B4-BE49-F238E27FC236}">
                <a16:creationId xmlns:a16="http://schemas.microsoft.com/office/drawing/2014/main" id="{E0FCB28C-A50D-4619-2E20-55B778541816}"/>
              </a:ext>
            </a:extLst>
          </p:cNvPr>
          <p:cNvSpPr>
            <a:spLocks noGrp="1"/>
          </p:cNvSpPr>
          <p:nvPr>
            <p:ph idx="1"/>
          </p:nvPr>
        </p:nvSpPr>
        <p:spPr>
          <a:xfrm>
            <a:off x="677334" y="2160589"/>
            <a:ext cx="3851122" cy="3880773"/>
          </a:xfrm>
        </p:spPr>
        <p:txBody>
          <a:bodyPr>
            <a:normAutofit/>
          </a:bodyPr>
          <a:lstStyle/>
          <a:p>
            <a:pPr marL="0" indent="0">
              <a:lnSpc>
                <a:spcPct val="90000"/>
              </a:lnSpc>
              <a:buNone/>
            </a:pPr>
            <a:endParaRPr lang="en-GB" sz="1400" b="0" i="0" dirty="0">
              <a:effectLst/>
              <a:latin typeface="Worksans"/>
            </a:endParaRPr>
          </a:p>
          <a:p>
            <a:pPr>
              <a:lnSpc>
                <a:spcPct val="90000"/>
              </a:lnSpc>
            </a:pPr>
            <a:r>
              <a:rPr lang="en-GB" sz="1400" b="0" i="0" dirty="0">
                <a:effectLst/>
                <a:latin typeface="Worksans"/>
              </a:rPr>
              <a:t>Each room at Moxy Hotels it is fitted out with a walk-in shower, premium MUK bath facilities, an open wall closet, a flat-screen HDTV with Netflix and </a:t>
            </a:r>
            <a:r>
              <a:rPr lang="en-GB" sz="1400" b="0" i="0" dirty="0" err="1">
                <a:effectLst/>
                <a:latin typeface="Worksans"/>
              </a:rPr>
              <a:t>Youtube</a:t>
            </a:r>
            <a:r>
              <a:rPr lang="en-GB" sz="1400" b="0" i="0" dirty="0">
                <a:effectLst/>
                <a:latin typeface="Worksans"/>
              </a:rPr>
              <a:t>, and high cotton count bedding. All bedrooms have a different and modern design, and their spaces have been smartly planned to use every inch of the room at their maximum potential. You will have plenty of space for your morning yoga practice and spend a working day from the comfort of your room. Moxy Hotels also features pet-friendly rooms allowing your furry best friend to follow you through your intrepid adventures. </a:t>
            </a:r>
          </a:p>
          <a:p>
            <a:pPr>
              <a:lnSpc>
                <a:spcPct val="90000"/>
              </a:lnSpc>
            </a:pPr>
            <a:endParaRPr lang="en-GB" sz="1400" dirty="0"/>
          </a:p>
        </p:txBody>
      </p:sp>
      <p:cxnSp>
        <p:nvCxnSpPr>
          <p:cNvPr id="1034" name="Straight Connector 103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20095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9062-CDC7-2D6D-B0C7-E655EC7E720C}"/>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Location and type of customers </a:t>
            </a:r>
          </a:p>
        </p:txBody>
      </p:sp>
      <p:sp>
        <p:nvSpPr>
          <p:cNvPr id="3" name="Content Placeholder 2">
            <a:extLst>
              <a:ext uri="{FF2B5EF4-FFF2-40B4-BE49-F238E27FC236}">
                <a16:creationId xmlns:a16="http://schemas.microsoft.com/office/drawing/2014/main" id="{BA9897E4-E03F-7B4D-E257-3EC17CF0C36C}"/>
              </a:ext>
            </a:extLst>
          </p:cNvPr>
          <p:cNvSpPr>
            <a:spLocks noGrp="1"/>
          </p:cNvSpPr>
          <p:nvPr>
            <p:ph idx="1"/>
          </p:nvPr>
        </p:nvSpPr>
        <p:spPr>
          <a:xfrm>
            <a:off x="677334" y="2160589"/>
            <a:ext cx="3957349" cy="3880773"/>
          </a:xfrm>
        </p:spPr>
        <p:txBody>
          <a:bodyPr>
            <a:normAutofit/>
          </a:bodyPr>
          <a:lstStyle/>
          <a:p>
            <a:pPr>
              <a:lnSpc>
                <a:spcPct val="90000"/>
              </a:lnSpc>
            </a:pPr>
            <a:r>
              <a:rPr lang="en-GB" sz="1500" b="0" i="0">
                <a:effectLst/>
                <a:latin typeface="Worksans"/>
              </a:rPr>
              <a:t>Moxy Hotels is for young holidaymaker's and digital travellers enthusiastic to meet new people and exciting craving adventures.</a:t>
            </a:r>
          </a:p>
          <a:p>
            <a:pPr>
              <a:lnSpc>
                <a:spcPct val="90000"/>
              </a:lnSpc>
            </a:pPr>
            <a:r>
              <a:rPr lang="en-GB" sz="1500" b="0" i="0">
                <a:effectLst/>
                <a:latin typeface="Worksans"/>
              </a:rPr>
              <a:t>Common spaces are designed for people to simply socialize with each other, from the many board games available to the 24/7 open bar and the relaxed shared working spaces.</a:t>
            </a:r>
          </a:p>
          <a:p>
            <a:pPr>
              <a:lnSpc>
                <a:spcPct val="90000"/>
              </a:lnSpc>
            </a:pPr>
            <a:r>
              <a:rPr lang="en-GB" sz="1500" b="0" i="0">
                <a:effectLst/>
                <a:latin typeface="Worksans"/>
              </a:rPr>
              <a:t>Moxy Hotels is located on three different continents:</a:t>
            </a:r>
          </a:p>
          <a:p>
            <a:pPr>
              <a:lnSpc>
                <a:spcPct val="90000"/>
              </a:lnSpc>
            </a:pPr>
            <a:r>
              <a:rPr lang="en-GB" sz="1500">
                <a:latin typeface="Worksans"/>
              </a:rPr>
              <a:t>        Europe</a:t>
            </a:r>
          </a:p>
          <a:p>
            <a:pPr>
              <a:lnSpc>
                <a:spcPct val="90000"/>
              </a:lnSpc>
            </a:pPr>
            <a:r>
              <a:rPr lang="en-GB" sz="1500">
                <a:latin typeface="Worksans"/>
              </a:rPr>
              <a:t>        North America</a:t>
            </a:r>
          </a:p>
          <a:p>
            <a:pPr>
              <a:lnSpc>
                <a:spcPct val="90000"/>
              </a:lnSpc>
            </a:pPr>
            <a:r>
              <a:rPr lang="en-GB" sz="1500">
                <a:latin typeface="Worksans"/>
              </a:rPr>
              <a:t>        Asia</a:t>
            </a:r>
            <a:endParaRPr lang="en-GB" sz="1500"/>
          </a:p>
        </p:txBody>
      </p:sp>
      <p:pic>
        <p:nvPicPr>
          <p:cNvPr id="2050" name="Picture 2" descr="Award-Winning Diabetes Clinic with VBHC Approach - HealthManagement.org">
            <a:extLst>
              <a:ext uri="{FF2B5EF4-FFF2-40B4-BE49-F238E27FC236}">
                <a16:creationId xmlns:a16="http://schemas.microsoft.com/office/drawing/2014/main" id="{D477E85F-A5E5-6115-C3E9-114861A798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23" r="20982" b="-3"/>
          <a:stretch/>
        </p:blipFill>
        <p:spPr bwMode="auto">
          <a:xfrm>
            <a:off x="4857451" y="2159331"/>
            <a:ext cx="4415050"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7155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144BA-122D-C4AB-3AAD-DC3C42F6B527}"/>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Cost of Moxy Hotels</a:t>
            </a:r>
          </a:p>
        </p:txBody>
      </p:sp>
      <p:sp>
        <p:nvSpPr>
          <p:cNvPr id="3" name="Content Placeholder 2">
            <a:extLst>
              <a:ext uri="{FF2B5EF4-FFF2-40B4-BE49-F238E27FC236}">
                <a16:creationId xmlns:a16="http://schemas.microsoft.com/office/drawing/2014/main" id="{7878676B-EFB1-90DB-B2D3-B9023EE221FB}"/>
              </a:ext>
            </a:extLst>
          </p:cNvPr>
          <p:cNvSpPr>
            <a:spLocks noGrp="1"/>
          </p:cNvSpPr>
          <p:nvPr>
            <p:ph idx="1"/>
          </p:nvPr>
        </p:nvSpPr>
        <p:spPr>
          <a:xfrm>
            <a:off x="677334" y="2160589"/>
            <a:ext cx="3957349" cy="3880773"/>
          </a:xfrm>
        </p:spPr>
        <p:txBody>
          <a:bodyPr>
            <a:normAutofit/>
          </a:bodyPr>
          <a:lstStyle/>
          <a:p>
            <a:r>
              <a:rPr lang="en-GB" b="0" i="0">
                <a:effectLst/>
                <a:latin typeface="Worksans"/>
              </a:rPr>
              <a:t>Moxy Hotels are low-priced when paralleled to other hotels, but it can still be quite expensive for persons traveling on a low budget.</a:t>
            </a:r>
          </a:p>
          <a:p>
            <a:r>
              <a:rPr lang="en-GB" b="0" i="0">
                <a:effectLst/>
                <a:latin typeface="Worksans"/>
              </a:rPr>
              <a:t>Moxy Hotels offers relaxed and relaxed accommodations inspiring socialization. The prices are not the </a:t>
            </a:r>
            <a:r>
              <a:rPr lang="en-GB" b="0" i="0" err="1">
                <a:effectLst/>
                <a:latin typeface="Worksans"/>
              </a:rPr>
              <a:t>chepear</a:t>
            </a:r>
            <a:r>
              <a:rPr lang="en-GB" b="0" i="0">
                <a:effectLst/>
                <a:latin typeface="Worksans"/>
              </a:rPr>
              <a:t>, but neither the expensive ones.</a:t>
            </a:r>
          </a:p>
          <a:p>
            <a:endParaRPr lang="en-GB" b="0" i="0">
              <a:effectLst/>
              <a:latin typeface="Worksans"/>
            </a:endParaRPr>
          </a:p>
          <a:p>
            <a:endParaRPr lang="en-GB" b="0" i="0">
              <a:effectLst/>
              <a:latin typeface="Worksans"/>
            </a:endParaRPr>
          </a:p>
          <a:p>
            <a:endParaRPr lang="en-GB" dirty="0"/>
          </a:p>
        </p:txBody>
      </p:sp>
      <p:pic>
        <p:nvPicPr>
          <p:cNvPr id="3074" name="Picture 2" descr="We Are Social workspace, by YourStudio">
            <a:extLst>
              <a:ext uri="{FF2B5EF4-FFF2-40B4-BE49-F238E27FC236}">
                <a16:creationId xmlns:a16="http://schemas.microsoft.com/office/drawing/2014/main" id="{0C5569A9-F485-F7D1-DB85-C6BEB6547C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722" r="2371" b="2"/>
          <a:stretch/>
        </p:blipFill>
        <p:spPr bwMode="auto">
          <a:xfrm>
            <a:off x="4857451" y="2159331"/>
            <a:ext cx="4415050"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2023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C4FD-08A3-0F1F-5FFF-B013E25B6D5F}"/>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Conclusion</a:t>
            </a:r>
          </a:p>
        </p:txBody>
      </p:sp>
      <p:sp>
        <p:nvSpPr>
          <p:cNvPr id="3" name="Content Placeholder 2">
            <a:extLst>
              <a:ext uri="{FF2B5EF4-FFF2-40B4-BE49-F238E27FC236}">
                <a16:creationId xmlns:a16="http://schemas.microsoft.com/office/drawing/2014/main" id="{E6B444FB-18A3-5CE4-2303-BAB72675EE0B}"/>
              </a:ext>
            </a:extLst>
          </p:cNvPr>
          <p:cNvSpPr>
            <a:spLocks noGrp="1"/>
          </p:cNvSpPr>
          <p:nvPr>
            <p:ph idx="1"/>
          </p:nvPr>
        </p:nvSpPr>
        <p:spPr>
          <a:xfrm>
            <a:off x="677334" y="2160589"/>
            <a:ext cx="3957349" cy="3880773"/>
          </a:xfrm>
        </p:spPr>
        <p:txBody>
          <a:bodyPr>
            <a:normAutofit/>
          </a:bodyPr>
          <a:lstStyle/>
          <a:p>
            <a:r>
              <a:rPr lang="en-GB" dirty="0"/>
              <a:t>Moxy Hotels are not designed only for young customers, they are designed for all people who is looking for a holiday without rules, it does not matter the age.</a:t>
            </a:r>
          </a:p>
          <a:p>
            <a:endParaRPr lang="en-GB" dirty="0"/>
          </a:p>
          <a:p>
            <a:endParaRPr lang="en-GB" dirty="0"/>
          </a:p>
        </p:txBody>
      </p:sp>
      <p:pic>
        <p:nvPicPr>
          <p:cNvPr id="4" name="Picture 4" descr="See related image detail">
            <a:extLst>
              <a:ext uri="{FF2B5EF4-FFF2-40B4-BE49-F238E27FC236}">
                <a16:creationId xmlns:a16="http://schemas.microsoft.com/office/drawing/2014/main" id="{5780B54B-8A5C-48F9-7EFC-58C0BB004C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98"/>
          <a:stretch/>
        </p:blipFill>
        <p:spPr bwMode="auto">
          <a:xfrm>
            <a:off x="4857451" y="2159331"/>
            <a:ext cx="4415050"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79530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11885</TotalTime>
  <Words>454</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Circular Std Book</vt:lpstr>
      <vt:lpstr>Trebuchet MS</vt:lpstr>
      <vt:lpstr>Wingdings 3</vt:lpstr>
      <vt:lpstr>Worksans</vt:lpstr>
      <vt:lpstr>Facet</vt:lpstr>
      <vt:lpstr> Module name: Hospitality and guest service management( BMIH4003) Student name: Antonela Costiuc Student number: 2117337 Lecturer name: Charlotte Joyner  </vt:lpstr>
      <vt:lpstr>PowerPoint Presentation</vt:lpstr>
      <vt:lpstr>Table of contents</vt:lpstr>
      <vt:lpstr>Introduction</vt:lpstr>
      <vt:lpstr>Moxy is a full of fun, reasonably priced, and trendy hotel brand designed to offer guests everything they want and nothing they don’t.   Created for the young at heart, Moxy celebrates free-spiritedness, open-mindedness, and originality above all.  Moxy Hotels are planned for persons who love nightlife, and for this reason, their Bar Moxy and Grab &amp; Go service are open 24/7.   </vt:lpstr>
      <vt:lpstr>  Rooms</vt:lpstr>
      <vt:lpstr>Location and type of customers </vt:lpstr>
      <vt:lpstr>Cost of Moxy Hotels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name: Hospitality and guest service management( BMIH4003) Student name: Antonela Costiuc Student number: 2117337 Lecturer name: Charlotte Joyner  </dc:title>
  <dc:creator>Antonela Costiuc (2117337)</dc:creator>
  <cp:lastModifiedBy>antonela costiuc</cp:lastModifiedBy>
  <cp:revision>2</cp:revision>
  <dcterms:created xsi:type="dcterms:W3CDTF">2023-05-24T09:07:34Z</dcterms:created>
  <dcterms:modified xsi:type="dcterms:W3CDTF">2023-06-01T19:19:05Z</dcterms:modified>
</cp:coreProperties>
</file>