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993" autoAdjust="0"/>
    <p:restoredTop sz="94660"/>
  </p:normalViewPr>
  <p:slideViewPr>
    <p:cSldViewPr snapToGrid="0">
      <p:cViewPr varScale="1">
        <p:scale>
          <a:sx n="101" d="100"/>
          <a:sy n="101" d="100"/>
        </p:scale>
        <p:origin x="252" y="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C13676-66FA-C38E-F39F-44C68A469D0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0C16BF-16E5-67A9-133D-97ECDAD4D3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260E081-62CC-5BE7-6C25-0D07E231A94B}"/>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5" name="Footer Placeholder 4">
            <a:extLst>
              <a:ext uri="{FF2B5EF4-FFF2-40B4-BE49-F238E27FC236}">
                <a16:creationId xmlns:a16="http://schemas.microsoft.com/office/drawing/2014/main" id="{7EF1AA85-9A58-A503-1417-8BFD0342FDC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7A1C63-A187-E984-9D1D-0744B0669309}"/>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36099667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1D5007-D730-2B0A-A466-786D7911C73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9A1C114-C65C-1D4C-4757-C77C4136D8A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E38A98C-DE61-FF7A-1C5F-5D59AA1D62BE}"/>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5" name="Footer Placeholder 4">
            <a:extLst>
              <a:ext uri="{FF2B5EF4-FFF2-40B4-BE49-F238E27FC236}">
                <a16:creationId xmlns:a16="http://schemas.microsoft.com/office/drawing/2014/main" id="{02DEDD3E-8998-FC0E-1D7F-5969986EFAA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5D114E7-7BE8-A95D-F586-F94E36585248}"/>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38848645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9884B7-2541-C7BE-9F76-F4CE3D99E05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30E772F-79B3-377F-2F3D-8802EF6BC94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74B3AC23-328B-81EB-D910-3D4957C77B2E}"/>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5" name="Footer Placeholder 4">
            <a:extLst>
              <a:ext uri="{FF2B5EF4-FFF2-40B4-BE49-F238E27FC236}">
                <a16:creationId xmlns:a16="http://schemas.microsoft.com/office/drawing/2014/main" id="{233632A1-9B0D-E5C1-43BA-90C47A47ADB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668E0F7-70F2-1C6C-D16C-C37BF23F87DB}"/>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12620020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9CDDA-98D7-B398-6355-E9611CC0F2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C398AF6-52BA-5565-9FB6-3673B1BD6362}"/>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070AA2A5-0464-89FC-F023-68E4E5AA5AD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19C2C4D4-FE0C-AF2A-F938-4E55525BFC70}"/>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6" name="Footer Placeholder 5">
            <a:extLst>
              <a:ext uri="{FF2B5EF4-FFF2-40B4-BE49-F238E27FC236}">
                <a16:creationId xmlns:a16="http://schemas.microsoft.com/office/drawing/2014/main" id="{19461D07-CCA0-9D69-62D7-2C1B0CAE8C7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B8D92E-2D48-A05D-0010-DCD892D81A8B}"/>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13299063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A3953D-A912-10E5-C382-2E6BBEC053E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AED9E49-D0BC-E16E-A1DB-8349C0E271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9BC0A55-B6CA-89CD-389F-D973C418C036}"/>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645A2BBB-981D-E4E2-E54F-778AEDBA1D6A}"/>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31ACDD1-5E97-155C-174F-E9AC57A41A0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9D4F78D0-D462-D33A-13CD-C91CB6729A8B}"/>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8" name="Footer Placeholder 7">
            <a:extLst>
              <a:ext uri="{FF2B5EF4-FFF2-40B4-BE49-F238E27FC236}">
                <a16:creationId xmlns:a16="http://schemas.microsoft.com/office/drawing/2014/main" id="{D830DDFB-E98E-D697-4C4A-6D91D76D7D4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025F054-1731-25A6-0FE8-DE6C8CDB7D1F}"/>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40166724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33BE4-44E4-91AE-8600-9683E2729398}"/>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6A1F915-E360-59B4-941C-E18412B5AC9C}"/>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4" name="Footer Placeholder 3">
            <a:extLst>
              <a:ext uri="{FF2B5EF4-FFF2-40B4-BE49-F238E27FC236}">
                <a16:creationId xmlns:a16="http://schemas.microsoft.com/office/drawing/2014/main" id="{50EFD82C-8931-6A7E-EA8C-DB70A7D70F0A}"/>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08FF98C-AEE0-ADB5-A47A-A36733DBB9DA}"/>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16419798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E56DE1-0223-D7B9-4801-5C26666D5111}"/>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3" name="Footer Placeholder 2">
            <a:extLst>
              <a:ext uri="{FF2B5EF4-FFF2-40B4-BE49-F238E27FC236}">
                <a16:creationId xmlns:a16="http://schemas.microsoft.com/office/drawing/2014/main" id="{DD4AAD37-BA8C-6540-F6B0-5BC3761F355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8132DE-EA4F-F2B5-C468-360874B7D53D}"/>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27588189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547C60F-AC4B-9DCA-1E72-F423D726090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BC7DAF-E3F2-46B8-936F-BD8A5B4FF2D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2BFC9BB1-CB9B-24E7-947E-29DBFE1CF1B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0B9D45A-2ECB-6EFA-6AC1-58F70546A4BE}"/>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6" name="Footer Placeholder 5">
            <a:extLst>
              <a:ext uri="{FF2B5EF4-FFF2-40B4-BE49-F238E27FC236}">
                <a16:creationId xmlns:a16="http://schemas.microsoft.com/office/drawing/2014/main" id="{1AC9B32E-6B43-7C19-50D1-7AEAB987DBB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C9EC032-A74A-AFD1-4105-16A5C240A673}"/>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37608765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D67B92-0900-4521-1560-5F207844B35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C74EF2CA-6F9F-0F3A-D8E3-CFDD2AD9206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5CA021E9-A7EF-9E2F-27FC-40AA09D6ECF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66C8CBD-5396-2C88-6CA1-DC73178AB386}"/>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6" name="Footer Placeholder 5">
            <a:extLst>
              <a:ext uri="{FF2B5EF4-FFF2-40B4-BE49-F238E27FC236}">
                <a16:creationId xmlns:a16="http://schemas.microsoft.com/office/drawing/2014/main" id="{9B151AB7-BA56-DAC6-A24B-DB4E5E51EDC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0718EE7-6F90-B7D2-9C35-A507C5EF1581}"/>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18004843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086E24-1921-8178-6026-A8035C547C3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972F95C-F45C-12DE-A089-B945B43A2A0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5748B0-C782-0CC5-3116-E029C973C112}"/>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5" name="Footer Placeholder 4">
            <a:extLst>
              <a:ext uri="{FF2B5EF4-FFF2-40B4-BE49-F238E27FC236}">
                <a16:creationId xmlns:a16="http://schemas.microsoft.com/office/drawing/2014/main" id="{894A2C50-8B2B-739D-744B-C5D2C1C346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71FEC1-D124-76EC-1A1E-3C4C55F6DAAD}"/>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188949510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A3629F52-B6A0-899D-2A3A-E9278F7383B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91E4DDE-ED54-2D3A-7E8C-8172CAB6002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6125FF8-FD04-8934-B387-EFF7B4C684E7}"/>
              </a:ext>
            </a:extLst>
          </p:cNvPr>
          <p:cNvSpPr>
            <a:spLocks noGrp="1"/>
          </p:cNvSpPr>
          <p:nvPr>
            <p:ph type="dt" sz="half" idx="10"/>
          </p:nvPr>
        </p:nvSpPr>
        <p:spPr/>
        <p:txBody>
          <a:bodyPr/>
          <a:lstStyle/>
          <a:p>
            <a:fld id="{1B210129-8D0A-4641-8241-EE8608745A1D}" type="datetimeFigureOut">
              <a:rPr lang="en-GB" smtClean="0"/>
              <a:t>26/11/2025</a:t>
            </a:fld>
            <a:endParaRPr lang="en-GB"/>
          </a:p>
        </p:txBody>
      </p:sp>
      <p:sp>
        <p:nvSpPr>
          <p:cNvPr id="5" name="Footer Placeholder 4">
            <a:extLst>
              <a:ext uri="{FF2B5EF4-FFF2-40B4-BE49-F238E27FC236}">
                <a16:creationId xmlns:a16="http://schemas.microsoft.com/office/drawing/2014/main" id="{F2C753E2-C625-31A1-7CC6-FE8482D90E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A27BF85-36C6-A9BC-31C0-C66167F97E5D}"/>
              </a:ext>
            </a:extLst>
          </p:cNvPr>
          <p:cNvSpPr>
            <a:spLocks noGrp="1"/>
          </p:cNvSpPr>
          <p:nvPr>
            <p:ph type="sldNum" sz="quarter" idx="12"/>
          </p:nvPr>
        </p:nvSpPr>
        <p:spPr/>
        <p:txBody>
          <a:bodyPr/>
          <a:lstStyle/>
          <a:p>
            <a:fld id="{FA44FFF7-18B4-4F63-BAEE-738D27FCD73A}" type="slidenum">
              <a:rPr lang="en-GB" smtClean="0"/>
              <a:t>‹#›</a:t>
            </a:fld>
            <a:endParaRPr lang="en-GB"/>
          </a:p>
        </p:txBody>
      </p:sp>
    </p:spTree>
    <p:extLst>
      <p:ext uri="{BB962C8B-B14F-4D97-AF65-F5344CB8AC3E}">
        <p14:creationId xmlns:p14="http://schemas.microsoft.com/office/powerpoint/2010/main" val="1816467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8994258-72EE-F974-5F38-29A5CE0FFD2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C8C115A-B5C0-967C-6258-6B0CDA1F589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A1BFA84-514A-BF64-948E-9FA28284A7A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1B210129-8D0A-4641-8241-EE8608745A1D}" type="datetimeFigureOut">
              <a:rPr lang="en-GB" smtClean="0"/>
              <a:t>26/11/2025</a:t>
            </a:fld>
            <a:endParaRPr lang="en-GB"/>
          </a:p>
        </p:txBody>
      </p:sp>
      <p:sp>
        <p:nvSpPr>
          <p:cNvPr id="5" name="Footer Placeholder 4">
            <a:extLst>
              <a:ext uri="{FF2B5EF4-FFF2-40B4-BE49-F238E27FC236}">
                <a16:creationId xmlns:a16="http://schemas.microsoft.com/office/drawing/2014/main" id="{CF1E3879-AB70-B864-85C1-73662DA9059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54013C8A-A403-7A83-DEF1-9C199E9E235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FA44FFF7-18B4-4F63-BAEE-738D27FCD73A}" type="slidenum">
              <a:rPr lang="en-GB" smtClean="0"/>
              <a:t>‹#›</a:t>
            </a:fld>
            <a:endParaRPr lang="en-GB"/>
          </a:p>
        </p:txBody>
      </p:sp>
    </p:spTree>
    <p:extLst>
      <p:ext uri="{BB962C8B-B14F-4D97-AF65-F5344CB8AC3E}">
        <p14:creationId xmlns:p14="http://schemas.microsoft.com/office/powerpoint/2010/main" val="12841049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semanticscholar.org/paper/Celebrity-endorsement-in-business-markets-Canning/5bae0b125e6f64ecbf27c3f31df008557cee5ee0"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BEE73255-8084-4DF9-BB0B-15EAC92E2C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1A6161E4-570D-A56F-5CCF-951F1CCE276E}"/>
              </a:ext>
            </a:extLst>
          </p:cNvPr>
          <p:cNvSpPr>
            <a:spLocks noGrp="1"/>
          </p:cNvSpPr>
          <p:nvPr>
            <p:ph type="ctrTitle"/>
          </p:nvPr>
        </p:nvSpPr>
        <p:spPr>
          <a:xfrm>
            <a:off x="44144" y="640081"/>
            <a:ext cx="3535924" cy="5257799"/>
          </a:xfrm>
        </p:spPr>
        <p:txBody>
          <a:bodyPr vert="horz" lIns="91440" tIns="45720" rIns="91440" bIns="45720" rtlCol="0" anchor="ctr">
            <a:normAutofit/>
          </a:bodyPr>
          <a:lstStyle/>
          <a:p>
            <a:pPr algn="l"/>
            <a:r>
              <a:rPr lang="en-US" sz="2400" dirty="0">
                <a:solidFill>
                  <a:srgbClr val="7030A0"/>
                </a:solidFill>
                <a:latin typeface="Arial Black" panose="020B0A04020102020204" pitchFamily="34" charset="0"/>
              </a:rPr>
              <a:t>Celebrity Endorsement on Business Marketing </a:t>
            </a:r>
          </a:p>
        </p:txBody>
      </p:sp>
      <p:sp>
        <p:nvSpPr>
          <p:cNvPr id="12" name="Rounded Rectangle 9">
            <a:extLst>
              <a:ext uri="{FF2B5EF4-FFF2-40B4-BE49-F238E27FC236}">
                <a16:creationId xmlns:a16="http://schemas.microsoft.com/office/drawing/2014/main" id="{67048353-8981-459A-9BC6-9711CE462E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80067"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ECA60AFA-B8A4-3D8D-8276-7AD1FE2CCB8F}"/>
              </a:ext>
            </a:extLst>
          </p:cNvPr>
          <p:cNvPicPr>
            <a:picLocks noChangeAspect="1"/>
          </p:cNvPicPr>
          <p:nvPr/>
        </p:nvPicPr>
        <p:blipFill>
          <a:blip r:embed="rId2"/>
          <a:srcRect l="10249" r="6325"/>
          <a:stretch>
            <a:fillRect/>
          </a:stretch>
        </p:blipFill>
        <p:spPr>
          <a:xfrm>
            <a:off x="3676519" y="529721"/>
            <a:ext cx="7939514" cy="5679055"/>
          </a:xfrm>
          <a:prstGeom prst="rect">
            <a:avLst/>
          </a:prstGeom>
          <a:effectLst/>
        </p:spPr>
      </p:pic>
    </p:spTree>
    <p:extLst>
      <p:ext uri="{BB962C8B-B14F-4D97-AF65-F5344CB8AC3E}">
        <p14:creationId xmlns:p14="http://schemas.microsoft.com/office/powerpoint/2010/main" val="19261914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751698AF-26CA-ADFC-06F1-BE26167D8D8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92001" cy="1696413"/>
          </a:xfrm>
          <a:prstGeom prst="rect">
            <a:avLst/>
          </a:prstGeom>
          <a:ln>
            <a:noFill/>
          </a:ln>
          <a:effectLst>
            <a:outerShdw blurRad="304800" dist="114300" dir="5460000" sx="92000" sy="92000" algn="t" rotWithShape="0">
              <a:srgbClr val="000000">
                <a:alpha val="14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4FBBFFA-8FE8-4DD1-7A2F-569E210656D9}"/>
              </a:ext>
            </a:extLst>
          </p:cNvPr>
          <p:cNvSpPr>
            <a:spLocks noGrp="1"/>
          </p:cNvSpPr>
          <p:nvPr>
            <p:ph type="title"/>
          </p:nvPr>
        </p:nvSpPr>
        <p:spPr>
          <a:xfrm>
            <a:off x="761801" y="204518"/>
            <a:ext cx="10536579" cy="1305464"/>
          </a:xfrm>
        </p:spPr>
        <p:txBody>
          <a:bodyPr>
            <a:normAutofit/>
          </a:bodyPr>
          <a:lstStyle/>
          <a:p>
            <a:r>
              <a:rPr lang="en-GB" sz="3200" dirty="0">
                <a:solidFill>
                  <a:srgbClr val="7030A0"/>
                </a:solidFill>
                <a:latin typeface="Arial Black" panose="020B0A04020102020204" pitchFamily="34" charset="0"/>
              </a:rPr>
              <a:t>Why Celebrity Endorsement Matters</a:t>
            </a:r>
          </a:p>
        </p:txBody>
      </p:sp>
      <p:sp>
        <p:nvSpPr>
          <p:cNvPr id="3" name="Content Placeholder 2">
            <a:extLst>
              <a:ext uri="{FF2B5EF4-FFF2-40B4-BE49-F238E27FC236}">
                <a16:creationId xmlns:a16="http://schemas.microsoft.com/office/drawing/2014/main" id="{C564E6D3-FF8B-7B17-3BC4-7D25C011E923}"/>
              </a:ext>
            </a:extLst>
          </p:cNvPr>
          <p:cNvSpPr>
            <a:spLocks noGrp="1"/>
          </p:cNvSpPr>
          <p:nvPr>
            <p:ph idx="1"/>
          </p:nvPr>
        </p:nvSpPr>
        <p:spPr>
          <a:xfrm>
            <a:off x="761801" y="2246163"/>
            <a:ext cx="5973480" cy="4051061"/>
          </a:xfrm>
        </p:spPr>
        <p:txBody>
          <a:bodyPr anchor="ctr">
            <a:noAutofit/>
          </a:bodyPr>
          <a:lstStyle/>
          <a:p>
            <a:r>
              <a:rPr lang="en-US" sz="1600" dirty="0">
                <a:latin typeface="Arial" panose="020B0604020202020204" pitchFamily="34" charset="0"/>
                <a:cs typeface="Arial" panose="020B0604020202020204" pitchFamily="34" charset="0"/>
              </a:rPr>
              <a:t>In an ever-growing digital marketplace, companies looks for position to capture the customer's attention.</a:t>
            </a:r>
          </a:p>
          <a:p>
            <a:pPr marL="0" indent="0">
              <a:buNone/>
            </a:pP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Celebrity endorsements enable companies to differentiate themselves by providing them with existing audience reach (Knoll &amp; Matthes, 2017).</a:t>
            </a:r>
          </a:p>
          <a:p>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Celebrity endorsements are a means by which brands establish a brand's identity and create cultural relevance for the products they sell (Halonen-Knight &amp; </a:t>
            </a:r>
            <a:r>
              <a:rPr lang="en-US" sz="1600" dirty="0" err="1">
                <a:latin typeface="Arial" panose="020B0604020202020204" pitchFamily="34" charset="0"/>
                <a:cs typeface="Arial" panose="020B0604020202020204" pitchFamily="34" charset="0"/>
              </a:rPr>
              <a:t>Hurmerinta</a:t>
            </a:r>
            <a:r>
              <a:rPr lang="en-US" sz="1600" dirty="0">
                <a:latin typeface="Arial" panose="020B0604020202020204" pitchFamily="34" charset="0"/>
                <a:cs typeface="Arial" panose="020B0604020202020204" pitchFamily="34" charset="0"/>
              </a:rPr>
              <a:t>, 2010).</a:t>
            </a:r>
          </a:p>
          <a:p>
            <a:pPr marL="0" indent="0">
              <a:buNone/>
            </a:pPr>
            <a:endParaRPr lang="en-US" sz="1600" dirty="0">
              <a:latin typeface="Arial" panose="020B0604020202020204" pitchFamily="34" charset="0"/>
              <a:cs typeface="Arial" panose="020B0604020202020204" pitchFamily="34" charset="0"/>
            </a:endParaRPr>
          </a:p>
          <a:p>
            <a:r>
              <a:rPr lang="en-US" sz="1600" dirty="0">
                <a:latin typeface="Arial" panose="020B0604020202020204" pitchFamily="34" charset="0"/>
                <a:cs typeface="Arial" panose="020B0604020202020204" pitchFamily="34" charset="0"/>
              </a:rPr>
              <a:t>While digital influencers have increased in popularity, celebrity endorsement continues to be an effective tool for marketers (Wang &amp; Liu, 2023).</a:t>
            </a:r>
            <a:endParaRPr lang="en-GB" sz="16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0C388EA2-CAB4-E962-DBCA-3CAFCA707939}"/>
              </a:ext>
            </a:extLst>
          </p:cNvPr>
          <p:cNvPicPr>
            <a:picLocks noChangeAspect="1"/>
          </p:cNvPicPr>
          <p:nvPr/>
        </p:nvPicPr>
        <p:blipFill>
          <a:blip r:embed="rId2"/>
          <a:srcRect l="10702" r="15010" b="-1"/>
          <a:stretch>
            <a:fillRect/>
          </a:stretch>
        </p:blipFill>
        <p:spPr>
          <a:xfrm>
            <a:off x="7574507" y="1696413"/>
            <a:ext cx="4617493" cy="2589879"/>
          </a:xfrm>
          <a:prstGeom prst="rect">
            <a:avLst/>
          </a:prstGeom>
        </p:spPr>
      </p:pic>
      <p:pic>
        <p:nvPicPr>
          <p:cNvPr id="4" name="Picture 3">
            <a:extLst>
              <a:ext uri="{FF2B5EF4-FFF2-40B4-BE49-F238E27FC236}">
                <a16:creationId xmlns:a16="http://schemas.microsoft.com/office/drawing/2014/main" id="{0D6EFB5A-14A8-0018-7205-D1EA564491CA}"/>
              </a:ext>
            </a:extLst>
          </p:cNvPr>
          <p:cNvPicPr>
            <a:picLocks noChangeAspect="1"/>
          </p:cNvPicPr>
          <p:nvPr/>
        </p:nvPicPr>
        <p:blipFill>
          <a:blip r:embed="rId3"/>
          <a:srcRect t="5179" r="-1" b="21505"/>
          <a:stretch>
            <a:fillRect/>
          </a:stretch>
        </p:blipFill>
        <p:spPr>
          <a:xfrm>
            <a:off x="7574507" y="4286208"/>
            <a:ext cx="4617493" cy="2571792"/>
          </a:xfrm>
          <a:prstGeom prst="rect">
            <a:avLst/>
          </a:prstGeom>
        </p:spPr>
      </p:pic>
    </p:spTree>
    <p:extLst>
      <p:ext uri="{BB962C8B-B14F-4D97-AF65-F5344CB8AC3E}">
        <p14:creationId xmlns:p14="http://schemas.microsoft.com/office/powerpoint/2010/main" val="13385988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1EA4B2-BE47-3CEE-34C4-E4A782AAF824}"/>
              </a:ext>
            </a:extLst>
          </p:cNvPr>
          <p:cNvSpPr>
            <a:spLocks noGrp="1"/>
          </p:cNvSpPr>
          <p:nvPr>
            <p:ph type="title"/>
          </p:nvPr>
        </p:nvSpPr>
        <p:spPr>
          <a:xfrm>
            <a:off x="758952" y="753691"/>
            <a:ext cx="5190846" cy="1716553"/>
          </a:xfrm>
        </p:spPr>
        <p:txBody>
          <a:bodyPr>
            <a:normAutofit/>
          </a:bodyPr>
          <a:lstStyle/>
          <a:p>
            <a:r>
              <a:rPr lang="en-GB" sz="3200" dirty="0">
                <a:solidFill>
                  <a:srgbClr val="7030A0"/>
                </a:solidFill>
                <a:latin typeface="Arial Black" panose="020B0A04020102020204" pitchFamily="34" charset="0"/>
              </a:rPr>
              <a:t>Key Findings </a:t>
            </a:r>
          </a:p>
        </p:txBody>
      </p:sp>
      <p:sp>
        <p:nvSpPr>
          <p:cNvPr id="3" name="Content Placeholder 2">
            <a:extLst>
              <a:ext uri="{FF2B5EF4-FFF2-40B4-BE49-F238E27FC236}">
                <a16:creationId xmlns:a16="http://schemas.microsoft.com/office/drawing/2014/main" id="{8FC6CC86-8C1C-31F3-125A-79CB087F818D}"/>
              </a:ext>
            </a:extLst>
          </p:cNvPr>
          <p:cNvSpPr>
            <a:spLocks noGrp="1"/>
          </p:cNvSpPr>
          <p:nvPr>
            <p:ph idx="1"/>
          </p:nvPr>
        </p:nvSpPr>
        <p:spPr>
          <a:xfrm>
            <a:off x="191394" y="2590063"/>
            <a:ext cx="6486880" cy="3769835"/>
          </a:xfrm>
        </p:spPr>
        <p:txBody>
          <a:bodyPr anchor="ctr">
            <a:noAutofit/>
          </a:bodyPr>
          <a:lstStyle/>
          <a:p>
            <a:r>
              <a:rPr lang="en-US" sz="1600" dirty="0">
                <a:latin typeface="Arial" panose="020B0604020202020204" pitchFamily="34" charset="0"/>
                <a:cs typeface="Arial" panose="020B0604020202020204" pitchFamily="34" charset="0"/>
              </a:rPr>
              <a:t>Attention: Celebrities can quickly engage consumers through their initial attraction to them (Knoll and Matthes, 2017).</a:t>
            </a:r>
          </a:p>
          <a:p>
            <a:r>
              <a:rPr lang="en-US" sz="1600" dirty="0">
                <a:latin typeface="Arial" panose="020B0604020202020204" pitchFamily="34" charset="0"/>
                <a:cs typeface="Arial" panose="020B0604020202020204" pitchFamily="34" charset="0"/>
              </a:rPr>
              <a:t>Attraction: The positive characteristics associated with celebrities often lead consumers to associate positive qualities with the brand (Osei-Frimpong et al., 2019).</a:t>
            </a:r>
          </a:p>
          <a:p>
            <a:r>
              <a:rPr lang="en-US" sz="1600" dirty="0">
                <a:latin typeface="Arial" panose="020B0604020202020204" pitchFamily="34" charset="0"/>
                <a:cs typeface="Arial" panose="020B0604020202020204" pitchFamily="34" charset="0"/>
              </a:rPr>
              <a:t>Affinity: The emotional connection fans have with celebrities increases the level of trust they have towards that brand (Halonen-Knight and </a:t>
            </a:r>
            <a:r>
              <a:rPr lang="en-US" sz="1600" dirty="0" err="1">
                <a:latin typeface="Arial" panose="020B0604020202020204" pitchFamily="34" charset="0"/>
                <a:cs typeface="Arial" panose="020B0604020202020204" pitchFamily="34" charset="0"/>
              </a:rPr>
              <a:t>Hurmerinta</a:t>
            </a:r>
            <a:r>
              <a:rPr lang="en-US" sz="1600" dirty="0">
                <a:latin typeface="Arial" panose="020B0604020202020204" pitchFamily="34" charset="0"/>
                <a:cs typeface="Arial" panose="020B0604020202020204" pitchFamily="34" charset="0"/>
              </a:rPr>
              <a:t>, 2010).</a:t>
            </a:r>
          </a:p>
          <a:p>
            <a:r>
              <a:rPr lang="en-US" sz="1600" dirty="0">
                <a:latin typeface="Arial" panose="020B0604020202020204" pitchFamily="34" charset="0"/>
                <a:cs typeface="Arial" panose="020B0604020202020204" pitchFamily="34" charset="0"/>
              </a:rPr>
              <a:t>Action: The better aligned a celebrity is with a brand, the more likely consumers are to purchase products from that brand (</a:t>
            </a:r>
            <a:r>
              <a:rPr lang="en-US" sz="1600" dirty="0" err="1">
                <a:latin typeface="Arial" panose="020B0604020202020204" pitchFamily="34" charset="0"/>
                <a:cs typeface="Arial" panose="020B0604020202020204" pitchFamily="34" charset="0"/>
              </a:rPr>
              <a:t>Nzuva</a:t>
            </a:r>
            <a:r>
              <a:rPr lang="en-US" sz="1600" dirty="0">
                <a:latin typeface="Arial" panose="020B0604020202020204" pitchFamily="34" charset="0"/>
                <a:cs typeface="Arial" panose="020B0604020202020204" pitchFamily="34" charset="0"/>
              </a:rPr>
              <a:t>, 2021).</a:t>
            </a:r>
          </a:p>
          <a:p>
            <a:r>
              <a:rPr lang="en-US" sz="1600" dirty="0">
                <a:latin typeface="Arial" panose="020B0604020202020204" pitchFamily="34" charset="0"/>
                <a:cs typeface="Arial" panose="020B0604020202020204" pitchFamily="34" charset="0"/>
              </a:rPr>
              <a:t>Research indicates that when there is a close relationship between a celebrity and the company they endorse, his or her endorsement can be an effective marketing tool (Wang and Liu, 2023).</a:t>
            </a:r>
            <a:endParaRPr lang="en-GB" sz="1600" dirty="0">
              <a:latin typeface="Arial" panose="020B0604020202020204" pitchFamily="34" charset="0"/>
              <a:cs typeface="Arial" panose="020B0604020202020204" pitchFamily="34" charset="0"/>
            </a:endParaRPr>
          </a:p>
        </p:txBody>
      </p:sp>
      <p:sp>
        <p:nvSpPr>
          <p:cNvPr id="10" name="Rectangle 9">
            <a:extLst>
              <a:ext uri="{FF2B5EF4-FFF2-40B4-BE49-F238E27FC236}">
                <a16:creationId xmlns:a16="http://schemas.microsoft.com/office/drawing/2014/main" id="{0D05C9B4-B5C9-2D4D-23C9-CEE72646F9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0"/>
            <a:ext cx="5410200" cy="6858000"/>
          </a:xfrm>
          <a:prstGeom prst="rect">
            <a:avLst/>
          </a:prstGeom>
          <a:solidFill>
            <a:srgbClr val="FFFFFF"/>
          </a:solidFill>
          <a:ln>
            <a:noFill/>
          </a:ln>
          <a:effectLst>
            <a:outerShdw blurRad="317500" dist="241300" dir="8580000" sx="90000" sy="90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a:extLst>
              <a:ext uri="{FF2B5EF4-FFF2-40B4-BE49-F238E27FC236}">
                <a16:creationId xmlns:a16="http://schemas.microsoft.com/office/drawing/2014/main" id="{4D69E7C7-EDF8-E8EF-0419-3845F744B7A3}"/>
              </a:ext>
            </a:extLst>
          </p:cNvPr>
          <p:cNvPicPr>
            <a:picLocks noChangeAspect="1"/>
          </p:cNvPicPr>
          <p:nvPr/>
        </p:nvPicPr>
        <p:blipFill>
          <a:blip r:embed="rId2"/>
          <a:stretch>
            <a:fillRect/>
          </a:stretch>
        </p:blipFill>
        <p:spPr>
          <a:xfrm>
            <a:off x="7607878" y="762256"/>
            <a:ext cx="3758045" cy="2500808"/>
          </a:xfrm>
          <a:prstGeom prst="rect">
            <a:avLst/>
          </a:prstGeom>
        </p:spPr>
      </p:pic>
      <p:pic>
        <p:nvPicPr>
          <p:cNvPr id="5" name="Picture 4">
            <a:extLst>
              <a:ext uri="{FF2B5EF4-FFF2-40B4-BE49-F238E27FC236}">
                <a16:creationId xmlns:a16="http://schemas.microsoft.com/office/drawing/2014/main" id="{A3872FE5-36A0-38C6-855D-F0A13722935D}"/>
              </a:ext>
            </a:extLst>
          </p:cNvPr>
          <p:cNvPicPr>
            <a:picLocks noChangeAspect="1"/>
          </p:cNvPicPr>
          <p:nvPr/>
        </p:nvPicPr>
        <p:blipFill>
          <a:blip r:embed="rId3"/>
          <a:stretch>
            <a:fillRect/>
          </a:stretch>
        </p:blipFill>
        <p:spPr>
          <a:xfrm>
            <a:off x="7607878" y="3857337"/>
            <a:ext cx="3758045" cy="1976004"/>
          </a:xfrm>
          <a:prstGeom prst="rect">
            <a:avLst/>
          </a:prstGeom>
        </p:spPr>
      </p:pic>
    </p:spTree>
    <p:extLst>
      <p:ext uri="{BB962C8B-B14F-4D97-AF65-F5344CB8AC3E}">
        <p14:creationId xmlns:p14="http://schemas.microsoft.com/office/powerpoint/2010/main" val="601016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BBB014-B4D0-2AA7-7C30-449E61CC22A7}"/>
              </a:ext>
            </a:extLst>
          </p:cNvPr>
          <p:cNvSpPr>
            <a:spLocks noGrp="1"/>
          </p:cNvSpPr>
          <p:nvPr>
            <p:ph type="title"/>
          </p:nvPr>
        </p:nvSpPr>
        <p:spPr>
          <a:xfrm>
            <a:off x="758952" y="753691"/>
            <a:ext cx="5190846" cy="1716553"/>
          </a:xfrm>
        </p:spPr>
        <p:txBody>
          <a:bodyPr>
            <a:normAutofit/>
          </a:bodyPr>
          <a:lstStyle/>
          <a:p>
            <a:r>
              <a:rPr lang="en-GB" sz="3200" dirty="0">
                <a:solidFill>
                  <a:srgbClr val="7030A0"/>
                </a:solidFill>
                <a:latin typeface="Arial Black" panose="020B0A04020102020204" pitchFamily="34" charset="0"/>
              </a:rPr>
              <a:t>Real example</a:t>
            </a:r>
          </a:p>
        </p:txBody>
      </p:sp>
      <p:sp>
        <p:nvSpPr>
          <p:cNvPr id="3" name="Content Placeholder 2">
            <a:extLst>
              <a:ext uri="{FF2B5EF4-FFF2-40B4-BE49-F238E27FC236}">
                <a16:creationId xmlns:a16="http://schemas.microsoft.com/office/drawing/2014/main" id="{82C23068-E8A5-98C4-4307-A92FECB85C1A}"/>
              </a:ext>
            </a:extLst>
          </p:cNvPr>
          <p:cNvSpPr>
            <a:spLocks noGrp="1"/>
          </p:cNvSpPr>
          <p:nvPr>
            <p:ph idx="1"/>
          </p:nvPr>
        </p:nvSpPr>
        <p:spPr>
          <a:xfrm>
            <a:off x="195492" y="2470245"/>
            <a:ext cx="6703498" cy="3769835"/>
          </a:xfrm>
        </p:spPr>
        <p:txBody>
          <a:bodyPr anchor="ctr">
            <a:noAutofit/>
          </a:bodyPr>
          <a:lstStyle/>
          <a:p>
            <a:r>
              <a:rPr lang="en-US" sz="1600" dirty="0">
                <a:latin typeface="Arial" panose="020B0604020202020204" pitchFamily="34" charset="0"/>
                <a:cs typeface="Arial" panose="020B0604020202020204" pitchFamily="34" charset="0"/>
              </a:rPr>
              <a:t>The use of Rihanna as a campaign ambassador for Louis Vuitton creates excitement and interest worldwide. The combination of Rihanna’s influence over culture and the high level of creativity associated with both Louis Vuitton and she supports and enhances their communications.</a:t>
            </a:r>
          </a:p>
          <a:p>
            <a:r>
              <a:rPr lang="en-US" sz="1600" dirty="0">
                <a:latin typeface="Arial" panose="020B0604020202020204" pitchFamily="34" charset="0"/>
                <a:cs typeface="Arial" panose="020B0604020202020204" pitchFamily="34" charset="0"/>
              </a:rPr>
              <a:t>Strong meaning transfer occurs due to Rihanna’s style and how it supports and builds upon LV’s message (Halonen-Knight &amp; </a:t>
            </a:r>
            <a:r>
              <a:rPr lang="en-US" sz="1600" dirty="0" err="1">
                <a:latin typeface="Arial" panose="020B0604020202020204" pitchFamily="34" charset="0"/>
                <a:cs typeface="Arial" panose="020B0604020202020204" pitchFamily="34" charset="0"/>
              </a:rPr>
              <a:t>Hurmerinta</a:t>
            </a:r>
            <a:r>
              <a:rPr lang="en-US" sz="1600" dirty="0">
                <a:latin typeface="Arial" panose="020B0604020202020204" pitchFamily="34" charset="0"/>
                <a:cs typeface="Arial" panose="020B0604020202020204" pitchFamily="34" charset="0"/>
              </a:rPr>
              <a:t> 2010).</a:t>
            </a:r>
          </a:p>
          <a:p>
            <a:r>
              <a:rPr lang="en-US" sz="1600" dirty="0">
                <a:latin typeface="Arial" panose="020B0604020202020204" pitchFamily="34" charset="0"/>
                <a:cs typeface="Arial" panose="020B0604020202020204" pitchFamily="34" charset="0"/>
              </a:rPr>
              <a:t>Because of the strong relationship between Rihanna and Louis Vuitton, it was a very successful campaign.</a:t>
            </a:r>
          </a:p>
          <a:p>
            <a:r>
              <a:rPr lang="en-US" sz="1600" dirty="0">
                <a:latin typeface="Arial" panose="020B0604020202020204" pitchFamily="34" charset="0"/>
                <a:cs typeface="Arial" panose="020B0604020202020204" pitchFamily="34" charset="0"/>
              </a:rPr>
              <a:t> It generated more awareness and desirability for Louis Vuitton (Knoll &amp; Matthes 2017).</a:t>
            </a:r>
          </a:p>
          <a:p>
            <a:r>
              <a:rPr lang="en-US" sz="1600" dirty="0">
                <a:latin typeface="Arial" panose="020B0604020202020204" pitchFamily="34" charset="0"/>
                <a:cs typeface="Arial" panose="020B0604020202020204" pitchFamily="34" charset="0"/>
              </a:rPr>
              <a:t>Despite its success, there still exists some risk, as the campaign relied on the reputation of the celebrity (</a:t>
            </a:r>
            <a:r>
              <a:rPr lang="en-US" sz="1600" dirty="0" err="1">
                <a:latin typeface="Arial" panose="020B0604020202020204" pitchFamily="34" charset="0"/>
                <a:cs typeface="Arial" panose="020B0604020202020204" pitchFamily="34" charset="0"/>
              </a:rPr>
              <a:t>Nzuva</a:t>
            </a:r>
            <a:r>
              <a:rPr lang="en-US" sz="1600" dirty="0">
                <a:latin typeface="Arial" panose="020B0604020202020204" pitchFamily="34" charset="0"/>
                <a:cs typeface="Arial" panose="020B0604020202020204" pitchFamily="34" charset="0"/>
              </a:rPr>
              <a:t> 2021).</a:t>
            </a:r>
            <a:endParaRPr lang="en-GB" sz="1600" dirty="0">
              <a:latin typeface="Arial" panose="020B0604020202020204" pitchFamily="34" charset="0"/>
              <a:cs typeface="Arial" panose="020B0604020202020204" pitchFamily="34" charset="0"/>
            </a:endParaRPr>
          </a:p>
        </p:txBody>
      </p:sp>
      <p:sp>
        <p:nvSpPr>
          <p:cNvPr id="14" name="Rectangle 13">
            <a:extLst>
              <a:ext uri="{FF2B5EF4-FFF2-40B4-BE49-F238E27FC236}">
                <a16:creationId xmlns:a16="http://schemas.microsoft.com/office/drawing/2014/main" id="{0D05C9B4-B5C9-2D4D-23C9-CEE72646F9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81800" y="0"/>
            <a:ext cx="5410200" cy="6858000"/>
          </a:xfrm>
          <a:prstGeom prst="rect">
            <a:avLst/>
          </a:prstGeom>
          <a:solidFill>
            <a:srgbClr val="FFFFFF"/>
          </a:solidFill>
          <a:ln>
            <a:noFill/>
          </a:ln>
          <a:effectLst>
            <a:outerShdw blurRad="317500" dist="241300" dir="8580000" sx="90000" sy="90000" algn="t" rotWithShape="0">
              <a:srgbClr val="000000">
                <a:alpha val="25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a:extLst>
              <a:ext uri="{FF2B5EF4-FFF2-40B4-BE49-F238E27FC236}">
                <a16:creationId xmlns:a16="http://schemas.microsoft.com/office/drawing/2014/main" id="{AF596928-D6FC-BAD4-59F0-8D86827D6E0B}"/>
              </a:ext>
            </a:extLst>
          </p:cNvPr>
          <p:cNvPicPr>
            <a:picLocks noChangeAspect="1"/>
          </p:cNvPicPr>
          <p:nvPr/>
        </p:nvPicPr>
        <p:blipFill>
          <a:blip r:embed="rId2"/>
          <a:stretch>
            <a:fillRect/>
          </a:stretch>
        </p:blipFill>
        <p:spPr>
          <a:xfrm>
            <a:off x="8480761" y="756237"/>
            <a:ext cx="2012279" cy="2512847"/>
          </a:xfrm>
          <a:prstGeom prst="rect">
            <a:avLst/>
          </a:prstGeom>
        </p:spPr>
      </p:pic>
      <p:pic>
        <p:nvPicPr>
          <p:cNvPr id="4" name="Picture 3">
            <a:extLst>
              <a:ext uri="{FF2B5EF4-FFF2-40B4-BE49-F238E27FC236}">
                <a16:creationId xmlns:a16="http://schemas.microsoft.com/office/drawing/2014/main" id="{461CB3A2-0BDF-78C4-F67C-9F2FFC53A968}"/>
              </a:ext>
            </a:extLst>
          </p:cNvPr>
          <p:cNvPicPr>
            <a:picLocks noChangeAspect="1"/>
          </p:cNvPicPr>
          <p:nvPr/>
        </p:nvPicPr>
        <p:blipFill>
          <a:blip r:embed="rId3"/>
          <a:stretch>
            <a:fillRect/>
          </a:stretch>
        </p:blipFill>
        <p:spPr>
          <a:xfrm>
            <a:off x="8236061" y="3588916"/>
            <a:ext cx="2501678" cy="2512847"/>
          </a:xfrm>
          <a:prstGeom prst="rect">
            <a:avLst/>
          </a:prstGeom>
        </p:spPr>
      </p:pic>
    </p:spTree>
    <p:extLst>
      <p:ext uri="{BB962C8B-B14F-4D97-AF65-F5344CB8AC3E}">
        <p14:creationId xmlns:p14="http://schemas.microsoft.com/office/powerpoint/2010/main" val="90195341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EBFA4C8-C301-60A7-C96E-E85360F5DFB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1729117"/>
          </a:xfrm>
          <a:prstGeom prst="rect">
            <a:avLst/>
          </a:prstGeom>
          <a:ln>
            <a:noFill/>
          </a:ln>
          <a:effectLst>
            <a:outerShdw blurRad="368300" dist="101600" dir="5460000" sx="90000" sy="90000" algn="t" rotWithShape="0">
              <a:srgbClr val="000000">
                <a:alpha val="20000"/>
              </a:s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A981C1A-0C34-D460-AA36-BE1003DA8DB8}"/>
              </a:ext>
            </a:extLst>
          </p:cNvPr>
          <p:cNvSpPr>
            <a:spLocks noGrp="1"/>
          </p:cNvSpPr>
          <p:nvPr>
            <p:ph type="title"/>
          </p:nvPr>
        </p:nvSpPr>
        <p:spPr>
          <a:xfrm>
            <a:off x="1393672" y="283714"/>
            <a:ext cx="9274928" cy="1161688"/>
          </a:xfrm>
        </p:spPr>
        <p:txBody>
          <a:bodyPr anchor="ctr">
            <a:normAutofit/>
          </a:bodyPr>
          <a:lstStyle/>
          <a:p>
            <a:r>
              <a:rPr lang="en-GB" sz="3200" dirty="0">
                <a:solidFill>
                  <a:srgbClr val="7030A0"/>
                </a:solidFill>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B0D3DCAF-EAD4-EF34-6DFB-1781B04E9867}"/>
              </a:ext>
            </a:extLst>
          </p:cNvPr>
          <p:cNvSpPr>
            <a:spLocks noGrp="1"/>
          </p:cNvSpPr>
          <p:nvPr>
            <p:ph idx="1"/>
          </p:nvPr>
        </p:nvSpPr>
        <p:spPr>
          <a:xfrm>
            <a:off x="1072055" y="2217761"/>
            <a:ext cx="10663796" cy="4034116"/>
          </a:xfrm>
        </p:spPr>
        <p:txBody>
          <a:bodyPr anchor="ctr">
            <a:normAutofit/>
          </a:bodyPr>
          <a:lstStyle/>
          <a:p>
            <a:r>
              <a:rPr lang="en-US" sz="1600" dirty="0">
                <a:latin typeface="Arial" panose="020B0604020202020204" pitchFamily="34" charset="0"/>
                <a:cs typeface="Arial" panose="020B0604020202020204" pitchFamily="34" charset="0"/>
              </a:rPr>
              <a:t>Halonen-Knight, E. and </a:t>
            </a:r>
            <a:r>
              <a:rPr lang="en-US" sz="1600" dirty="0" err="1">
                <a:latin typeface="Arial" panose="020B0604020202020204" pitchFamily="34" charset="0"/>
                <a:cs typeface="Arial" panose="020B0604020202020204" pitchFamily="34" charset="0"/>
              </a:rPr>
              <a:t>Hurmerinta</a:t>
            </a:r>
            <a:r>
              <a:rPr lang="en-US" sz="1600" dirty="0">
                <a:latin typeface="Arial" panose="020B0604020202020204" pitchFamily="34" charset="0"/>
                <a:cs typeface="Arial" panose="020B0604020202020204" pitchFamily="34" charset="0"/>
              </a:rPr>
              <a:t>, L., 2010. Who endorses whom? Meanings transfer in celebrity endorsement. </a:t>
            </a:r>
            <a:r>
              <a:rPr lang="en-US" sz="1600" i="1" dirty="0">
                <a:latin typeface="Arial" panose="020B0604020202020204" pitchFamily="34" charset="0"/>
                <a:cs typeface="Arial" panose="020B0604020202020204" pitchFamily="34" charset="0"/>
              </a:rPr>
              <a:t>Journal of Product &amp; Brand Management</a:t>
            </a:r>
            <a:r>
              <a:rPr lang="en-US" sz="1600" dirty="0">
                <a:latin typeface="Arial" panose="020B0604020202020204" pitchFamily="34" charset="0"/>
                <a:cs typeface="Arial" panose="020B0604020202020204" pitchFamily="34" charset="0"/>
              </a:rPr>
              <a:t>, 19(6), pp.452–460.</a:t>
            </a:r>
          </a:p>
          <a:p>
            <a:r>
              <a:rPr lang="en-US" sz="1600" dirty="0">
                <a:latin typeface="Arial" panose="020B0604020202020204" pitchFamily="34" charset="0"/>
                <a:cs typeface="Arial" panose="020B0604020202020204" pitchFamily="34" charset="0"/>
              </a:rPr>
              <a:t>Knoll, J. and Matthes, J., 2017. The effectiveness of celebrity endorsements: a meta-analysis. </a:t>
            </a:r>
            <a:r>
              <a:rPr lang="en-US" sz="1600" i="1" dirty="0">
                <a:latin typeface="Arial" panose="020B0604020202020204" pitchFamily="34" charset="0"/>
                <a:cs typeface="Arial" panose="020B0604020202020204" pitchFamily="34" charset="0"/>
              </a:rPr>
              <a:t>Journal of the Academy of Marketing Science</a:t>
            </a:r>
            <a:r>
              <a:rPr lang="en-US" sz="1600" dirty="0">
                <a:latin typeface="Arial" panose="020B0604020202020204" pitchFamily="34" charset="0"/>
                <a:cs typeface="Arial" panose="020B0604020202020204" pitchFamily="34" charset="0"/>
              </a:rPr>
              <a:t>, 45(1), pp.55–75.</a:t>
            </a:r>
          </a:p>
          <a:p>
            <a:r>
              <a:rPr lang="en-US" sz="1600" dirty="0" err="1">
                <a:latin typeface="Arial" panose="020B0604020202020204" pitchFamily="34" charset="0"/>
                <a:cs typeface="Arial" panose="020B0604020202020204" pitchFamily="34" charset="0"/>
              </a:rPr>
              <a:t>Nzuva</a:t>
            </a:r>
            <a:r>
              <a:rPr lang="en-US" sz="1600" dirty="0">
                <a:latin typeface="Arial" panose="020B0604020202020204" pitchFamily="34" charset="0"/>
                <a:cs typeface="Arial" panose="020B0604020202020204" pitchFamily="34" charset="0"/>
              </a:rPr>
              <a:t>, S.M., 2021. Celebrity endorsement: Is it still useful as a strategic marketing tool? </a:t>
            </a:r>
            <a:r>
              <a:rPr lang="en-US" sz="1600" i="1" dirty="0">
                <a:latin typeface="Arial" panose="020B0604020202020204" pitchFamily="34" charset="0"/>
                <a:cs typeface="Arial" panose="020B0604020202020204" pitchFamily="34" charset="0"/>
              </a:rPr>
              <a:t>International Journal of Economics and Management Studies,</a:t>
            </a:r>
            <a:r>
              <a:rPr lang="en-US" sz="1600" dirty="0">
                <a:latin typeface="Arial" panose="020B0604020202020204" pitchFamily="34" charset="0"/>
                <a:cs typeface="Arial" panose="020B0604020202020204" pitchFamily="34" charset="0"/>
              </a:rPr>
              <a:t> 8(5), pp.10–14.</a:t>
            </a:r>
          </a:p>
          <a:p>
            <a:r>
              <a:rPr lang="en-US" sz="1600" dirty="0">
                <a:latin typeface="Arial" panose="020B0604020202020204" pitchFamily="34" charset="0"/>
                <a:cs typeface="Arial" panose="020B0604020202020204" pitchFamily="34" charset="0"/>
              </a:rPr>
              <a:t>Osei-Frimpong, K., Donkor, G. and Owusu-Frimpong, N., 2019. The impact of celebrity endorsement on consumer purchase intention: An emerging market perspective. </a:t>
            </a:r>
            <a:r>
              <a:rPr lang="en-US" sz="1600" i="1" dirty="0">
                <a:latin typeface="Arial" panose="020B0604020202020204" pitchFamily="34" charset="0"/>
                <a:cs typeface="Arial" panose="020B0604020202020204" pitchFamily="34" charset="0"/>
              </a:rPr>
              <a:t>Journal of Marketing Theory and Practice</a:t>
            </a:r>
            <a:r>
              <a:rPr lang="en-US" sz="1600" dirty="0">
                <a:latin typeface="Arial" panose="020B0604020202020204" pitchFamily="34" charset="0"/>
                <a:cs typeface="Arial" panose="020B0604020202020204" pitchFamily="34" charset="0"/>
              </a:rPr>
              <a:t>, 27(1), pp.103–121.</a:t>
            </a:r>
          </a:p>
          <a:p>
            <a:r>
              <a:rPr lang="en-US" sz="1600" dirty="0">
                <a:latin typeface="Arial" panose="020B0604020202020204" pitchFamily="34" charset="0"/>
                <a:cs typeface="Arial" panose="020B0604020202020204" pitchFamily="34" charset="0"/>
              </a:rPr>
              <a:t>Wang, S. and Liu, M.T., 2023. Celebrity endorsement in marketing from 1960 to 2021: A bibliometric review and future agenda. </a:t>
            </a:r>
            <a:r>
              <a:rPr lang="en-US" sz="1600" i="1" dirty="0">
                <a:latin typeface="Arial" panose="020B0604020202020204" pitchFamily="34" charset="0"/>
                <a:cs typeface="Arial" panose="020B0604020202020204" pitchFamily="34" charset="0"/>
              </a:rPr>
              <a:t>Asia Pacific Journal of Marketing and Logistics</a:t>
            </a:r>
            <a:r>
              <a:rPr lang="en-US" sz="1600" dirty="0">
                <a:latin typeface="Arial" panose="020B0604020202020204" pitchFamily="34" charset="0"/>
                <a:cs typeface="Arial" panose="020B0604020202020204" pitchFamily="34" charset="0"/>
              </a:rPr>
              <a:t>, 35(4), pp.849–873.</a:t>
            </a:r>
          </a:p>
          <a:p>
            <a:r>
              <a:rPr lang="en-GB" sz="1600" dirty="0">
                <a:latin typeface="Arial" panose="020B0604020202020204" pitchFamily="34" charset="0"/>
                <a:cs typeface="Arial" panose="020B0604020202020204" pitchFamily="34" charset="0"/>
                <a:hlinkClick r:id="rId2"/>
              </a:rPr>
              <a:t>https://www.semanticscholar.org/paper/Celebrity-endorsement-in-business-markets-Canning/5bae0b125e6f64ecbf27c3f31df008557cee5ee0</a:t>
            </a:r>
            <a:r>
              <a:rPr lang="en-GB" sz="1600" dirty="0">
                <a:latin typeface="Arial" panose="020B0604020202020204" pitchFamily="34" charset="0"/>
                <a:cs typeface="Arial" panose="020B0604020202020204" pitchFamily="34" charset="0"/>
              </a:rPr>
              <a:t> </a:t>
            </a:r>
          </a:p>
        </p:txBody>
      </p:sp>
    </p:spTree>
    <p:extLst>
      <p:ext uri="{BB962C8B-B14F-4D97-AF65-F5344CB8AC3E}">
        <p14:creationId xmlns:p14="http://schemas.microsoft.com/office/powerpoint/2010/main" val="41874703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24</TotalTime>
  <Words>564</Words>
  <PresentationFormat>Widescreen</PresentationFormat>
  <Paragraphs>28</Paragraphs>
  <Slides>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vt:i4>
      </vt:variant>
    </vt:vector>
  </HeadingPairs>
  <TitlesOfParts>
    <vt:vector size="10" baseType="lpstr">
      <vt:lpstr>Aptos</vt:lpstr>
      <vt:lpstr>Aptos Display</vt:lpstr>
      <vt:lpstr>Arial</vt:lpstr>
      <vt:lpstr>Arial Black</vt:lpstr>
      <vt:lpstr>Office Theme</vt:lpstr>
      <vt:lpstr>Celebrity Endorsement on Business Marketing </vt:lpstr>
      <vt:lpstr>Why Celebrity Endorsement Matters</vt:lpstr>
      <vt:lpstr>Key Findings </vt:lpstr>
      <vt:lpstr>Real example</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erms:created xsi:type="dcterms:W3CDTF">2025-11-26T21:04:32Z</dcterms:created>
  <dcterms:modified xsi:type="dcterms:W3CDTF">2025-11-26T21:28:41Z</dcterms:modified>
</cp:coreProperties>
</file>