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0"/>
  </p:notesMasterIdLst>
  <p:handoutMasterIdLst>
    <p:handoutMasterId r:id="rId31"/>
  </p:handoutMasterIdLst>
  <p:sldIdLst>
    <p:sldId id="256" r:id="rId4"/>
    <p:sldId id="452" r:id="rId5"/>
    <p:sldId id="501" r:id="rId6"/>
    <p:sldId id="500" r:id="rId7"/>
    <p:sldId id="506" r:id="rId8"/>
    <p:sldId id="502" r:id="rId9"/>
    <p:sldId id="504" r:id="rId10"/>
    <p:sldId id="505" r:id="rId11"/>
    <p:sldId id="507" r:id="rId12"/>
    <p:sldId id="508" r:id="rId13"/>
    <p:sldId id="509" r:id="rId14"/>
    <p:sldId id="510" r:id="rId15"/>
    <p:sldId id="511" r:id="rId16"/>
    <p:sldId id="512" r:id="rId17"/>
    <p:sldId id="513" r:id="rId18"/>
    <p:sldId id="514" r:id="rId19"/>
    <p:sldId id="515" r:id="rId20"/>
    <p:sldId id="516" r:id="rId21"/>
    <p:sldId id="517" r:id="rId22"/>
    <p:sldId id="518" r:id="rId23"/>
    <p:sldId id="519" r:id="rId24"/>
    <p:sldId id="520" r:id="rId25"/>
    <p:sldId id="521" r:id="rId26"/>
    <p:sldId id="503" r:id="rId27"/>
    <p:sldId id="523" r:id="rId28"/>
    <p:sldId id="499" r:id="rId2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054" autoAdjust="0"/>
  </p:normalViewPr>
  <p:slideViewPr>
    <p:cSldViewPr>
      <p:cViewPr varScale="1">
        <p:scale>
          <a:sx n="65" d="100"/>
          <a:sy n="65" d="100"/>
        </p:scale>
        <p:origin x="386" y="29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jackworthen.com/2018/03/19/creating-a-log-table-to-track-changes-to-database-objects-in-sql-server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ocs.microsoft.com/en-us/sql/relational-databases/triggers/use-the-eventdata-function" TargetMode="External"/><Relationship Id="rId4" Type="http://schemas.openxmlformats.org/officeDocument/2006/relationships/hyperlink" Target="https://docs.microsoft.com/en-us/sql/relational-databases/triggers/ddl-triggers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trigger-transact-sql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create-trigger.html" TargetMode="External"/><Relationship Id="rId4" Type="http://schemas.openxmlformats.org/officeDocument/2006/relationships/hyperlink" Target="https://docs.oracle.com/cd/B19306_01/server.102/b14200/statements_7004.htm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https://jackworthen.com/2018/03/19/creating-a-log-table-to-track-changes-to-database-objects-in-sql-server/</a:t>
            </a:r>
            <a:endParaRPr lang="en-GB" dirty="0">
              <a:hlinkClick r:id="rId4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https://docs.microsoft.com/en-us/sql/relational-databases/triggers/ddl-triggers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5"/>
              </a:rPr>
              <a:t>https://docs.microsoft.com/en-us/sql/relational-databases/triggers/use-the-eventdata-function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7731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MS SQL Server: </a:t>
            </a:r>
            <a:r>
              <a:rPr lang="en-GB" dirty="0">
                <a:hlinkClick r:id="rId3"/>
              </a:rPr>
              <a:t>https://docs.microsoft.com/en-us/sql/t-sql/statements/create-trigger-transact-sql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Oracle:</a:t>
            </a:r>
            <a:r>
              <a:rPr lang="en-GB" baseline="0" dirty="0"/>
              <a:t> </a:t>
            </a:r>
            <a:r>
              <a:rPr lang="en-GB" dirty="0">
                <a:hlinkClick r:id="rId4"/>
              </a:rPr>
              <a:t>https://docs.oracle.com/cd/B19306_01/server.102/b14200/statements_7004.htm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MySQL: </a:t>
            </a:r>
            <a:r>
              <a:rPr lang="en-GB" dirty="0">
                <a:hlinkClick r:id="rId5"/>
              </a:rPr>
              <a:t>https://dev.mysql.com/doc/refman/8.0/en/create-trigger.html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055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</a:t>
            </a:r>
            <a:r>
              <a:rPr lang="en-GB" baseline="0" dirty="0"/>
              <a:t> You can, however, in some cases be clever and accomplish BEFORE Triggers.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5053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Alternatively, if your</a:t>
            </a:r>
            <a:r>
              <a:rPr lang="en-GB" baseline="0" dirty="0"/>
              <a:t> SQL Server is set up to send emails, you can use SQL Server’s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sp_send_dbmail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stored procedure.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See: https://docs.microsoft.com/en-us/sql/relational-databases/system-stored-procedures/sp-send-dbmail-transact-sql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9008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You can test the trigger</a:t>
            </a:r>
            <a:r>
              <a:rPr lang="en-GB" baseline="0" dirty="0"/>
              <a:t> using the following SQL statement which doesn’t actually alter the table data: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UPDATE Branch SET City = City WHERE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BranchNo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= 'B0001';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delete the trigger, use:</a:t>
            </a:r>
            <a:r>
              <a:rPr lang="en-GB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DROP TRIGGER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BranchTableModified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0252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Oracle:</a:t>
            </a:r>
            <a:r>
              <a:rPr lang="en-GB" baseline="0" dirty="0"/>
              <a:t> these two tables are called :old and :new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MySQL these two tables are called OLD and NEW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0518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test</a:t>
            </a:r>
            <a:r>
              <a:rPr lang="en-GB" baseline="0" dirty="0"/>
              <a:t> the trigger with the following query:</a:t>
            </a:r>
          </a:p>
          <a:p>
            <a:endParaRPr lang="en-GB" baseline="0" dirty="0"/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INSERT INTO Property (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PropertyRef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OwnerID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Type,Rooms,Rent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StreetAddress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City, Postcode,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BranchNo,ManagedBy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 VALUES ('P180178', 'CO19053', 'Flat’,2,550.00, ‘32 Golf Road', 'Swansea', 'SA1 8HB 'B0001', 'S28014');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2831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test</a:t>
            </a:r>
            <a:r>
              <a:rPr lang="en-GB" baseline="0" dirty="0"/>
              <a:t> the trigger with the following query:</a:t>
            </a:r>
          </a:p>
          <a:p>
            <a:endParaRPr lang="en-GB" baseline="0" dirty="0"/>
          </a:p>
          <a:p>
            <a:r>
              <a:rPr lang="en-GB" baseline="0" dirty="0"/>
              <a:t>INSERT INTO Property (</a:t>
            </a:r>
            <a:r>
              <a:rPr lang="en-GB" baseline="0" dirty="0" err="1"/>
              <a:t>PropertyRef</a:t>
            </a:r>
            <a:r>
              <a:rPr lang="en-GB" baseline="0" dirty="0"/>
              <a:t>, </a:t>
            </a:r>
            <a:r>
              <a:rPr lang="en-GB" baseline="0" dirty="0" err="1"/>
              <a:t>OwnerID</a:t>
            </a:r>
            <a:r>
              <a:rPr lang="en-GB" baseline="0" dirty="0"/>
              <a:t>, </a:t>
            </a:r>
            <a:r>
              <a:rPr lang="en-GB" baseline="0" dirty="0" err="1"/>
              <a:t>Type,Rooms,Rent</a:t>
            </a:r>
            <a:r>
              <a:rPr lang="en-GB" baseline="0" dirty="0"/>
              <a:t>, </a:t>
            </a:r>
            <a:r>
              <a:rPr lang="en-GB" baseline="0" dirty="0" err="1"/>
              <a:t>StreetAddress</a:t>
            </a:r>
            <a:r>
              <a:rPr lang="en-GB" baseline="0" dirty="0"/>
              <a:t>, City, Postcode, </a:t>
            </a:r>
            <a:r>
              <a:rPr lang="en-GB" baseline="0" dirty="0" err="1"/>
              <a:t>BranchNo,ManagedBy</a:t>
            </a:r>
            <a:r>
              <a:rPr lang="en-GB" baseline="0" dirty="0"/>
              <a:t>) VALUES ('P180188', 'CO19053', 'Flat’,5,570.00, ‘32 Golf Road', 'Swansea', 'SA1 8HB 'B0001', 'S28014');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7469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182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jackworthen.com/2018/03/19/creating-a-log-table-to-track-changes-to-database-objects-in-sql-server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trigger-transact-sq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raiserror-transact-sq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triggers/use-the-inserted-and-deleted-table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Triggers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237311"/>
            <a:ext cx="6705600" cy="498525"/>
          </a:xfrm>
        </p:spPr>
        <p:txBody>
          <a:bodyPr>
            <a:normAutofit/>
          </a:bodyPr>
          <a:lstStyle/>
          <a:p>
            <a:r>
              <a:rPr lang="en-GB" dirty="0"/>
              <a:t>Lecture week 9: Database Systems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72AD95-9387-42DE-BB78-DF881D50F979}"/>
              </a:ext>
            </a:extLst>
          </p:cNvPr>
          <p:cNvSpPr txBox="1"/>
          <p:nvPr/>
        </p:nvSpPr>
        <p:spPr>
          <a:xfrm>
            <a:off x="101600" y="6301907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Database Triggers</a:t>
            </a:r>
          </a:p>
          <a:p>
            <a:r>
              <a:rPr lang="en-GB" dirty="0"/>
              <a:t>DDL Triggers</a:t>
            </a:r>
          </a:p>
          <a:p>
            <a:r>
              <a:rPr lang="en-GB" dirty="0"/>
              <a:t>DML Triggers</a:t>
            </a:r>
          </a:p>
        </p:txBody>
      </p:sp>
    </p:spTree>
    <p:extLst>
      <p:ext uri="{BB962C8B-B14F-4D97-AF65-F5344CB8AC3E}">
        <p14:creationId xmlns:p14="http://schemas.microsoft.com/office/powerpoint/2010/main" val="2750551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do the terms DML and DDL refer to in relation to databases and how do they differ?</a:t>
            </a:r>
          </a:p>
        </p:txBody>
      </p:sp>
    </p:spTree>
    <p:extLst>
      <p:ext uri="{BB962C8B-B14F-4D97-AF65-F5344CB8AC3E}">
        <p14:creationId xmlns:p14="http://schemas.microsoft.com/office/powerpoint/2010/main" val="1973832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Trigger defines some action that the DBMS should automatically take when some event occurs in the database.</a:t>
            </a:r>
          </a:p>
          <a:p>
            <a:r>
              <a:rPr lang="en-GB" dirty="0"/>
              <a:t>MS SQL Server distinguishes between:</a:t>
            </a:r>
          </a:p>
          <a:p>
            <a:pPr lvl="1"/>
            <a:r>
              <a:rPr lang="en-GB" b="1" dirty="0"/>
              <a:t>DML Triggers</a:t>
            </a:r>
            <a:r>
              <a:rPr lang="en-GB" dirty="0"/>
              <a:t>: executed in response to DML events</a:t>
            </a:r>
          </a:p>
          <a:p>
            <a:pPr lvl="1"/>
            <a:r>
              <a:rPr lang="en-GB" b="1" dirty="0"/>
              <a:t>DDL Triggers</a:t>
            </a:r>
            <a:r>
              <a:rPr lang="en-GB" dirty="0"/>
              <a:t>: executed in response to DDL events</a:t>
            </a:r>
          </a:p>
          <a:p>
            <a:pPr lvl="1"/>
            <a:r>
              <a:rPr lang="en-GB" b="1" dirty="0"/>
              <a:t>Logon Triggers</a:t>
            </a:r>
            <a:r>
              <a:rPr lang="en-GB" dirty="0"/>
              <a:t>: executed in response to the LOGON event that occurs when a user’s session is established.</a:t>
            </a:r>
          </a:p>
          <a:p>
            <a:r>
              <a:rPr lang="en-GB" dirty="0"/>
              <a:t>For this module, we are interested in </a:t>
            </a:r>
            <a:r>
              <a:rPr lang="en-GB" b="1" dirty="0"/>
              <a:t>DML Triggers</a:t>
            </a:r>
            <a:r>
              <a:rPr lang="en-GB" dirty="0"/>
              <a:t>.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But</a:t>
            </a:r>
            <a:r>
              <a:rPr lang="en-GB" dirty="0"/>
              <a:t> 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176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Triggers are based on the Event-Condition-Action (ECA) model and consists of:</a:t>
            </a:r>
          </a:p>
          <a:p>
            <a:r>
              <a:rPr lang="en-GB" b="1" dirty="0"/>
              <a:t>Event</a:t>
            </a:r>
            <a:r>
              <a:rPr lang="en-GB" dirty="0"/>
              <a:t>: the event (the change) that triggers the rule </a:t>
            </a:r>
          </a:p>
          <a:p>
            <a:pPr lvl="1"/>
            <a:r>
              <a:rPr lang="en-GB" dirty="0"/>
              <a:t>INSERT, UPDATE or DELETE (for DML triggers)</a:t>
            </a:r>
          </a:p>
          <a:p>
            <a:pPr lvl="1"/>
            <a:r>
              <a:rPr lang="en-GB" dirty="0"/>
              <a:t>It is also possible to specify the timing: BEFORE or AFTER the event, and even INSTEAD OF the event.</a:t>
            </a:r>
          </a:p>
          <a:p>
            <a:r>
              <a:rPr lang="en-GB" b="1" dirty="0"/>
              <a:t>Condition</a:t>
            </a:r>
            <a:r>
              <a:rPr lang="en-GB" dirty="0"/>
              <a:t>: determines whether the action should be executed</a:t>
            </a:r>
          </a:p>
          <a:p>
            <a:pPr lvl="1"/>
            <a:r>
              <a:rPr lang="en-GB" dirty="0"/>
              <a:t>Specifying a condition is optional.</a:t>
            </a:r>
          </a:p>
          <a:p>
            <a:pPr lvl="1"/>
            <a:r>
              <a:rPr lang="en-GB" dirty="0"/>
              <a:t>If specified, trigger will only execute if the condition is true.</a:t>
            </a:r>
          </a:p>
          <a:p>
            <a:r>
              <a:rPr lang="en-GB" b="1" dirty="0"/>
              <a:t>Action</a:t>
            </a:r>
            <a:r>
              <a:rPr lang="en-GB" dirty="0"/>
              <a:t>: the action to be taken. </a:t>
            </a:r>
          </a:p>
          <a:p>
            <a:pPr lvl="1"/>
            <a:r>
              <a:rPr lang="en-GB" dirty="0"/>
              <a:t>Contains the SQL statements and code to automatically execute when a triggering statement occurs and trigger condition is true.</a:t>
            </a:r>
          </a:p>
        </p:txBody>
      </p:sp>
    </p:spTree>
    <p:extLst>
      <p:ext uri="{BB962C8B-B14F-4D97-AF65-F5344CB8AC3E}">
        <p14:creationId xmlns:p14="http://schemas.microsoft.com/office/powerpoint/2010/main" val="209480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DDL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Writing a DDL trigger to track all DDL events is relatively easy</a:t>
            </a:r>
          </a:p>
          <a:p>
            <a:r>
              <a:rPr lang="en-GB" dirty="0"/>
              <a:t>You can create a single DDL trigger to track when:</a:t>
            </a:r>
          </a:p>
          <a:p>
            <a:pPr lvl="1"/>
            <a:r>
              <a:rPr lang="en-GB" dirty="0"/>
              <a:t>Objects i.e. tables, views, etc. are </a:t>
            </a:r>
            <a:r>
              <a:rPr lang="en-GB" dirty="0" err="1"/>
              <a:t>CREATEd</a:t>
            </a:r>
            <a:endParaRPr lang="en-GB" dirty="0"/>
          </a:p>
          <a:p>
            <a:pPr lvl="1"/>
            <a:r>
              <a:rPr lang="en-GB" dirty="0"/>
              <a:t>Objects are </a:t>
            </a:r>
            <a:r>
              <a:rPr lang="en-GB" dirty="0" err="1"/>
              <a:t>DROPped</a:t>
            </a:r>
            <a:endParaRPr lang="en-GB" dirty="0"/>
          </a:p>
          <a:p>
            <a:pPr lvl="1"/>
            <a:r>
              <a:rPr lang="en-GB" dirty="0"/>
              <a:t>Object are </a:t>
            </a:r>
            <a:r>
              <a:rPr lang="en-GB" dirty="0" err="1"/>
              <a:t>ALTERed</a:t>
            </a:r>
            <a:endParaRPr lang="en-GB" dirty="0"/>
          </a:p>
          <a:p>
            <a:r>
              <a:rPr lang="en-GB" dirty="0"/>
              <a:t>See the following link:</a:t>
            </a:r>
          </a:p>
          <a:p>
            <a:pPr lvl="1"/>
            <a:r>
              <a:rPr lang="en-GB" dirty="0">
                <a:hlinkClick r:id="rId3"/>
              </a:rPr>
              <a:t>Creating A Log Table To Track Changes To Database Objects In SQL Server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288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DML Trigger is a compound SQL statement </a:t>
            </a:r>
            <a:r>
              <a:rPr lang="en-GB" b="1" i="1" dirty="0"/>
              <a:t>automatically</a:t>
            </a:r>
            <a:r>
              <a:rPr lang="en-GB" dirty="0"/>
              <a:t> </a:t>
            </a:r>
            <a:r>
              <a:rPr lang="en-GB" b="1" i="1" dirty="0"/>
              <a:t>executed </a:t>
            </a:r>
            <a:r>
              <a:rPr lang="en-GB" dirty="0"/>
              <a:t>by the DBMS as a side effect of </a:t>
            </a:r>
            <a:r>
              <a:rPr lang="en-GB" b="1" i="1" dirty="0"/>
              <a:t>modifying data</a:t>
            </a:r>
            <a:r>
              <a:rPr lang="en-GB" dirty="0"/>
              <a:t> through a DML event.</a:t>
            </a:r>
          </a:p>
          <a:p>
            <a:r>
              <a:rPr lang="en-GB" dirty="0"/>
              <a:t>DML events are INSERTs, UPDATEs or DELETEs on a named table or view.</a:t>
            </a:r>
          </a:p>
          <a:p>
            <a:r>
              <a:rPr lang="en-GB" dirty="0"/>
              <a:t>They are similar to constraints, in that they can, be used to enforce business rules and data integrity.</a:t>
            </a:r>
          </a:p>
          <a:p>
            <a:r>
              <a:rPr lang="en-GB" dirty="0"/>
              <a:t>They are, however, more flexible and provide a greater variety of actions than constraints.</a:t>
            </a:r>
          </a:p>
        </p:txBody>
      </p:sp>
    </p:spTree>
    <p:extLst>
      <p:ext uri="{BB962C8B-B14F-4D97-AF65-F5344CB8AC3E}">
        <p14:creationId xmlns:p14="http://schemas.microsoft.com/office/powerpoint/2010/main" val="639677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DML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Validating input data</a:t>
            </a:r>
          </a:p>
          <a:p>
            <a:r>
              <a:rPr lang="en-GB" dirty="0"/>
              <a:t>Maintaining and enforcing complex constraints that otherwise would be difficult/ impossible. E.g.:</a:t>
            </a:r>
          </a:p>
          <a:p>
            <a:pPr lvl="1"/>
            <a:r>
              <a:rPr lang="en-GB" dirty="0"/>
              <a:t>Enforcing business rules and data integrity constraint that may involve querying other tables or executing complex SQL statements.</a:t>
            </a:r>
          </a:p>
          <a:p>
            <a:r>
              <a:rPr lang="en-GB" dirty="0"/>
              <a:t>Audit changes to data, i.e. recording who made a change, what it was and when.</a:t>
            </a:r>
          </a:p>
          <a:p>
            <a:r>
              <a:rPr lang="en-GB" dirty="0"/>
              <a:t>Supporting alerts e.g. e-mails that some action needs to be taken due to some update on a table.</a:t>
            </a:r>
          </a:p>
          <a:p>
            <a:r>
              <a:rPr lang="en-GB" dirty="0"/>
              <a:t>Supporting replication (relates to distributed databases).</a:t>
            </a:r>
          </a:p>
        </p:txBody>
      </p:sp>
    </p:spTree>
    <p:extLst>
      <p:ext uri="{BB962C8B-B14F-4D97-AF65-F5344CB8AC3E}">
        <p14:creationId xmlns:p14="http://schemas.microsoft.com/office/powerpoint/2010/main" val="28115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simplified </a:t>
            </a:r>
            <a:r>
              <a:rPr lang="en-GB" dirty="0">
                <a:hlinkClick r:id="rId3"/>
              </a:rPr>
              <a:t>MS SQL Server syntax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b="1" dirty="0"/>
              <a:t>AFTER</a:t>
            </a:r>
            <a:r>
              <a:rPr lang="en-GB" dirty="0"/>
              <a:t> specifies that the DML trigger is fired only </a:t>
            </a:r>
            <a:r>
              <a:rPr lang="en-GB" b="1" i="1" dirty="0"/>
              <a:t>after all</a:t>
            </a:r>
            <a:r>
              <a:rPr lang="en-GB" dirty="0"/>
              <a:t> operations specified in the triggering SQL have completed successfully.</a:t>
            </a:r>
          </a:p>
          <a:p>
            <a:pPr lvl="1"/>
            <a:r>
              <a:rPr lang="en-GB" dirty="0"/>
              <a:t>AFTER Triggers cannot be defined on views</a:t>
            </a:r>
          </a:p>
          <a:p>
            <a:pPr lvl="1"/>
            <a:r>
              <a:rPr lang="en-GB" dirty="0"/>
              <a:t>You can use FOR and AFTER in combination i.e. FOR AFTER, or just one of the keywords.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140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MS SQL Server does not support BEFORE triggers as some DBMSs do.</a:t>
            </a:r>
          </a:p>
          <a:p>
            <a:pPr lvl="1"/>
            <a:r>
              <a:rPr lang="en-GB" dirty="0"/>
              <a:t>BEFORE triggers will execute before the triggering SQL.</a:t>
            </a:r>
          </a:p>
          <a:p>
            <a:r>
              <a:rPr lang="en-GB" b="1" dirty="0"/>
              <a:t>INSTEAD OF</a:t>
            </a:r>
            <a:r>
              <a:rPr lang="en-GB" dirty="0"/>
              <a:t> triggers override the standard actions of an INSERT, UPDATE, or DELETE.</a:t>
            </a:r>
          </a:p>
          <a:p>
            <a:pPr lvl="1"/>
            <a:r>
              <a:rPr lang="en-GB" dirty="0"/>
              <a:t>Specifies that the DML trigger is executed </a:t>
            </a:r>
            <a:r>
              <a:rPr lang="en-GB" b="1" i="1" dirty="0"/>
              <a:t>instead of</a:t>
            </a:r>
            <a:r>
              <a:rPr lang="en-GB" dirty="0"/>
              <a:t> the triggering SQL statement.</a:t>
            </a:r>
          </a:p>
          <a:p>
            <a:pPr lvl="1"/>
            <a:r>
              <a:rPr lang="en-GB" dirty="0"/>
              <a:t>They are useful for enabling views that would not be normally updatable to support updates.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332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/>
          </a:bodyPr>
          <a:lstStyle/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b="1" dirty="0"/>
              <a:t>INSERT</a:t>
            </a:r>
            <a:r>
              <a:rPr lang="en-GB" dirty="0"/>
              <a:t> | </a:t>
            </a:r>
            <a:r>
              <a:rPr lang="en-GB" b="1" dirty="0"/>
              <a:t>DELETE</a:t>
            </a:r>
            <a:r>
              <a:rPr lang="en-GB" dirty="0"/>
              <a:t> | </a:t>
            </a:r>
            <a:r>
              <a:rPr lang="en-GB" b="1" dirty="0"/>
              <a:t>UPDATE</a:t>
            </a:r>
            <a:r>
              <a:rPr lang="en-GB" dirty="0"/>
              <a:t>: specifies the data modification statements executed against the specified table or view that activates the DML trigger.</a:t>
            </a:r>
          </a:p>
          <a:p>
            <a:pPr lvl="1"/>
            <a:r>
              <a:rPr lang="en-GB" dirty="0"/>
              <a:t>Any combination of these, and in any order, is allowed.</a:t>
            </a:r>
          </a:p>
          <a:p>
            <a:r>
              <a:rPr lang="en-GB" b="1" dirty="0" err="1"/>
              <a:t>sql_statement</a:t>
            </a:r>
            <a:r>
              <a:rPr lang="en-GB" dirty="0"/>
              <a:t> specifies the trigger conditions and actions to execute.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8357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Create a Trigger that raises a warning error message to the client if data is changed or added to the Branch table.</a:t>
            </a:r>
          </a:p>
          <a:p>
            <a:pPr lvl="1"/>
            <a:r>
              <a:rPr lang="en-GB" b="1" dirty="0"/>
              <a:t>Trigger Event</a:t>
            </a:r>
            <a:r>
              <a:rPr lang="en-GB" dirty="0"/>
              <a:t>: Any DML changes to the Branch Table</a:t>
            </a:r>
          </a:p>
          <a:p>
            <a:pPr lvl="1"/>
            <a:r>
              <a:rPr lang="en-GB" b="1" dirty="0"/>
              <a:t>Condition</a:t>
            </a:r>
            <a:r>
              <a:rPr lang="en-GB" dirty="0"/>
              <a:t>: There is no additional condition</a:t>
            </a:r>
          </a:p>
          <a:p>
            <a:pPr lvl="1"/>
            <a:r>
              <a:rPr lang="en-GB" b="1" dirty="0"/>
              <a:t>Action</a:t>
            </a:r>
            <a:r>
              <a:rPr lang="en-GB" dirty="0"/>
              <a:t>: Raise a warning error message. You can use MS SQL Server’s </a:t>
            </a:r>
            <a:r>
              <a:rPr lang="en-GB" dirty="0">
                <a:hlinkClick r:id="rId3"/>
              </a:rPr>
              <a:t>RAISEERROR</a:t>
            </a:r>
            <a:r>
              <a:rPr lang="en-GB" dirty="0"/>
              <a:t> method: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RAISERROR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'Message'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Severity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pPr lvl="2"/>
            <a:r>
              <a:rPr lang="en-GB" dirty="0"/>
              <a:t>Message: a string error message to display</a:t>
            </a:r>
          </a:p>
          <a:p>
            <a:pPr lvl="2"/>
            <a:r>
              <a:rPr lang="en-GB" dirty="0"/>
              <a:t>Severity: a number between 0-18 defining a user-defined severity level.</a:t>
            </a:r>
          </a:p>
          <a:p>
            <a:pPr lvl="2"/>
            <a:r>
              <a:rPr lang="en-GB" dirty="0"/>
              <a:t>State: a number between 0 – 255 typically representing a unique location number from which the error occurred.</a:t>
            </a:r>
          </a:p>
        </p:txBody>
      </p:sp>
    </p:spTree>
    <p:extLst>
      <p:ext uri="{BB962C8B-B14F-4D97-AF65-F5344CB8AC3E}">
        <p14:creationId xmlns:p14="http://schemas.microsoft.com/office/powerpoint/2010/main" val="268486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Create a Trigger that raises a warning error message to the client if data is changed or added to the Branch table.</a:t>
            </a: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BranchTableModified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RAISERROR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'Notify IT: Branch data modified'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5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/>
              <a:t>Simply displays the message at the client.</a:t>
            </a:r>
          </a:p>
          <a:p>
            <a:pPr lvl="1"/>
            <a:r>
              <a:rPr lang="en-GB" dirty="0"/>
              <a:t>It has a severity level rating of 5</a:t>
            </a:r>
          </a:p>
          <a:p>
            <a:pPr lvl="1"/>
            <a:r>
              <a:rPr lang="en-GB" dirty="0"/>
              <a:t>It originated from Location 1</a:t>
            </a:r>
          </a:p>
          <a:p>
            <a:r>
              <a:rPr lang="en-GB" dirty="0"/>
              <a:t>However, you typically want to create more complex triggers than this.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49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DML Triggers: </a:t>
            </a:r>
            <a:br>
              <a:rPr lang="en-GB" dirty="0"/>
            </a:br>
            <a:r>
              <a:rPr lang="en-GB" dirty="0"/>
              <a:t>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DML Trigger statements </a:t>
            </a:r>
            <a:r>
              <a:rPr lang="en-GB" dirty="0">
                <a:hlinkClick r:id="rId3"/>
              </a:rPr>
              <a:t>use two special tables</a:t>
            </a:r>
            <a:r>
              <a:rPr lang="en-GB" dirty="0"/>
              <a:t>. In MS SQL Server, they are called: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deleted</a:t>
            </a:r>
            <a:r>
              <a:rPr lang="en-GB" dirty="0"/>
              <a:t> table: </a:t>
            </a:r>
            <a:r>
              <a:rPr lang="en-GB" b="1" i="1" dirty="0"/>
              <a:t>stores copies</a:t>
            </a:r>
            <a:r>
              <a:rPr lang="en-GB" dirty="0"/>
              <a:t> of the affected rows during DELETE and UPDATE statements.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inserted</a:t>
            </a:r>
            <a:r>
              <a:rPr lang="en-GB" dirty="0"/>
              <a:t> table: </a:t>
            </a:r>
            <a:r>
              <a:rPr lang="en-GB" b="1" i="1" dirty="0"/>
              <a:t>stores copies</a:t>
            </a:r>
            <a:r>
              <a:rPr lang="en-GB" dirty="0"/>
              <a:t> of the affected rows during INSERT and UPDATE statements.</a:t>
            </a:r>
          </a:p>
          <a:p>
            <a:r>
              <a:rPr lang="en-GB" dirty="0"/>
              <a:t>SQL Server automatically creates and manages these </a:t>
            </a:r>
            <a:r>
              <a:rPr lang="en-GB" b="1" i="1" dirty="0"/>
              <a:t>temporary, memory-resident </a:t>
            </a:r>
            <a:r>
              <a:rPr lang="en-GB" dirty="0"/>
              <a:t>tables.</a:t>
            </a:r>
          </a:p>
          <a:p>
            <a:r>
              <a:rPr lang="en-GB" b="1" dirty="0"/>
              <a:t>Note</a:t>
            </a:r>
            <a:r>
              <a:rPr lang="en-GB" dirty="0"/>
              <a:t>: you cannot directly modify the data in these tables! They are only </a:t>
            </a:r>
            <a:r>
              <a:rPr lang="en-GB" b="1" i="1" dirty="0"/>
              <a:t>temporary tables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85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INSERTS: 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an INSERT Statement:</a:t>
            </a:r>
          </a:p>
          <a:p>
            <a:pPr lvl="1"/>
            <a:r>
              <a:rPr lang="en-GB" dirty="0"/>
              <a:t>New Row is added to both the trigger (actual) table and the inserted table.</a:t>
            </a:r>
          </a:p>
          <a:p>
            <a:pPr lvl="1"/>
            <a:r>
              <a:rPr lang="en-GB" dirty="0"/>
              <a:t>The row added to the inserted table is a copy of the new row.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1475656" y="3806991"/>
            <a:ext cx="6049367" cy="2649399"/>
            <a:chOff x="1475656" y="3806991"/>
            <a:chExt cx="6049367" cy="2649399"/>
          </a:xfrm>
        </p:grpSpPr>
        <p:sp>
          <p:nvSpPr>
            <p:cNvPr id="4" name="TextBox 3"/>
            <p:cNvSpPr txBox="1"/>
            <p:nvPr/>
          </p:nvSpPr>
          <p:spPr>
            <a:xfrm>
              <a:off x="3563888" y="3806991"/>
              <a:ext cx="2088232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INSERT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INTO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(</a:t>
              </a:r>
              <a:r>
                <a:rPr lang="en-GB" dirty="0">
                  <a:solidFill>
                    <a:srgbClr val="FF0000"/>
                  </a:solidFill>
                  <a:latin typeface="Consolas" panose="020B0609020204030204" pitchFamily="49" charset="0"/>
                </a:rPr>
                <a:t>…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)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563888" y="4959119"/>
              <a:ext cx="2088232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New Record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475656" y="6087058"/>
              <a:ext cx="2520279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Trigger Table (Branch)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5724128" y="6057248"/>
              <a:ext cx="1656184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inserted Table</a:t>
              </a:r>
            </a:p>
          </p:txBody>
        </p:sp>
        <p:cxnSp>
          <p:nvCxnSpPr>
            <p:cNvPr id="8" name="Elbow Connector 7"/>
            <p:cNvCxnSpPr>
              <a:stCxn id="5" idx="2"/>
              <a:endCxn id="6" idx="0"/>
            </p:cNvCxnSpPr>
            <p:nvPr/>
          </p:nvCxnSpPr>
          <p:spPr>
            <a:xfrm rot="5400000">
              <a:off x="3292597" y="4771650"/>
              <a:ext cx="758607" cy="1872208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1835696" y="5726668"/>
              <a:ext cx="8726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Add to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558155" y="5683521"/>
              <a:ext cx="9668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Copy to</a:t>
              </a:r>
            </a:p>
          </p:txBody>
        </p:sp>
        <p:cxnSp>
          <p:nvCxnSpPr>
            <p:cNvPr id="11" name="Elbow Connector 10"/>
            <p:cNvCxnSpPr>
              <a:stCxn id="5" idx="2"/>
              <a:endCxn id="7" idx="0"/>
            </p:cNvCxnSpPr>
            <p:nvPr/>
          </p:nvCxnSpPr>
          <p:spPr>
            <a:xfrm rot="16200000" flipH="1">
              <a:off x="5215714" y="4720741"/>
              <a:ext cx="728797" cy="1944216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4" idx="2"/>
              <a:endCxn id="5" idx="0"/>
            </p:cNvCxnSpPr>
            <p:nvPr/>
          </p:nvCxnSpPr>
          <p:spPr>
            <a:xfrm>
              <a:off x="4608004" y="4453322"/>
              <a:ext cx="0" cy="50579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6355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UPDATES: 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an UPDATE Statement :</a:t>
            </a:r>
          </a:p>
          <a:p>
            <a:pPr lvl="1"/>
            <a:r>
              <a:rPr lang="en-GB" dirty="0"/>
              <a:t>Old row is removed from trigger (actual) table and transferred to deleted table.</a:t>
            </a:r>
          </a:p>
          <a:p>
            <a:pPr lvl="1"/>
            <a:r>
              <a:rPr lang="en-GB" dirty="0"/>
              <a:t>New updated row is added to both the trigger (actual) table and the inserted table.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80923" y="4005064"/>
            <a:ext cx="8284021" cy="2635478"/>
            <a:chOff x="780923" y="4005064"/>
            <a:chExt cx="8284021" cy="2635478"/>
          </a:xfrm>
        </p:grpSpPr>
        <p:sp>
          <p:nvSpPr>
            <p:cNvPr id="13" name="TextBox 12"/>
            <p:cNvSpPr txBox="1"/>
            <p:nvPr/>
          </p:nvSpPr>
          <p:spPr>
            <a:xfrm>
              <a:off x="3275856" y="4005064"/>
              <a:ext cx="1944216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FF00FF"/>
                  </a:solidFill>
                  <a:latin typeface="Consolas" panose="020B0609020204030204" pitchFamily="49" charset="0"/>
                </a:rPr>
                <a:t>UPDATE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SET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...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971600" y="5183091"/>
              <a:ext cx="2088232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Old Record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796136" y="5160439"/>
              <a:ext cx="230425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New Updated Record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229908" y="6254888"/>
              <a:ext cx="2432415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Trigger Table (Branch)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7308304" y="6271210"/>
              <a:ext cx="171990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inserted Table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4669061" y="5930595"/>
              <a:ext cx="8726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Add to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8098076" y="5951056"/>
              <a:ext cx="9668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Copy to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971600" y="6175444"/>
              <a:ext cx="2106180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deleted Table</a:t>
              </a:r>
            </a:p>
          </p:txBody>
        </p:sp>
        <p:cxnSp>
          <p:nvCxnSpPr>
            <p:cNvPr id="23" name="Elbow Connector 22"/>
            <p:cNvCxnSpPr>
              <a:stCxn id="13" idx="2"/>
              <a:endCxn id="14" idx="0"/>
            </p:cNvCxnSpPr>
            <p:nvPr/>
          </p:nvCxnSpPr>
          <p:spPr>
            <a:xfrm rot="5400000">
              <a:off x="2865992" y="3801119"/>
              <a:ext cx="531696" cy="2232248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13" idx="2"/>
              <a:endCxn id="15" idx="0"/>
            </p:cNvCxnSpPr>
            <p:nvPr/>
          </p:nvCxnSpPr>
          <p:spPr>
            <a:xfrm rot="16200000" flipH="1">
              <a:off x="5343592" y="3555767"/>
              <a:ext cx="509044" cy="2700300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14" idx="2"/>
              <a:endCxn id="21" idx="0"/>
            </p:cNvCxnSpPr>
            <p:nvPr/>
          </p:nvCxnSpPr>
          <p:spPr>
            <a:xfrm>
              <a:off x="2015716" y="5552423"/>
              <a:ext cx="8974" cy="62302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780923" y="5845062"/>
              <a:ext cx="13622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Transfer to</a:t>
              </a:r>
            </a:p>
          </p:txBody>
        </p:sp>
        <p:cxnSp>
          <p:nvCxnSpPr>
            <p:cNvPr id="33" name="Elbow Connector 32"/>
            <p:cNvCxnSpPr>
              <a:stCxn id="15" idx="2"/>
              <a:endCxn id="18" idx="0"/>
            </p:cNvCxnSpPr>
            <p:nvPr/>
          </p:nvCxnSpPr>
          <p:spPr>
            <a:xfrm rot="16200000" flipH="1">
              <a:off x="7187541" y="5290493"/>
              <a:ext cx="741439" cy="1219993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Elbow Connector 36"/>
            <p:cNvCxnSpPr>
              <a:stCxn id="15" idx="2"/>
              <a:endCxn id="17" idx="0"/>
            </p:cNvCxnSpPr>
            <p:nvPr/>
          </p:nvCxnSpPr>
          <p:spPr>
            <a:xfrm rot="5400000">
              <a:off x="5834632" y="5141255"/>
              <a:ext cx="725117" cy="1502148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976463" y="4813759"/>
              <a:ext cx="10234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Remove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8663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DELETES: 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a DELETE Statement:</a:t>
            </a:r>
          </a:p>
          <a:p>
            <a:r>
              <a:rPr lang="en-GB" dirty="0"/>
              <a:t>The deleted row is removed from the trigger (actual) table and transferred to the deleted table.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2830941" y="3501008"/>
            <a:ext cx="6043604" cy="2649399"/>
            <a:chOff x="2830941" y="3501008"/>
            <a:chExt cx="6043604" cy="2649399"/>
          </a:xfrm>
        </p:grpSpPr>
        <p:sp>
          <p:nvSpPr>
            <p:cNvPr id="4" name="TextBox 3"/>
            <p:cNvSpPr txBox="1"/>
            <p:nvPr/>
          </p:nvSpPr>
          <p:spPr>
            <a:xfrm>
              <a:off x="3203848" y="3501008"/>
              <a:ext cx="2232248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DELETE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FROM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...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082915" y="4653136"/>
              <a:ext cx="2497197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Old Deleted Record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082915" y="5781075"/>
              <a:ext cx="2497197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Trigger Table (Branch)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7218361" y="5772133"/>
              <a:ext cx="1656184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deleted Table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830941" y="5411743"/>
              <a:ext cx="15890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Remove from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797106" y="5593127"/>
              <a:ext cx="13622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Transfer to</a:t>
              </a:r>
            </a:p>
          </p:txBody>
        </p:sp>
        <p:cxnSp>
          <p:nvCxnSpPr>
            <p:cNvPr id="16" name="Straight Arrow Connector 15"/>
            <p:cNvCxnSpPr>
              <a:stCxn id="5" idx="2"/>
              <a:endCxn id="6" idx="0"/>
            </p:cNvCxnSpPr>
            <p:nvPr/>
          </p:nvCxnSpPr>
          <p:spPr>
            <a:xfrm>
              <a:off x="4331514" y="5022468"/>
              <a:ext cx="0" cy="75860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6" idx="3"/>
              <a:endCxn id="7" idx="1"/>
            </p:cNvCxnSpPr>
            <p:nvPr/>
          </p:nvCxnSpPr>
          <p:spPr>
            <a:xfrm flipV="1">
              <a:off x="5580112" y="5956799"/>
              <a:ext cx="1638249" cy="894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4" idx="2"/>
              <a:endCxn id="5" idx="0"/>
            </p:cNvCxnSpPr>
            <p:nvPr/>
          </p:nvCxnSpPr>
          <p:spPr>
            <a:xfrm>
              <a:off x="4319972" y="4147339"/>
              <a:ext cx="11542" cy="50579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5448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the deleted and inserted Tables?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They are primarily used to:</a:t>
            </a:r>
          </a:p>
          <a:p>
            <a:pPr lvl="1"/>
            <a:r>
              <a:rPr lang="en-GB" dirty="0"/>
              <a:t>Find the difference between the state of a table before and after a data modification and take actions based on that difference.</a:t>
            </a:r>
          </a:p>
          <a:p>
            <a:pPr lvl="1"/>
            <a:r>
              <a:rPr lang="en-GB" dirty="0"/>
              <a:t>Extend referential integrity between tables.</a:t>
            </a:r>
          </a:p>
          <a:p>
            <a:pPr lvl="1"/>
            <a:r>
              <a:rPr lang="en-GB" dirty="0"/>
              <a:t>Insert or update data in base tables underlying a view.</a:t>
            </a:r>
          </a:p>
          <a:p>
            <a:pPr lvl="1"/>
            <a:r>
              <a:rPr lang="en-GB" dirty="0"/>
              <a:t>Test for errors and take action based on the error.</a:t>
            </a:r>
          </a:p>
          <a:p>
            <a:r>
              <a:rPr lang="en-GB" dirty="0"/>
              <a:t> The first identified use is particularly useful for database audits, which we will discuss shortly.</a:t>
            </a:r>
          </a:p>
        </p:txBody>
      </p:sp>
    </p:spTree>
    <p:extLst>
      <p:ext uri="{BB962C8B-B14F-4D97-AF65-F5344CB8AC3E}">
        <p14:creationId xmlns:p14="http://schemas.microsoft.com/office/powerpoint/2010/main" val="98840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DML Trigger Example: Enforcing Business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Dream Home has a business rule that prevents a member of staff from managing more than 100 properties at the same time.</a:t>
            </a:r>
          </a:p>
          <a:p>
            <a:r>
              <a:rPr lang="en-GB" dirty="0"/>
              <a:t>Before we create a trigger to enforce this rule:</a:t>
            </a:r>
          </a:p>
          <a:p>
            <a:pPr lvl="1"/>
            <a:r>
              <a:rPr lang="en-GB" dirty="0"/>
              <a:t>What DML operations would be the trigger events?</a:t>
            </a:r>
          </a:p>
          <a:p>
            <a:pPr lvl="1"/>
            <a:r>
              <a:rPr lang="en-GB" dirty="0"/>
              <a:t>What table is the trigger table?</a:t>
            </a:r>
          </a:p>
          <a:p>
            <a:pPr lvl="1"/>
            <a:r>
              <a:rPr lang="en-GB" dirty="0"/>
              <a:t>What is the condition: the criteria that determines whether the action should/not be executed?</a:t>
            </a:r>
          </a:p>
          <a:p>
            <a:pPr lvl="1"/>
            <a:r>
              <a:rPr lang="en-GB" dirty="0"/>
              <a:t>What is the action?</a:t>
            </a:r>
          </a:p>
          <a:p>
            <a:pPr lvl="1"/>
            <a:r>
              <a:rPr lang="en-GB" dirty="0"/>
              <a:t>Which of the inserted and/or deleted tables will get updated?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50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DML Triggers for Enforcing Business Rules: Possible Solution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46006" y="1476368"/>
            <a:ext cx="8153400" cy="5213176"/>
          </a:xfr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StaffManagingTooMuch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DECLARE a variable to create a formatted string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DECLARE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100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DECLARE a variable to retrieve the data in the </a:t>
            </a:r>
            <a:r>
              <a:rPr lang="en-GB" sz="16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column in the new row inserted/updated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inserted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TRIGGER CONDITION: Check to see how many properties staff is now managing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PropertyCount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PropertyCount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COUNT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IF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PropertyCount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SET Message Variable Value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'Staff '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inserted</a:t>
            </a:r>
            <a:r>
              <a:rPr lang="en-GB" sz="16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' already managing 8 properties'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inserted</a:t>
            </a:r>
          </a:p>
          <a:p>
            <a:pPr marL="320040" lvl="1" indent="0">
              <a:spcBef>
                <a:spcPts val="0"/>
              </a:spcBef>
              <a:buNone/>
            </a:pP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@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Reverses the INSERT Statement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504" y="6505599"/>
            <a:ext cx="89194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Note: a limit of 8 properties is used in the example because we do not have up to 100 properties in our database!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637032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DML Triggers for Enforcing Business Rules: Possible Solution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70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StaffManagingTooMuch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DECLARE a variable to create a formatted string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DECLARE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CONDITION: Check to see how many properties staff is now managing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inserted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8</a:t>
            </a: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8000"/>
                </a:solidFill>
                <a:latin typeface="Consolas" panose="020B0609020204030204" pitchFamily="49" charset="0"/>
              </a:rPr>
              <a:t>-- SET Message Variable Value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'Staff '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inserted</a:t>
            </a:r>
            <a:r>
              <a:rPr lang="en-GB" sz="29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 already managing 8 properties'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inserted</a:t>
            </a:r>
          </a:p>
          <a:p>
            <a:pPr marL="320040" lvl="1" indent="0">
              <a:spcBef>
                <a:spcPts val="0"/>
              </a:spcBef>
              <a:buNone/>
            </a:pP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@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8000"/>
                </a:solidFill>
                <a:latin typeface="Consolas" panose="020B0609020204030204" pitchFamily="49" charset="0"/>
              </a:rPr>
              <a:t>-- Reverses the INSERT Statement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504" y="6505599"/>
            <a:ext cx="89194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Note: a limit of 8 properties is used in the example because we do not have up to 100 properties in our database!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497319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Triggers for Auditing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Triggers, with the help of the deleted and inserted tables, are useful for keeping an audit trail of changes made to a table.</a:t>
            </a:r>
          </a:p>
          <a:p>
            <a:r>
              <a:rPr lang="en-GB" dirty="0"/>
              <a:t>How?</a:t>
            </a:r>
          </a:p>
          <a:p>
            <a:pPr lvl="1"/>
            <a:r>
              <a:rPr lang="en-GB" dirty="0"/>
              <a:t>Create an audit table with required columns to store the changes.</a:t>
            </a:r>
          </a:p>
          <a:p>
            <a:pPr lvl="1"/>
            <a:r>
              <a:rPr lang="en-GB" dirty="0"/>
              <a:t>Use an AFTER trigger and the values from the deleted and inserted tables to store the old values and updated/new values in the audit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48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 Example: Audit Trail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Dream Home Away suspects someone is fiddling with property rental prices. They have decided to set up an audit trail to find out what is going on.</a:t>
            </a:r>
          </a:p>
          <a:p>
            <a:r>
              <a:rPr lang="en-GB" dirty="0"/>
              <a:t>Before creating the trigger:</a:t>
            </a:r>
          </a:p>
          <a:p>
            <a:pPr lvl="1"/>
            <a:r>
              <a:rPr lang="en-GB" dirty="0"/>
              <a:t>What columns will the audit table need?</a:t>
            </a:r>
          </a:p>
          <a:p>
            <a:pPr lvl="1"/>
            <a:r>
              <a:rPr lang="en-GB" dirty="0"/>
              <a:t>What DML operations would be the trigger events?</a:t>
            </a:r>
          </a:p>
          <a:p>
            <a:pPr lvl="1"/>
            <a:r>
              <a:rPr lang="en-GB" dirty="0"/>
              <a:t>What table is the trigger table?</a:t>
            </a:r>
          </a:p>
          <a:p>
            <a:pPr lvl="1"/>
            <a:r>
              <a:rPr lang="en-GB" dirty="0"/>
              <a:t>What is the condition: the criteria that determines whether the action should/not be executed?</a:t>
            </a:r>
          </a:p>
          <a:p>
            <a:pPr lvl="1"/>
            <a:r>
              <a:rPr lang="en-GB" dirty="0"/>
              <a:t>What is the action?</a:t>
            </a:r>
          </a:p>
          <a:p>
            <a:pPr lvl="1"/>
            <a:r>
              <a:rPr lang="en-GB" dirty="0"/>
              <a:t>Which of the inserted and/or deleted tables will get updated?</a:t>
            </a:r>
          </a:p>
        </p:txBody>
      </p:sp>
    </p:spTree>
    <p:extLst>
      <p:ext uri="{BB962C8B-B14F-4D97-AF65-F5344CB8AC3E}">
        <p14:creationId xmlns:p14="http://schemas.microsoft.com/office/powerpoint/2010/main" val="197905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 for Audit Trail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table to store audit trail records (no need to add constraints).</a:t>
            </a:r>
          </a:p>
          <a:p>
            <a:r>
              <a:rPr lang="en-GB" dirty="0"/>
              <a:t>Create an AFTER trigger to keep an audit of </a:t>
            </a:r>
            <a:r>
              <a:rPr lang="en-GB" b="1" i="1" dirty="0"/>
              <a:t>all</a:t>
            </a:r>
            <a:r>
              <a:rPr lang="en-GB" dirty="0"/>
              <a:t> changes and additions to the </a:t>
            </a:r>
            <a:r>
              <a:rPr lang="en-GB" dirty="0" err="1"/>
              <a:t>PropertyRentalPrice</a:t>
            </a:r>
            <a:r>
              <a:rPr lang="en-GB" dirty="0"/>
              <a:t> table.</a:t>
            </a:r>
          </a:p>
          <a:p>
            <a:r>
              <a:rPr lang="en-GB" dirty="0"/>
              <a:t>As you need to track all changes, you need the:</a:t>
            </a:r>
          </a:p>
          <a:p>
            <a:pPr lvl="1"/>
            <a:r>
              <a:rPr lang="en-GB" dirty="0"/>
              <a:t>deleted table: to track UPDATEs and DELETEs</a:t>
            </a:r>
          </a:p>
          <a:p>
            <a:pPr lvl="1"/>
            <a:r>
              <a:rPr lang="en-GB" dirty="0"/>
              <a:t>inserted table: to track UPDATEs and INSERTs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1021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Triggers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67667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Important</a:t>
            </a:r>
            <a:r>
              <a:rPr lang="en-GB" dirty="0"/>
              <a:t>: Read up the notes on Moodle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09600" y="2276872"/>
            <a:ext cx="3886200" cy="4572000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Elimination of redundant code </a:t>
            </a:r>
          </a:p>
          <a:p>
            <a:r>
              <a:rPr lang="en-GB" dirty="0"/>
              <a:t>Simplifying modifications</a:t>
            </a:r>
          </a:p>
          <a:p>
            <a:r>
              <a:rPr lang="en-GB" dirty="0"/>
              <a:t>Increased security</a:t>
            </a:r>
          </a:p>
          <a:p>
            <a:r>
              <a:rPr lang="en-GB" dirty="0"/>
              <a:t>Improved integrity</a:t>
            </a:r>
          </a:p>
          <a:p>
            <a:r>
              <a:rPr lang="en-GB" dirty="0"/>
              <a:t>Improved processing power</a:t>
            </a:r>
          </a:p>
          <a:p>
            <a:r>
              <a:rPr lang="en-GB" dirty="0"/>
              <a:t>Good fit with client-server architecture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844901" y="2276872"/>
            <a:ext cx="3886200" cy="4572000"/>
          </a:xfrm>
          <a:prstGeom prst="rect">
            <a:avLst/>
          </a:prstGeom>
        </p:spPr>
        <p:txBody>
          <a:bodyPr/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Disadvantages</a:t>
            </a:r>
          </a:p>
          <a:p>
            <a:r>
              <a:rPr lang="en-GB" dirty="0"/>
              <a:t>Performance overhead</a:t>
            </a:r>
          </a:p>
          <a:p>
            <a:r>
              <a:rPr lang="en-GB" dirty="0"/>
              <a:t>Cascading effects</a:t>
            </a:r>
          </a:p>
          <a:p>
            <a:r>
              <a:rPr lang="en-GB" dirty="0"/>
              <a:t>Cannot be scheduled</a:t>
            </a:r>
          </a:p>
          <a:p>
            <a:r>
              <a:rPr lang="en-GB" dirty="0"/>
              <a:t>Less portable</a:t>
            </a:r>
          </a:p>
        </p:txBody>
      </p:sp>
    </p:spTree>
    <p:extLst>
      <p:ext uri="{BB962C8B-B14F-4D97-AF65-F5344CB8AC3E}">
        <p14:creationId xmlns:p14="http://schemas.microsoft.com/office/powerpoint/2010/main" val="913243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3912980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27315</TotalTime>
  <Words>2367</Words>
  <Application>Microsoft Office PowerPoint</Application>
  <PresentationFormat>On-screen Show (4:3)</PresentationFormat>
  <Paragraphs>256</Paragraphs>
  <Slides>26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Triggers</vt:lpstr>
      <vt:lpstr>Today’s Lecture</vt:lpstr>
      <vt:lpstr>Question</vt:lpstr>
      <vt:lpstr>Triggers</vt:lpstr>
      <vt:lpstr>Triggers</vt:lpstr>
      <vt:lpstr>DDL Triggers</vt:lpstr>
      <vt:lpstr>DML Triggers</vt:lpstr>
      <vt:lpstr>Uses of DML Triggers</vt:lpstr>
      <vt:lpstr>Creating a Trigger</vt:lpstr>
      <vt:lpstr>Creating a Trigger</vt:lpstr>
      <vt:lpstr>Creating a Trigger</vt:lpstr>
      <vt:lpstr>A Simple Trigger</vt:lpstr>
      <vt:lpstr>A Simple Trigger</vt:lpstr>
      <vt:lpstr>DML Triggers:  The deleted and inserted Tables</vt:lpstr>
      <vt:lpstr>INSERTS: The deleted and inserted Tables</vt:lpstr>
      <vt:lpstr>UPDATES: The deleted and inserted Tables</vt:lpstr>
      <vt:lpstr>DELETES: The Deleted and Inserted Tables</vt:lpstr>
      <vt:lpstr>Why the deleted and inserted Tables?</vt:lpstr>
      <vt:lpstr>DML Trigger Example: Enforcing Business Rules</vt:lpstr>
      <vt:lpstr>DML Triggers for Enforcing Business Rules: Possible Solution I</vt:lpstr>
      <vt:lpstr>DML Triggers for Enforcing Business Rules: Possible Solution II</vt:lpstr>
      <vt:lpstr>DML Triggers for Auditing</vt:lpstr>
      <vt:lpstr>DML Trigger Example: Audit Trail</vt:lpstr>
      <vt:lpstr>DML Trigger for Audit Trail</vt:lpstr>
      <vt:lpstr>Advantages and Disadvantages of Triggers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Beverley Falvey</dc:creator>
  <cp:lastModifiedBy>Beverley Holland</cp:lastModifiedBy>
  <cp:revision>1928</cp:revision>
  <cp:lastPrinted>2019-11-22T07:05:34Z</cp:lastPrinted>
  <dcterms:created xsi:type="dcterms:W3CDTF">2013-09-18T07:00:31Z</dcterms:created>
  <dcterms:modified xsi:type="dcterms:W3CDTF">2020-11-26T21:35:07Z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