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35"/>
  </p:notesMasterIdLst>
  <p:sldIdLst>
    <p:sldId id="292" r:id="rId9"/>
    <p:sldId id="294" r:id="rId10"/>
    <p:sldId id="518" r:id="rId11"/>
    <p:sldId id="517" r:id="rId12"/>
    <p:sldId id="570" r:id="rId13"/>
    <p:sldId id="409" r:id="rId14"/>
    <p:sldId id="586" r:id="rId15"/>
    <p:sldId id="571" r:id="rId16"/>
    <p:sldId id="587" r:id="rId17"/>
    <p:sldId id="572" r:id="rId18"/>
    <p:sldId id="588" r:id="rId19"/>
    <p:sldId id="589" r:id="rId20"/>
    <p:sldId id="590" r:id="rId21"/>
    <p:sldId id="591" r:id="rId22"/>
    <p:sldId id="592" r:id="rId23"/>
    <p:sldId id="593" r:id="rId24"/>
    <p:sldId id="594" r:id="rId25"/>
    <p:sldId id="573" r:id="rId26"/>
    <p:sldId id="580" r:id="rId27"/>
    <p:sldId id="595" r:id="rId28"/>
    <p:sldId id="596" r:id="rId29"/>
    <p:sldId id="597" r:id="rId30"/>
    <p:sldId id="598" r:id="rId31"/>
    <p:sldId id="599" r:id="rId32"/>
    <p:sldId id="405" r:id="rId33"/>
    <p:sldId id="439"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3" autoAdjust="0"/>
    <p:restoredTop sz="81963" autoAdjust="0"/>
  </p:normalViewPr>
  <p:slideViewPr>
    <p:cSldViewPr snapToGrid="0">
      <p:cViewPr varScale="1">
        <p:scale>
          <a:sx n="86" d="100"/>
          <a:sy n="86" d="100"/>
        </p:scale>
        <p:origin x="1296" y="78"/>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tableStyles" Target="tableStyles.xml"/><Relationship Id="rId21" Type="http://schemas.openxmlformats.org/officeDocument/2006/relationships/slide" Target="slides/slide13.xml"/><Relationship Id="rId34" Type="http://schemas.openxmlformats.org/officeDocument/2006/relationships/slide" Target="slides/slide26.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presProps" Target="presProps.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notesMaster" Target="notesMasters/notesMaster1.xml"/><Relationship Id="rId8" Type="http://schemas.openxmlformats.org/officeDocument/2006/relationships/slideMaster" Target="slideMasters/slideMaster5.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509F190B-1BD7-4C65-A1D2-2DF08BEFE760}"/>
    <pc:docChg chg="modSld">
      <pc:chgData name="Nitheesh Kaliyamurthy" userId="2821ebda-f4ac-4963-9a4e-a836dfc45829" providerId="ADAL" clId="{509F190B-1BD7-4C65-A1D2-2DF08BEFE760}" dt="2023-11-21T04:08:19.023" v="16" actId="6549"/>
      <pc:docMkLst>
        <pc:docMk/>
      </pc:docMkLst>
      <pc:sldChg chg="modNotesTx">
        <pc:chgData name="Nitheesh Kaliyamurthy" userId="2821ebda-f4ac-4963-9a4e-a836dfc45829" providerId="ADAL" clId="{509F190B-1BD7-4C65-A1D2-2DF08BEFE760}" dt="2023-11-21T04:08:19.023" v="16" actId="6549"/>
        <pc:sldMkLst>
          <pc:docMk/>
          <pc:sldMk cId="4182268838" sldId="439"/>
        </pc:sldMkLst>
      </pc:sldChg>
      <pc:sldChg chg="modNotesTx">
        <pc:chgData name="Nitheesh Kaliyamurthy" userId="2821ebda-f4ac-4963-9a4e-a836dfc45829" providerId="ADAL" clId="{509F190B-1BD7-4C65-A1D2-2DF08BEFE760}" dt="2023-11-21T04:07:32.319" v="1" actId="6549"/>
        <pc:sldMkLst>
          <pc:docMk/>
          <pc:sldMk cId="239935176" sldId="572"/>
        </pc:sldMkLst>
      </pc:sldChg>
      <pc:sldChg chg="modNotesTx">
        <pc:chgData name="Nitheesh Kaliyamurthy" userId="2821ebda-f4ac-4963-9a4e-a836dfc45829" providerId="ADAL" clId="{509F190B-1BD7-4C65-A1D2-2DF08BEFE760}" dt="2023-11-21T04:07:56.407" v="9" actId="6549"/>
        <pc:sldMkLst>
          <pc:docMk/>
          <pc:sldMk cId="1683983035" sldId="573"/>
        </pc:sldMkLst>
      </pc:sldChg>
      <pc:sldChg chg="modNotesTx">
        <pc:chgData name="Nitheesh Kaliyamurthy" userId="2821ebda-f4ac-4963-9a4e-a836dfc45829" providerId="ADAL" clId="{509F190B-1BD7-4C65-A1D2-2DF08BEFE760}" dt="2023-11-21T04:07:59.060" v="10" actId="6549"/>
        <pc:sldMkLst>
          <pc:docMk/>
          <pc:sldMk cId="1497889026" sldId="580"/>
        </pc:sldMkLst>
      </pc:sldChg>
      <pc:sldChg chg="modNotesTx">
        <pc:chgData name="Nitheesh Kaliyamurthy" userId="2821ebda-f4ac-4963-9a4e-a836dfc45829" providerId="ADAL" clId="{509F190B-1BD7-4C65-A1D2-2DF08BEFE760}" dt="2023-11-21T04:07:29.067" v="0" actId="6549"/>
        <pc:sldMkLst>
          <pc:docMk/>
          <pc:sldMk cId="885671650" sldId="587"/>
        </pc:sldMkLst>
      </pc:sldChg>
      <pc:sldChg chg="modNotesTx">
        <pc:chgData name="Nitheesh Kaliyamurthy" userId="2821ebda-f4ac-4963-9a4e-a836dfc45829" providerId="ADAL" clId="{509F190B-1BD7-4C65-A1D2-2DF08BEFE760}" dt="2023-11-21T04:07:35.609" v="2" actId="6549"/>
        <pc:sldMkLst>
          <pc:docMk/>
          <pc:sldMk cId="3250702344" sldId="588"/>
        </pc:sldMkLst>
      </pc:sldChg>
      <pc:sldChg chg="modNotesTx">
        <pc:chgData name="Nitheesh Kaliyamurthy" userId="2821ebda-f4ac-4963-9a4e-a836dfc45829" providerId="ADAL" clId="{509F190B-1BD7-4C65-A1D2-2DF08BEFE760}" dt="2023-11-21T04:07:38.696" v="3" actId="6549"/>
        <pc:sldMkLst>
          <pc:docMk/>
          <pc:sldMk cId="1355798048" sldId="589"/>
        </pc:sldMkLst>
      </pc:sldChg>
      <pc:sldChg chg="modNotesTx">
        <pc:chgData name="Nitheesh Kaliyamurthy" userId="2821ebda-f4ac-4963-9a4e-a836dfc45829" providerId="ADAL" clId="{509F190B-1BD7-4C65-A1D2-2DF08BEFE760}" dt="2023-11-21T04:07:41.170" v="4" actId="6549"/>
        <pc:sldMkLst>
          <pc:docMk/>
          <pc:sldMk cId="1298950094" sldId="590"/>
        </pc:sldMkLst>
      </pc:sldChg>
      <pc:sldChg chg="modNotesTx">
        <pc:chgData name="Nitheesh Kaliyamurthy" userId="2821ebda-f4ac-4963-9a4e-a836dfc45829" providerId="ADAL" clId="{509F190B-1BD7-4C65-A1D2-2DF08BEFE760}" dt="2023-11-21T04:07:44.607" v="5" actId="6549"/>
        <pc:sldMkLst>
          <pc:docMk/>
          <pc:sldMk cId="3446899921" sldId="591"/>
        </pc:sldMkLst>
      </pc:sldChg>
      <pc:sldChg chg="modNotesTx">
        <pc:chgData name="Nitheesh Kaliyamurthy" userId="2821ebda-f4ac-4963-9a4e-a836dfc45829" providerId="ADAL" clId="{509F190B-1BD7-4C65-A1D2-2DF08BEFE760}" dt="2023-11-21T04:07:47.945" v="6" actId="6549"/>
        <pc:sldMkLst>
          <pc:docMk/>
          <pc:sldMk cId="1803504976" sldId="592"/>
        </pc:sldMkLst>
      </pc:sldChg>
      <pc:sldChg chg="modNotesTx">
        <pc:chgData name="Nitheesh Kaliyamurthy" userId="2821ebda-f4ac-4963-9a4e-a836dfc45829" providerId="ADAL" clId="{509F190B-1BD7-4C65-A1D2-2DF08BEFE760}" dt="2023-11-21T04:07:50.879" v="7" actId="6549"/>
        <pc:sldMkLst>
          <pc:docMk/>
          <pc:sldMk cId="3130665492" sldId="593"/>
        </pc:sldMkLst>
      </pc:sldChg>
      <pc:sldChg chg="modNotesTx">
        <pc:chgData name="Nitheesh Kaliyamurthy" userId="2821ebda-f4ac-4963-9a4e-a836dfc45829" providerId="ADAL" clId="{509F190B-1BD7-4C65-A1D2-2DF08BEFE760}" dt="2023-11-21T04:07:53.584" v="8" actId="6549"/>
        <pc:sldMkLst>
          <pc:docMk/>
          <pc:sldMk cId="3156178817" sldId="594"/>
        </pc:sldMkLst>
      </pc:sldChg>
      <pc:sldChg chg="modNotesTx">
        <pc:chgData name="Nitheesh Kaliyamurthy" userId="2821ebda-f4ac-4963-9a4e-a836dfc45829" providerId="ADAL" clId="{509F190B-1BD7-4C65-A1D2-2DF08BEFE760}" dt="2023-11-21T04:08:01.785" v="11" actId="6549"/>
        <pc:sldMkLst>
          <pc:docMk/>
          <pc:sldMk cId="3055656030" sldId="595"/>
        </pc:sldMkLst>
      </pc:sldChg>
      <pc:sldChg chg="modNotesTx">
        <pc:chgData name="Nitheesh Kaliyamurthy" userId="2821ebda-f4ac-4963-9a4e-a836dfc45829" providerId="ADAL" clId="{509F190B-1BD7-4C65-A1D2-2DF08BEFE760}" dt="2023-11-21T04:08:04.522" v="12" actId="6549"/>
        <pc:sldMkLst>
          <pc:docMk/>
          <pc:sldMk cId="1759694815" sldId="596"/>
        </pc:sldMkLst>
      </pc:sldChg>
      <pc:sldChg chg="modNotesTx">
        <pc:chgData name="Nitheesh Kaliyamurthy" userId="2821ebda-f4ac-4963-9a4e-a836dfc45829" providerId="ADAL" clId="{509F190B-1BD7-4C65-A1D2-2DF08BEFE760}" dt="2023-11-21T04:08:07.523" v="13" actId="6549"/>
        <pc:sldMkLst>
          <pc:docMk/>
          <pc:sldMk cId="2115850210" sldId="597"/>
        </pc:sldMkLst>
      </pc:sldChg>
      <pc:sldChg chg="modNotesTx">
        <pc:chgData name="Nitheesh Kaliyamurthy" userId="2821ebda-f4ac-4963-9a4e-a836dfc45829" providerId="ADAL" clId="{509F190B-1BD7-4C65-A1D2-2DF08BEFE760}" dt="2023-11-21T04:08:10.323" v="14" actId="6549"/>
        <pc:sldMkLst>
          <pc:docMk/>
          <pc:sldMk cId="3254025361" sldId="598"/>
        </pc:sldMkLst>
      </pc:sldChg>
      <pc:sldChg chg="modNotesTx">
        <pc:chgData name="Nitheesh Kaliyamurthy" userId="2821ebda-f4ac-4963-9a4e-a836dfc45829" providerId="ADAL" clId="{509F190B-1BD7-4C65-A1D2-2DF08BEFE760}" dt="2023-11-21T04:08:13.693" v="15" actId="6549"/>
        <pc:sldMkLst>
          <pc:docMk/>
          <pc:sldMk cId="1429496983" sldId="59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21/11/2023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6</a:t>
            </a:fld>
            <a:endParaRPr lang="en-GB"/>
          </a:p>
        </p:txBody>
      </p:sp>
    </p:spTree>
    <p:extLst>
      <p:ext uri="{BB962C8B-B14F-4D97-AF65-F5344CB8AC3E}">
        <p14:creationId xmlns:p14="http://schemas.microsoft.com/office/powerpoint/2010/main" val="6545037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7</a:t>
            </a:fld>
            <a:endParaRPr lang="en-GB"/>
          </a:p>
        </p:txBody>
      </p:sp>
    </p:spTree>
    <p:extLst>
      <p:ext uri="{BB962C8B-B14F-4D97-AF65-F5344CB8AC3E}">
        <p14:creationId xmlns:p14="http://schemas.microsoft.com/office/powerpoint/2010/main" val="22264552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8</a:t>
            </a:fld>
            <a:endParaRPr lang="en-GB"/>
          </a:p>
        </p:txBody>
      </p:sp>
    </p:spTree>
    <p:extLst>
      <p:ext uri="{BB962C8B-B14F-4D97-AF65-F5344CB8AC3E}">
        <p14:creationId xmlns:p14="http://schemas.microsoft.com/office/powerpoint/2010/main" val="7756554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fld id="{1FD43D11-169C-403B-AE90-DBA81AF33F77}" type="slidenum">
              <a:rPr lang="en-GB" smtClean="0"/>
              <a:t>9</a:t>
            </a:fld>
            <a:endParaRPr lang="en-GB"/>
          </a:p>
        </p:txBody>
      </p:sp>
    </p:spTree>
    <p:extLst>
      <p:ext uri="{BB962C8B-B14F-4D97-AF65-F5344CB8AC3E}">
        <p14:creationId xmlns:p14="http://schemas.microsoft.com/office/powerpoint/2010/main" val="25099801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lgn="just">
              <a:buFont typeface="Courier New" panose="02070309020205020404" pitchFamily="49" charset="0"/>
              <a:buNone/>
            </a:pPr>
            <a:endParaRPr lang="en-US" sz="120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10</a:t>
            </a:fld>
            <a:endParaRPr lang="en-GB"/>
          </a:p>
        </p:txBody>
      </p:sp>
    </p:spTree>
    <p:extLst>
      <p:ext uri="{BB962C8B-B14F-4D97-AF65-F5344CB8AC3E}">
        <p14:creationId xmlns:p14="http://schemas.microsoft.com/office/powerpoint/2010/main" val="9500644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lgn="just">
              <a:buFont typeface="Courier New" panose="02070309020205020404" pitchFamily="49" charset="0"/>
              <a:buNone/>
            </a:pPr>
            <a:endParaRPr lang="en-US" sz="120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11</a:t>
            </a:fld>
            <a:endParaRPr lang="en-GB"/>
          </a:p>
        </p:txBody>
      </p:sp>
    </p:spTree>
    <p:extLst>
      <p:ext uri="{BB962C8B-B14F-4D97-AF65-F5344CB8AC3E}">
        <p14:creationId xmlns:p14="http://schemas.microsoft.com/office/powerpoint/2010/main" val="28227308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lgn="just">
              <a:buFont typeface="Courier New" panose="02070309020205020404" pitchFamily="49" charset="0"/>
              <a:buNone/>
            </a:pPr>
            <a:endParaRPr lang="en-US" sz="120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12</a:t>
            </a:fld>
            <a:endParaRPr lang="en-GB"/>
          </a:p>
        </p:txBody>
      </p:sp>
    </p:spTree>
    <p:extLst>
      <p:ext uri="{BB962C8B-B14F-4D97-AF65-F5344CB8AC3E}">
        <p14:creationId xmlns:p14="http://schemas.microsoft.com/office/powerpoint/2010/main" val="31611083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lgn="just">
              <a:buFont typeface="Courier New" panose="02070309020205020404" pitchFamily="49" charset="0"/>
              <a:buNone/>
            </a:pPr>
            <a:endParaRPr lang="en-US" sz="120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13</a:t>
            </a:fld>
            <a:endParaRPr lang="en-GB"/>
          </a:p>
        </p:txBody>
      </p:sp>
    </p:spTree>
    <p:extLst>
      <p:ext uri="{BB962C8B-B14F-4D97-AF65-F5344CB8AC3E}">
        <p14:creationId xmlns:p14="http://schemas.microsoft.com/office/powerpoint/2010/main" val="27069620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i="0" dirty="0">
              <a:solidFill>
                <a:srgbClr val="202124"/>
              </a:solidFill>
              <a:effectLst/>
              <a:latin typeface="arial" panose="020B0604020202020204" pitchFamily="34" charset="0"/>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14</a:t>
            </a:fld>
            <a:endParaRPr lang="en-GB"/>
          </a:p>
        </p:txBody>
      </p:sp>
    </p:spTree>
    <p:extLst>
      <p:ext uri="{BB962C8B-B14F-4D97-AF65-F5344CB8AC3E}">
        <p14:creationId xmlns:p14="http://schemas.microsoft.com/office/powerpoint/2010/main" val="17099316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15</a:t>
            </a:fld>
            <a:endParaRPr lang="en-GB"/>
          </a:p>
        </p:txBody>
      </p:sp>
    </p:spTree>
    <p:extLst>
      <p:ext uri="{BB962C8B-B14F-4D97-AF65-F5344CB8AC3E}">
        <p14:creationId xmlns:p14="http://schemas.microsoft.com/office/powerpoint/2010/main" val="26092538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16</a:t>
            </a:fld>
            <a:endParaRPr lang="en-GB"/>
          </a:p>
        </p:txBody>
      </p:sp>
    </p:spTree>
    <p:extLst>
      <p:ext uri="{BB962C8B-B14F-4D97-AF65-F5344CB8AC3E}">
        <p14:creationId xmlns:p14="http://schemas.microsoft.com/office/powerpoint/2010/main" val="23452460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17</a:t>
            </a:fld>
            <a:endParaRPr lang="en-GB"/>
          </a:p>
        </p:txBody>
      </p:sp>
    </p:spTree>
    <p:extLst>
      <p:ext uri="{BB962C8B-B14F-4D97-AF65-F5344CB8AC3E}">
        <p14:creationId xmlns:p14="http://schemas.microsoft.com/office/powerpoint/2010/main" val="1956468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1FD43D11-169C-403B-AE90-DBA81AF33F77}" type="slidenum">
              <a:rPr lang="en-GB" smtClean="0"/>
              <a:t>18</a:t>
            </a:fld>
            <a:endParaRPr lang="en-GB"/>
          </a:p>
        </p:txBody>
      </p:sp>
    </p:spTree>
    <p:extLst>
      <p:ext uri="{BB962C8B-B14F-4D97-AF65-F5344CB8AC3E}">
        <p14:creationId xmlns:p14="http://schemas.microsoft.com/office/powerpoint/2010/main" val="34990057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fld id="{1FD43D11-169C-403B-AE90-DBA81AF33F77}" type="slidenum">
              <a:rPr lang="en-GB" smtClean="0"/>
              <a:t>19</a:t>
            </a:fld>
            <a:endParaRPr lang="en-GB"/>
          </a:p>
        </p:txBody>
      </p:sp>
    </p:spTree>
    <p:extLst>
      <p:ext uri="{BB962C8B-B14F-4D97-AF65-F5344CB8AC3E}">
        <p14:creationId xmlns:p14="http://schemas.microsoft.com/office/powerpoint/2010/main" val="192837840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fld id="{1FD43D11-169C-403B-AE90-DBA81AF33F77}" type="slidenum">
              <a:rPr lang="en-GB" smtClean="0"/>
              <a:t>20</a:t>
            </a:fld>
            <a:endParaRPr lang="en-GB"/>
          </a:p>
        </p:txBody>
      </p:sp>
    </p:spTree>
    <p:extLst>
      <p:ext uri="{BB962C8B-B14F-4D97-AF65-F5344CB8AC3E}">
        <p14:creationId xmlns:p14="http://schemas.microsoft.com/office/powerpoint/2010/main" val="250998013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0" i="0" dirty="0">
              <a:solidFill>
                <a:srgbClr val="4A5078"/>
              </a:solidFill>
              <a:effectLst/>
              <a:latin typeface="Inter"/>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21</a:t>
            </a:fld>
            <a:endParaRPr lang="en-GB"/>
          </a:p>
        </p:txBody>
      </p:sp>
    </p:spTree>
    <p:extLst>
      <p:ext uri="{BB962C8B-B14F-4D97-AF65-F5344CB8AC3E}">
        <p14:creationId xmlns:p14="http://schemas.microsoft.com/office/powerpoint/2010/main" val="95006448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lgn="just">
              <a:buFont typeface="Courier New" panose="02070309020205020404" pitchFamily="49" charset="0"/>
              <a:buNone/>
            </a:pPr>
            <a:endParaRPr lang="en-US" sz="120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22</a:t>
            </a:fld>
            <a:endParaRPr lang="en-GB"/>
          </a:p>
        </p:txBody>
      </p:sp>
    </p:spTree>
    <p:extLst>
      <p:ext uri="{BB962C8B-B14F-4D97-AF65-F5344CB8AC3E}">
        <p14:creationId xmlns:p14="http://schemas.microsoft.com/office/powerpoint/2010/main" val="282273081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buFont typeface="Courier New" panose="02070309020205020404" pitchFamily="49" charset="0"/>
              <a:buNone/>
            </a:pPr>
            <a:endParaRPr lang="en-US" sz="1200" b="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23</a:t>
            </a:fld>
            <a:endParaRPr lang="en-GB"/>
          </a:p>
        </p:txBody>
      </p:sp>
    </p:spTree>
    <p:extLst>
      <p:ext uri="{BB962C8B-B14F-4D97-AF65-F5344CB8AC3E}">
        <p14:creationId xmlns:p14="http://schemas.microsoft.com/office/powerpoint/2010/main" val="246084817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buFont typeface="Courier New" panose="02070309020205020404" pitchFamily="49" charset="0"/>
              <a:buChar char="o"/>
            </a:pPr>
            <a:endParaRPr lang="en-US" sz="1200" b="1"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24</a:t>
            </a:fld>
            <a:endParaRPr lang="en-GB"/>
          </a:p>
        </p:txBody>
      </p:sp>
    </p:spTree>
    <p:extLst>
      <p:ext uri="{BB962C8B-B14F-4D97-AF65-F5344CB8AC3E}">
        <p14:creationId xmlns:p14="http://schemas.microsoft.com/office/powerpoint/2010/main" val="192837840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26</a:t>
            </a:fld>
            <a:endParaRPr lang="en-GB"/>
          </a:p>
        </p:txBody>
      </p:sp>
    </p:spTree>
    <p:extLst>
      <p:ext uri="{BB962C8B-B14F-4D97-AF65-F5344CB8AC3E}">
        <p14:creationId xmlns:p14="http://schemas.microsoft.com/office/powerpoint/2010/main" val="6730035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11/21/2023</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11.svg"/><Relationship Id="rId2" Type="http://schemas.openxmlformats.org/officeDocument/2006/relationships/notesSlide" Target="../notesSlides/notesSlide1.xml"/><Relationship Id="rId1" Type="http://schemas.openxmlformats.org/officeDocument/2006/relationships/slideLayout" Target="../slideLayouts/slideLayout3.xml"/><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image" Target="../media/image13.sv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3.xml"/><Relationship Id="rId5" Type="http://schemas.openxmlformats.org/officeDocument/2006/relationships/image" Target="../media/image16.png"/><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3.xml"/><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19.png"/><Relationship Id="rId7" Type="http://schemas.openxmlformats.org/officeDocument/2006/relationships/image" Target="../media/image23.jpeg"/><Relationship Id="rId2" Type="http://schemas.openxmlformats.org/officeDocument/2006/relationships/notesSlide" Target="../notesSlides/notesSlide7.xml"/><Relationship Id="rId1" Type="http://schemas.openxmlformats.org/officeDocument/2006/relationships/slideLayout" Target="../slideLayouts/slideLayout3.xml"/><Relationship Id="rId6" Type="http://schemas.openxmlformats.org/officeDocument/2006/relationships/image" Target="../media/image22.svg"/><Relationship Id="rId5" Type="http://schemas.openxmlformats.org/officeDocument/2006/relationships/image" Target="../media/image21.png"/><Relationship Id="rId10" Type="http://schemas.openxmlformats.org/officeDocument/2006/relationships/image" Target="../media/image18.png"/><Relationship Id="rId4" Type="http://schemas.openxmlformats.org/officeDocument/2006/relationships/image" Target="../media/image20.svg"/><Relationship Id="rId9" Type="http://schemas.openxmlformats.org/officeDocument/2006/relationships/image" Target="../media/image25.svg"/></Relationships>
</file>

<file path=ppt/slides/_rels/slide13.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23.jpeg"/><Relationship Id="rId7" Type="http://schemas.openxmlformats.org/officeDocument/2006/relationships/image" Target="../media/image19.png"/><Relationship Id="rId2" Type="http://schemas.openxmlformats.org/officeDocument/2006/relationships/notesSlide" Target="../notesSlides/notesSlide8.xml"/><Relationship Id="rId1" Type="http://schemas.openxmlformats.org/officeDocument/2006/relationships/slideLayout" Target="../slideLayouts/slideLayout3.xml"/><Relationship Id="rId6" Type="http://schemas.openxmlformats.org/officeDocument/2006/relationships/image" Target="../media/image27.svg"/><Relationship Id="rId11" Type="http://schemas.openxmlformats.org/officeDocument/2006/relationships/image" Target="../media/image30.png"/><Relationship Id="rId5" Type="http://schemas.openxmlformats.org/officeDocument/2006/relationships/image" Target="../media/image26.png"/><Relationship Id="rId10" Type="http://schemas.openxmlformats.org/officeDocument/2006/relationships/image" Target="../media/image29.svg"/><Relationship Id="rId4" Type="http://schemas.openxmlformats.org/officeDocument/2006/relationships/image" Target="../media/image18.png"/><Relationship Id="rId9" Type="http://schemas.openxmlformats.org/officeDocument/2006/relationships/image" Target="../media/image28.png"/></Relationships>
</file>

<file path=ppt/slides/_rels/slide14.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image" Target="../media/image26.png"/><Relationship Id="rId7" Type="http://schemas.openxmlformats.org/officeDocument/2006/relationships/image" Target="../media/image31.png"/><Relationship Id="rId12" Type="http://schemas.openxmlformats.org/officeDocument/2006/relationships/image" Target="../media/image33.svg"/><Relationship Id="rId2" Type="http://schemas.openxmlformats.org/officeDocument/2006/relationships/notesSlide" Target="../notesSlides/notesSlide9.xml"/><Relationship Id="rId1" Type="http://schemas.openxmlformats.org/officeDocument/2006/relationships/slideLayout" Target="../slideLayouts/slideLayout3.xml"/><Relationship Id="rId6" Type="http://schemas.openxmlformats.org/officeDocument/2006/relationships/image" Target="../media/image20.svg"/><Relationship Id="rId11" Type="http://schemas.openxmlformats.org/officeDocument/2006/relationships/image" Target="../media/image32.png"/><Relationship Id="rId5" Type="http://schemas.openxmlformats.org/officeDocument/2006/relationships/image" Target="../media/image19.png"/><Relationship Id="rId10" Type="http://schemas.openxmlformats.org/officeDocument/2006/relationships/image" Target="../media/image23.jpeg"/><Relationship Id="rId4" Type="http://schemas.openxmlformats.org/officeDocument/2006/relationships/image" Target="../media/image27.svg"/><Relationship Id="rId9" Type="http://schemas.openxmlformats.org/officeDocument/2006/relationships/image" Target="../media/image29.svg"/></Relationships>
</file>

<file path=ppt/slides/_rels/slide1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0.xml"/><Relationship Id="rId1" Type="http://schemas.openxmlformats.org/officeDocument/2006/relationships/slideLayout" Target="../slideLayouts/slideLayout3.xml"/><Relationship Id="rId4" Type="http://schemas.openxmlformats.org/officeDocument/2006/relationships/image" Target="../media/image35.PNG"/></Relationships>
</file>

<file path=ppt/slides/_rels/slide16.xml.rels><?xml version="1.0" encoding="UTF-8" standalone="yes"?>
<Relationships xmlns="http://schemas.openxmlformats.org/package/2006/relationships"><Relationship Id="rId8" Type="http://schemas.openxmlformats.org/officeDocument/2006/relationships/image" Target="../media/image39.png"/><Relationship Id="rId13" Type="http://schemas.openxmlformats.org/officeDocument/2006/relationships/image" Target="../media/image44.png"/><Relationship Id="rId3" Type="http://schemas.openxmlformats.org/officeDocument/2006/relationships/image" Target="../media/image36.PNG"/><Relationship Id="rId7" Type="http://schemas.openxmlformats.org/officeDocument/2006/relationships/image" Target="../media/image29.svg"/><Relationship Id="rId12" Type="http://schemas.openxmlformats.org/officeDocument/2006/relationships/image" Target="../media/image43.svg"/><Relationship Id="rId2" Type="http://schemas.openxmlformats.org/officeDocument/2006/relationships/notesSlide" Target="../notesSlides/notesSlide11.xml"/><Relationship Id="rId1" Type="http://schemas.openxmlformats.org/officeDocument/2006/relationships/slideLayout" Target="../slideLayouts/slideLayout3.xml"/><Relationship Id="rId6" Type="http://schemas.openxmlformats.org/officeDocument/2006/relationships/image" Target="../media/image28.png"/><Relationship Id="rId11" Type="http://schemas.openxmlformats.org/officeDocument/2006/relationships/image" Target="../media/image42.png"/><Relationship Id="rId5" Type="http://schemas.openxmlformats.org/officeDocument/2006/relationships/image" Target="../media/image38.png"/><Relationship Id="rId10" Type="http://schemas.openxmlformats.org/officeDocument/2006/relationships/image" Target="../media/image41.svg"/><Relationship Id="rId4" Type="http://schemas.openxmlformats.org/officeDocument/2006/relationships/image" Target="../media/image37.jpeg"/><Relationship Id="rId9" Type="http://schemas.openxmlformats.org/officeDocument/2006/relationships/image" Target="../media/image40.png"/></Relationships>
</file>

<file path=ppt/slides/_rels/slide17.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38.png"/><Relationship Id="rId7" Type="http://schemas.openxmlformats.org/officeDocument/2006/relationships/image" Target="../media/image45.png"/><Relationship Id="rId2" Type="http://schemas.openxmlformats.org/officeDocument/2006/relationships/notesSlide" Target="../notesSlides/notesSlide12.xml"/><Relationship Id="rId1" Type="http://schemas.openxmlformats.org/officeDocument/2006/relationships/slideLayout" Target="../slideLayouts/slideLayout3.xml"/><Relationship Id="rId6" Type="http://schemas.openxmlformats.org/officeDocument/2006/relationships/image" Target="../media/image39.png"/><Relationship Id="rId5" Type="http://schemas.openxmlformats.org/officeDocument/2006/relationships/image" Target="../media/image29.svg"/><Relationship Id="rId4" Type="http://schemas.openxmlformats.org/officeDocument/2006/relationships/image" Target="../media/image28.png"/><Relationship Id="rId9" Type="http://schemas.openxmlformats.org/officeDocument/2006/relationships/image" Target="../media/image47.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8" Type="http://schemas.openxmlformats.org/officeDocument/2006/relationships/image" Target="../media/image53.svg"/><Relationship Id="rId3" Type="http://schemas.openxmlformats.org/officeDocument/2006/relationships/image" Target="../media/image48.png"/><Relationship Id="rId7" Type="http://schemas.openxmlformats.org/officeDocument/2006/relationships/image" Target="../media/image52.png"/><Relationship Id="rId2" Type="http://schemas.openxmlformats.org/officeDocument/2006/relationships/notesSlide" Target="../notesSlides/notesSlide15.xml"/><Relationship Id="rId1" Type="http://schemas.openxmlformats.org/officeDocument/2006/relationships/slideLayout" Target="../slideLayouts/slideLayout3.xml"/><Relationship Id="rId6" Type="http://schemas.openxmlformats.org/officeDocument/2006/relationships/image" Target="../media/image51.svg"/><Relationship Id="rId5" Type="http://schemas.openxmlformats.org/officeDocument/2006/relationships/image" Target="../media/image50.png"/><Relationship Id="rId10" Type="http://schemas.openxmlformats.org/officeDocument/2006/relationships/image" Target="../media/image55.svg"/><Relationship Id="rId4" Type="http://schemas.openxmlformats.org/officeDocument/2006/relationships/image" Target="../media/image49.svg"/><Relationship Id="rId9" Type="http://schemas.openxmlformats.org/officeDocument/2006/relationships/image" Target="../media/image54.png"/></Relationships>
</file>

<file path=ppt/slides/_rels/slide21.xml.rels><?xml version="1.0" encoding="UTF-8" standalone="yes"?>
<Relationships xmlns="http://schemas.openxmlformats.org/package/2006/relationships"><Relationship Id="rId8" Type="http://schemas.openxmlformats.org/officeDocument/2006/relationships/image" Target="../media/image45.png"/><Relationship Id="rId13" Type="http://schemas.openxmlformats.org/officeDocument/2006/relationships/image" Target="../media/image30.png"/><Relationship Id="rId3" Type="http://schemas.openxmlformats.org/officeDocument/2006/relationships/image" Target="../media/image28.png"/><Relationship Id="rId7" Type="http://schemas.openxmlformats.org/officeDocument/2006/relationships/image" Target="../media/image20.svg"/><Relationship Id="rId12" Type="http://schemas.openxmlformats.org/officeDocument/2006/relationships/image" Target="../media/image58.png"/><Relationship Id="rId2" Type="http://schemas.openxmlformats.org/officeDocument/2006/relationships/notesSlide" Target="../notesSlides/notesSlide16.xml"/><Relationship Id="rId1" Type="http://schemas.openxmlformats.org/officeDocument/2006/relationships/slideLayout" Target="../slideLayouts/slideLayout3.xml"/><Relationship Id="rId6" Type="http://schemas.openxmlformats.org/officeDocument/2006/relationships/image" Target="../media/image19.png"/><Relationship Id="rId11" Type="http://schemas.openxmlformats.org/officeDocument/2006/relationships/image" Target="../media/image57.png"/><Relationship Id="rId5" Type="http://schemas.openxmlformats.org/officeDocument/2006/relationships/image" Target="../media/image31.png"/><Relationship Id="rId10" Type="http://schemas.openxmlformats.org/officeDocument/2006/relationships/image" Target="../media/image56.png"/><Relationship Id="rId4" Type="http://schemas.openxmlformats.org/officeDocument/2006/relationships/image" Target="../media/image29.svg"/><Relationship Id="rId9" Type="http://schemas.openxmlformats.org/officeDocument/2006/relationships/image" Target="../media/image46.sv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US" sz="4000" b="1" dirty="0">
                <a:effectLst>
                  <a:outerShdw blurRad="38100" dist="38100" dir="2700000" algn="tl">
                    <a:srgbClr val="000000">
                      <a:alpha val="43137"/>
                    </a:srgbClr>
                  </a:outerShdw>
                </a:effectLst>
              </a:rPr>
              <a:t>Hacking</a:t>
            </a:r>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Advanced Cybersecurity</a:t>
            </a:r>
          </a:p>
          <a:p>
            <a:r>
              <a:rPr lang="en-GB" i="1" dirty="0"/>
              <a:t>(ACCB6000)</a:t>
            </a:r>
            <a:br>
              <a:rPr lang="en-GB" i="1" dirty="0"/>
            </a:br>
            <a:endParaRPr lang="en-GB" i="1" dirty="0"/>
          </a:p>
          <a:p>
            <a:r>
              <a:rPr lang="en-GB" dirty="0"/>
              <a:t>Applied Computing - WISA</a:t>
            </a:r>
          </a:p>
        </p:txBody>
      </p:sp>
      <p:pic>
        <p:nvPicPr>
          <p:cNvPr id="8" name="Picture 7" descr="Holiday Teodor the Cat">
            <a:extLst>
              <a:ext uri="{FF2B5EF4-FFF2-40B4-BE49-F238E27FC236}">
                <a16:creationId xmlns:a16="http://schemas.microsoft.com/office/drawing/2014/main" id="{B5754459-3349-48B6-AA17-020CD6D95D9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50595" y="2387930"/>
            <a:ext cx="2438400" cy="2438400"/>
          </a:xfrm>
          <a:prstGeom prst="rect">
            <a:avLst/>
          </a:prstGeom>
        </p:spPr>
      </p:pic>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D541FB8-990C-461B-8196-74E80ED40182}"/>
              </a:ext>
            </a:extLst>
          </p:cNvPr>
          <p:cNvSpPr/>
          <p:nvPr/>
        </p:nvSpPr>
        <p:spPr>
          <a:xfrm>
            <a:off x="6707863" y="585256"/>
            <a:ext cx="5152571" cy="4247317"/>
          </a:xfrm>
          <a:prstGeom prst="rect">
            <a:avLst/>
          </a:prstGeom>
        </p:spPr>
        <p:txBody>
          <a:bodyPr wrap="square">
            <a:spAutoFit/>
          </a:bodyPr>
          <a:lstStyle/>
          <a:p>
            <a:pPr algn="just">
              <a:spcBef>
                <a:spcPts val="0"/>
              </a:spcBef>
            </a:pPr>
            <a:r>
              <a:rPr lang="en-US" i="1" dirty="0">
                <a:solidFill>
                  <a:schemeClr val="tx1">
                    <a:lumMod val="50000"/>
                  </a:schemeClr>
                </a:solidFill>
              </a:rPr>
              <a:t>So far, we discussed about Information security, the threats and attack vectors. In continuation to that, I hope you all have understood the hacking concepts and the reasons to stay ethical. Add more insight, we also discussed various security laws and standards. To conclude, we covered various “Risk” concepts like risk factors, cyber risk resilience in the process of enhancing security.</a:t>
            </a:r>
          </a:p>
          <a:p>
            <a:pPr algn="just">
              <a:spcBef>
                <a:spcPts val="0"/>
              </a:spcBef>
            </a:pPr>
            <a:r>
              <a:rPr lang="en-US" i="1" dirty="0">
                <a:solidFill>
                  <a:schemeClr val="tx1">
                    <a:lumMod val="50000"/>
                  </a:schemeClr>
                </a:solidFill>
              </a:rPr>
              <a:t>In continuation, we discussed Footprinting concepts focusing on different methodologies like Search Engines, Google Hacking Techniques etc. giving a walkthrough on Website Footprinting, Email Footprinting, Competitive Intelligence, Network Footprinting etc.</a:t>
            </a:r>
          </a:p>
          <a:p>
            <a:pPr algn="just">
              <a:spcBef>
                <a:spcPts val="0"/>
              </a:spcBef>
            </a:pPr>
            <a:endParaRPr lang="en-US" i="1" dirty="0">
              <a:solidFill>
                <a:schemeClr val="tx1">
                  <a:lumMod val="50000"/>
                </a:schemeClr>
              </a:solidFill>
            </a:endParaRPr>
          </a:p>
        </p:txBody>
      </p:sp>
      <p:sp>
        <p:nvSpPr>
          <p:cNvPr id="7" name="Rectangle 6">
            <a:extLst>
              <a:ext uri="{FF2B5EF4-FFF2-40B4-BE49-F238E27FC236}">
                <a16:creationId xmlns:a16="http://schemas.microsoft.com/office/drawing/2014/main" id="{31053FD3-26EB-4589-B51D-2B58354A539D}"/>
              </a:ext>
            </a:extLst>
          </p:cNvPr>
          <p:cNvSpPr/>
          <p:nvPr/>
        </p:nvSpPr>
        <p:spPr>
          <a:xfrm>
            <a:off x="192754" y="1235289"/>
            <a:ext cx="5670997" cy="3477875"/>
          </a:xfrm>
          <a:prstGeom prst="rect">
            <a:avLst/>
          </a:prstGeom>
        </p:spPr>
        <p:txBody>
          <a:bodyPr wrap="square">
            <a:spAutoFit/>
          </a:bodyPr>
          <a:lstStyle/>
          <a:p>
            <a:pPr>
              <a:tabLst>
                <a:tab pos="4308475" algn="l"/>
                <a:tab pos="4391025" algn="l"/>
              </a:tabLst>
            </a:pPr>
            <a:r>
              <a:rPr lang="en-GB" sz="2000" b="1" i="1" dirty="0">
                <a:solidFill>
                  <a:schemeClr val="bg1"/>
                </a:solidFill>
              </a:rPr>
              <a:t>Previous sessions…</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Understanding Information Security, Risks involved, assessing, managing and monitoring Risks, Cyber risk resilience</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Purpose and role of Hackers, Penetration Testing, Various Laws and Standards</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Understanding Footprinting and Reconnaissance Concepts, Methodology. </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Using various Tools, Taking Countermeasures</a:t>
            </a:r>
          </a:p>
          <a:p>
            <a:pPr marL="457200" indent="-457200">
              <a:buFont typeface="Wingdings" panose="05000000000000000000" pitchFamily="2" charset="2"/>
              <a:buChar char="Ø"/>
              <a:tabLst>
                <a:tab pos="4308475" algn="l"/>
                <a:tab pos="4391025" algn="l"/>
              </a:tabLst>
            </a:pPr>
            <a:endParaRPr lang="en-GB" sz="2000" b="1" i="1" dirty="0">
              <a:solidFill>
                <a:schemeClr val="bg1"/>
              </a:solidFill>
            </a:endParaRPr>
          </a:p>
          <a:p>
            <a:pPr marL="457200" indent="-457200">
              <a:buFont typeface="Wingdings" panose="05000000000000000000" pitchFamily="2" charset="2"/>
              <a:buChar char="Ø"/>
              <a:tabLst>
                <a:tab pos="4308475" algn="l"/>
                <a:tab pos="4391025" algn="l"/>
              </a:tabLst>
            </a:pPr>
            <a:endParaRPr lang="en-GB" sz="2000" b="1" i="1" dirty="0">
              <a:solidFill>
                <a:schemeClr val="bg1"/>
              </a:solidFill>
            </a:endParaRPr>
          </a:p>
        </p:txBody>
      </p:sp>
    </p:spTree>
    <p:extLst>
      <p:ext uri="{BB962C8B-B14F-4D97-AF65-F5344CB8AC3E}">
        <p14:creationId xmlns:p14="http://schemas.microsoft.com/office/powerpoint/2010/main" val="29876125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D541FB8-990C-461B-8196-74E80ED40182}"/>
              </a:ext>
            </a:extLst>
          </p:cNvPr>
          <p:cNvSpPr/>
          <p:nvPr/>
        </p:nvSpPr>
        <p:spPr>
          <a:xfrm>
            <a:off x="6710878" y="323768"/>
            <a:ext cx="5152571" cy="3693319"/>
          </a:xfrm>
          <a:prstGeom prst="rect">
            <a:avLst/>
          </a:prstGeom>
        </p:spPr>
        <p:txBody>
          <a:bodyPr wrap="square">
            <a:spAutoFit/>
          </a:bodyPr>
          <a:lstStyle/>
          <a:p>
            <a:pPr algn="just"/>
            <a:r>
              <a:rPr lang="en-US" i="1" dirty="0">
                <a:solidFill>
                  <a:schemeClr val="tx1">
                    <a:lumMod val="50000"/>
                  </a:schemeClr>
                </a:solidFill>
              </a:rPr>
              <a:t>Continuing the earlier lecturers, we discussed on Network Scanning, different tools and methodologies used like Banner Grabbing and mitigation methods etc. following that enumeration concepts, its different tools and techniques were discussed. we continued focusing on assessing vulnerabilities within a network (either it is our target to attack or defend), different tools used to assess and techniques</a:t>
            </a:r>
          </a:p>
          <a:p>
            <a:pPr algn="just">
              <a:spcBef>
                <a:spcPts val="0"/>
              </a:spcBef>
            </a:pPr>
            <a:endParaRPr lang="en-US" i="1" dirty="0">
              <a:solidFill>
                <a:schemeClr val="tx1">
                  <a:lumMod val="50000"/>
                </a:schemeClr>
              </a:solidFill>
            </a:endParaRPr>
          </a:p>
          <a:p>
            <a:pPr algn="just">
              <a:spcBef>
                <a:spcPts val="0"/>
              </a:spcBef>
            </a:pPr>
            <a:r>
              <a:rPr lang="en-US" b="1" i="1" dirty="0">
                <a:solidFill>
                  <a:schemeClr val="tx1">
                    <a:lumMod val="50000"/>
                  </a:schemeClr>
                </a:solidFill>
              </a:rPr>
              <a:t>During the tutorials, under isolated lab environment you might have practiced </a:t>
            </a:r>
            <a:r>
              <a:rPr lang="en-US" i="1" dirty="0">
                <a:solidFill>
                  <a:schemeClr val="tx1">
                    <a:lumMod val="50000"/>
                  </a:schemeClr>
                </a:solidFill>
              </a:rPr>
              <a:t>different Footprinting, scanning, enumerating methods using various tools and assessed the vulnerabilities.</a:t>
            </a:r>
          </a:p>
        </p:txBody>
      </p:sp>
      <p:sp>
        <p:nvSpPr>
          <p:cNvPr id="7" name="Rectangle 6">
            <a:extLst>
              <a:ext uri="{FF2B5EF4-FFF2-40B4-BE49-F238E27FC236}">
                <a16:creationId xmlns:a16="http://schemas.microsoft.com/office/drawing/2014/main" id="{31053FD3-26EB-4589-B51D-2B58354A539D}"/>
              </a:ext>
            </a:extLst>
          </p:cNvPr>
          <p:cNvSpPr/>
          <p:nvPr/>
        </p:nvSpPr>
        <p:spPr>
          <a:xfrm>
            <a:off x="211534" y="1166916"/>
            <a:ext cx="5670997" cy="4093428"/>
          </a:xfrm>
          <a:prstGeom prst="rect">
            <a:avLst/>
          </a:prstGeom>
        </p:spPr>
        <p:txBody>
          <a:bodyPr wrap="square">
            <a:spAutoFit/>
          </a:bodyPr>
          <a:lstStyle/>
          <a:p>
            <a:pPr>
              <a:tabLst>
                <a:tab pos="4308475" algn="l"/>
                <a:tab pos="4391025" algn="l"/>
              </a:tabLst>
            </a:pPr>
            <a:r>
              <a:rPr lang="en-GB" sz="2000" b="1" i="1" dirty="0">
                <a:solidFill>
                  <a:schemeClr val="bg1"/>
                </a:solidFill>
              </a:rPr>
              <a:t>Previous sessions…</a:t>
            </a:r>
          </a:p>
          <a:p>
            <a:pPr>
              <a:tabLst>
                <a:tab pos="4308475" algn="l"/>
                <a:tab pos="4391025" algn="l"/>
              </a:tabLst>
            </a:pPr>
            <a:r>
              <a:rPr lang="en-GB" sz="2000" b="1" i="1" dirty="0">
                <a:solidFill>
                  <a:schemeClr val="bg1"/>
                </a:solidFill>
              </a:rPr>
              <a:t>Scanning and Enumeration</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Network Scanning, Tools and Techniques</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Banner Grabbing</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Scanning – </a:t>
            </a:r>
            <a:r>
              <a:rPr lang="en-GB" sz="2000" b="1" i="1" dirty="0" err="1">
                <a:solidFill>
                  <a:schemeClr val="bg1"/>
                </a:solidFill>
              </a:rPr>
              <a:t>PenTesting</a:t>
            </a:r>
            <a:endParaRPr lang="en-GB" sz="2000" b="1" i="1" dirty="0">
              <a:solidFill>
                <a:schemeClr val="bg1"/>
              </a:solidFill>
            </a:endParaRPr>
          </a:p>
          <a:p>
            <a:pPr>
              <a:tabLst>
                <a:tab pos="4308475" algn="l"/>
                <a:tab pos="4391025" algn="l"/>
              </a:tabLst>
            </a:pPr>
            <a:r>
              <a:rPr lang="en-GB" sz="2000" b="1" i="1" dirty="0">
                <a:solidFill>
                  <a:schemeClr val="bg1"/>
                </a:solidFill>
              </a:rPr>
              <a:t>Enumeration </a:t>
            </a:r>
          </a:p>
          <a:p>
            <a:pPr marL="450850" lvl="1" indent="-450850">
              <a:buFont typeface="Wingdings" panose="05000000000000000000" pitchFamily="2" charset="2"/>
              <a:buChar char="Ø"/>
              <a:tabLst>
                <a:tab pos="4308475" algn="l"/>
                <a:tab pos="4391025" algn="l"/>
              </a:tabLst>
            </a:pPr>
            <a:r>
              <a:rPr lang="en-GB" sz="2000" b="1" i="1" dirty="0">
                <a:solidFill>
                  <a:schemeClr val="bg1"/>
                </a:solidFill>
              </a:rPr>
              <a:t>Concepts, Techniques</a:t>
            </a:r>
          </a:p>
          <a:p>
            <a:pPr marL="450850" lvl="1" indent="-450850">
              <a:buFont typeface="Wingdings" panose="05000000000000000000" pitchFamily="2" charset="2"/>
              <a:buChar char="Ø"/>
              <a:tabLst>
                <a:tab pos="4308475" algn="l"/>
                <a:tab pos="4391025" algn="l"/>
              </a:tabLst>
            </a:pPr>
            <a:r>
              <a:rPr lang="en-GB" sz="2000" b="1" i="1" dirty="0">
                <a:solidFill>
                  <a:schemeClr val="bg1"/>
                </a:solidFill>
              </a:rPr>
              <a:t>Countermeasures</a:t>
            </a:r>
          </a:p>
          <a:p>
            <a:pPr>
              <a:tabLst>
                <a:tab pos="4308475" algn="l"/>
                <a:tab pos="4391025" algn="l"/>
              </a:tabLst>
            </a:pPr>
            <a:endParaRPr lang="en-GB" sz="2000" b="1" i="1" dirty="0">
              <a:solidFill>
                <a:schemeClr val="bg1"/>
              </a:solidFill>
            </a:endParaRPr>
          </a:p>
          <a:p>
            <a:pPr>
              <a:tabLst>
                <a:tab pos="4308475" algn="l"/>
                <a:tab pos="4391025" algn="l"/>
              </a:tabLst>
            </a:pPr>
            <a:r>
              <a:rPr lang="en-GB" sz="2000" b="1" i="1" dirty="0">
                <a:solidFill>
                  <a:schemeClr val="bg1"/>
                </a:solidFill>
              </a:rPr>
              <a:t>Understanding and Assessing Vulnerabilities</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What is Vulnerability? How is it classified?</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Assessing Vulnerabilities.</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Managing Vulnerabilities</a:t>
            </a:r>
          </a:p>
        </p:txBody>
      </p:sp>
      <p:sp>
        <p:nvSpPr>
          <p:cNvPr id="8" name="Rectangle 7">
            <a:extLst>
              <a:ext uri="{FF2B5EF4-FFF2-40B4-BE49-F238E27FC236}">
                <a16:creationId xmlns:a16="http://schemas.microsoft.com/office/drawing/2014/main" id="{A97F7D27-24C7-4D7C-B79F-78D707F617B4}"/>
              </a:ext>
            </a:extLst>
          </p:cNvPr>
          <p:cNvSpPr/>
          <p:nvPr/>
        </p:nvSpPr>
        <p:spPr>
          <a:xfrm>
            <a:off x="6309471" y="4017087"/>
            <a:ext cx="5393371" cy="1938992"/>
          </a:xfrm>
          <a:prstGeom prst="rect">
            <a:avLst/>
          </a:prstGeom>
        </p:spPr>
        <p:txBody>
          <a:bodyPr wrap="square">
            <a:spAutoFit/>
          </a:bodyPr>
          <a:lstStyle/>
          <a:p>
            <a:pPr>
              <a:tabLst>
                <a:tab pos="4308475" algn="l"/>
                <a:tab pos="4391025" algn="l"/>
              </a:tabLst>
            </a:pPr>
            <a:r>
              <a:rPr lang="en-GB" sz="2000" b="1" i="1" dirty="0">
                <a:solidFill>
                  <a:srgbClr val="E0BC4C"/>
                </a:solidFill>
              </a:rPr>
              <a:t>Lab/ Tutorials</a:t>
            </a:r>
          </a:p>
          <a:p>
            <a:pPr marL="457200" indent="-457200" algn="just">
              <a:buFont typeface="Wingdings" panose="05000000000000000000" pitchFamily="2" charset="2"/>
              <a:buChar char="Ø"/>
              <a:tabLst>
                <a:tab pos="4308475" algn="l"/>
                <a:tab pos="4391025" algn="l"/>
              </a:tabLst>
            </a:pPr>
            <a:r>
              <a:rPr lang="en-GB" sz="2000" b="1" i="1" dirty="0">
                <a:solidFill>
                  <a:srgbClr val="E0BC4C"/>
                </a:solidFill>
              </a:rPr>
              <a:t>Download and Setup your Lab.</a:t>
            </a:r>
          </a:p>
          <a:p>
            <a:pPr marL="457200" indent="-457200" algn="just">
              <a:buFont typeface="Wingdings" panose="05000000000000000000" pitchFamily="2" charset="2"/>
              <a:buChar char="Ø"/>
              <a:tabLst>
                <a:tab pos="4308475" algn="l"/>
                <a:tab pos="4391025" algn="l"/>
              </a:tabLst>
            </a:pPr>
            <a:r>
              <a:rPr lang="en-GB" sz="2000" b="1" i="1" dirty="0">
                <a:solidFill>
                  <a:srgbClr val="E0BC4C"/>
                </a:solidFill>
              </a:rPr>
              <a:t>Coursework Description.</a:t>
            </a:r>
          </a:p>
          <a:p>
            <a:pPr marL="457200" indent="-457200" algn="just">
              <a:buFont typeface="Wingdings" panose="05000000000000000000" pitchFamily="2" charset="2"/>
              <a:buChar char="Ø"/>
              <a:tabLst>
                <a:tab pos="4308475" algn="l"/>
                <a:tab pos="4391025" algn="l"/>
              </a:tabLst>
            </a:pPr>
            <a:r>
              <a:rPr lang="en-GB" sz="2000" b="1" i="1" dirty="0">
                <a:solidFill>
                  <a:srgbClr val="E0BC4C"/>
                </a:solidFill>
              </a:rPr>
              <a:t>Activity 1, 2 (Gathering Information) </a:t>
            </a:r>
          </a:p>
          <a:p>
            <a:pPr marL="457200" indent="-457200" algn="just">
              <a:buFont typeface="Wingdings" panose="05000000000000000000" pitchFamily="2" charset="2"/>
              <a:buChar char="Ø"/>
              <a:tabLst>
                <a:tab pos="4308475" algn="l"/>
                <a:tab pos="4391025" algn="l"/>
              </a:tabLst>
            </a:pPr>
            <a:r>
              <a:rPr lang="en-GB" sz="2000" b="1" i="1" dirty="0">
                <a:solidFill>
                  <a:srgbClr val="E0BC4C"/>
                </a:solidFill>
              </a:rPr>
              <a:t>Activity 3 (Scanning and Enumeration)</a:t>
            </a:r>
          </a:p>
          <a:p>
            <a:pPr marL="457200" indent="-457200" algn="just">
              <a:buFont typeface="Wingdings" panose="05000000000000000000" pitchFamily="2" charset="2"/>
              <a:buChar char="Ø"/>
              <a:tabLst>
                <a:tab pos="4308475" algn="l"/>
                <a:tab pos="4391025" algn="l"/>
              </a:tabLst>
            </a:pPr>
            <a:r>
              <a:rPr lang="en-GB" sz="2000" b="1" i="1" dirty="0">
                <a:solidFill>
                  <a:srgbClr val="E0BC4C"/>
                </a:solidFill>
              </a:rPr>
              <a:t>Activity 4 – VA Tools</a:t>
            </a:r>
          </a:p>
        </p:txBody>
      </p:sp>
    </p:spTree>
    <p:extLst>
      <p:ext uri="{BB962C8B-B14F-4D97-AF65-F5344CB8AC3E}">
        <p14:creationId xmlns:p14="http://schemas.microsoft.com/office/powerpoint/2010/main" val="18060805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D541FB8-990C-461B-8196-74E80ED40182}"/>
              </a:ext>
            </a:extLst>
          </p:cNvPr>
          <p:cNvSpPr/>
          <p:nvPr/>
        </p:nvSpPr>
        <p:spPr>
          <a:xfrm>
            <a:off x="6604000" y="1166916"/>
            <a:ext cx="5152571" cy="3139321"/>
          </a:xfrm>
          <a:prstGeom prst="rect">
            <a:avLst/>
          </a:prstGeom>
        </p:spPr>
        <p:txBody>
          <a:bodyPr wrap="square">
            <a:spAutoFit/>
          </a:bodyPr>
          <a:lstStyle/>
          <a:p>
            <a:pPr algn="just">
              <a:spcBef>
                <a:spcPts val="0"/>
              </a:spcBef>
            </a:pPr>
            <a:r>
              <a:rPr lang="en-US" i="1" dirty="0">
                <a:solidFill>
                  <a:schemeClr val="tx1">
                    <a:lumMod val="50000"/>
                  </a:schemeClr>
                </a:solidFill>
              </a:rPr>
              <a:t>During this week, with applied knowledge and understanding on Footprinting, Network Scanning, Enumerating the target, and assessing vulnerabilities, we shall move forward focusing on the hacking methodology. We shall understand various techniques to gain access, escalate privileges, create and maintain remote access to the target.</a:t>
            </a:r>
          </a:p>
          <a:p>
            <a:pPr algn="just">
              <a:spcBef>
                <a:spcPts val="0"/>
              </a:spcBef>
            </a:pPr>
            <a:endParaRPr lang="en-US" i="1" dirty="0">
              <a:solidFill>
                <a:schemeClr val="tx1">
                  <a:lumMod val="50000"/>
                </a:schemeClr>
              </a:solidFill>
            </a:endParaRPr>
          </a:p>
          <a:p>
            <a:pPr algn="just">
              <a:spcBef>
                <a:spcPts val="0"/>
              </a:spcBef>
            </a:pPr>
            <a:r>
              <a:rPr lang="en-US" b="1" i="1" dirty="0">
                <a:solidFill>
                  <a:schemeClr val="tx1">
                    <a:lumMod val="50000"/>
                  </a:schemeClr>
                </a:solidFill>
              </a:rPr>
              <a:t>During the tutorials, under isolated lab environment you will be using different techniques to gain access and escalate privileges.</a:t>
            </a:r>
          </a:p>
        </p:txBody>
      </p:sp>
      <p:sp>
        <p:nvSpPr>
          <p:cNvPr id="7" name="Rectangle 6">
            <a:extLst>
              <a:ext uri="{FF2B5EF4-FFF2-40B4-BE49-F238E27FC236}">
                <a16:creationId xmlns:a16="http://schemas.microsoft.com/office/drawing/2014/main" id="{31053FD3-26EB-4589-B51D-2B58354A539D}"/>
              </a:ext>
            </a:extLst>
          </p:cNvPr>
          <p:cNvSpPr/>
          <p:nvPr/>
        </p:nvSpPr>
        <p:spPr>
          <a:xfrm>
            <a:off x="211534" y="1429843"/>
            <a:ext cx="5670997" cy="1938992"/>
          </a:xfrm>
          <a:prstGeom prst="rect">
            <a:avLst/>
          </a:prstGeom>
        </p:spPr>
        <p:txBody>
          <a:bodyPr wrap="square">
            <a:spAutoFit/>
          </a:bodyPr>
          <a:lstStyle/>
          <a:p>
            <a:pPr>
              <a:tabLst>
                <a:tab pos="4308475" algn="l"/>
                <a:tab pos="4391025" algn="l"/>
              </a:tabLst>
            </a:pPr>
            <a:r>
              <a:rPr lang="en-GB" sz="2000" b="1" i="1" dirty="0">
                <a:solidFill>
                  <a:schemeClr val="bg1"/>
                </a:solidFill>
              </a:rPr>
              <a:t>Gaining access and escalating privileges</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Hacking Methodology (Based on CEH)</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Understanding techniques to gain access to the system</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Techniques to escalate privileges</a:t>
            </a:r>
          </a:p>
          <a:p>
            <a:pPr marL="457200" indent="-457200">
              <a:buFont typeface="Wingdings" panose="05000000000000000000" pitchFamily="2" charset="2"/>
              <a:buChar char="Ø"/>
              <a:tabLst>
                <a:tab pos="4308475" algn="l"/>
                <a:tab pos="4391025" algn="l"/>
              </a:tabLst>
            </a:pPr>
            <a:endParaRPr lang="en-GB" sz="2000" b="1" i="1" dirty="0">
              <a:solidFill>
                <a:schemeClr val="bg1"/>
              </a:solidFill>
            </a:endParaRPr>
          </a:p>
        </p:txBody>
      </p:sp>
      <p:sp>
        <p:nvSpPr>
          <p:cNvPr id="8" name="Rectangle 7">
            <a:extLst>
              <a:ext uri="{FF2B5EF4-FFF2-40B4-BE49-F238E27FC236}">
                <a16:creationId xmlns:a16="http://schemas.microsoft.com/office/drawing/2014/main" id="{A97F7D27-24C7-4D7C-B79F-78D707F617B4}"/>
              </a:ext>
            </a:extLst>
          </p:cNvPr>
          <p:cNvSpPr/>
          <p:nvPr/>
        </p:nvSpPr>
        <p:spPr>
          <a:xfrm>
            <a:off x="331568" y="4258007"/>
            <a:ext cx="5393371" cy="707886"/>
          </a:xfrm>
          <a:prstGeom prst="rect">
            <a:avLst/>
          </a:prstGeom>
        </p:spPr>
        <p:txBody>
          <a:bodyPr wrap="square">
            <a:spAutoFit/>
          </a:bodyPr>
          <a:lstStyle/>
          <a:p>
            <a:pPr>
              <a:tabLst>
                <a:tab pos="4308475" algn="l"/>
                <a:tab pos="4391025" algn="l"/>
              </a:tabLst>
            </a:pPr>
            <a:r>
              <a:rPr lang="en-GB" sz="2000" b="1" i="1" dirty="0">
                <a:solidFill>
                  <a:srgbClr val="E0BC4C"/>
                </a:solidFill>
              </a:rPr>
              <a:t>Lab/ Tutorials</a:t>
            </a:r>
          </a:p>
          <a:p>
            <a:pPr marL="457200" indent="-457200" algn="just">
              <a:buFont typeface="Wingdings" panose="05000000000000000000" pitchFamily="2" charset="2"/>
              <a:buChar char="Ø"/>
              <a:tabLst>
                <a:tab pos="4308475" algn="l"/>
                <a:tab pos="4391025" algn="l"/>
              </a:tabLst>
            </a:pPr>
            <a:r>
              <a:rPr lang="en-GB" sz="2000" b="1" i="1">
                <a:solidFill>
                  <a:srgbClr val="E0BC4C"/>
                </a:solidFill>
              </a:rPr>
              <a:t>Activity 7 – </a:t>
            </a:r>
            <a:r>
              <a:rPr lang="en-GB" sz="2000" b="1" i="1" dirty="0">
                <a:solidFill>
                  <a:srgbClr val="E0BC4C"/>
                </a:solidFill>
              </a:rPr>
              <a:t>Hacking.</a:t>
            </a:r>
          </a:p>
        </p:txBody>
      </p:sp>
    </p:spTree>
    <p:extLst>
      <p:ext uri="{BB962C8B-B14F-4D97-AF65-F5344CB8AC3E}">
        <p14:creationId xmlns:p14="http://schemas.microsoft.com/office/powerpoint/2010/main" val="40999141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Hacking - Methodology</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534350" cy="4845176"/>
          </a:xfrm>
        </p:spPr>
        <p:txBody>
          <a:bodyPr>
            <a:normAutofit/>
          </a:bodyPr>
          <a:lstStyle/>
          <a:p>
            <a:pPr algn="just">
              <a:buFont typeface="Courier New" panose="02070309020205020404" pitchFamily="49" charset="0"/>
              <a:buChar char="o"/>
            </a:pPr>
            <a:r>
              <a:rPr lang="en-US" sz="1800" dirty="0">
                <a:solidFill>
                  <a:srgbClr val="333333"/>
                </a:solidFill>
                <a:latin typeface="Calibri"/>
                <a:ea typeface="Source Sans Pro"/>
                <a:cs typeface="Calibri"/>
              </a:rPr>
              <a:t>Do you remember the process?</a:t>
            </a:r>
          </a:p>
          <a:p>
            <a:pPr marL="901700" indent="-365125" algn="just">
              <a:buFont typeface="Wingdings" panose="05000000000000000000" pitchFamily="2" charset="2"/>
              <a:buChar char="ü"/>
            </a:pPr>
            <a:r>
              <a:rPr lang="en-US" sz="1800" dirty="0">
                <a:solidFill>
                  <a:srgbClr val="333333"/>
                </a:solidFill>
                <a:latin typeface="Calibri"/>
                <a:cs typeface="Calibri"/>
              </a:rPr>
              <a:t>Footprinting and Reconnaissance</a:t>
            </a:r>
          </a:p>
          <a:p>
            <a:pPr marL="901700" indent="-365125" algn="just">
              <a:buFont typeface="Wingdings" panose="05000000000000000000" pitchFamily="2" charset="2"/>
              <a:buChar char="ü"/>
            </a:pPr>
            <a:r>
              <a:rPr lang="en-US" sz="1800" dirty="0">
                <a:solidFill>
                  <a:srgbClr val="333333"/>
                </a:solidFill>
                <a:latin typeface="Calibri"/>
                <a:cs typeface="Calibri"/>
              </a:rPr>
              <a:t>Scanning</a:t>
            </a:r>
          </a:p>
          <a:p>
            <a:pPr marL="901700" indent="-365125" algn="just">
              <a:buFont typeface="Wingdings" panose="05000000000000000000" pitchFamily="2" charset="2"/>
              <a:buChar char="ü"/>
            </a:pPr>
            <a:r>
              <a:rPr lang="en-US" sz="1800" dirty="0">
                <a:solidFill>
                  <a:srgbClr val="333333"/>
                </a:solidFill>
                <a:latin typeface="Calibri"/>
                <a:cs typeface="Calibri"/>
              </a:rPr>
              <a:t>Enumeration</a:t>
            </a:r>
          </a:p>
          <a:p>
            <a:pPr marL="901700" indent="-365125" algn="just">
              <a:buFont typeface="Wingdings" panose="05000000000000000000" pitchFamily="2" charset="2"/>
              <a:buChar char="ü"/>
            </a:pPr>
            <a:r>
              <a:rPr lang="en-US" sz="1800" dirty="0">
                <a:solidFill>
                  <a:srgbClr val="333333"/>
                </a:solidFill>
                <a:latin typeface="Calibri"/>
                <a:cs typeface="Calibri"/>
              </a:rPr>
              <a:t>Vulnerability Analysis</a:t>
            </a:r>
          </a:p>
          <a:p>
            <a:pPr marL="901700" indent="-365125" algn="just">
              <a:buFont typeface="Wingdings" panose="05000000000000000000" pitchFamily="2" charset="2"/>
              <a:buChar char="Ø"/>
            </a:pPr>
            <a:r>
              <a:rPr lang="en-US" sz="1800" dirty="0">
                <a:solidFill>
                  <a:srgbClr val="333333"/>
                </a:solidFill>
                <a:latin typeface="Calibri"/>
                <a:cs typeface="Calibri"/>
              </a:rPr>
              <a:t>Gaining Access</a:t>
            </a:r>
          </a:p>
          <a:p>
            <a:pPr marL="901700" indent="-365125" algn="just">
              <a:buFont typeface="Wingdings" panose="05000000000000000000" pitchFamily="2" charset="2"/>
              <a:buChar char="Ø"/>
            </a:pPr>
            <a:r>
              <a:rPr lang="en-US" sz="1800" dirty="0">
                <a:solidFill>
                  <a:srgbClr val="333333"/>
                </a:solidFill>
                <a:latin typeface="Calibri"/>
                <a:cs typeface="Calibri"/>
              </a:rPr>
              <a:t>Maintaining Access</a:t>
            </a:r>
          </a:p>
          <a:p>
            <a:pPr marL="901700" indent="-365125" algn="just">
              <a:buFont typeface="Wingdings" panose="05000000000000000000" pitchFamily="2" charset="2"/>
              <a:buChar char="Ø"/>
            </a:pPr>
            <a:r>
              <a:rPr lang="en-US" sz="1800" dirty="0">
                <a:solidFill>
                  <a:srgbClr val="333333"/>
                </a:solidFill>
                <a:latin typeface="Calibri"/>
                <a:cs typeface="Calibri"/>
              </a:rPr>
              <a:t>Clearing Logs</a:t>
            </a:r>
          </a:p>
        </p:txBody>
      </p:sp>
      <p:grpSp>
        <p:nvGrpSpPr>
          <p:cNvPr id="18" name="Group 17">
            <a:extLst>
              <a:ext uri="{FF2B5EF4-FFF2-40B4-BE49-F238E27FC236}">
                <a16:creationId xmlns:a16="http://schemas.microsoft.com/office/drawing/2014/main" id="{9505C43E-CA8C-4820-B48B-5D2E914419DF}"/>
              </a:ext>
            </a:extLst>
          </p:cNvPr>
          <p:cNvGrpSpPr/>
          <p:nvPr/>
        </p:nvGrpSpPr>
        <p:grpSpPr>
          <a:xfrm>
            <a:off x="4435100" y="583661"/>
            <a:ext cx="7756900" cy="4632575"/>
            <a:chOff x="5269232" y="1774113"/>
            <a:chExt cx="6922763" cy="3858591"/>
          </a:xfrm>
        </p:grpSpPr>
        <p:pic>
          <p:nvPicPr>
            <p:cNvPr id="10" name="Picture 9">
              <a:extLst>
                <a:ext uri="{FF2B5EF4-FFF2-40B4-BE49-F238E27FC236}">
                  <a16:creationId xmlns:a16="http://schemas.microsoft.com/office/drawing/2014/main" id="{E6B1CCF1-EBA5-4799-8012-A8EC91F0B53A}"/>
                </a:ext>
              </a:extLst>
            </p:cNvPr>
            <p:cNvPicPr>
              <a:picLocks noChangeAspect="1"/>
            </p:cNvPicPr>
            <p:nvPr/>
          </p:nvPicPr>
          <p:blipFill>
            <a:blip r:embed="rId3"/>
            <a:stretch>
              <a:fillRect/>
            </a:stretch>
          </p:blipFill>
          <p:spPr>
            <a:xfrm>
              <a:off x="5269232" y="1774113"/>
              <a:ext cx="6922763" cy="3858591"/>
            </a:xfrm>
            <a:prstGeom prst="rect">
              <a:avLst/>
            </a:prstGeom>
          </p:spPr>
        </p:pic>
        <p:pic>
          <p:nvPicPr>
            <p:cNvPr id="15" name="Graphic 14" descr="Badge Tick1 with solid fill">
              <a:extLst>
                <a:ext uri="{FF2B5EF4-FFF2-40B4-BE49-F238E27FC236}">
                  <a16:creationId xmlns:a16="http://schemas.microsoft.com/office/drawing/2014/main" id="{1716FE7F-BE88-43F0-92E7-59BE509AC472}"/>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551766" y="3708798"/>
              <a:ext cx="655123" cy="655123"/>
            </a:xfrm>
            <a:prstGeom prst="rect">
              <a:avLst/>
            </a:prstGeom>
          </p:spPr>
        </p:pic>
        <p:pic>
          <p:nvPicPr>
            <p:cNvPr id="16" name="Graphic 15" descr="Badge Tick1 with solid fill">
              <a:extLst>
                <a:ext uri="{FF2B5EF4-FFF2-40B4-BE49-F238E27FC236}">
                  <a16:creationId xmlns:a16="http://schemas.microsoft.com/office/drawing/2014/main" id="{EFE75288-4078-40E0-A39F-B1C3A542AC04}"/>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724989" y="3024535"/>
              <a:ext cx="655123" cy="655123"/>
            </a:xfrm>
            <a:prstGeom prst="rect">
              <a:avLst/>
            </a:prstGeom>
          </p:spPr>
        </p:pic>
        <p:pic>
          <p:nvPicPr>
            <p:cNvPr id="17" name="Graphic 16" descr="Right pointing backhand index with solid fill">
              <a:extLst>
                <a:ext uri="{FF2B5EF4-FFF2-40B4-BE49-F238E27FC236}">
                  <a16:creationId xmlns:a16="http://schemas.microsoft.com/office/drawing/2014/main" id="{BD70101A-3F5C-4D91-A132-35B5A5CE61E6}"/>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rot="10800000" flipV="1">
              <a:off x="9985168" y="4486895"/>
              <a:ext cx="701193" cy="655122"/>
            </a:xfrm>
            <a:prstGeom prst="rect">
              <a:avLst/>
            </a:prstGeom>
          </p:spPr>
        </p:pic>
      </p:grpSp>
    </p:spTree>
    <p:extLst>
      <p:ext uri="{BB962C8B-B14F-4D97-AF65-F5344CB8AC3E}">
        <p14:creationId xmlns:p14="http://schemas.microsoft.com/office/powerpoint/2010/main" val="3401327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Hacking - Methodology</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534350" cy="4845176"/>
          </a:xfrm>
        </p:spPr>
        <p:txBody>
          <a:bodyPr>
            <a:normAutofit/>
          </a:bodyPr>
          <a:lstStyle/>
          <a:p>
            <a:pPr algn="just">
              <a:buFont typeface="Courier New" panose="02070309020205020404" pitchFamily="49" charset="0"/>
              <a:buChar char="o"/>
            </a:pPr>
            <a:r>
              <a:rPr lang="en-US" sz="1800" dirty="0">
                <a:solidFill>
                  <a:srgbClr val="333333"/>
                </a:solidFill>
                <a:latin typeface="Calibri"/>
                <a:ea typeface="Source Sans Pro"/>
                <a:cs typeface="Calibri"/>
              </a:rPr>
              <a:t>Do you remember the process?</a:t>
            </a:r>
          </a:p>
          <a:p>
            <a:pPr marL="901700" indent="-365125" algn="just">
              <a:buFont typeface="Wingdings" panose="05000000000000000000" pitchFamily="2" charset="2"/>
              <a:buChar char="ü"/>
            </a:pPr>
            <a:r>
              <a:rPr lang="en-US" sz="1800" dirty="0">
                <a:solidFill>
                  <a:srgbClr val="333333"/>
                </a:solidFill>
                <a:latin typeface="Calibri"/>
                <a:cs typeface="Calibri"/>
              </a:rPr>
              <a:t>Footprinting and Reconnaissance</a:t>
            </a:r>
          </a:p>
          <a:p>
            <a:pPr marL="901700" indent="-365125" algn="just">
              <a:buFont typeface="Wingdings" panose="05000000000000000000" pitchFamily="2" charset="2"/>
              <a:buChar char="ü"/>
            </a:pPr>
            <a:r>
              <a:rPr lang="en-US" sz="1800" dirty="0">
                <a:solidFill>
                  <a:srgbClr val="333333"/>
                </a:solidFill>
                <a:latin typeface="Calibri"/>
                <a:cs typeface="Calibri"/>
              </a:rPr>
              <a:t>Scanning</a:t>
            </a:r>
          </a:p>
          <a:p>
            <a:pPr marL="901700" indent="-365125" algn="just">
              <a:buFont typeface="Wingdings" panose="05000000000000000000" pitchFamily="2" charset="2"/>
              <a:buChar char="ü"/>
            </a:pPr>
            <a:r>
              <a:rPr lang="en-US" sz="1800" dirty="0">
                <a:solidFill>
                  <a:srgbClr val="333333"/>
                </a:solidFill>
                <a:latin typeface="Calibri"/>
                <a:cs typeface="Calibri"/>
              </a:rPr>
              <a:t>Enumeration</a:t>
            </a:r>
          </a:p>
          <a:p>
            <a:pPr marL="901700" indent="-365125" algn="just">
              <a:buFont typeface="Wingdings" panose="05000000000000000000" pitchFamily="2" charset="2"/>
              <a:buChar char="ü"/>
            </a:pPr>
            <a:r>
              <a:rPr lang="en-US" sz="1800" dirty="0">
                <a:solidFill>
                  <a:srgbClr val="333333"/>
                </a:solidFill>
                <a:latin typeface="Calibri"/>
                <a:cs typeface="Calibri"/>
              </a:rPr>
              <a:t>Vulnerability Analysis</a:t>
            </a:r>
          </a:p>
          <a:p>
            <a:pPr marL="901700" indent="-365125" algn="just">
              <a:buFont typeface="Wingdings" panose="05000000000000000000" pitchFamily="2" charset="2"/>
              <a:buChar char="Ø"/>
            </a:pPr>
            <a:r>
              <a:rPr lang="en-US" sz="1800" dirty="0">
                <a:solidFill>
                  <a:srgbClr val="333333"/>
                </a:solidFill>
                <a:latin typeface="Calibri"/>
                <a:cs typeface="Calibri"/>
              </a:rPr>
              <a:t>Gaining Access</a:t>
            </a:r>
          </a:p>
          <a:p>
            <a:pPr marL="901700" indent="-365125" algn="just">
              <a:buFont typeface="Wingdings" panose="05000000000000000000" pitchFamily="2" charset="2"/>
              <a:buChar char="Ø"/>
            </a:pPr>
            <a:r>
              <a:rPr lang="en-US" sz="1800" dirty="0">
                <a:solidFill>
                  <a:srgbClr val="333333"/>
                </a:solidFill>
                <a:latin typeface="Calibri"/>
                <a:cs typeface="Calibri"/>
              </a:rPr>
              <a:t>Maintaining Access</a:t>
            </a:r>
          </a:p>
          <a:p>
            <a:pPr marL="901700" indent="-365125" algn="just">
              <a:buFont typeface="Wingdings" panose="05000000000000000000" pitchFamily="2" charset="2"/>
              <a:buChar char="Ø"/>
            </a:pPr>
            <a:r>
              <a:rPr lang="en-US" sz="1800" dirty="0">
                <a:solidFill>
                  <a:srgbClr val="333333"/>
                </a:solidFill>
                <a:latin typeface="Calibri"/>
                <a:cs typeface="Calibri"/>
              </a:rPr>
              <a:t>Clearing Logs</a:t>
            </a:r>
          </a:p>
        </p:txBody>
      </p:sp>
      <p:sp>
        <p:nvSpPr>
          <p:cNvPr id="19" name="Rectangle 18">
            <a:extLst>
              <a:ext uri="{FF2B5EF4-FFF2-40B4-BE49-F238E27FC236}">
                <a16:creationId xmlns:a16="http://schemas.microsoft.com/office/drawing/2014/main" id="{73989778-0717-4E84-B5DA-CD498D5576AD}"/>
              </a:ext>
            </a:extLst>
          </p:cNvPr>
          <p:cNvSpPr/>
          <p:nvPr/>
        </p:nvSpPr>
        <p:spPr>
          <a:xfrm>
            <a:off x="4303394" y="178835"/>
            <a:ext cx="4355680" cy="923330"/>
          </a:xfrm>
          <a:prstGeom prst="rect">
            <a:avLst/>
          </a:prstGeom>
          <a:noFill/>
        </p:spPr>
        <p:txBody>
          <a:bodyPr wrap="none" lIns="91440" tIns="45720" rIns="91440" bIns="45720">
            <a:spAutoFit/>
          </a:bodyPr>
          <a:lstStyle/>
          <a:p>
            <a:pPr algn="ctr"/>
            <a:r>
              <a:rPr lang="en-US" sz="5400" b="0" cap="none" spc="0" dirty="0">
                <a:ln w="0"/>
                <a:solidFill>
                  <a:schemeClr val="accent2">
                    <a:lumMod val="75000"/>
                  </a:schemeClr>
                </a:solidFill>
                <a:effectLst>
                  <a:reflection blurRad="6350" stA="53000" endA="300" endPos="35500" dir="5400000" sy="-90000" algn="bl" rotWithShape="0"/>
                </a:effectLst>
              </a:rPr>
              <a:t>Gaining Access</a:t>
            </a:r>
          </a:p>
        </p:txBody>
      </p:sp>
      <p:sp>
        <p:nvSpPr>
          <p:cNvPr id="21" name="Rectangle 20">
            <a:extLst>
              <a:ext uri="{FF2B5EF4-FFF2-40B4-BE49-F238E27FC236}">
                <a16:creationId xmlns:a16="http://schemas.microsoft.com/office/drawing/2014/main" id="{56BC176E-848C-43B7-A6CC-CE9162FD987D}"/>
              </a:ext>
            </a:extLst>
          </p:cNvPr>
          <p:cNvSpPr/>
          <p:nvPr/>
        </p:nvSpPr>
        <p:spPr>
          <a:xfrm>
            <a:off x="4380530" y="1024881"/>
            <a:ext cx="3430939" cy="584775"/>
          </a:xfrm>
          <a:prstGeom prst="rect">
            <a:avLst/>
          </a:prstGeom>
          <a:noFill/>
        </p:spPr>
        <p:txBody>
          <a:bodyPr wrap="none" lIns="91440" tIns="45720" rIns="91440" bIns="45720">
            <a:spAutoFit/>
          </a:bodyPr>
          <a:lstStyle/>
          <a:p>
            <a:pPr algn="ctr"/>
            <a:r>
              <a:rPr lang="en-US" sz="32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Cracking Passwords</a:t>
            </a:r>
            <a:endParaRPr lang="en-US" sz="32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pic>
        <p:nvPicPr>
          <p:cNvPr id="23" name="Graphic 22" descr="Continuous Improvement with solid fill">
            <a:extLst>
              <a:ext uri="{FF2B5EF4-FFF2-40B4-BE49-F238E27FC236}">
                <a16:creationId xmlns:a16="http://schemas.microsoft.com/office/drawing/2014/main" id="{43E97AFB-509C-4972-BFDF-077602025D2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888605" y="903757"/>
            <a:ext cx="914400" cy="914400"/>
          </a:xfrm>
          <a:prstGeom prst="rect">
            <a:avLst/>
          </a:prstGeom>
        </p:spPr>
      </p:pic>
      <p:sp>
        <p:nvSpPr>
          <p:cNvPr id="24" name="Rectangle 23">
            <a:extLst>
              <a:ext uri="{FF2B5EF4-FFF2-40B4-BE49-F238E27FC236}">
                <a16:creationId xmlns:a16="http://schemas.microsoft.com/office/drawing/2014/main" id="{61C9D62D-575D-4185-BF94-D5E905E09DA3}"/>
              </a:ext>
            </a:extLst>
          </p:cNvPr>
          <p:cNvSpPr/>
          <p:nvPr/>
        </p:nvSpPr>
        <p:spPr>
          <a:xfrm>
            <a:off x="8979839" y="1024881"/>
            <a:ext cx="3212161" cy="584775"/>
          </a:xfrm>
          <a:prstGeom prst="rect">
            <a:avLst/>
          </a:prstGeom>
          <a:noFill/>
        </p:spPr>
        <p:txBody>
          <a:bodyPr wrap="none" lIns="91440" tIns="45720" rIns="91440" bIns="45720">
            <a:spAutoFit/>
          </a:bodyPr>
          <a:lstStyle/>
          <a:p>
            <a:pPr algn="ctr"/>
            <a:r>
              <a:rPr lang="en-US" sz="32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Escalate Privileges</a:t>
            </a:r>
            <a:endParaRPr lang="en-US" sz="32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
        <p:nvSpPr>
          <p:cNvPr id="13" name="Rectangle 12">
            <a:extLst>
              <a:ext uri="{FF2B5EF4-FFF2-40B4-BE49-F238E27FC236}">
                <a16:creationId xmlns:a16="http://schemas.microsoft.com/office/drawing/2014/main" id="{211C8355-A2AD-4381-AE62-B05E858B6B8C}"/>
              </a:ext>
            </a:extLst>
          </p:cNvPr>
          <p:cNvSpPr/>
          <p:nvPr/>
        </p:nvSpPr>
        <p:spPr>
          <a:xfrm>
            <a:off x="4303394" y="2068653"/>
            <a:ext cx="5581529" cy="923330"/>
          </a:xfrm>
          <a:prstGeom prst="rect">
            <a:avLst/>
          </a:prstGeom>
          <a:noFill/>
        </p:spPr>
        <p:txBody>
          <a:bodyPr wrap="none" lIns="91440" tIns="45720" rIns="91440" bIns="45720">
            <a:spAutoFit/>
          </a:bodyPr>
          <a:lstStyle/>
          <a:p>
            <a:pPr algn="ctr"/>
            <a:r>
              <a:rPr lang="en-US" sz="5400" b="0" cap="none" spc="0" dirty="0">
                <a:ln w="0"/>
                <a:solidFill>
                  <a:schemeClr val="accent2">
                    <a:lumMod val="75000"/>
                  </a:schemeClr>
                </a:solidFill>
                <a:effectLst>
                  <a:reflection blurRad="6350" stA="53000" endA="300" endPos="35500" dir="5400000" sy="-90000" algn="bl" rotWithShape="0"/>
                </a:effectLst>
              </a:rPr>
              <a:t>Maintaining Access</a:t>
            </a:r>
          </a:p>
        </p:txBody>
      </p:sp>
      <p:sp>
        <p:nvSpPr>
          <p:cNvPr id="20" name="Rectangle 19">
            <a:extLst>
              <a:ext uri="{FF2B5EF4-FFF2-40B4-BE49-F238E27FC236}">
                <a16:creationId xmlns:a16="http://schemas.microsoft.com/office/drawing/2014/main" id="{90270B51-697A-4F37-971E-A87A094A8F46}"/>
              </a:ext>
            </a:extLst>
          </p:cNvPr>
          <p:cNvSpPr/>
          <p:nvPr/>
        </p:nvSpPr>
        <p:spPr>
          <a:xfrm>
            <a:off x="4379538" y="2948876"/>
            <a:ext cx="3928896" cy="584775"/>
          </a:xfrm>
          <a:prstGeom prst="rect">
            <a:avLst/>
          </a:prstGeom>
          <a:noFill/>
        </p:spPr>
        <p:txBody>
          <a:bodyPr wrap="none" lIns="91440" tIns="45720" rIns="91440" bIns="45720">
            <a:spAutoFit/>
          </a:bodyPr>
          <a:lstStyle/>
          <a:p>
            <a:pPr algn="ctr"/>
            <a:r>
              <a:rPr lang="en-US" sz="32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Executing Applications</a:t>
            </a:r>
            <a:endParaRPr lang="en-US" sz="32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pic>
        <p:nvPicPr>
          <p:cNvPr id="22" name="Graphic 21" descr="Continuous Improvement with solid fill">
            <a:extLst>
              <a:ext uri="{FF2B5EF4-FFF2-40B4-BE49-F238E27FC236}">
                <a16:creationId xmlns:a16="http://schemas.microsoft.com/office/drawing/2014/main" id="{9311CF2F-C3F2-48A0-9CA9-5EB147DD518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384578" y="2850149"/>
            <a:ext cx="914400" cy="914400"/>
          </a:xfrm>
          <a:prstGeom prst="rect">
            <a:avLst/>
          </a:prstGeom>
        </p:spPr>
      </p:pic>
      <p:sp>
        <p:nvSpPr>
          <p:cNvPr id="25" name="Rectangle 24">
            <a:extLst>
              <a:ext uri="{FF2B5EF4-FFF2-40B4-BE49-F238E27FC236}">
                <a16:creationId xmlns:a16="http://schemas.microsoft.com/office/drawing/2014/main" id="{BE959480-9A82-450F-A63B-F953F51BD9D6}"/>
              </a:ext>
            </a:extLst>
          </p:cNvPr>
          <p:cNvSpPr/>
          <p:nvPr/>
        </p:nvSpPr>
        <p:spPr>
          <a:xfrm>
            <a:off x="9457904" y="2948875"/>
            <a:ext cx="2092239" cy="584775"/>
          </a:xfrm>
          <a:prstGeom prst="rect">
            <a:avLst/>
          </a:prstGeom>
          <a:noFill/>
        </p:spPr>
        <p:txBody>
          <a:bodyPr wrap="none" lIns="91440" tIns="45720" rIns="91440" bIns="45720">
            <a:spAutoFit/>
          </a:bodyPr>
          <a:lstStyle/>
          <a:p>
            <a:pPr algn="ctr"/>
            <a:r>
              <a:rPr lang="en-US" sz="32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Hiding Files</a:t>
            </a:r>
            <a:endParaRPr lang="en-US" sz="32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
        <p:nvSpPr>
          <p:cNvPr id="26" name="Rectangle 25">
            <a:extLst>
              <a:ext uri="{FF2B5EF4-FFF2-40B4-BE49-F238E27FC236}">
                <a16:creationId xmlns:a16="http://schemas.microsoft.com/office/drawing/2014/main" id="{A9CE7713-E09D-4A3D-9ECA-E7FC908CC754}"/>
              </a:ext>
            </a:extLst>
          </p:cNvPr>
          <p:cNvSpPr/>
          <p:nvPr/>
        </p:nvSpPr>
        <p:spPr>
          <a:xfrm>
            <a:off x="4379538" y="3949219"/>
            <a:ext cx="3889206" cy="923330"/>
          </a:xfrm>
          <a:prstGeom prst="rect">
            <a:avLst/>
          </a:prstGeom>
          <a:noFill/>
        </p:spPr>
        <p:txBody>
          <a:bodyPr wrap="none" lIns="91440" tIns="45720" rIns="91440" bIns="45720">
            <a:spAutoFit/>
          </a:bodyPr>
          <a:lstStyle/>
          <a:p>
            <a:pPr algn="ctr"/>
            <a:r>
              <a:rPr lang="en-US" sz="5400" b="0" cap="none" spc="0" dirty="0">
                <a:ln w="0"/>
                <a:solidFill>
                  <a:schemeClr val="accent2">
                    <a:lumMod val="75000"/>
                  </a:schemeClr>
                </a:solidFill>
                <a:effectLst>
                  <a:reflection blurRad="6350" stA="53000" endA="300" endPos="35500" dir="5400000" sy="-90000" algn="bl" rotWithShape="0"/>
                </a:effectLst>
              </a:rPr>
              <a:t>Clearing Logs</a:t>
            </a:r>
          </a:p>
        </p:txBody>
      </p:sp>
      <p:sp>
        <p:nvSpPr>
          <p:cNvPr id="27" name="Rectangle 26">
            <a:extLst>
              <a:ext uri="{FF2B5EF4-FFF2-40B4-BE49-F238E27FC236}">
                <a16:creationId xmlns:a16="http://schemas.microsoft.com/office/drawing/2014/main" id="{C68E3BCE-A6AD-4A9A-84AD-88C991C5A3A0}"/>
              </a:ext>
            </a:extLst>
          </p:cNvPr>
          <p:cNvSpPr/>
          <p:nvPr/>
        </p:nvSpPr>
        <p:spPr>
          <a:xfrm>
            <a:off x="4383495" y="4935592"/>
            <a:ext cx="3074496" cy="584775"/>
          </a:xfrm>
          <a:prstGeom prst="rect">
            <a:avLst/>
          </a:prstGeom>
          <a:noFill/>
        </p:spPr>
        <p:txBody>
          <a:bodyPr wrap="none" lIns="91440" tIns="45720" rIns="91440" bIns="45720">
            <a:spAutoFit/>
          </a:bodyPr>
          <a:lstStyle/>
          <a:p>
            <a:pPr algn="ctr"/>
            <a:r>
              <a:rPr lang="en-US" sz="32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Cover your tracks</a:t>
            </a:r>
            <a:endParaRPr lang="en-US" sz="32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Tree>
    <p:extLst>
      <p:ext uri="{BB962C8B-B14F-4D97-AF65-F5344CB8AC3E}">
        <p14:creationId xmlns:p14="http://schemas.microsoft.com/office/powerpoint/2010/main" val="2442883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randombar(horizontal)">
                                      <p:cBhvr>
                                        <p:cTn id="7" dur="500"/>
                                        <p:tgtEl>
                                          <p:spTgt spid="1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1"/>
                                        </p:tgtEl>
                                        <p:attrNameLst>
                                          <p:attrName>style.visibility</p:attrName>
                                        </p:attrNameLst>
                                      </p:cBhvr>
                                      <p:to>
                                        <p:strVal val="visible"/>
                                      </p:to>
                                    </p:set>
                                    <p:animEffect transition="in" filter="fade">
                                      <p:cBhvr>
                                        <p:cTn id="12" dur="1000"/>
                                        <p:tgtEl>
                                          <p:spTgt spid="21"/>
                                        </p:tgtEl>
                                      </p:cBhvr>
                                    </p:animEffect>
                                    <p:anim calcmode="lin" valueType="num">
                                      <p:cBhvr>
                                        <p:cTn id="13" dur="1000" fill="hold"/>
                                        <p:tgtEl>
                                          <p:spTgt spid="21"/>
                                        </p:tgtEl>
                                        <p:attrNameLst>
                                          <p:attrName>ppt_x</p:attrName>
                                        </p:attrNameLst>
                                      </p:cBhvr>
                                      <p:tavLst>
                                        <p:tav tm="0">
                                          <p:val>
                                            <p:strVal val="#ppt_x"/>
                                          </p:val>
                                        </p:tav>
                                        <p:tav tm="100000">
                                          <p:val>
                                            <p:strVal val="#ppt_x"/>
                                          </p:val>
                                        </p:tav>
                                      </p:tavLst>
                                    </p:anim>
                                    <p:anim calcmode="lin" valueType="num">
                                      <p:cBhvr>
                                        <p:cTn id="14"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6" presetClass="entr" presetSubtype="16" fill="hold" nodeType="clickEffect">
                                  <p:stCondLst>
                                    <p:cond delay="0"/>
                                  </p:stCondLst>
                                  <p:childTnLst>
                                    <p:set>
                                      <p:cBhvr>
                                        <p:cTn id="18" dur="1" fill="hold">
                                          <p:stCondLst>
                                            <p:cond delay="0"/>
                                          </p:stCondLst>
                                        </p:cTn>
                                        <p:tgtEl>
                                          <p:spTgt spid="23"/>
                                        </p:tgtEl>
                                        <p:attrNameLst>
                                          <p:attrName>style.visibility</p:attrName>
                                        </p:attrNameLst>
                                      </p:cBhvr>
                                      <p:to>
                                        <p:strVal val="visible"/>
                                      </p:to>
                                    </p:set>
                                    <p:animEffect transition="in" filter="circle(in)">
                                      <p:cBhvr>
                                        <p:cTn id="19" dur="2000"/>
                                        <p:tgtEl>
                                          <p:spTgt spid="23"/>
                                        </p:tgtEl>
                                      </p:cBhvr>
                                    </p:animEffect>
                                  </p:childTnLst>
                                </p:cTn>
                              </p:par>
                            </p:childTnLst>
                          </p:cTn>
                        </p:par>
                      </p:childTnLst>
                    </p:cTn>
                  </p:par>
                  <p:par>
                    <p:cTn id="20" fill="hold">
                      <p:stCondLst>
                        <p:cond delay="indefinite"/>
                      </p:stCondLst>
                      <p:childTnLst>
                        <p:par>
                          <p:cTn id="21" fill="hold">
                            <p:stCondLst>
                              <p:cond delay="0"/>
                            </p:stCondLst>
                            <p:childTnLst>
                              <p:par>
                                <p:cTn id="22" presetID="14" presetClass="entr" presetSubtype="10" fill="hold" grpId="0" nodeType="clickEffect">
                                  <p:stCondLst>
                                    <p:cond delay="0"/>
                                  </p:stCondLst>
                                  <p:childTnLst>
                                    <p:set>
                                      <p:cBhvr>
                                        <p:cTn id="23" dur="1" fill="hold">
                                          <p:stCondLst>
                                            <p:cond delay="0"/>
                                          </p:stCondLst>
                                        </p:cTn>
                                        <p:tgtEl>
                                          <p:spTgt spid="24"/>
                                        </p:tgtEl>
                                        <p:attrNameLst>
                                          <p:attrName>style.visibility</p:attrName>
                                        </p:attrNameLst>
                                      </p:cBhvr>
                                      <p:to>
                                        <p:strVal val="visible"/>
                                      </p:to>
                                    </p:set>
                                    <p:animEffect transition="in" filter="randombar(horizontal)">
                                      <p:cBhvr>
                                        <p:cTn id="24" dur="500"/>
                                        <p:tgtEl>
                                          <p:spTgt spid="24"/>
                                        </p:tgtEl>
                                      </p:cBhvr>
                                    </p:animEffect>
                                  </p:childTnLst>
                                </p:cTn>
                              </p:par>
                            </p:childTnLst>
                          </p:cTn>
                        </p:par>
                      </p:childTnLst>
                    </p:cTn>
                  </p:par>
                  <p:par>
                    <p:cTn id="25" fill="hold">
                      <p:stCondLst>
                        <p:cond delay="indefinite"/>
                      </p:stCondLst>
                      <p:childTnLst>
                        <p:par>
                          <p:cTn id="26" fill="hold">
                            <p:stCondLst>
                              <p:cond delay="0"/>
                            </p:stCondLst>
                            <p:childTnLst>
                              <p:par>
                                <p:cTn id="27" presetID="14" presetClass="entr" presetSubtype="10" fill="hold" grpId="0" nodeType="clickEffect">
                                  <p:stCondLst>
                                    <p:cond delay="0"/>
                                  </p:stCondLst>
                                  <p:childTnLst>
                                    <p:set>
                                      <p:cBhvr>
                                        <p:cTn id="28" dur="1" fill="hold">
                                          <p:stCondLst>
                                            <p:cond delay="0"/>
                                          </p:stCondLst>
                                        </p:cTn>
                                        <p:tgtEl>
                                          <p:spTgt spid="13"/>
                                        </p:tgtEl>
                                        <p:attrNameLst>
                                          <p:attrName>style.visibility</p:attrName>
                                        </p:attrNameLst>
                                      </p:cBhvr>
                                      <p:to>
                                        <p:strVal val="visible"/>
                                      </p:to>
                                    </p:set>
                                    <p:animEffect transition="in" filter="randombar(horizontal)">
                                      <p:cBhvr>
                                        <p:cTn id="29" dur="500"/>
                                        <p:tgtEl>
                                          <p:spTgt spid="13"/>
                                        </p:tgtEl>
                                      </p:cBhvr>
                                    </p:animEffect>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20"/>
                                        </p:tgtEl>
                                        <p:attrNameLst>
                                          <p:attrName>style.visibility</p:attrName>
                                        </p:attrNameLst>
                                      </p:cBhvr>
                                      <p:to>
                                        <p:strVal val="visible"/>
                                      </p:to>
                                    </p:set>
                                    <p:animEffect transition="in" filter="fade">
                                      <p:cBhvr>
                                        <p:cTn id="34" dur="1000"/>
                                        <p:tgtEl>
                                          <p:spTgt spid="20"/>
                                        </p:tgtEl>
                                      </p:cBhvr>
                                    </p:animEffect>
                                    <p:anim calcmode="lin" valueType="num">
                                      <p:cBhvr>
                                        <p:cTn id="35" dur="1000" fill="hold"/>
                                        <p:tgtEl>
                                          <p:spTgt spid="20"/>
                                        </p:tgtEl>
                                        <p:attrNameLst>
                                          <p:attrName>ppt_x</p:attrName>
                                        </p:attrNameLst>
                                      </p:cBhvr>
                                      <p:tavLst>
                                        <p:tav tm="0">
                                          <p:val>
                                            <p:strVal val="#ppt_x"/>
                                          </p:val>
                                        </p:tav>
                                        <p:tav tm="100000">
                                          <p:val>
                                            <p:strVal val="#ppt_x"/>
                                          </p:val>
                                        </p:tav>
                                      </p:tavLst>
                                    </p:anim>
                                    <p:anim calcmode="lin" valueType="num">
                                      <p:cBhvr>
                                        <p:cTn id="36" dur="1000" fill="hold"/>
                                        <p:tgtEl>
                                          <p:spTgt spid="20"/>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6" presetClass="entr" presetSubtype="16" fill="hold" nodeType="clickEffect">
                                  <p:stCondLst>
                                    <p:cond delay="0"/>
                                  </p:stCondLst>
                                  <p:childTnLst>
                                    <p:set>
                                      <p:cBhvr>
                                        <p:cTn id="40" dur="1" fill="hold">
                                          <p:stCondLst>
                                            <p:cond delay="0"/>
                                          </p:stCondLst>
                                        </p:cTn>
                                        <p:tgtEl>
                                          <p:spTgt spid="22"/>
                                        </p:tgtEl>
                                        <p:attrNameLst>
                                          <p:attrName>style.visibility</p:attrName>
                                        </p:attrNameLst>
                                      </p:cBhvr>
                                      <p:to>
                                        <p:strVal val="visible"/>
                                      </p:to>
                                    </p:set>
                                    <p:animEffect transition="in" filter="circle(in)">
                                      <p:cBhvr>
                                        <p:cTn id="41" dur="2000"/>
                                        <p:tgtEl>
                                          <p:spTgt spid="22"/>
                                        </p:tgtEl>
                                      </p:cBhvr>
                                    </p:animEffect>
                                  </p:childTnLst>
                                </p:cTn>
                              </p:par>
                            </p:childTnLst>
                          </p:cTn>
                        </p:par>
                      </p:childTnLst>
                    </p:cTn>
                  </p:par>
                  <p:par>
                    <p:cTn id="42" fill="hold">
                      <p:stCondLst>
                        <p:cond delay="indefinite"/>
                      </p:stCondLst>
                      <p:childTnLst>
                        <p:par>
                          <p:cTn id="43" fill="hold">
                            <p:stCondLst>
                              <p:cond delay="0"/>
                            </p:stCondLst>
                            <p:childTnLst>
                              <p:par>
                                <p:cTn id="44" presetID="14" presetClass="entr" presetSubtype="10" fill="hold" grpId="0" nodeType="clickEffect">
                                  <p:stCondLst>
                                    <p:cond delay="0"/>
                                  </p:stCondLst>
                                  <p:childTnLst>
                                    <p:set>
                                      <p:cBhvr>
                                        <p:cTn id="45" dur="1" fill="hold">
                                          <p:stCondLst>
                                            <p:cond delay="0"/>
                                          </p:stCondLst>
                                        </p:cTn>
                                        <p:tgtEl>
                                          <p:spTgt spid="25"/>
                                        </p:tgtEl>
                                        <p:attrNameLst>
                                          <p:attrName>style.visibility</p:attrName>
                                        </p:attrNameLst>
                                      </p:cBhvr>
                                      <p:to>
                                        <p:strVal val="visible"/>
                                      </p:to>
                                    </p:set>
                                    <p:animEffect transition="in" filter="randombar(horizontal)">
                                      <p:cBhvr>
                                        <p:cTn id="46" dur="500"/>
                                        <p:tgtEl>
                                          <p:spTgt spid="25"/>
                                        </p:tgtEl>
                                      </p:cBhvr>
                                    </p:animEffect>
                                  </p:childTnLst>
                                </p:cTn>
                              </p:par>
                            </p:childTnLst>
                          </p:cTn>
                        </p:par>
                      </p:childTnLst>
                    </p:cTn>
                  </p:par>
                  <p:par>
                    <p:cTn id="47" fill="hold">
                      <p:stCondLst>
                        <p:cond delay="indefinite"/>
                      </p:stCondLst>
                      <p:childTnLst>
                        <p:par>
                          <p:cTn id="48" fill="hold">
                            <p:stCondLst>
                              <p:cond delay="0"/>
                            </p:stCondLst>
                            <p:childTnLst>
                              <p:par>
                                <p:cTn id="49" presetID="14" presetClass="entr" presetSubtype="10" fill="hold" grpId="0" nodeType="clickEffect">
                                  <p:stCondLst>
                                    <p:cond delay="0"/>
                                  </p:stCondLst>
                                  <p:childTnLst>
                                    <p:set>
                                      <p:cBhvr>
                                        <p:cTn id="50" dur="1" fill="hold">
                                          <p:stCondLst>
                                            <p:cond delay="0"/>
                                          </p:stCondLst>
                                        </p:cTn>
                                        <p:tgtEl>
                                          <p:spTgt spid="26"/>
                                        </p:tgtEl>
                                        <p:attrNameLst>
                                          <p:attrName>style.visibility</p:attrName>
                                        </p:attrNameLst>
                                      </p:cBhvr>
                                      <p:to>
                                        <p:strVal val="visible"/>
                                      </p:to>
                                    </p:set>
                                    <p:animEffect transition="in" filter="randombar(horizontal)">
                                      <p:cBhvr>
                                        <p:cTn id="51" dur="500"/>
                                        <p:tgtEl>
                                          <p:spTgt spid="26"/>
                                        </p:tgtEl>
                                      </p:cBhvr>
                                    </p:animEffect>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27"/>
                                        </p:tgtEl>
                                        <p:attrNameLst>
                                          <p:attrName>style.visibility</p:attrName>
                                        </p:attrNameLst>
                                      </p:cBhvr>
                                      <p:to>
                                        <p:strVal val="visible"/>
                                      </p:to>
                                    </p:set>
                                    <p:animEffect transition="in" filter="fade">
                                      <p:cBhvr>
                                        <p:cTn id="56" dur="1000"/>
                                        <p:tgtEl>
                                          <p:spTgt spid="27"/>
                                        </p:tgtEl>
                                      </p:cBhvr>
                                    </p:animEffect>
                                    <p:anim calcmode="lin" valueType="num">
                                      <p:cBhvr>
                                        <p:cTn id="57" dur="1000" fill="hold"/>
                                        <p:tgtEl>
                                          <p:spTgt spid="27"/>
                                        </p:tgtEl>
                                        <p:attrNameLst>
                                          <p:attrName>ppt_x</p:attrName>
                                        </p:attrNameLst>
                                      </p:cBhvr>
                                      <p:tavLst>
                                        <p:tav tm="0">
                                          <p:val>
                                            <p:strVal val="#ppt_x"/>
                                          </p:val>
                                        </p:tav>
                                        <p:tav tm="100000">
                                          <p:val>
                                            <p:strVal val="#ppt_x"/>
                                          </p:val>
                                        </p:tav>
                                      </p:tavLst>
                                    </p:anim>
                                    <p:anim calcmode="lin" valueType="num">
                                      <p:cBhvr>
                                        <p:cTn id="58" dur="1000" fill="hold"/>
                                        <p:tgtEl>
                                          <p:spTgt spid="2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P spid="21" grpId="0"/>
      <p:bldP spid="24" grpId="0"/>
      <p:bldP spid="13" grpId="0"/>
      <p:bldP spid="20" grpId="0"/>
      <p:bldP spid="25" grpId="0"/>
      <p:bldP spid="26" grpId="0"/>
      <p:bldP spid="2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Hacking - Methodology</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rmAutofit lnSpcReduction="10000"/>
          </a:bodyPr>
          <a:lstStyle/>
          <a:p>
            <a:pPr algn="just">
              <a:buFont typeface="Courier New" panose="02070309020205020404" pitchFamily="49" charset="0"/>
              <a:buChar char="o"/>
            </a:pPr>
            <a:r>
              <a:rPr lang="en-US" sz="1800" dirty="0">
                <a:solidFill>
                  <a:srgbClr val="333333"/>
                </a:solidFill>
                <a:latin typeface="Calibri"/>
                <a:ea typeface="Source Sans Pro"/>
                <a:cs typeface="Calibri"/>
              </a:rPr>
              <a:t>Gaining Access</a:t>
            </a:r>
          </a:p>
          <a:p>
            <a:pPr lvl="1" algn="just">
              <a:buFont typeface="Courier New" panose="02070309020205020404" pitchFamily="49" charset="0"/>
              <a:buChar char="o"/>
            </a:pPr>
            <a:r>
              <a:rPr lang="en-US" sz="1800" dirty="0">
                <a:solidFill>
                  <a:srgbClr val="333333"/>
                </a:solidFill>
                <a:latin typeface="Calibri"/>
                <a:ea typeface="Source Sans Pro"/>
                <a:cs typeface="Calibri"/>
              </a:rPr>
              <a:t>To bypass the access control systems and gain access into the target system</a:t>
            </a:r>
          </a:p>
          <a:p>
            <a:pPr lvl="1" algn="just">
              <a:buFont typeface="Courier New" panose="02070309020205020404" pitchFamily="49" charset="0"/>
              <a:buChar char="o"/>
            </a:pPr>
            <a:r>
              <a:rPr lang="en-US" sz="1800" dirty="0">
                <a:solidFill>
                  <a:srgbClr val="333333"/>
                </a:solidFill>
                <a:latin typeface="Calibri"/>
                <a:ea typeface="Source Sans Pro"/>
                <a:cs typeface="Calibri"/>
              </a:rPr>
              <a:t>Techniques like Password cracking, Social Engineering helps to gain access</a:t>
            </a:r>
          </a:p>
          <a:p>
            <a:pPr algn="just">
              <a:buFont typeface="Courier New" panose="02070309020205020404" pitchFamily="49" charset="0"/>
              <a:buChar char="o"/>
            </a:pPr>
            <a:r>
              <a:rPr lang="en-US" sz="1800" dirty="0">
                <a:solidFill>
                  <a:srgbClr val="333333"/>
                </a:solidFill>
                <a:latin typeface="Calibri"/>
                <a:ea typeface="Source Sans Pro"/>
                <a:cs typeface="Calibri"/>
              </a:rPr>
              <a:t>Privilege Escalation</a:t>
            </a:r>
          </a:p>
          <a:p>
            <a:pPr lvl="1" algn="just">
              <a:buFont typeface="Courier New" panose="02070309020205020404" pitchFamily="49" charset="0"/>
              <a:buChar char="o"/>
            </a:pPr>
            <a:r>
              <a:rPr lang="en-US" sz="1800" dirty="0">
                <a:solidFill>
                  <a:srgbClr val="333333"/>
                </a:solidFill>
                <a:latin typeface="Calibri"/>
                <a:ea typeface="Source Sans Pro"/>
                <a:cs typeface="Calibri"/>
              </a:rPr>
              <a:t>To get rights of a legitimate user or administrator</a:t>
            </a:r>
          </a:p>
          <a:p>
            <a:pPr lvl="1" algn="just">
              <a:buFont typeface="Courier New" panose="02070309020205020404" pitchFamily="49" charset="0"/>
              <a:buChar char="o"/>
            </a:pPr>
            <a:r>
              <a:rPr lang="en-US" sz="1800" dirty="0">
                <a:solidFill>
                  <a:srgbClr val="333333"/>
                </a:solidFill>
                <a:latin typeface="Calibri"/>
                <a:ea typeface="Source Sans Pro"/>
                <a:cs typeface="Calibri"/>
              </a:rPr>
              <a:t>Techniques like vulnerability exploitation helps to escalate privileges</a:t>
            </a:r>
          </a:p>
          <a:p>
            <a:pPr algn="just">
              <a:buFont typeface="Courier New" panose="02070309020205020404" pitchFamily="49" charset="0"/>
              <a:buChar char="o"/>
            </a:pPr>
            <a:r>
              <a:rPr lang="en-US" sz="1800" dirty="0">
                <a:solidFill>
                  <a:srgbClr val="333333"/>
                </a:solidFill>
                <a:latin typeface="Calibri"/>
                <a:ea typeface="Source Sans Pro"/>
                <a:cs typeface="Calibri"/>
              </a:rPr>
              <a:t>Execute Application</a:t>
            </a:r>
          </a:p>
          <a:p>
            <a:pPr lvl="1" algn="just">
              <a:buFont typeface="Courier New" panose="02070309020205020404" pitchFamily="49" charset="0"/>
              <a:buChar char="o"/>
            </a:pPr>
            <a:r>
              <a:rPr lang="en-US" sz="1800" dirty="0">
                <a:solidFill>
                  <a:srgbClr val="333333"/>
                </a:solidFill>
                <a:latin typeface="Calibri"/>
                <a:ea typeface="Source Sans Pro"/>
                <a:cs typeface="Calibri"/>
              </a:rPr>
              <a:t>To create and maintain remote access to the target system</a:t>
            </a:r>
          </a:p>
          <a:p>
            <a:pPr lvl="1" algn="just">
              <a:buFont typeface="Courier New" panose="02070309020205020404" pitchFamily="49" charset="0"/>
              <a:buChar char="o"/>
            </a:pPr>
            <a:r>
              <a:rPr lang="en-US" sz="1800" dirty="0">
                <a:solidFill>
                  <a:srgbClr val="333333"/>
                </a:solidFill>
                <a:latin typeface="Calibri"/>
                <a:ea typeface="Source Sans Pro"/>
                <a:cs typeface="Calibri"/>
              </a:rPr>
              <a:t>Trojans, Spywares, Backdoors, Keyloggers help to execute applications</a:t>
            </a:r>
          </a:p>
          <a:p>
            <a:pPr algn="just">
              <a:buFont typeface="Courier New" panose="02070309020205020404" pitchFamily="49" charset="0"/>
              <a:buChar char="o"/>
            </a:pPr>
            <a:r>
              <a:rPr lang="en-US" sz="1800" dirty="0">
                <a:solidFill>
                  <a:srgbClr val="333333"/>
                </a:solidFill>
                <a:latin typeface="Calibri"/>
                <a:ea typeface="Source Sans Pro"/>
                <a:cs typeface="Calibri"/>
              </a:rPr>
              <a:t>Hiding Files</a:t>
            </a:r>
          </a:p>
          <a:p>
            <a:pPr lvl="1" algn="just">
              <a:buFont typeface="Courier New" panose="02070309020205020404" pitchFamily="49" charset="0"/>
              <a:buChar char="o"/>
            </a:pPr>
            <a:r>
              <a:rPr lang="en-US" sz="1800" dirty="0">
                <a:solidFill>
                  <a:srgbClr val="333333"/>
                </a:solidFill>
                <a:latin typeface="Calibri"/>
                <a:ea typeface="Source Sans Pro"/>
                <a:cs typeface="Calibri"/>
              </a:rPr>
              <a:t>To hide your presence in the target system</a:t>
            </a:r>
          </a:p>
          <a:p>
            <a:pPr lvl="1" algn="just">
              <a:buFont typeface="Courier New" panose="02070309020205020404" pitchFamily="49" charset="0"/>
              <a:buChar char="o"/>
            </a:pPr>
            <a:r>
              <a:rPr lang="en-US" sz="1800" dirty="0">
                <a:solidFill>
                  <a:srgbClr val="333333"/>
                </a:solidFill>
                <a:latin typeface="Calibri"/>
                <a:ea typeface="Source Sans Pro"/>
                <a:cs typeface="Calibri"/>
              </a:rPr>
              <a:t>To hide the attackers' malicious activities and data theft</a:t>
            </a:r>
          </a:p>
          <a:p>
            <a:pPr lvl="1" algn="just">
              <a:buFont typeface="Courier New" panose="02070309020205020404" pitchFamily="49" charset="0"/>
              <a:buChar char="o"/>
            </a:pPr>
            <a:r>
              <a:rPr lang="en-US" sz="1800" dirty="0">
                <a:solidFill>
                  <a:srgbClr val="333333"/>
                </a:solidFill>
                <a:latin typeface="Calibri"/>
                <a:ea typeface="Source Sans Pro"/>
                <a:cs typeface="Calibri"/>
              </a:rPr>
              <a:t>Rootkits, Steganography helps to hide files</a:t>
            </a:r>
          </a:p>
          <a:p>
            <a:pPr algn="just">
              <a:buFont typeface="Courier New" panose="02070309020205020404" pitchFamily="49" charset="0"/>
              <a:buChar char="o"/>
            </a:pPr>
            <a:r>
              <a:rPr lang="en-US" sz="1800" dirty="0">
                <a:solidFill>
                  <a:srgbClr val="333333"/>
                </a:solidFill>
                <a:latin typeface="Calibri"/>
                <a:ea typeface="Source Sans Pro"/>
                <a:cs typeface="Calibri"/>
              </a:rPr>
              <a:t>Covering Tracks</a:t>
            </a:r>
          </a:p>
          <a:p>
            <a:pPr lvl="1" algn="just">
              <a:buFont typeface="Courier New" panose="02070309020205020404" pitchFamily="49" charset="0"/>
              <a:buChar char="o"/>
            </a:pPr>
            <a:r>
              <a:rPr lang="en-US" sz="1800" dirty="0">
                <a:solidFill>
                  <a:srgbClr val="333333"/>
                </a:solidFill>
                <a:latin typeface="Calibri"/>
                <a:ea typeface="Source Sans Pro"/>
                <a:cs typeface="Calibri"/>
              </a:rPr>
              <a:t>To hide the evidences </a:t>
            </a:r>
          </a:p>
          <a:p>
            <a:pPr lvl="1" algn="just">
              <a:buFont typeface="Courier New" panose="02070309020205020404" pitchFamily="49" charset="0"/>
              <a:buChar char="o"/>
            </a:pPr>
            <a:r>
              <a:rPr lang="en-US" sz="1800" dirty="0">
                <a:solidFill>
                  <a:srgbClr val="333333"/>
                </a:solidFill>
                <a:latin typeface="Calibri"/>
                <a:ea typeface="Source Sans Pro"/>
                <a:cs typeface="Calibri"/>
              </a:rPr>
              <a:t>Clearing the logs</a:t>
            </a:r>
          </a:p>
        </p:txBody>
      </p:sp>
    </p:spTree>
    <p:extLst>
      <p:ext uri="{BB962C8B-B14F-4D97-AF65-F5344CB8AC3E}">
        <p14:creationId xmlns:p14="http://schemas.microsoft.com/office/powerpoint/2010/main" val="29023124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Gaining Access – Password Cracking</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Autofit/>
          </a:bodyPr>
          <a:lstStyle/>
          <a:p>
            <a:pPr algn="just">
              <a:buFont typeface="Courier New" panose="02070309020205020404" pitchFamily="49" charset="0"/>
              <a:buChar char="o"/>
            </a:pPr>
            <a:r>
              <a:rPr lang="en-US" sz="1800" dirty="0">
                <a:solidFill>
                  <a:srgbClr val="333333"/>
                </a:solidFill>
                <a:latin typeface="Calibri"/>
                <a:ea typeface="Source Sans Pro"/>
                <a:cs typeface="Calibri"/>
              </a:rPr>
              <a:t>Gaining Access</a:t>
            </a:r>
          </a:p>
          <a:p>
            <a:pPr lvl="1" algn="just">
              <a:buFont typeface="Courier New" panose="02070309020205020404" pitchFamily="49" charset="0"/>
              <a:buChar char="o"/>
            </a:pPr>
            <a:r>
              <a:rPr lang="en-US" sz="1800" dirty="0">
                <a:solidFill>
                  <a:srgbClr val="333333"/>
                </a:solidFill>
                <a:latin typeface="Calibri"/>
                <a:ea typeface="Source Sans Pro"/>
                <a:cs typeface="Calibri"/>
              </a:rPr>
              <a:t>To bypass the access control systems and gain access into the target system</a:t>
            </a:r>
          </a:p>
          <a:p>
            <a:pPr lvl="1" algn="just">
              <a:buFont typeface="Courier New" panose="02070309020205020404" pitchFamily="49" charset="0"/>
              <a:buChar char="o"/>
            </a:pPr>
            <a:r>
              <a:rPr lang="en-US" sz="1800" dirty="0">
                <a:solidFill>
                  <a:srgbClr val="333333"/>
                </a:solidFill>
                <a:latin typeface="Calibri"/>
                <a:ea typeface="Source Sans Pro"/>
                <a:cs typeface="Calibri"/>
              </a:rPr>
              <a:t>Techniques like Password cracking, Social Engineering helps to gain access</a:t>
            </a:r>
          </a:p>
          <a:p>
            <a:pPr lvl="1" algn="just">
              <a:buFont typeface="Courier New" panose="02070309020205020404" pitchFamily="49" charset="0"/>
              <a:buChar char="o"/>
            </a:pPr>
            <a:endParaRPr lang="en-US" sz="1800" dirty="0">
              <a:solidFill>
                <a:srgbClr val="333333"/>
              </a:solidFill>
              <a:latin typeface="Calibri"/>
              <a:ea typeface="Source Sans Pro"/>
              <a:cs typeface="Calibri"/>
            </a:endParaRPr>
          </a:p>
          <a:p>
            <a:pPr lvl="1" algn="just">
              <a:buFont typeface="Courier New" panose="02070309020205020404" pitchFamily="49" charset="0"/>
              <a:buChar char="o"/>
            </a:pPr>
            <a:r>
              <a:rPr lang="en-US" sz="1800" dirty="0">
                <a:solidFill>
                  <a:srgbClr val="333333"/>
                </a:solidFill>
                <a:latin typeface="Calibri"/>
                <a:ea typeface="Source Sans Pro"/>
                <a:cs typeface="Calibri"/>
              </a:rPr>
              <a:t>The primary intention of cracking passwords is to recover them. However, it could be used on a wrong intention to gain unauthorized access to the target system</a:t>
            </a:r>
          </a:p>
          <a:p>
            <a:pPr lvl="1" algn="just">
              <a:buFont typeface="Courier New" panose="02070309020205020404" pitchFamily="49" charset="0"/>
              <a:buChar char="o"/>
            </a:pPr>
            <a:endParaRPr lang="en-US" sz="1800" dirty="0">
              <a:solidFill>
                <a:srgbClr val="333333"/>
              </a:solidFill>
              <a:latin typeface="Calibri"/>
              <a:ea typeface="Source Sans Pro"/>
              <a:cs typeface="Calibri"/>
            </a:endParaRPr>
          </a:p>
          <a:p>
            <a:pPr lvl="1" algn="just">
              <a:buFont typeface="Courier New" panose="02070309020205020404" pitchFamily="49" charset="0"/>
              <a:buChar char="o"/>
            </a:pPr>
            <a:r>
              <a:rPr lang="en-US" sz="1800" dirty="0">
                <a:solidFill>
                  <a:srgbClr val="333333"/>
                </a:solidFill>
                <a:latin typeface="Calibri"/>
                <a:ea typeface="Source Sans Pro"/>
                <a:cs typeface="Calibri"/>
              </a:rPr>
              <a:t>Password Cracking won’t be always successful. It depends on the strength and nature of passwords been placed on a system</a:t>
            </a:r>
          </a:p>
          <a:p>
            <a:pPr algn="just">
              <a:buFont typeface="Courier New" panose="02070309020205020404" pitchFamily="49" charset="0"/>
              <a:buChar char="o"/>
            </a:pPr>
            <a:r>
              <a:rPr lang="en-US" sz="1800" dirty="0">
                <a:solidFill>
                  <a:srgbClr val="333333"/>
                </a:solidFill>
                <a:latin typeface="Calibri"/>
                <a:ea typeface="Source Sans Pro"/>
                <a:cs typeface="Calibri"/>
              </a:rPr>
              <a:t>Types</a:t>
            </a:r>
          </a:p>
          <a:p>
            <a:pPr lvl="1" algn="just">
              <a:buFont typeface="Wingdings" panose="05000000000000000000" pitchFamily="2" charset="2"/>
              <a:buChar char="ü"/>
            </a:pPr>
            <a:r>
              <a:rPr lang="en-US" sz="1800" dirty="0">
                <a:solidFill>
                  <a:srgbClr val="333333"/>
                </a:solidFill>
                <a:latin typeface="Calibri"/>
                <a:ea typeface="Source Sans Pro"/>
                <a:cs typeface="Calibri"/>
              </a:rPr>
              <a:t>Non – Electronic Attacks</a:t>
            </a:r>
          </a:p>
          <a:p>
            <a:pPr lvl="1" algn="just">
              <a:buFont typeface="Wingdings" panose="05000000000000000000" pitchFamily="2" charset="2"/>
              <a:buChar char="ü"/>
            </a:pPr>
            <a:r>
              <a:rPr lang="en-US" sz="1800" dirty="0">
                <a:solidFill>
                  <a:srgbClr val="333333"/>
                </a:solidFill>
                <a:latin typeface="Calibri"/>
                <a:ea typeface="Source Sans Pro"/>
                <a:cs typeface="Calibri"/>
              </a:rPr>
              <a:t>Online Attacks</a:t>
            </a:r>
          </a:p>
          <a:p>
            <a:pPr lvl="2" algn="just">
              <a:buFont typeface="Wingdings" panose="05000000000000000000" pitchFamily="2" charset="2"/>
              <a:buChar char="ü"/>
            </a:pPr>
            <a:r>
              <a:rPr lang="en-US" sz="1800" dirty="0">
                <a:solidFill>
                  <a:srgbClr val="333333"/>
                </a:solidFill>
                <a:latin typeface="Calibri"/>
                <a:ea typeface="Source Sans Pro"/>
                <a:cs typeface="Calibri"/>
              </a:rPr>
              <a:t>Active</a:t>
            </a:r>
          </a:p>
          <a:p>
            <a:pPr lvl="2" algn="just">
              <a:buFont typeface="Wingdings" panose="05000000000000000000" pitchFamily="2" charset="2"/>
              <a:buChar char="ü"/>
            </a:pPr>
            <a:r>
              <a:rPr lang="en-US" sz="1800" dirty="0">
                <a:solidFill>
                  <a:srgbClr val="333333"/>
                </a:solidFill>
                <a:latin typeface="Calibri"/>
                <a:ea typeface="Source Sans Pro"/>
                <a:cs typeface="Calibri"/>
              </a:rPr>
              <a:t>Passive</a:t>
            </a:r>
          </a:p>
          <a:p>
            <a:pPr lvl="1" algn="just">
              <a:buFont typeface="Wingdings" panose="05000000000000000000" pitchFamily="2" charset="2"/>
              <a:buChar char="ü"/>
            </a:pPr>
            <a:r>
              <a:rPr lang="en-US" sz="1800" dirty="0">
                <a:solidFill>
                  <a:srgbClr val="333333"/>
                </a:solidFill>
                <a:latin typeface="Calibri"/>
                <a:ea typeface="Source Sans Pro"/>
                <a:cs typeface="Calibri"/>
              </a:rPr>
              <a:t>Offline Attacks</a:t>
            </a:r>
          </a:p>
        </p:txBody>
      </p:sp>
    </p:spTree>
    <p:extLst>
      <p:ext uri="{BB962C8B-B14F-4D97-AF65-F5344CB8AC3E}">
        <p14:creationId xmlns:p14="http://schemas.microsoft.com/office/powerpoint/2010/main" val="8856716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Gaining Access – Password Cracking</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rmAutofit/>
          </a:bodyPr>
          <a:lstStyle/>
          <a:p>
            <a:pPr algn="just">
              <a:buFont typeface="Courier New" panose="02070309020205020404" pitchFamily="49" charset="0"/>
              <a:buChar char="o"/>
            </a:pPr>
            <a:r>
              <a:rPr lang="en-US" sz="1800" b="1" dirty="0">
                <a:solidFill>
                  <a:srgbClr val="333333"/>
                </a:solidFill>
                <a:latin typeface="Calibri"/>
                <a:ea typeface="Source Sans Pro"/>
                <a:cs typeface="Calibri"/>
              </a:rPr>
              <a:t>Non – Electronic Attacks </a:t>
            </a:r>
          </a:p>
          <a:p>
            <a:pPr lvl="1" algn="just">
              <a:buFont typeface="Courier New" panose="02070309020205020404" pitchFamily="49" charset="0"/>
              <a:buChar char="o"/>
            </a:pPr>
            <a:r>
              <a:rPr lang="en-US" sz="1800" dirty="0">
                <a:solidFill>
                  <a:srgbClr val="333333"/>
                </a:solidFill>
                <a:latin typeface="Calibri"/>
                <a:ea typeface="Source Sans Pro"/>
                <a:cs typeface="Calibri"/>
              </a:rPr>
              <a:t>Social Engineering Attacks</a:t>
            </a:r>
          </a:p>
          <a:p>
            <a:pPr lvl="1" algn="just">
              <a:buFont typeface="Courier New" panose="02070309020205020404" pitchFamily="49" charset="0"/>
              <a:buChar char="o"/>
            </a:pPr>
            <a:r>
              <a:rPr lang="en-US" sz="1800" dirty="0">
                <a:solidFill>
                  <a:srgbClr val="333333"/>
                </a:solidFill>
                <a:latin typeface="Calibri"/>
                <a:ea typeface="Source Sans Pro"/>
                <a:cs typeface="Calibri"/>
              </a:rPr>
              <a:t>Shoulder Surfing</a:t>
            </a:r>
          </a:p>
          <a:p>
            <a:pPr lvl="1" algn="just">
              <a:buFont typeface="Courier New" panose="02070309020205020404" pitchFamily="49" charset="0"/>
              <a:buChar char="o"/>
            </a:pPr>
            <a:r>
              <a:rPr lang="en-US" sz="1800" dirty="0">
                <a:solidFill>
                  <a:srgbClr val="333333"/>
                </a:solidFill>
                <a:latin typeface="Calibri"/>
                <a:ea typeface="Source Sans Pro"/>
                <a:cs typeface="Calibri"/>
              </a:rPr>
              <a:t>Dumpster Diving</a:t>
            </a: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algn="just">
              <a:buFont typeface="Courier New" panose="02070309020205020404" pitchFamily="49" charset="0"/>
              <a:buChar char="o"/>
            </a:pPr>
            <a:r>
              <a:rPr lang="en-US" sz="1800" b="1" dirty="0">
                <a:solidFill>
                  <a:srgbClr val="333333"/>
                </a:solidFill>
                <a:latin typeface="Calibri"/>
                <a:ea typeface="Source Sans Pro"/>
                <a:cs typeface="Calibri"/>
              </a:rPr>
              <a:t>Active Online Attacks </a:t>
            </a:r>
          </a:p>
          <a:p>
            <a:pPr lvl="1" algn="just">
              <a:buFont typeface="Courier New" panose="02070309020205020404" pitchFamily="49" charset="0"/>
              <a:buChar char="o"/>
            </a:pPr>
            <a:r>
              <a:rPr lang="en-US" sz="1800" b="1" dirty="0">
                <a:solidFill>
                  <a:srgbClr val="333333"/>
                </a:solidFill>
                <a:latin typeface="Calibri"/>
                <a:ea typeface="Source Sans Pro"/>
                <a:cs typeface="Calibri"/>
              </a:rPr>
              <a:t>Default Passwords</a:t>
            </a:r>
          </a:p>
          <a:p>
            <a:pPr lvl="1" algn="just">
              <a:buFont typeface="Courier New" panose="02070309020205020404" pitchFamily="49" charset="0"/>
              <a:buChar char="o"/>
            </a:pPr>
            <a:r>
              <a:rPr lang="en-US" sz="1800" dirty="0">
                <a:solidFill>
                  <a:srgbClr val="333333"/>
                </a:solidFill>
                <a:latin typeface="Calibri"/>
                <a:ea typeface="Source Sans Pro"/>
                <a:cs typeface="Calibri"/>
              </a:rPr>
              <a:t>Password Guessing</a:t>
            </a:r>
          </a:p>
          <a:p>
            <a:pPr lvl="1" algn="just">
              <a:buFont typeface="Courier New" panose="02070309020205020404" pitchFamily="49" charset="0"/>
              <a:buChar char="o"/>
            </a:pPr>
            <a:r>
              <a:rPr lang="en-GB" sz="1800" dirty="0"/>
              <a:t>Trojans, Spyware, Keylogger</a:t>
            </a:r>
          </a:p>
          <a:p>
            <a:pPr lvl="1" algn="just">
              <a:buFont typeface="Courier New" panose="02070309020205020404" pitchFamily="49" charset="0"/>
              <a:buChar char="o"/>
            </a:pPr>
            <a:r>
              <a:rPr lang="en-GB" sz="1800" dirty="0">
                <a:solidFill>
                  <a:srgbClr val="333333"/>
                </a:solidFill>
                <a:latin typeface="Calibri"/>
                <a:ea typeface="Source Sans Pro"/>
                <a:cs typeface="Calibri"/>
              </a:rPr>
              <a:t>LLMNR/NBT-NS Poisoning</a:t>
            </a: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marL="457200" lvl="1" indent="0" algn="just">
              <a:buNone/>
            </a:pPr>
            <a:endParaRPr lang="en-US" sz="1800" dirty="0">
              <a:solidFill>
                <a:srgbClr val="333333"/>
              </a:solidFill>
              <a:latin typeface="Calibri"/>
              <a:ea typeface="Source Sans Pro"/>
              <a:cs typeface="Calibri"/>
            </a:endParaRPr>
          </a:p>
        </p:txBody>
      </p:sp>
      <p:pic>
        <p:nvPicPr>
          <p:cNvPr id="12" name="Picture 11">
            <a:extLst>
              <a:ext uri="{FF2B5EF4-FFF2-40B4-BE49-F238E27FC236}">
                <a16:creationId xmlns:a16="http://schemas.microsoft.com/office/drawing/2014/main" id="{7AC6B100-834F-4D53-A3EC-02E9433DC309}"/>
              </a:ext>
            </a:extLst>
          </p:cNvPr>
          <p:cNvPicPr>
            <a:picLocks noChangeAspect="1"/>
          </p:cNvPicPr>
          <p:nvPr/>
        </p:nvPicPr>
        <p:blipFill>
          <a:blip r:embed="rId3"/>
          <a:stretch>
            <a:fillRect/>
          </a:stretch>
        </p:blipFill>
        <p:spPr>
          <a:xfrm>
            <a:off x="8203443" y="2700707"/>
            <a:ext cx="3815949" cy="2575766"/>
          </a:xfrm>
          <a:prstGeom prst="rect">
            <a:avLst/>
          </a:prstGeom>
        </p:spPr>
      </p:pic>
      <p:pic>
        <p:nvPicPr>
          <p:cNvPr id="17" name="Picture 16">
            <a:extLst>
              <a:ext uri="{FF2B5EF4-FFF2-40B4-BE49-F238E27FC236}">
                <a16:creationId xmlns:a16="http://schemas.microsoft.com/office/drawing/2014/main" id="{BCCF00F0-11C7-464D-B3A3-176ECF29D874}"/>
              </a:ext>
            </a:extLst>
          </p:cNvPr>
          <p:cNvPicPr>
            <a:picLocks noChangeAspect="1"/>
          </p:cNvPicPr>
          <p:nvPr/>
        </p:nvPicPr>
        <p:blipFill>
          <a:blip r:embed="rId4"/>
          <a:stretch>
            <a:fillRect/>
          </a:stretch>
        </p:blipFill>
        <p:spPr>
          <a:xfrm>
            <a:off x="3728735" y="787528"/>
            <a:ext cx="4734530" cy="3984351"/>
          </a:xfrm>
          <a:prstGeom prst="rect">
            <a:avLst/>
          </a:prstGeom>
        </p:spPr>
      </p:pic>
      <p:pic>
        <p:nvPicPr>
          <p:cNvPr id="15" name="Picture 14">
            <a:extLst>
              <a:ext uri="{FF2B5EF4-FFF2-40B4-BE49-F238E27FC236}">
                <a16:creationId xmlns:a16="http://schemas.microsoft.com/office/drawing/2014/main" id="{F9D9C0E7-F290-4647-87EB-2D16071F5E46}"/>
              </a:ext>
            </a:extLst>
          </p:cNvPr>
          <p:cNvPicPr>
            <a:picLocks noChangeAspect="1"/>
          </p:cNvPicPr>
          <p:nvPr/>
        </p:nvPicPr>
        <p:blipFill>
          <a:blip r:embed="rId5"/>
          <a:stretch>
            <a:fillRect/>
          </a:stretch>
        </p:blipFill>
        <p:spPr>
          <a:xfrm>
            <a:off x="7327710" y="94072"/>
            <a:ext cx="4787778" cy="2417773"/>
          </a:xfrm>
          <a:prstGeom prst="rect">
            <a:avLst/>
          </a:prstGeom>
        </p:spPr>
      </p:pic>
    </p:spTree>
    <p:extLst>
      <p:ext uri="{BB962C8B-B14F-4D97-AF65-F5344CB8AC3E}">
        <p14:creationId xmlns:p14="http://schemas.microsoft.com/office/powerpoint/2010/main" val="2399351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Gaining Access – Password Cracking</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rmAutofit/>
          </a:bodyPr>
          <a:lstStyle/>
          <a:p>
            <a:pPr algn="just">
              <a:buFont typeface="Courier New" panose="02070309020205020404" pitchFamily="49" charset="0"/>
              <a:buChar char="o"/>
            </a:pPr>
            <a:r>
              <a:rPr lang="en-US" sz="1800" b="1" dirty="0">
                <a:solidFill>
                  <a:srgbClr val="333333"/>
                </a:solidFill>
                <a:latin typeface="Calibri"/>
                <a:ea typeface="Source Sans Pro"/>
                <a:cs typeface="Calibri"/>
              </a:rPr>
              <a:t>Non – Electronic Attacks </a:t>
            </a:r>
          </a:p>
          <a:p>
            <a:pPr lvl="1" algn="just">
              <a:buFont typeface="Courier New" panose="02070309020205020404" pitchFamily="49" charset="0"/>
              <a:buChar char="o"/>
            </a:pPr>
            <a:r>
              <a:rPr lang="en-US" sz="1800" dirty="0">
                <a:solidFill>
                  <a:srgbClr val="333333"/>
                </a:solidFill>
                <a:latin typeface="Calibri"/>
                <a:ea typeface="Source Sans Pro"/>
                <a:cs typeface="Calibri"/>
              </a:rPr>
              <a:t>Social Engineering Attacks</a:t>
            </a:r>
          </a:p>
          <a:p>
            <a:pPr lvl="1" algn="just">
              <a:buFont typeface="Courier New" panose="02070309020205020404" pitchFamily="49" charset="0"/>
              <a:buChar char="o"/>
            </a:pPr>
            <a:r>
              <a:rPr lang="en-US" sz="1800" dirty="0">
                <a:solidFill>
                  <a:srgbClr val="333333"/>
                </a:solidFill>
                <a:latin typeface="Calibri"/>
                <a:ea typeface="Source Sans Pro"/>
                <a:cs typeface="Calibri"/>
              </a:rPr>
              <a:t>Shoulder Surfing</a:t>
            </a:r>
          </a:p>
          <a:p>
            <a:pPr lvl="1" algn="just">
              <a:buFont typeface="Courier New" panose="02070309020205020404" pitchFamily="49" charset="0"/>
              <a:buChar char="o"/>
            </a:pPr>
            <a:r>
              <a:rPr lang="en-US" sz="1800" dirty="0">
                <a:solidFill>
                  <a:srgbClr val="333333"/>
                </a:solidFill>
                <a:latin typeface="Calibri"/>
                <a:ea typeface="Source Sans Pro"/>
                <a:cs typeface="Calibri"/>
              </a:rPr>
              <a:t>Dumpster Diving</a:t>
            </a: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algn="just">
              <a:buFont typeface="Courier New" panose="02070309020205020404" pitchFamily="49" charset="0"/>
              <a:buChar char="o"/>
            </a:pPr>
            <a:r>
              <a:rPr lang="en-US" sz="1800" b="1" dirty="0">
                <a:solidFill>
                  <a:srgbClr val="333333"/>
                </a:solidFill>
                <a:latin typeface="Calibri"/>
                <a:ea typeface="Source Sans Pro"/>
                <a:cs typeface="Calibri"/>
              </a:rPr>
              <a:t>Active Online Attacks </a:t>
            </a:r>
          </a:p>
          <a:p>
            <a:pPr lvl="1" algn="just">
              <a:buFont typeface="Courier New" panose="02070309020205020404" pitchFamily="49" charset="0"/>
              <a:buChar char="o"/>
            </a:pPr>
            <a:r>
              <a:rPr lang="en-US" sz="1800" dirty="0">
                <a:solidFill>
                  <a:srgbClr val="333333"/>
                </a:solidFill>
                <a:latin typeface="Calibri"/>
                <a:ea typeface="Source Sans Pro"/>
                <a:cs typeface="Calibri"/>
              </a:rPr>
              <a:t>Default Passwords</a:t>
            </a:r>
          </a:p>
          <a:p>
            <a:pPr lvl="1" algn="just">
              <a:buFont typeface="Courier New" panose="02070309020205020404" pitchFamily="49" charset="0"/>
              <a:buChar char="o"/>
            </a:pPr>
            <a:r>
              <a:rPr lang="en-US" sz="1800" b="1" dirty="0">
                <a:solidFill>
                  <a:srgbClr val="333333"/>
                </a:solidFill>
                <a:latin typeface="Calibri"/>
                <a:ea typeface="Source Sans Pro"/>
                <a:cs typeface="Calibri"/>
              </a:rPr>
              <a:t>Password Guessing</a:t>
            </a:r>
          </a:p>
          <a:p>
            <a:pPr lvl="1" algn="just">
              <a:buFont typeface="Courier New" panose="02070309020205020404" pitchFamily="49" charset="0"/>
              <a:buChar char="o"/>
            </a:pPr>
            <a:r>
              <a:rPr lang="en-GB" sz="1800" dirty="0"/>
              <a:t>Trojans, Spyware, Keylogger</a:t>
            </a:r>
          </a:p>
          <a:p>
            <a:pPr lvl="1" algn="just">
              <a:buFont typeface="Courier New" panose="02070309020205020404" pitchFamily="49" charset="0"/>
              <a:buChar char="o"/>
            </a:pPr>
            <a:r>
              <a:rPr lang="en-GB" sz="1800" dirty="0">
                <a:solidFill>
                  <a:srgbClr val="333333"/>
                </a:solidFill>
                <a:latin typeface="Calibri"/>
                <a:ea typeface="Source Sans Pro"/>
                <a:cs typeface="Calibri"/>
              </a:rPr>
              <a:t>LLMNR/NBT-NS Poisoning</a:t>
            </a: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marL="457200" lvl="1" indent="0" algn="just">
              <a:buNone/>
            </a:pPr>
            <a:endParaRPr lang="en-US" sz="1800" dirty="0">
              <a:solidFill>
                <a:srgbClr val="333333"/>
              </a:solidFill>
              <a:latin typeface="Calibri"/>
              <a:ea typeface="Source Sans Pro"/>
              <a:cs typeface="Calibri"/>
            </a:endParaRPr>
          </a:p>
        </p:txBody>
      </p:sp>
      <p:pic>
        <p:nvPicPr>
          <p:cNvPr id="5" name="Picture 4" descr="Sirius Infoblog: Adiestramiento Básico de Ethical Hacking">
            <a:extLst>
              <a:ext uri="{FF2B5EF4-FFF2-40B4-BE49-F238E27FC236}">
                <a16:creationId xmlns:a16="http://schemas.microsoft.com/office/drawing/2014/main" id="{9A8C8E79-968D-473B-AC09-8D6946482EA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065370" y="1829026"/>
            <a:ext cx="1146568" cy="1154368"/>
          </a:xfrm>
          <a:prstGeom prst="rect">
            <a:avLst/>
          </a:prstGeom>
        </p:spPr>
      </p:pic>
      <p:pic>
        <p:nvPicPr>
          <p:cNvPr id="6" name="Picture 5" descr="Manager Avatar Person · Free vector graphic on Pixabay">
            <a:extLst>
              <a:ext uri="{FF2B5EF4-FFF2-40B4-BE49-F238E27FC236}">
                <a16:creationId xmlns:a16="http://schemas.microsoft.com/office/drawing/2014/main" id="{3D36335E-BA7A-4993-B766-F45576A9DCC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543037" y="1829025"/>
            <a:ext cx="820684" cy="1154368"/>
          </a:xfrm>
          <a:prstGeom prst="rect">
            <a:avLst/>
          </a:prstGeom>
        </p:spPr>
      </p:pic>
      <p:sp>
        <p:nvSpPr>
          <p:cNvPr id="3" name="Rectangle 2">
            <a:extLst>
              <a:ext uri="{FF2B5EF4-FFF2-40B4-BE49-F238E27FC236}">
                <a16:creationId xmlns:a16="http://schemas.microsoft.com/office/drawing/2014/main" id="{7B78475F-A479-45AF-A228-D14E104D1EAB}"/>
              </a:ext>
            </a:extLst>
          </p:cNvPr>
          <p:cNvSpPr/>
          <p:nvPr/>
        </p:nvSpPr>
        <p:spPr>
          <a:xfrm>
            <a:off x="4917866" y="3167390"/>
            <a:ext cx="2134687" cy="523220"/>
          </a:xfrm>
          <a:prstGeom prst="rect">
            <a:avLst/>
          </a:prstGeom>
          <a:noFill/>
        </p:spPr>
        <p:txBody>
          <a:bodyPr wrap="none" lIns="91440" tIns="45720" rIns="91440" bIns="45720">
            <a:spAutoFit/>
          </a:bodyPr>
          <a:lstStyle/>
          <a:p>
            <a:pPr algn="ctr"/>
            <a:r>
              <a:rPr lang="en-US" sz="2800" b="1" dirty="0">
                <a:ln w="22225">
                  <a:solidFill>
                    <a:schemeClr val="accent2"/>
                  </a:solidFill>
                  <a:prstDash val="solid"/>
                </a:ln>
                <a:solidFill>
                  <a:schemeClr val="accent2">
                    <a:lumMod val="40000"/>
                    <a:lumOff val="60000"/>
                  </a:schemeClr>
                </a:solidFill>
              </a:rPr>
              <a:t>Target a User</a:t>
            </a:r>
            <a:endParaRPr lang="en-US" sz="2800" b="1" cap="none" spc="0" dirty="0">
              <a:ln w="22225">
                <a:solidFill>
                  <a:schemeClr val="accent2"/>
                </a:solidFill>
                <a:prstDash val="solid"/>
              </a:ln>
              <a:solidFill>
                <a:schemeClr val="accent2">
                  <a:lumMod val="40000"/>
                  <a:lumOff val="60000"/>
                </a:schemeClr>
              </a:solidFill>
              <a:effectLst/>
            </a:endParaRPr>
          </a:p>
        </p:txBody>
      </p:sp>
      <p:sp>
        <p:nvSpPr>
          <p:cNvPr id="8" name="Rectangle 7">
            <a:extLst>
              <a:ext uri="{FF2B5EF4-FFF2-40B4-BE49-F238E27FC236}">
                <a16:creationId xmlns:a16="http://schemas.microsoft.com/office/drawing/2014/main" id="{B3103F93-9D5F-4CD6-B309-BA111090541A}"/>
              </a:ext>
            </a:extLst>
          </p:cNvPr>
          <p:cNvSpPr/>
          <p:nvPr/>
        </p:nvSpPr>
        <p:spPr>
          <a:xfrm>
            <a:off x="5211938" y="3690610"/>
            <a:ext cx="3978205" cy="523220"/>
          </a:xfrm>
          <a:prstGeom prst="rect">
            <a:avLst/>
          </a:prstGeom>
          <a:noFill/>
        </p:spPr>
        <p:txBody>
          <a:bodyPr wrap="none" lIns="91440" tIns="45720" rIns="91440" bIns="45720">
            <a:spAutoFit/>
          </a:bodyPr>
          <a:lstStyle/>
          <a:p>
            <a:pPr algn="ctr"/>
            <a:r>
              <a:rPr lang="en-US" sz="2800" b="1" dirty="0">
                <a:ln w="22225">
                  <a:solidFill>
                    <a:schemeClr val="accent2"/>
                  </a:solidFill>
                  <a:prstDash val="solid"/>
                </a:ln>
                <a:solidFill>
                  <a:schemeClr val="accent2">
                    <a:lumMod val="40000"/>
                    <a:lumOff val="60000"/>
                  </a:schemeClr>
                </a:solidFill>
              </a:rPr>
              <a:t>Create a list of passwords</a:t>
            </a:r>
            <a:endParaRPr lang="en-US" sz="2800" b="1" cap="none" spc="0" dirty="0">
              <a:ln w="22225">
                <a:solidFill>
                  <a:schemeClr val="accent2"/>
                </a:solidFill>
                <a:prstDash val="solid"/>
              </a:ln>
              <a:solidFill>
                <a:schemeClr val="accent2">
                  <a:lumMod val="40000"/>
                  <a:lumOff val="60000"/>
                </a:schemeClr>
              </a:solidFill>
              <a:effectLst/>
            </a:endParaRPr>
          </a:p>
        </p:txBody>
      </p:sp>
      <p:sp>
        <p:nvSpPr>
          <p:cNvPr id="9" name="Rectangle 8">
            <a:extLst>
              <a:ext uri="{FF2B5EF4-FFF2-40B4-BE49-F238E27FC236}">
                <a16:creationId xmlns:a16="http://schemas.microsoft.com/office/drawing/2014/main" id="{4DE16DC7-73C8-4319-8991-CF3D85E915C6}"/>
              </a:ext>
            </a:extLst>
          </p:cNvPr>
          <p:cNvSpPr/>
          <p:nvPr/>
        </p:nvSpPr>
        <p:spPr>
          <a:xfrm>
            <a:off x="6754318" y="4156087"/>
            <a:ext cx="3162019" cy="523220"/>
          </a:xfrm>
          <a:prstGeom prst="rect">
            <a:avLst/>
          </a:prstGeom>
          <a:noFill/>
        </p:spPr>
        <p:txBody>
          <a:bodyPr wrap="none" lIns="91440" tIns="45720" rIns="91440" bIns="45720">
            <a:spAutoFit/>
          </a:bodyPr>
          <a:lstStyle/>
          <a:p>
            <a:pPr algn="ctr"/>
            <a:r>
              <a:rPr lang="en-US" sz="2800" b="1" dirty="0">
                <a:ln w="22225">
                  <a:solidFill>
                    <a:schemeClr val="accent2"/>
                  </a:solidFill>
                  <a:prstDash val="solid"/>
                </a:ln>
                <a:solidFill>
                  <a:schemeClr val="accent2">
                    <a:lumMod val="40000"/>
                    <a:lumOff val="60000"/>
                  </a:schemeClr>
                </a:solidFill>
              </a:rPr>
              <a:t>Rank the passwords</a:t>
            </a:r>
            <a:endParaRPr lang="en-US" sz="2800" b="1" cap="none" spc="0" dirty="0">
              <a:ln w="22225">
                <a:solidFill>
                  <a:schemeClr val="accent2"/>
                </a:solidFill>
                <a:prstDash val="solid"/>
              </a:ln>
              <a:solidFill>
                <a:schemeClr val="accent2">
                  <a:lumMod val="40000"/>
                  <a:lumOff val="60000"/>
                </a:schemeClr>
              </a:solidFill>
              <a:effectLst/>
            </a:endParaRPr>
          </a:p>
        </p:txBody>
      </p:sp>
      <p:sp>
        <p:nvSpPr>
          <p:cNvPr id="10" name="Rectangle 9">
            <a:extLst>
              <a:ext uri="{FF2B5EF4-FFF2-40B4-BE49-F238E27FC236}">
                <a16:creationId xmlns:a16="http://schemas.microsoft.com/office/drawing/2014/main" id="{B4B60F14-EBBC-473E-8DF7-507362195FA5}"/>
              </a:ext>
            </a:extLst>
          </p:cNvPr>
          <p:cNvSpPr/>
          <p:nvPr/>
        </p:nvSpPr>
        <p:spPr>
          <a:xfrm>
            <a:off x="8290629" y="4661657"/>
            <a:ext cx="2865656" cy="523220"/>
          </a:xfrm>
          <a:prstGeom prst="rect">
            <a:avLst/>
          </a:prstGeom>
          <a:noFill/>
        </p:spPr>
        <p:txBody>
          <a:bodyPr wrap="none" lIns="91440" tIns="45720" rIns="91440" bIns="45720">
            <a:spAutoFit/>
          </a:bodyPr>
          <a:lstStyle/>
          <a:p>
            <a:pPr algn="ctr"/>
            <a:r>
              <a:rPr lang="en-US" sz="2800" b="1" dirty="0">
                <a:ln w="22225">
                  <a:solidFill>
                    <a:schemeClr val="accent2"/>
                  </a:solidFill>
                  <a:prstDash val="solid"/>
                </a:ln>
                <a:solidFill>
                  <a:schemeClr val="accent2">
                    <a:lumMod val="40000"/>
                    <a:lumOff val="60000"/>
                  </a:schemeClr>
                </a:solidFill>
              </a:rPr>
              <a:t>Test the password</a:t>
            </a:r>
            <a:endParaRPr lang="en-US" sz="2800" b="1" cap="none" spc="0" dirty="0">
              <a:ln w="22225">
                <a:solidFill>
                  <a:schemeClr val="accent2"/>
                </a:solidFill>
                <a:prstDash val="solid"/>
              </a:ln>
              <a:solidFill>
                <a:schemeClr val="accent2">
                  <a:lumMod val="40000"/>
                  <a:lumOff val="60000"/>
                </a:schemeClr>
              </a:solidFill>
              <a:effectLst/>
            </a:endParaRPr>
          </a:p>
        </p:txBody>
      </p:sp>
      <p:sp>
        <p:nvSpPr>
          <p:cNvPr id="4" name="Cloud 3">
            <a:extLst>
              <a:ext uri="{FF2B5EF4-FFF2-40B4-BE49-F238E27FC236}">
                <a16:creationId xmlns:a16="http://schemas.microsoft.com/office/drawing/2014/main" id="{162CCF73-BC9F-41DF-A022-29C18F7C6FB2}"/>
              </a:ext>
            </a:extLst>
          </p:cNvPr>
          <p:cNvSpPr/>
          <p:nvPr/>
        </p:nvSpPr>
        <p:spPr>
          <a:xfrm>
            <a:off x="5483159" y="658209"/>
            <a:ext cx="3619430" cy="1603716"/>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More time required. Probability of success is very less. </a:t>
            </a:r>
          </a:p>
        </p:txBody>
      </p:sp>
    </p:spTree>
    <p:extLst>
      <p:ext uri="{BB962C8B-B14F-4D97-AF65-F5344CB8AC3E}">
        <p14:creationId xmlns:p14="http://schemas.microsoft.com/office/powerpoint/2010/main" val="3250702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ppt_x"/>
                                          </p:val>
                                        </p:tav>
                                        <p:tav tm="100000">
                                          <p:val>
                                            <p:strVal val="#ppt_x"/>
                                          </p:val>
                                        </p:tav>
                                      </p:tavLst>
                                    </p:anim>
                                    <p:anim calcmode="lin" valueType="num">
                                      <p:cBhvr additive="base">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6" presetClass="entr" presetSubtype="16" fill="hold" nodeType="click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circle(in)">
                                      <p:cBhvr>
                                        <p:cTn id="18" dur="2000"/>
                                        <p:tgtEl>
                                          <p:spTgt spid="6"/>
                                        </p:tgtEl>
                                      </p:cBhvr>
                                    </p:animEffect>
                                  </p:childTnLst>
                                </p:cTn>
                              </p:par>
                            </p:childTnLst>
                          </p:cTn>
                        </p:par>
                      </p:childTnLst>
                    </p:cTn>
                  </p:par>
                  <p:par>
                    <p:cTn id="19" fill="hold">
                      <p:stCondLst>
                        <p:cond delay="indefinite"/>
                      </p:stCondLst>
                      <p:childTnLst>
                        <p:par>
                          <p:cTn id="20" fill="hold">
                            <p:stCondLst>
                              <p:cond delay="0"/>
                            </p:stCondLst>
                            <p:childTnLst>
                              <p:par>
                                <p:cTn id="21" presetID="42"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fade">
                                      <p:cBhvr>
                                        <p:cTn id="23" dur="1000"/>
                                        <p:tgtEl>
                                          <p:spTgt spid="8"/>
                                        </p:tgtEl>
                                      </p:cBhvr>
                                    </p:animEffect>
                                    <p:anim calcmode="lin" valueType="num">
                                      <p:cBhvr>
                                        <p:cTn id="24" dur="1000" fill="hold"/>
                                        <p:tgtEl>
                                          <p:spTgt spid="8"/>
                                        </p:tgtEl>
                                        <p:attrNameLst>
                                          <p:attrName>ppt_x</p:attrName>
                                        </p:attrNameLst>
                                      </p:cBhvr>
                                      <p:tavLst>
                                        <p:tav tm="0">
                                          <p:val>
                                            <p:strVal val="#ppt_x"/>
                                          </p:val>
                                        </p:tav>
                                        <p:tav tm="100000">
                                          <p:val>
                                            <p:strVal val="#ppt_x"/>
                                          </p:val>
                                        </p:tav>
                                      </p:tavLst>
                                    </p:anim>
                                    <p:anim calcmode="lin" valueType="num">
                                      <p:cBhvr>
                                        <p:cTn id="25"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42" presetClass="entr" presetSubtype="0" fill="hold" grpId="0" nodeType="clickEffect">
                                  <p:stCondLst>
                                    <p:cond delay="0"/>
                                  </p:stCondLst>
                                  <p:childTnLst>
                                    <p:set>
                                      <p:cBhvr>
                                        <p:cTn id="29" dur="1" fill="hold">
                                          <p:stCondLst>
                                            <p:cond delay="0"/>
                                          </p:stCondLst>
                                        </p:cTn>
                                        <p:tgtEl>
                                          <p:spTgt spid="9"/>
                                        </p:tgtEl>
                                        <p:attrNameLst>
                                          <p:attrName>style.visibility</p:attrName>
                                        </p:attrNameLst>
                                      </p:cBhvr>
                                      <p:to>
                                        <p:strVal val="visible"/>
                                      </p:to>
                                    </p:set>
                                    <p:animEffect transition="in" filter="fade">
                                      <p:cBhvr>
                                        <p:cTn id="30" dur="1000"/>
                                        <p:tgtEl>
                                          <p:spTgt spid="9"/>
                                        </p:tgtEl>
                                      </p:cBhvr>
                                    </p:animEffect>
                                    <p:anim calcmode="lin" valueType="num">
                                      <p:cBhvr>
                                        <p:cTn id="31" dur="1000" fill="hold"/>
                                        <p:tgtEl>
                                          <p:spTgt spid="9"/>
                                        </p:tgtEl>
                                        <p:attrNameLst>
                                          <p:attrName>ppt_x</p:attrName>
                                        </p:attrNameLst>
                                      </p:cBhvr>
                                      <p:tavLst>
                                        <p:tav tm="0">
                                          <p:val>
                                            <p:strVal val="#ppt_x"/>
                                          </p:val>
                                        </p:tav>
                                        <p:tav tm="100000">
                                          <p:val>
                                            <p:strVal val="#ppt_x"/>
                                          </p:val>
                                        </p:tav>
                                      </p:tavLst>
                                    </p:anim>
                                    <p:anim calcmode="lin" valueType="num">
                                      <p:cBhvr>
                                        <p:cTn id="32"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42" presetClass="entr" presetSubtype="0" fill="hold" grpId="0" nodeType="clickEffect">
                                  <p:stCondLst>
                                    <p:cond delay="0"/>
                                  </p:stCondLst>
                                  <p:childTnLst>
                                    <p:set>
                                      <p:cBhvr>
                                        <p:cTn id="36" dur="1" fill="hold">
                                          <p:stCondLst>
                                            <p:cond delay="0"/>
                                          </p:stCondLst>
                                        </p:cTn>
                                        <p:tgtEl>
                                          <p:spTgt spid="10"/>
                                        </p:tgtEl>
                                        <p:attrNameLst>
                                          <p:attrName>style.visibility</p:attrName>
                                        </p:attrNameLst>
                                      </p:cBhvr>
                                      <p:to>
                                        <p:strVal val="visible"/>
                                      </p:to>
                                    </p:set>
                                    <p:animEffect transition="in" filter="fade">
                                      <p:cBhvr>
                                        <p:cTn id="37" dur="1000"/>
                                        <p:tgtEl>
                                          <p:spTgt spid="10"/>
                                        </p:tgtEl>
                                      </p:cBhvr>
                                    </p:animEffect>
                                    <p:anim calcmode="lin" valueType="num">
                                      <p:cBhvr>
                                        <p:cTn id="38" dur="1000" fill="hold"/>
                                        <p:tgtEl>
                                          <p:spTgt spid="10"/>
                                        </p:tgtEl>
                                        <p:attrNameLst>
                                          <p:attrName>ppt_x</p:attrName>
                                        </p:attrNameLst>
                                      </p:cBhvr>
                                      <p:tavLst>
                                        <p:tav tm="0">
                                          <p:val>
                                            <p:strVal val="#ppt_x"/>
                                          </p:val>
                                        </p:tav>
                                        <p:tav tm="100000">
                                          <p:val>
                                            <p:strVal val="#ppt_x"/>
                                          </p:val>
                                        </p:tav>
                                      </p:tavLst>
                                    </p:anim>
                                    <p:anim calcmode="lin" valueType="num">
                                      <p:cBhvr>
                                        <p:cTn id="3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14" presetClass="entr" presetSubtype="10" fill="hold" grpId="0" nodeType="clickEffect">
                                  <p:stCondLst>
                                    <p:cond delay="0"/>
                                  </p:stCondLst>
                                  <p:childTnLst>
                                    <p:set>
                                      <p:cBhvr>
                                        <p:cTn id="43" dur="1" fill="hold">
                                          <p:stCondLst>
                                            <p:cond delay="0"/>
                                          </p:stCondLst>
                                        </p:cTn>
                                        <p:tgtEl>
                                          <p:spTgt spid="4"/>
                                        </p:tgtEl>
                                        <p:attrNameLst>
                                          <p:attrName>style.visibility</p:attrName>
                                        </p:attrNameLst>
                                      </p:cBhvr>
                                      <p:to>
                                        <p:strVal val="visible"/>
                                      </p:to>
                                    </p:set>
                                    <p:animEffect transition="in" filter="randombar(horizontal)">
                                      <p:cBhvr>
                                        <p:cTn id="44"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8" grpId="0"/>
      <p:bldP spid="9" grpId="0"/>
      <p:bldP spid="10" grpId="0"/>
      <p:bldP spid="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Gaining Access – TSK</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rmAutofit/>
          </a:bodyPr>
          <a:lstStyle/>
          <a:p>
            <a:pPr algn="just">
              <a:buFont typeface="Courier New" panose="02070309020205020404" pitchFamily="49" charset="0"/>
              <a:buChar char="o"/>
            </a:pPr>
            <a:r>
              <a:rPr lang="en-US" sz="1800" b="1" dirty="0">
                <a:solidFill>
                  <a:srgbClr val="333333"/>
                </a:solidFill>
                <a:latin typeface="Calibri"/>
                <a:ea typeface="Source Sans Pro"/>
                <a:cs typeface="Calibri"/>
              </a:rPr>
              <a:t>Non – Electronic Attacks </a:t>
            </a:r>
          </a:p>
          <a:p>
            <a:pPr lvl="1" algn="just">
              <a:buFont typeface="Courier New" panose="02070309020205020404" pitchFamily="49" charset="0"/>
              <a:buChar char="o"/>
            </a:pPr>
            <a:r>
              <a:rPr lang="en-US" sz="1800" dirty="0">
                <a:solidFill>
                  <a:srgbClr val="333333"/>
                </a:solidFill>
                <a:latin typeface="Calibri"/>
                <a:ea typeface="Source Sans Pro"/>
                <a:cs typeface="Calibri"/>
              </a:rPr>
              <a:t>Social Engineering Attacks</a:t>
            </a:r>
          </a:p>
          <a:p>
            <a:pPr lvl="1" algn="just">
              <a:buFont typeface="Courier New" panose="02070309020205020404" pitchFamily="49" charset="0"/>
              <a:buChar char="o"/>
            </a:pPr>
            <a:r>
              <a:rPr lang="en-US" sz="1800" dirty="0">
                <a:solidFill>
                  <a:srgbClr val="333333"/>
                </a:solidFill>
                <a:latin typeface="Calibri"/>
                <a:ea typeface="Source Sans Pro"/>
                <a:cs typeface="Calibri"/>
              </a:rPr>
              <a:t>Shoulder Surfing</a:t>
            </a:r>
          </a:p>
          <a:p>
            <a:pPr lvl="1" algn="just">
              <a:buFont typeface="Courier New" panose="02070309020205020404" pitchFamily="49" charset="0"/>
              <a:buChar char="o"/>
            </a:pPr>
            <a:r>
              <a:rPr lang="en-US" sz="1800" dirty="0">
                <a:solidFill>
                  <a:srgbClr val="333333"/>
                </a:solidFill>
                <a:latin typeface="Calibri"/>
                <a:ea typeface="Source Sans Pro"/>
                <a:cs typeface="Calibri"/>
              </a:rPr>
              <a:t>Dumpster Diving</a:t>
            </a: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algn="just">
              <a:buFont typeface="Courier New" panose="02070309020205020404" pitchFamily="49" charset="0"/>
              <a:buChar char="o"/>
            </a:pPr>
            <a:r>
              <a:rPr lang="en-US" sz="1800" b="1" dirty="0">
                <a:solidFill>
                  <a:srgbClr val="333333"/>
                </a:solidFill>
                <a:latin typeface="Calibri"/>
                <a:ea typeface="Source Sans Pro"/>
                <a:cs typeface="Calibri"/>
              </a:rPr>
              <a:t>Active Online Attacks </a:t>
            </a:r>
          </a:p>
          <a:p>
            <a:pPr lvl="1" algn="just">
              <a:buFont typeface="Courier New" panose="02070309020205020404" pitchFamily="49" charset="0"/>
              <a:buChar char="o"/>
            </a:pPr>
            <a:r>
              <a:rPr lang="en-US" sz="1800" dirty="0">
                <a:solidFill>
                  <a:srgbClr val="333333"/>
                </a:solidFill>
                <a:latin typeface="Calibri"/>
                <a:ea typeface="Source Sans Pro"/>
                <a:cs typeface="Calibri"/>
              </a:rPr>
              <a:t>Default Passwords</a:t>
            </a:r>
          </a:p>
          <a:p>
            <a:pPr lvl="1" algn="just">
              <a:buFont typeface="Courier New" panose="02070309020205020404" pitchFamily="49" charset="0"/>
              <a:buChar char="o"/>
            </a:pPr>
            <a:r>
              <a:rPr lang="en-US" sz="1800" dirty="0">
                <a:solidFill>
                  <a:srgbClr val="333333"/>
                </a:solidFill>
                <a:latin typeface="Calibri"/>
                <a:ea typeface="Source Sans Pro"/>
                <a:cs typeface="Calibri"/>
              </a:rPr>
              <a:t>Password Guessing</a:t>
            </a:r>
          </a:p>
          <a:p>
            <a:pPr lvl="1" algn="just">
              <a:buFont typeface="Courier New" panose="02070309020205020404" pitchFamily="49" charset="0"/>
              <a:buChar char="o"/>
            </a:pPr>
            <a:r>
              <a:rPr lang="en-GB" sz="1800" b="1" dirty="0"/>
              <a:t>Trojans, Spyware, Keylogger</a:t>
            </a:r>
          </a:p>
          <a:p>
            <a:pPr lvl="1" algn="just">
              <a:buFont typeface="Courier New" panose="02070309020205020404" pitchFamily="49" charset="0"/>
              <a:buChar char="o"/>
            </a:pPr>
            <a:r>
              <a:rPr lang="en-GB" sz="1800" dirty="0">
                <a:solidFill>
                  <a:srgbClr val="333333"/>
                </a:solidFill>
                <a:ea typeface="Source Sans Pro"/>
                <a:cs typeface="Calibri"/>
              </a:rPr>
              <a:t>LLMNR/NBT-NS Poisoning</a:t>
            </a:r>
          </a:p>
          <a:p>
            <a:pPr marL="457200" lvl="1" indent="0" algn="just">
              <a:buNone/>
            </a:pPr>
            <a:endParaRPr lang="en-US" sz="1800" b="1" dirty="0">
              <a:solidFill>
                <a:srgbClr val="333333"/>
              </a:solidFill>
              <a:latin typeface="Calibri"/>
              <a:ea typeface="Source Sans Pro"/>
              <a:cs typeface="Calibri"/>
            </a:endParaRP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marL="457200" lvl="1" indent="0" algn="just">
              <a:buNone/>
            </a:pPr>
            <a:endParaRPr lang="en-US" sz="1800" dirty="0">
              <a:solidFill>
                <a:srgbClr val="333333"/>
              </a:solidFill>
              <a:latin typeface="Calibri"/>
              <a:ea typeface="Source Sans Pro"/>
              <a:cs typeface="Calibri"/>
            </a:endParaRPr>
          </a:p>
        </p:txBody>
      </p:sp>
      <p:pic>
        <p:nvPicPr>
          <p:cNvPr id="11" name="Graphic 10" descr="Detective male with solid fill">
            <a:extLst>
              <a:ext uri="{FF2B5EF4-FFF2-40B4-BE49-F238E27FC236}">
                <a16:creationId xmlns:a16="http://schemas.microsoft.com/office/drawing/2014/main" id="{0B52C3D4-8584-4F90-8251-2CD4B986C27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401679" y="1829025"/>
            <a:ext cx="1154368" cy="1154368"/>
          </a:xfrm>
          <a:prstGeom prst="rect">
            <a:avLst/>
          </a:prstGeom>
        </p:spPr>
      </p:pic>
      <p:pic>
        <p:nvPicPr>
          <p:cNvPr id="12" name="Graphic 11" descr="Bug with solid fill">
            <a:extLst>
              <a:ext uri="{FF2B5EF4-FFF2-40B4-BE49-F238E27FC236}">
                <a16:creationId xmlns:a16="http://schemas.microsoft.com/office/drawing/2014/main" id="{42FF8513-D834-427B-BB2A-FFD6F002D3F9}"/>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rot="5400000">
            <a:off x="5788107" y="2205102"/>
            <a:ext cx="657738" cy="657738"/>
          </a:xfrm>
          <a:prstGeom prst="rect">
            <a:avLst/>
          </a:prstGeom>
        </p:spPr>
      </p:pic>
      <p:cxnSp>
        <p:nvCxnSpPr>
          <p:cNvPr id="13" name="Straight Arrow Connector 12">
            <a:extLst>
              <a:ext uri="{FF2B5EF4-FFF2-40B4-BE49-F238E27FC236}">
                <a16:creationId xmlns:a16="http://schemas.microsoft.com/office/drawing/2014/main" id="{C6ACE7A7-EDDD-4197-AC4B-B2AD55D2E42A}"/>
              </a:ext>
            </a:extLst>
          </p:cNvPr>
          <p:cNvCxnSpPr>
            <a:cxnSpLocks/>
          </p:cNvCxnSpPr>
          <p:nvPr/>
        </p:nvCxnSpPr>
        <p:spPr>
          <a:xfrm>
            <a:off x="6492535" y="2533971"/>
            <a:ext cx="2232825"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5" name="Straight Arrow Connector 14">
            <a:extLst>
              <a:ext uri="{FF2B5EF4-FFF2-40B4-BE49-F238E27FC236}">
                <a16:creationId xmlns:a16="http://schemas.microsoft.com/office/drawing/2014/main" id="{7F6DDC5A-A238-46DB-AD10-BABB8924BD8E}"/>
              </a:ext>
            </a:extLst>
          </p:cNvPr>
          <p:cNvCxnSpPr>
            <a:cxnSpLocks/>
          </p:cNvCxnSpPr>
          <p:nvPr/>
        </p:nvCxnSpPr>
        <p:spPr>
          <a:xfrm flipH="1">
            <a:off x="7451002" y="2866275"/>
            <a:ext cx="2232826"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6" name="TextBox 15">
            <a:extLst>
              <a:ext uri="{FF2B5EF4-FFF2-40B4-BE49-F238E27FC236}">
                <a16:creationId xmlns:a16="http://schemas.microsoft.com/office/drawing/2014/main" id="{E3813E1C-1587-4BD4-AFA4-22BC120CF143}"/>
              </a:ext>
            </a:extLst>
          </p:cNvPr>
          <p:cNvSpPr txBox="1"/>
          <p:nvPr/>
        </p:nvSpPr>
        <p:spPr>
          <a:xfrm>
            <a:off x="5325283" y="1965574"/>
            <a:ext cx="4662880" cy="369332"/>
          </a:xfrm>
          <a:prstGeom prst="rect">
            <a:avLst/>
          </a:prstGeom>
          <a:noFill/>
        </p:spPr>
        <p:txBody>
          <a:bodyPr wrap="none" rtlCol="0">
            <a:spAutoFit/>
          </a:bodyPr>
          <a:lstStyle/>
          <a:p>
            <a:r>
              <a:rPr lang="en-GB" dirty="0"/>
              <a:t>Sends Trojan/ Spyware/ Keylogger to the target </a:t>
            </a:r>
          </a:p>
        </p:txBody>
      </p:sp>
      <p:cxnSp>
        <p:nvCxnSpPr>
          <p:cNvPr id="17" name="Straight Arrow Connector 16">
            <a:extLst>
              <a:ext uri="{FF2B5EF4-FFF2-40B4-BE49-F238E27FC236}">
                <a16:creationId xmlns:a16="http://schemas.microsoft.com/office/drawing/2014/main" id="{1F0B24FD-ADA9-497C-B103-B151618A56E9}"/>
              </a:ext>
            </a:extLst>
          </p:cNvPr>
          <p:cNvCxnSpPr/>
          <p:nvPr/>
        </p:nvCxnSpPr>
        <p:spPr>
          <a:xfrm>
            <a:off x="10171943" y="3077141"/>
            <a:ext cx="0" cy="70371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8" name="TextBox 17">
            <a:extLst>
              <a:ext uri="{FF2B5EF4-FFF2-40B4-BE49-F238E27FC236}">
                <a16:creationId xmlns:a16="http://schemas.microsoft.com/office/drawing/2014/main" id="{B9A2402E-10F6-4143-BE40-2AAC7D7C3B9C}"/>
              </a:ext>
            </a:extLst>
          </p:cNvPr>
          <p:cNvSpPr txBox="1"/>
          <p:nvPr/>
        </p:nvSpPr>
        <p:spPr>
          <a:xfrm>
            <a:off x="7549542" y="3785211"/>
            <a:ext cx="4654544" cy="338554"/>
          </a:xfrm>
          <a:prstGeom prst="rect">
            <a:avLst/>
          </a:prstGeom>
          <a:noFill/>
        </p:spPr>
        <p:txBody>
          <a:bodyPr wrap="none" rtlCol="0">
            <a:spAutoFit/>
          </a:bodyPr>
          <a:lstStyle/>
          <a:p>
            <a:pPr algn="ctr"/>
            <a:r>
              <a:rPr lang="en-GB" sz="1600" dirty="0"/>
              <a:t>Target logged in to the Server with his/her credentials</a:t>
            </a:r>
          </a:p>
        </p:txBody>
      </p:sp>
      <p:pic>
        <p:nvPicPr>
          <p:cNvPr id="19" name="Picture 18" descr="Computer clip art">
            <a:extLst>
              <a:ext uri="{FF2B5EF4-FFF2-40B4-BE49-F238E27FC236}">
                <a16:creationId xmlns:a16="http://schemas.microsoft.com/office/drawing/2014/main" id="{A38E7A15-D30B-4087-98B7-9A7263974DEC}"/>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761601" y="4234632"/>
            <a:ext cx="820684" cy="1226199"/>
          </a:xfrm>
          <a:prstGeom prst="rect">
            <a:avLst/>
          </a:prstGeom>
        </p:spPr>
      </p:pic>
      <p:pic>
        <p:nvPicPr>
          <p:cNvPr id="22" name="Graphic 21" descr="Bug with solid fill">
            <a:extLst>
              <a:ext uri="{FF2B5EF4-FFF2-40B4-BE49-F238E27FC236}">
                <a16:creationId xmlns:a16="http://schemas.microsoft.com/office/drawing/2014/main" id="{40CF0F06-EB28-446B-89CB-A1A4104C4823}"/>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rot="5400000">
            <a:off x="10166627" y="2308536"/>
            <a:ext cx="657738" cy="657738"/>
          </a:xfrm>
          <a:prstGeom prst="rect">
            <a:avLst/>
          </a:prstGeom>
        </p:spPr>
      </p:pic>
      <p:pic>
        <p:nvPicPr>
          <p:cNvPr id="6" name="Picture 5" descr="Manager Avatar Person · Free vector graphic on Pixabay">
            <a:extLst>
              <a:ext uri="{FF2B5EF4-FFF2-40B4-BE49-F238E27FC236}">
                <a16:creationId xmlns:a16="http://schemas.microsoft.com/office/drawing/2014/main" id="{3D36335E-BA7A-4993-B766-F45576A9DCC2}"/>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9761601" y="1829025"/>
            <a:ext cx="820684" cy="1154368"/>
          </a:xfrm>
          <a:prstGeom prst="rect">
            <a:avLst/>
          </a:prstGeom>
        </p:spPr>
      </p:pic>
      <p:sp>
        <p:nvSpPr>
          <p:cNvPr id="23" name="TextBox 22">
            <a:extLst>
              <a:ext uri="{FF2B5EF4-FFF2-40B4-BE49-F238E27FC236}">
                <a16:creationId xmlns:a16="http://schemas.microsoft.com/office/drawing/2014/main" id="{945B93CE-C90D-4C07-8D50-FD2F0C7551DB}"/>
              </a:ext>
            </a:extLst>
          </p:cNvPr>
          <p:cNvSpPr txBox="1"/>
          <p:nvPr/>
        </p:nvSpPr>
        <p:spPr>
          <a:xfrm>
            <a:off x="3648405" y="2952727"/>
            <a:ext cx="6276142" cy="369332"/>
          </a:xfrm>
          <a:prstGeom prst="rect">
            <a:avLst/>
          </a:prstGeom>
          <a:noFill/>
        </p:spPr>
        <p:txBody>
          <a:bodyPr wrap="none" rtlCol="0">
            <a:spAutoFit/>
          </a:bodyPr>
          <a:lstStyle/>
          <a:p>
            <a:r>
              <a:rPr lang="en-GB" dirty="0"/>
              <a:t>Trojan/ Spyware/ Keylogger Sends the credentials to the Attacker</a:t>
            </a:r>
          </a:p>
        </p:txBody>
      </p:sp>
      <p:cxnSp>
        <p:nvCxnSpPr>
          <p:cNvPr id="24" name="Straight Arrow Connector 23">
            <a:extLst>
              <a:ext uri="{FF2B5EF4-FFF2-40B4-BE49-F238E27FC236}">
                <a16:creationId xmlns:a16="http://schemas.microsoft.com/office/drawing/2014/main" id="{8793755C-3C1B-4459-95AE-03AAAD77A476}"/>
              </a:ext>
            </a:extLst>
          </p:cNvPr>
          <p:cNvCxnSpPr>
            <a:cxnSpLocks/>
          </p:cNvCxnSpPr>
          <p:nvPr/>
        </p:nvCxnSpPr>
        <p:spPr>
          <a:xfrm>
            <a:off x="5137131" y="3593663"/>
            <a:ext cx="2949250" cy="1474096"/>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6" name="TextBox 25">
            <a:extLst>
              <a:ext uri="{FF2B5EF4-FFF2-40B4-BE49-F238E27FC236}">
                <a16:creationId xmlns:a16="http://schemas.microsoft.com/office/drawing/2014/main" id="{1A8583F6-5EB9-4834-A474-A0B8C52DC246}"/>
              </a:ext>
            </a:extLst>
          </p:cNvPr>
          <p:cNvSpPr txBox="1"/>
          <p:nvPr/>
        </p:nvSpPr>
        <p:spPr>
          <a:xfrm rot="1558884">
            <a:off x="5044315" y="4289922"/>
            <a:ext cx="3134897" cy="338554"/>
          </a:xfrm>
          <a:prstGeom prst="rect">
            <a:avLst/>
          </a:prstGeom>
          <a:noFill/>
        </p:spPr>
        <p:txBody>
          <a:bodyPr wrap="none" rtlCol="0">
            <a:spAutoFit/>
          </a:bodyPr>
          <a:lstStyle/>
          <a:p>
            <a:pPr algn="ctr"/>
            <a:r>
              <a:rPr lang="en-GB" sz="1600" dirty="0"/>
              <a:t>Attackers gains access to the Server</a:t>
            </a:r>
          </a:p>
        </p:txBody>
      </p:sp>
    </p:spTree>
    <p:extLst>
      <p:ext uri="{BB962C8B-B14F-4D97-AF65-F5344CB8AC3E}">
        <p14:creationId xmlns:p14="http://schemas.microsoft.com/office/powerpoint/2010/main" val="13557980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circle(in)">
                                      <p:cBhvr>
                                        <p:cTn id="11" dur="2000"/>
                                        <p:tgtEl>
                                          <p:spTgt spid="6"/>
                                        </p:tgtEl>
                                      </p:cBhvr>
                                    </p:animEffect>
                                  </p:childTnLst>
                                </p:cTn>
                              </p:par>
                            </p:childTnLst>
                          </p:cTn>
                        </p:par>
                      </p:childTnLst>
                    </p:cTn>
                  </p:par>
                  <p:par>
                    <p:cTn id="12" fill="hold">
                      <p:stCondLst>
                        <p:cond delay="indefinite"/>
                      </p:stCondLst>
                      <p:childTnLst>
                        <p:par>
                          <p:cTn id="13" fill="hold">
                            <p:stCondLst>
                              <p:cond delay="0"/>
                            </p:stCondLst>
                            <p:childTnLst>
                              <p:par>
                                <p:cTn id="14" presetID="14" presetClass="entr" presetSubtype="10" fill="hold" grpId="0" nodeType="clickEffect">
                                  <p:stCondLst>
                                    <p:cond delay="0"/>
                                  </p:stCondLst>
                                  <p:childTnLst>
                                    <p:set>
                                      <p:cBhvr>
                                        <p:cTn id="15" dur="1" fill="hold">
                                          <p:stCondLst>
                                            <p:cond delay="0"/>
                                          </p:stCondLst>
                                        </p:cTn>
                                        <p:tgtEl>
                                          <p:spTgt spid="16"/>
                                        </p:tgtEl>
                                        <p:attrNameLst>
                                          <p:attrName>style.visibility</p:attrName>
                                        </p:attrNameLst>
                                      </p:cBhvr>
                                      <p:to>
                                        <p:strVal val="visible"/>
                                      </p:to>
                                    </p:set>
                                    <p:animEffect transition="in" filter="randombar(horizontal)">
                                      <p:cBhvr>
                                        <p:cTn id="16" dur="500"/>
                                        <p:tgtEl>
                                          <p:spTgt spid="16"/>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4" fill="hold" nodeType="clickEffect">
                                  <p:stCondLst>
                                    <p:cond delay="0"/>
                                  </p:stCondLst>
                                  <p:childTnLst>
                                    <p:set>
                                      <p:cBhvr>
                                        <p:cTn id="20" dur="1" fill="hold">
                                          <p:stCondLst>
                                            <p:cond delay="0"/>
                                          </p:stCondLst>
                                        </p:cTn>
                                        <p:tgtEl>
                                          <p:spTgt spid="12"/>
                                        </p:tgtEl>
                                        <p:attrNameLst>
                                          <p:attrName>style.visibility</p:attrName>
                                        </p:attrNameLst>
                                      </p:cBhvr>
                                      <p:to>
                                        <p:strVal val="visible"/>
                                      </p:to>
                                    </p:set>
                                    <p:animEffect transition="in" filter="wipe(down)">
                                      <p:cBhvr>
                                        <p:cTn id="21" dur="500"/>
                                        <p:tgtEl>
                                          <p:spTgt spid="12"/>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4" fill="hold" nodeType="clickEffect">
                                  <p:stCondLst>
                                    <p:cond delay="0"/>
                                  </p:stCondLst>
                                  <p:childTnLst>
                                    <p:set>
                                      <p:cBhvr>
                                        <p:cTn id="25" dur="1" fill="hold">
                                          <p:stCondLst>
                                            <p:cond delay="0"/>
                                          </p:stCondLst>
                                        </p:cTn>
                                        <p:tgtEl>
                                          <p:spTgt spid="13"/>
                                        </p:tgtEl>
                                        <p:attrNameLst>
                                          <p:attrName>style.visibility</p:attrName>
                                        </p:attrNameLst>
                                      </p:cBhvr>
                                      <p:to>
                                        <p:strVal val="visible"/>
                                      </p:to>
                                    </p:set>
                                    <p:animEffect transition="in" filter="wipe(down)">
                                      <p:cBhvr>
                                        <p:cTn id="26" dur="500"/>
                                        <p:tgtEl>
                                          <p:spTgt spid="13"/>
                                        </p:tgtEl>
                                      </p:cBhvr>
                                    </p:animEffect>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nodeType="clickEffect">
                                  <p:stCondLst>
                                    <p:cond delay="0"/>
                                  </p:stCondLst>
                                  <p:childTnLst>
                                    <p:set>
                                      <p:cBhvr>
                                        <p:cTn id="30" dur="1" fill="hold">
                                          <p:stCondLst>
                                            <p:cond delay="0"/>
                                          </p:stCondLst>
                                        </p:cTn>
                                        <p:tgtEl>
                                          <p:spTgt spid="22"/>
                                        </p:tgtEl>
                                        <p:attrNameLst>
                                          <p:attrName>style.visibility</p:attrName>
                                        </p:attrNameLst>
                                      </p:cBhvr>
                                      <p:to>
                                        <p:strVal val="visible"/>
                                      </p:to>
                                    </p:set>
                                    <p:anim calcmode="lin" valueType="num">
                                      <p:cBhvr additive="base">
                                        <p:cTn id="31" dur="500" fill="hold"/>
                                        <p:tgtEl>
                                          <p:spTgt spid="22"/>
                                        </p:tgtEl>
                                        <p:attrNameLst>
                                          <p:attrName>ppt_x</p:attrName>
                                        </p:attrNameLst>
                                      </p:cBhvr>
                                      <p:tavLst>
                                        <p:tav tm="0">
                                          <p:val>
                                            <p:strVal val="0-#ppt_w/2"/>
                                          </p:val>
                                        </p:tav>
                                        <p:tav tm="100000">
                                          <p:val>
                                            <p:strVal val="#ppt_x"/>
                                          </p:val>
                                        </p:tav>
                                      </p:tavLst>
                                    </p:anim>
                                    <p:anim calcmode="lin" valueType="num">
                                      <p:cBhvr additive="base">
                                        <p:cTn id="32" dur="500" fill="hold"/>
                                        <p:tgtEl>
                                          <p:spTgt spid="22"/>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9"/>
                                        </p:tgtEl>
                                        <p:attrNameLst>
                                          <p:attrName>style.visibility</p:attrName>
                                        </p:attrNameLst>
                                      </p:cBhvr>
                                      <p:to>
                                        <p:strVal val="visible"/>
                                      </p:to>
                                    </p:set>
                                    <p:anim calcmode="lin" valueType="num">
                                      <p:cBhvr additive="base">
                                        <p:cTn id="37" dur="500" fill="hold"/>
                                        <p:tgtEl>
                                          <p:spTgt spid="19"/>
                                        </p:tgtEl>
                                        <p:attrNameLst>
                                          <p:attrName>ppt_x</p:attrName>
                                        </p:attrNameLst>
                                      </p:cBhvr>
                                      <p:tavLst>
                                        <p:tav tm="0">
                                          <p:val>
                                            <p:strVal val="#ppt_x"/>
                                          </p:val>
                                        </p:tav>
                                        <p:tav tm="100000">
                                          <p:val>
                                            <p:strVal val="#ppt_x"/>
                                          </p:val>
                                        </p:tav>
                                      </p:tavLst>
                                    </p:anim>
                                    <p:anim calcmode="lin" valueType="num">
                                      <p:cBhvr additive="base">
                                        <p:cTn id="38"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14" presetClass="entr" presetSubtype="10" fill="hold" nodeType="clickEffect">
                                  <p:stCondLst>
                                    <p:cond delay="0"/>
                                  </p:stCondLst>
                                  <p:childTnLst>
                                    <p:set>
                                      <p:cBhvr>
                                        <p:cTn id="42" dur="1" fill="hold">
                                          <p:stCondLst>
                                            <p:cond delay="0"/>
                                          </p:stCondLst>
                                        </p:cTn>
                                        <p:tgtEl>
                                          <p:spTgt spid="17"/>
                                        </p:tgtEl>
                                        <p:attrNameLst>
                                          <p:attrName>style.visibility</p:attrName>
                                        </p:attrNameLst>
                                      </p:cBhvr>
                                      <p:to>
                                        <p:strVal val="visible"/>
                                      </p:to>
                                    </p:set>
                                    <p:animEffect transition="in" filter="randombar(horizontal)">
                                      <p:cBhvr>
                                        <p:cTn id="43" dur="500"/>
                                        <p:tgtEl>
                                          <p:spTgt spid="17"/>
                                        </p:tgtEl>
                                      </p:cBhvr>
                                    </p:animEffect>
                                  </p:childTnLst>
                                </p:cTn>
                              </p:par>
                            </p:childTnLst>
                          </p:cTn>
                        </p:par>
                      </p:childTnLst>
                    </p:cTn>
                  </p:par>
                  <p:par>
                    <p:cTn id="44" fill="hold">
                      <p:stCondLst>
                        <p:cond delay="indefinite"/>
                      </p:stCondLst>
                      <p:childTnLst>
                        <p:par>
                          <p:cTn id="45" fill="hold">
                            <p:stCondLst>
                              <p:cond delay="0"/>
                            </p:stCondLst>
                            <p:childTnLst>
                              <p:par>
                                <p:cTn id="46" presetID="14" presetClass="entr" presetSubtype="10" fill="hold" grpId="0" nodeType="clickEffect">
                                  <p:stCondLst>
                                    <p:cond delay="0"/>
                                  </p:stCondLst>
                                  <p:childTnLst>
                                    <p:set>
                                      <p:cBhvr>
                                        <p:cTn id="47" dur="1" fill="hold">
                                          <p:stCondLst>
                                            <p:cond delay="0"/>
                                          </p:stCondLst>
                                        </p:cTn>
                                        <p:tgtEl>
                                          <p:spTgt spid="18"/>
                                        </p:tgtEl>
                                        <p:attrNameLst>
                                          <p:attrName>style.visibility</p:attrName>
                                        </p:attrNameLst>
                                      </p:cBhvr>
                                      <p:to>
                                        <p:strVal val="visible"/>
                                      </p:to>
                                    </p:set>
                                    <p:animEffect transition="in" filter="randombar(horizontal)">
                                      <p:cBhvr>
                                        <p:cTn id="48" dur="500"/>
                                        <p:tgtEl>
                                          <p:spTgt spid="18"/>
                                        </p:tgtEl>
                                      </p:cBhvr>
                                    </p:animEffect>
                                  </p:childTnLst>
                                </p:cTn>
                              </p:par>
                            </p:childTnLst>
                          </p:cTn>
                        </p:par>
                      </p:childTnLst>
                    </p:cTn>
                  </p:par>
                  <p:par>
                    <p:cTn id="49" fill="hold">
                      <p:stCondLst>
                        <p:cond delay="indefinite"/>
                      </p:stCondLst>
                      <p:childTnLst>
                        <p:par>
                          <p:cTn id="50" fill="hold">
                            <p:stCondLst>
                              <p:cond delay="0"/>
                            </p:stCondLst>
                            <p:childTnLst>
                              <p:par>
                                <p:cTn id="51" presetID="2" presetClass="entr" presetSubtype="2" fill="hold" nodeType="clickEffect">
                                  <p:stCondLst>
                                    <p:cond delay="0"/>
                                  </p:stCondLst>
                                  <p:childTnLst>
                                    <p:set>
                                      <p:cBhvr>
                                        <p:cTn id="52" dur="1" fill="hold">
                                          <p:stCondLst>
                                            <p:cond delay="0"/>
                                          </p:stCondLst>
                                        </p:cTn>
                                        <p:tgtEl>
                                          <p:spTgt spid="15"/>
                                        </p:tgtEl>
                                        <p:attrNameLst>
                                          <p:attrName>style.visibility</p:attrName>
                                        </p:attrNameLst>
                                      </p:cBhvr>
                                      <p:to>
                                        <p:strVal val="visible"/>
                                      </p:to>
                                    </p:set>
                                    <p:anim calcmode="lin" valueType="num">
                                      <p:cBhvr additive="base">
                                        <p:cTn id="53" dur="500" fill="hold"/>
                                        <p:tgtEl>
                                          <p:spTgt spid="15"/>
                                        </p:tgtEl>
                                        <p:attrNameLst>
                                          <p:attrName>ppt_x</p:attrName>
                                        </p:attrNameLst>
                                      </p:cBhvr>
                                      <p:tavLst>
                                        <p:tav tm="0">
                                          <p:val>
                                            <p:strVal val="1+#ppt_w/2"/>
                                          </p:val>
                                        </p:tav>
                                        <p:tav tm="100000">
                                          <p:val>
                                            <p:strVal val="#ppt_x"/>
                                          </p:val>
                                        </p:tav>
                                      </p:tavLst>
                                    </p:anim>
                                    <p:anim calcmode="lin" valueType="num">
                                      <p:cBhvr additive="base">
                                        <p:cTn id="54" dur="500" fill="hold"/>
                                        <p:tgtEl>
                                          <p:spTgt spid="15"/>
                                        </p:tgtEl>
                                        <p:attrNameLst>
                                          <p:attrName>ppt_y</p:attrName>
                                        </p:attrNameLst>
                                      </p:cBhvr>
                                      <p:tavLst>
                                        <p:tav tm="0">
                                          <p:val>
                                            <p:strVal val="#ppt_y"/>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14" presetClass="entr" presetSubtype="10" fill="hold" grpId="0" nodeType="clickEffect">
                                  <p:stCondLst>
                                    <p:cond delay="0"/>
                                  </p:stCondLst>
                                  <p:childTnLst>
                                    <p:set>
                                      <p:cBhvr>
                                        <p:cTn id="58" dur="1" fill="hold">
                                          <p:stCondLst>
                                            <p:cond delay="0"/>
                                          </p:stCondLst>
                                        </p:cTn>
                                        <p:tgtEl>
                                          <p:spTgt spid="23"/>
                                        </p:tgtEl>
                                        <p:attrNameLst>
                                          <p:attrName>style.visibility</p:attrName>
                                        </p:attrNameLst>
                                      </p:cBhvr>
                                      <p:to>
                                        <p:strVal val="visible"/>
                                      </p:to>
                                    </p:set>
                                    <p:animEffect transition="in" filter="randombar(horizontal)">
                                      <p:cBhvr>
                                        <p:cTn id="59" dur="500"/>
                                        <p:tgtEl>
                                          <p:spTgt spid="23"/>
                                        </p:tgtEl>
                                      </p:cBhvr>
                                    </p:animEffect>
                                  </p:childTnLst>
                                </p:cTn>
                              </p:par>
                            </p:childTnLst>
                          </p:cTn>
                        </p:par>
                      </p:childTnLst>
                    </p:cTn>
                  </p:par>
                  <p:par>
                    <p:cTn id="60" fill="hold">
                      <p:stCondLst>
                        <p:cond delay="indefinite"/>
                      </p:stCondLst>
                      <p:childTnLst>
                        <p:par>
                          <p:cTn id="61" fill="hold">
                            <p:stCondLst>
                              <p:cond delay="0"/>
                            </p:stCondLst>
                            <p:childTnLst>
                              <p:par>
                                <p:cTn id="62" presetID="2" presetClass="entr" presetSubtype="4" fill="hold" nodeType="clickEffect">
                                  <p:stCondLst>
                                    <p:cond delay="0"/>
                                  </p:stCondLst>
                                  <p:childTnLst>
                                    <p:set>
                                      <p:cBhvr>
                                        <p:cTn id="63" dur="1" fill="hold">
                                          <p:stCondLst>
                                            <p:cond delay="0"/>
                                          </p:stCondLst>
                                        </p:cTn>
                                        <p:tgtEl>
                                          <p:spTgt spid="24"/>
                                        </p:tgtEl>
                                        <p:attrNameLst>
                                          <p:attrName>style.visibility</p:attrName>
                                        </p:attrNameLst>
                                      </p:cBhvr>
                                      <p:to>
                                        <p:strVal val="visible"/>
                                      </p:to>
                                    </p:set>
                                    <p:anim calcmode="lin" valueType="num">
                                      <p:cBhvr additive="base">
                                        <p:cTn id="64" dur="500" fill="hold"/>
                                        <p:tgtEl>
                                          <p:spTgt spid="24"/>
                                        </p:tgtEl>
                                        <p:attrNameLst>
                                          <p:attrName>ppt_x</p:attrName>
                                        </p:attrNameLst>
                                      </p:cBhvr>
                                      <p:tavLst>
                                        <p:tav tm="0">
                                          <p:val>
                                            <p:strVal val="#ppt_x"/>
                                          </p:val>
                                        </p:tav>
                                        <p:tav tm="100000">
                                          <p:val>
                                            <p:strVal val="#ppt_x"/>
                                          </p:val>
                                        </p:tav>
                                      </p:tavLst>
                                    </p:anim>
                                    <p:anim calcmode="lin" valueType="num">
                                      <p:cBhvr additive="base">
                                        <p:cTn id="65"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14" presetClass="entr" presetSubtype="10" fill="hold" grpId="0" nodeType="clickEffect">
                                  <p:stCondLst>
                                    <p:cond delay="0"/>
                                  </p:stCondLst>
                                  <p:childTnLst>
                                    <p:set>
                                      <p:cBhvr>
                                        <p:cTn id="69" dur="1" fill="hold">
                                          <p:stCondLst>
                                            <p:cond delay="0"/>
                                          </p:stCondLst>
                                        </p:cTn>
                                        <p:tgtEl>
                                          <p:spTgt spid="26"/>
                                        </p:tgtEl>
                                        <p:attrNameLst>
                                          <p:attrName>style.visibility</p:attrName>
                                        </p:attrNameLst>
                                      </p:cBhvr>
                                      <p:to>
                                        <p:strVal val="visible"/>
                                      </p:to>
                                    </p:set>
                                    <p:animEffect transition="in" filter="randombar(horizontal)">
                                      <p:cBhvr>
                                        <p:cTn id="70"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18" grpId="0"/>
      <p:bldP spid="23" grpId="0"/>
      <p:bldP spid="26"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520794" cy="583660"/>
          </a:xfrm>
        </p:spPr>
        <p:txBody>
          <a:bodyPr>
            <a:normAutofit/>
          </a:bodyPr>
          <a:lstStyle/>
          <a:p>
            <a:r>
              <a:rPr lang="en-US" sz="3200" dirty="0"/>
              <a:t>Gaining Access – Name Resolution Services</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rmAutofit/>
          </a:bodyPr>
          <a:lstStyle/>
          <a:p>
            <a:pPr algn="just">
              <a:buFont typeface="Courier New" panose="02070309020205020404" pitchFamily="49" charset="0"/>
              <a:buChar char="o"/>
            </a:pPr>
            <a:r>
              <a:rPr lang="en-US" sz="1800" b="1" dirty="0">
                <a:solidFill>
                  <a:srgbClr val="333333"/>
                </a:solidFill>
                <a:latin typeface="Calibri"/>
                <a:ea typeface="Source Sans Pro"/>
                <a:cs typeface="Calibri"/>
              </a:rPr>
              <a:t>Non – Electronic Attacks </a:t>
            </a:r>
          </a:p>
          <a:p>
            <a:pPr lvl="1" algn="just">
              <a:buFont typeface="Courier New" panose="02070309020205020404" pitchFamily="49" charset="0"/>
              <a:buChar char="o"/>
            </a:pPr>
            <a:r>
              <a:rPr lang="en-US" sz="1800" dirty="0">
                <a:solidFill>
                  <a:srgbClr val="333333"/>
                </a:solidFill>
                <a:latin typeface="Calibri"/>
                <a:ea typeface="Source Sans Pro"/>
                <a:cs typeface="Calibri"/>
              </a:rPr>
              <a:t>Social Engineering Attacks</a:t>
            </a:r>
          </a:p>
          <a:p>
            <a:pPr lvl="1" algn="just">
              <a:buFont typeface="Courier New" panose="02070309020205020404" pitchFamily="49" charset="0"/>
              <a:buChar char="o"/>
            </a:pPr>
            <a:r>
              <a:rPr lang="en-US" sz="1800" dirty="0">
                <a:solidFill>
                  <a:srgbClr val="333333"/>
                </a:solidFill>
                <a:latin typeface="Calibri"/>
                <a:ea typeface="Source Sans Pro"/>
                <a:cs typeface="Calibri"/>
              </a:rPr>
              <a:t>Shoulder Surfing</a:t>
            </a:r>
          </a:p>
          <a:p>
            <a:pPr lvl="1" algn="just">
              <a:buFont typeface="Courier New" panose="02070309020205020404" pitchFamily="49" charset="0"/>
              <a:buChar char="o"/>
            </a:pPr>
            <a:r>
              <a:rPr lang="en-US" sz="1800" dirty="0">
                <a:solidFill>
                  <a:srgbClr val="333333"/>
                </a:solidFill>
                <a:latin typeface="Calibri"/>
                <a:ea typeface="Source Sans Pro"/>
                <a:cs typeface="Calibri"/>
              </a:rPr>
              <a:t>Dumpster Diving</a:t>
            </a: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algn="just">
              <a:buFont typeface="Courier New" panose="02070309020205020404" pitchFamily="49" charset="0"/>
              <a:buChar char="o"/>
            </a:pPr>
            <a:r>
              <a:rPr lang="en-US" sz="1800" b="1" dirty="0">
                <a:solidFill>
                  <a:srgbClr val="333333"/>
                </a:solidFill>
                <a:latin typeface="Calibri"/>
                <a:ea typeface="Source Sans Pro"/>
                <a:cs typeface="Calibri"/>
              </a:rPr>
              <a:t>Active Online Attacks </a:t>
            </a:r>
          </a:p>
          <a:p>
            <a:pPr lvl="1" algn="just">
              <a:buFont typeface="Courier New" panose="02070309020205020404" pitchFamily="49" charset="0"/>
              <a:buChar char="o"/>
            </a:pPr>
            <a:r>
              <a:rPr lang="en-US" sz="1800" dirty="0">
                <a:solidFill>
                  <a:srgbClr val="333333"/>
                </a:solidFill>
                <a:latin typeface="Calibri"/>
                <a:ea typeface="Source Sans Pro"/>
                <a:cs typeface="Calibri"/>
              </a:rPr>
              <a:t>Default Passwords</a:t>
            </a:r>
          </a:p>
          <a:p>
            <a:pPr lvl="1" algn="just">
              <a:buFont typeface="Courier New" panose="02070309020205020404" pitchFamily="49" charset="0"/>
              <a:buChar char="o"/>
            </a:pPr>
            <a:r>
              <a:rPr lang="en-US" sz="1800" dirty="0">
                <a:solidFill>
                  <a:srgbClr val="333333"/>
                </a:solidFill>
                <a:latin typeface="Calibri"/>
                <a:ea typeface="Source Sans Pro"/>
                <a:cs typeface="Calibri"/>
              </a:rPr>
              <a:t>Password Guessing</a:t>
            </a:r>
          </a:p>
          <a:p>
            <a:pPr lvl="1" algn="just">
              <a:buFont typeface="Courier New" panose="02070309020205020404" pitchFamily="49" charset="0"/>
              <a:buChar char="o"/>
            </a:pPr>
            <a:r>
              <a:rPr lang="en-GB" sz="1800" dirty="0"/>
              <a:t>Trojans, Spyware, Keylogger</a:t>
            </a:r>
          </a:p>
          <a:p>
            <a:pPr lvl="1" algn="just">
              <a:buFont typeface="Courier New" panose="02070309020205020404" pitchFamily="49" charset="0"/>
              <a:buChar char="o"/>
            </a:pPr>
            <a:r>
              <a:rPr lang="en-GB" sz="1800" b="1" dirty="0">
                <a:solidFill>
                  <a:srgbClr val="333333"/>
                </a:solidFill>
                <a:latin typeface="Calibri"/>
                <a:ea typeface="Source Sans Pro"/>
                <a:cs typeface="Calibri"/>
              </a:rPr>
              <a:t>LLMNR/NBT-NS Poisoning</a:t>
            </a: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lvl="1" algn="just">
              <a:buFont typeface="Courier New" panose="02070309020205020404" pitchFamily="49" charset="0"/>
              <a:buChar char="o"/>
            </a:pPr>
            <a:endParaRPr lang="en-US" sz="1800" dirty="0">
              <a:solidFill>
                <a:srgbClr val="333333"/>
              </a:solidFill>
              <a:latin typeface="Calibri"/>
              <a:ea typeface="Source Sans Pro"/>
              <a:cs typeface="Calibri"/>
            </a:endParaRP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marL="457200" lvl="1" indent="0" algn="just">
              <a:buNone/>
            </a:pPr>
            <a:endParaRPr lang="en-US" sz="1800" dirty="0">
              <a:solidFill>
                <a:srgbClr val="333333"/>
              </a:solidFill>
              <a:latin typeface="Calibri"/>
              <a:ea typeface="Source Sans Pro"/>
              <a:cs typeface="Calibri"/>
            </a:endParaRPr>
          </a:p>
        </p:txBody>
      </p:sp>
      <p:cxnSp>
        <p:nvCxnSpPr>
          <p:cNvPr id="13" name="Straight Arrow Connector 12">
            <a:extLst>
              <a:ext uri="{FF2B5EF4-FFF2-40B4-BE49-F238E27FC236}">
                <a16:creationId xmlns:a16="http://schemas.microsoft.com/office/drawing/2014/main" id="{C6ACE7A7-EDDD-4197-AC4B-B2AD55D2E42A}"/>
              </a:ext>
            </a:extLst>
          </p:cNvPr>
          <p:cNvCxnSpPr>
            <a:cxnSpLocks/>
          </p:cNvCxnSpPr>
          <p:nvPr/>
        </p:nvCxnSpPr>
        <p:spPr>
          <a:xfrm>
            <a:off x="7052553" y="1696689"/>
            <a:ext cx="3119390" cy="1046511"/>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5" name="Straight Arrow Connector 14">
            <a:extLst>
              <a:ext uri="{FF2B5EF4-FFF2-40B4-BE49-F238E27FC236}">
                <a16:creationId xmlns:a16="http://schemas.microsoft.com/office/drawing/2014/main" id="{7F6DDC5A-A238-46DB-AD10-BABB8924BD8E}"/>
              </a:ext>
            </a:extLst>
          </p:cNvPr>
          <p:cNvCxnSpPr>
            <a:cxnSpLocks/>
          </p:cNvCxnSpPr>
          <p:nvPr/>
        </p:nvCxnSpPr>
        <p:spPr>
          <a:xfrm flipH="1" flipV="1">
            <a:off x="6985405" y="1893524"/>
            <a:ext cx="3186538" cy="1059203"/>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6" name="TextBox 15">
            <a:extLst>
              <a:ext uri="{FF2B5EF4-FFF2-40B4-BE49-F238E27FC236}">
                <a16:creationId xmlns:a16="http://schemas.microsoft.com/office/drawing/2014/main" id="{E3813E1C-1587-4BD4-AFA4-22BC120CF143}"/>
              </a:ext>
            </a:extLst>
          </p:cNvPr>
          <p:cNvSpPr txBox="1"/>
          <p:nvPr/>
        </p:nvSpPr>
        <p:spPr>
          <a:xfrm rot="1175985">
            <a:off x="6848271" y="1640168"/>
            <a:ext cx="3820405" cy="369332"/>
          </a:xfrm>
          <a:prstGeom prst="rect">
            <a:avLst/>
          </a:prstGeom>
          <a:noFill/>
        </p:spPr>
        <p:txBody>
          <a:bodyPr wrap="none" rtlCol="0">
            <a:spAutoFit/>
          </a:bodyPr>
          <a:lstStyle/>
          <a:p>
            <a:r>
              <a:rPr lang="en-GB" dirty="0"/>
              <a:t>User sends a hostname which is wrong</a:t>
            </a:r>
          </a:p>
        </p:txBody>
      </p:sp>
      <p:cxnSp>
        <p:nvCxnSpPr>
          <p:cNvPr id="17" name="Straight Arrow Connector 16">
            <a:extLst>
              <a:ext uri="{FF2B5EF4-FFF2-40B4-BE49-F238E27FC236}">
                <a16:creationId xmlns:a16="http://schemas.microsoft.com/office/drawing/2014/main" id="{1F0B24FD-ADA9-497C-B103-B151618A56E9}"/>
              </a:ext>
            </a:extLst>
          </p:cNvPr>
          <p:cNvCxnSpPr>
            <a:cxnSpLocks/>
          </p:cNvCxnSpPr>
          <p:nvPr/>
        </p:nvCxnSpPr>
        <p:spPr>
          <a:xfrm>
            <a:off x="6235547" y="2473519"/>
            <a:ext cx="376209" cy="54195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8" name="TextBox 17">
            <a:extLst>
              <a:ext uri="{FF2B5EF4-FFF2-40B4-BE49-F238E27FC236}">
                <a16:creationId xmlns:a16="http://schemas.microsoft.com/office/drawing/2014/main" id="{B9A2402E-10F6-4143-BE40-2AAC7D7C3B9C}"/>
              </a:ext>
            </a:extLst>
          </p:cNvPr>
          <p:cNvSpPr txBox="1"/>
          <p:nvPr/>
        </p:nvSpPr>
        <p:spPr>
          <a:xfrm>
            <a:off x="5110493" y="3871995"/>
            <a:ext cx="2410301" cy="1077218"/>
          </a:xfrm>
          <a:prstGeom prst="rect">
            <a:avLst/>
          </a:prstGeom>
          <a:noFill/>
        </p:spPr>
        <p:txBody>
          <a:bodyPr wrap="square" rtlCol="0">
            <a:spAutoFit/>
          </a:bodyPr>
          <a:lstStyle/>
          <a:p>
            <a:pPr algn="ctr"/>
            <a:r>
              <a:rPr lang="en-GB" sz="1600" dirty="0"/>
              <a:t>Attacker responds to the broadcast and accepts NTLMv2 hash and sends an Error </a:t>
            </a:r>
            <a:r>
              <a:rPr lang="en-GB" sz="1600" dirty="0" err="1"/>
              <a:t>Msg</a:t>
            </a:r>
            <a:endParaRPr lang="en-GB" sz="1600" dirty="0"/>
          </a:p>
        </p:txBody>
      </p:sp>
      <p:pic>
        <p:nvPicPr>
          <p:cNvPr id="19" name="Picture 18" descr="Computer clip art">
            <a:extLst>
              <a:ext uri="{FF2B5EF4-FFF2-40B4-BE49-F238E27FC236}">
                <a16:creationId xmlns:a16="http://schemas.microsoft.com/office/drawing/2014/main" id="{A38E7A15-D30B-4087-98B7-9A7263974DE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49239" y="2253175"/>
            <a:ext cx="820684" cy="1226199"/>
          </a:xfrm>
          <a:prstGeom prst="rect">
            <a:avLst/>
          </a:prstGeom>
        </p:spPr>
      </p:pic>
      <p:cxnSp>
        <p:nvCxnSpPr>
          <p:cNvPr id="24" name="Straight Arrow Connector 23">
            <a:extLst>
              <a:ext uri="{FF2B5EF4-FFF2-40B4-BE49-F238E27FC236}">
                <a16:creationId xmlns:a16="http://schemas.microsoft.com/office/drawing/2014/main" id="{8793755C-3C1B-4459-95AE-03AAAD77A476}"/>
              </a:ext>
            </a:extLst>
          </p:cNvPr>
          <p:cNvCxnSpPr>
            <a:cxnSpLocks/>
          </p:cNvCxnSpPr>
          <p:nvPr/>
        </p:nvCxnSpPr>
        <p:spPr>
          <a:xfrm flipH="1" flipV="1">
            <a:off x="5841940" y="2505723"/>
            <a:ext cx="126" cy="566352"/>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6" name="TextBox 25">
            <a:extLst>
              <a:ext uri="{FF2B5EF4-FFF2-40B4-BE49-F238E27FC236}">
                <a16:creationId xmlns:a16="http://schemas.microsoft.com/office/drawing/2014/main" id="{1A8583F6-5EB9-4834-A474-A0B8C52DC246}"/>
              </a:ext>
            </a:extLst>
          </p:cNvPr>
          <p:cNvSpPr txBox="1"/>
          <p:nvPr/>
        </p:nvSpPr>
        <p:spPr>
          <a:xfrm>
            <a:off x="3767112" y="1950299"/>
            <a:ext cx="3076255" cy="523220"/>
          </a:xfrm>
          <a:prstGeom prst="rect">
            <a:avLst/>
          </a:prstGeom>
          <a:noFill/>
        </p:spPr>
        <p:txBody>
          <a:bodyPr wrap="square" rtlCol="0">
            <a:spAutoFit/>
          </a:bodyPr>
          <a:lstStyle/>
          <a:p>
            <a:pPr algn="ctr"/>
            <a:r>
              <a:rPr lang="en-GB" sz="1400" dirty="0"/>
              <a:t>User sends LLMNR/NBT-NS Broadcast to know about the hostname</a:t>
            </a:r>
          </a:p>
        </p:txBody>
      </p:sp>
      <p:pic>
        <p:nvPicPr>
          <p:cNvPr id="20" name="Picture 19" descr="Manager Avatar Person · Free vector graphic on Pixabay">
            <a:extLst>
              <a:ext uri="{FF2B5EF4-FFF2-40B4-BE49-F238E27FC236}">
                <a16:creationId xmlns:a16="http://schemas.microsoft.com/office/drawing/2014/main" id="{221B9010-5DD4-4DDE-964F-7AFBB20982E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984249" y="739156"/>
            <a:ext cx="820684" cy="1154368"/>
          </a:xfrm>
          <a:prstGeom prst="rect">
            <a:avLst/>
          </a:prstGeom>
        </p:spPr>
      </p:pic>
      <p:sp>
        <p:nvSpPr>
          <p:cNvPr id="21" name="TextBox 20">
            <a:extLst>
              <a:ext uri="{FF2B5EF4-FFF2-40B4-BE49-F238E27FC236}">
                <a16:creationId xmlns:a16="http://schemas.microsoft.com/office/drawing/2014/main" id="{9617978E-6B23-4572-B636-84E6B480EE8C}"/>
              </a:ext>
            </a:extLst>
          </p:cNvPr>
          <p:cNvSpPr txBox="1"/>
          <p:nvPr/>
        </p:nvSpPr>
        <p:spPr>
          <a:xfrm rot="1073496">
            <a:off x="7342727" y="3016906"/>
            <a:ext cx="3113353" cy="369332"/>
          </a:xfrm>
          <a:prstGeom prst="rect">
            <a:avLst/>
          </a:prstGeom>
          <a:noFill/>
        </p:spPr>
        <p:txBody>
          <a:bodyPr wrap="none" rtlCol="0">
            <a:spAutoFit/>
          </a:bodyPr>
          <a:lstStyle/>
          <a:p>
            <a:r>
              <a:rPr lang="en-GB" dirty="0"/>
              <a:t>Server responds it as not found</a:t>
            </a:r>
          </a:p>
        </p:txBody>
      </p:sp>
      <p:grpSp>
        <p:nvGrpSpPr>
          <p:cNvPr id="7" name="Group 6">
            <a:extLst>
              <a:ext uri="{FF2B5EF4-FFF2-40B4-BE49-F238E27FC236}">
                <a16:creationId xmlns:a16="http://schemas.microsoft.com/office/drawing/2014/main" id="{1FC0A419-08F3-4AB3-9300-BF46E73E1E86}"/>
              </a:ext>
            </a:extLst>
          </p:cNvPr>
          <p:cNvGrpSpPr/>
          <p:nvPr/>
        </p:nvGrpSpPr>
        <p:grpSpPr>
          <a:xfrm>
            <a:off x="5181600" y="3019699"/>
            <a:ext cx="914400" cy="914400"/>
            <a:chOff x="4468631" y="2389134"/>
            <a:chExt cx="914400" cy="914400"/>
          </a:xfrm>
        </p:grpSpPr>
        <p:pic>
          <p:nvPicPr>
            <p:cNvPr id="25" name="Graphic 24" descr="Computer">
              <a:extLst>
                <a:ext uri="{FF2B5EF4-FFF2-40B4-BE49-F238E27FC236}">
                  <a16:creationId xmlns:a16="http://schemas.microsoft.com/office/drawing/2014/main" id="{C2B31FF1-7B10-41D9-941D-CD4CA0F91E1E}"/>
                </a:ext>
              </a:extLst>
            </p:cNvPr>
            <p:cNvPicPr>
              <a:picLocks noChangeAspect="1"/>
            </p:cNvPicPr>
            <p:nvPr/>
          </p:nvPicPr>
          <p:blipFill>
            <a:blip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4468631" y="2389134"/>
              <a:ext cx="914400" cy="914400"/>
            </a:xfrm>
            <a:prstGeom prst="rect">
              <a:avLst/>
            </a:prstGeom>
          </p:spPr>
        </p:pic>
        <p:pic>
          <p:nvPicPr>
            <p:cNvPr id="11" name="Graphic 10" descr="Detective male with solid fill">
              <a:extLst>
                <a:ext uri="{FF2B5EF4-FFF2-40B4-BE49-F238E27FC236}">
                  <a16:creationId xmlns:a16="http://schemas.microsoft.com/office/drawing/2014/main" id="{0B52C3D4-8584-4F90-8251-2CD4B986C273}"/>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4513002" y="2577483"/>
              <a:ext cx="475598" cy="475598"/>
            </a:xfrm>
            <a:prstGeom prst="rect">
              <a:avLst/>
            </a:prstGeom>
          </p:spPr>
        </p:pic>
      </p:grpSp>
      <p:pic>
        <p:nvPicPr>
          <p:cNvPr id="27" name="Graphic 26" descr="Computer">
            <a:extLst>
              <a:ext uri="{FF2B5EF4-FFF2-40B4-BE49-F238E27FC236}">
                <a16:creationId xmlns:a16="http://schemas.microsoft.com/office/drawing/2014/main" id="{18663370-3799-486B-84BB-474BC411B984}"/>
              </a:ext>
            </a:extLst>
          </p:cNvPr>
          <p:cNvPicPr>
            <a:picLocks noChangeAspect="1"/>
          </p:cNvPicPr>
          <p:nvPr/>
        </p:nvPicPr>
        <p:blipFill>
          <a:blip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6407503" y="3041977"/>
            <a:ext cx="914400" cy="914400"/>
          </a:xfrm>
          <a:prstGeom prst="rect">
            <a:avLst/>
          </a:prstGeom>
        </p:spPr>
      </p:pic>
      <p:pic>
        <p:nvPicPr>
          <p:cNvPr id="28" name="Graphic 27" descr="Computer">
            <a:extLst>
              <a:ext uri="{FF2B5EF4-FFF2-40B4-BE49-F238E27FC236}">
                <a16:creationId xmlns:a16="http://schemas.microsoft.com/office/drawing/2014/main" id="{3FF93E62-1782-47F3-AF52-E56222B8C6F0}"/>
              </a:ext>
            </a:extLst>
          </p:cNvPr>
          <p:cNvPicPr>
            <a:picLocks noChangeAspect="1"/>
          </p:cNvPicPr>
          <p:nvPr/>
        </p:nvPicPr>
        <p:blipFill>
          <a:blip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4141221" y="3053905"/>
            <a:ext cx="914400" cy="914400"/>
          </a:xfrm>
          <a:prstGeom prst="rect">
            <a:avLst/>
          </a:prstGeom>
        </p:spPr>
      </p:pic>
      <p:cxnSp>
        <p:nvCxnSpPr>
          <p:cNvPr id="29" name="Straight Arrow Connector 28">
            <a:extLst>
              <a:ext uri="{FF2B5EF4-FFF2-40B4-BE49-F238E27FC236}">
                <a16:creationId xmlns:a16="http://schemas.microsoft.com/office/drawing/2014/main" id="{138EABA0-AE46-4881-A977-1C7E0EB963A3}"/>
              </a:ext>
            </a:extLst>
          </p:cNvPr>
          <p:cNvCxnSpPr>
            <a:cxnSpLocks/>
          </p:cNvCxnSpPr>
          <p:nvPr/>
        </p:nvCxnSpPr>
        <p:spPr>
          <a:xfrm>
            <a:off x="5715960" y="2505723"/>
            <a:ext cx="0" cy="41793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30" name="Straight Arrow Connector 29">
            <a:extLst>
              <a:ext uri="{FF2B5EF4-FFF2-40B4-BE49-F238E27FC236}">
                <a16:creationId xmlns:a16="http://schemas.microsoft.com/office/drawing/2014/main" id="{55885078-F92C-4886-A49C-2B0CBF368B7E}"/>
              </a:ext>
            </a:extLst>
          </p:cNvPr>
          <p:cNvCxnSpPr>
            <a:cxnSpLocks/>
          </p:cNvCxnSpPr>
          <p:nvPr/>
        </p:nvCxnSpPr>
        <p:spPr>
          <a:xfrm flipH="1">
            <a:off x="4435245" y="2423125"/>
            <a:ext cx="1004117" cy="53376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35" name="TextBox 34">
            <a:extLst>
              <a:ext uri="{FF2B5EF4-FFF2-40B4-BE49-F238E27FC236}">
                <a16:creationId xmlns:a16="http://schemas.microsoft.com/office/drawing/2014/main" id="{651C48BF-0CCF-46D7-A982-4224E3EB8B34}"/>
              </a:ext>
            </a:extLst>
          </p:cNvPr>
          <p:cNvSpPr txBox="1"/>
          <p:nvPr/>
        </p:nvSpPr>
        <p:spPr>
          <a:xfrm>
            <a:off x="9337812" y="4791979"/>
            <a:ext cx="612090" cy="369332"/>
          </a:xfrm>
          <a:prstGeom prst="rect">
            <a:avLst/>
          </a:prstGeom>
          <a:noFill/>
        </p:spPr>
        <p:txBody>
          <a:bodyPr wrap="square" rtlCol="0">
            <a:spAutoFit/>
          </a:bodyPr>
          <a:lstStyle/>
          <a:p>
            <a:r>
              <a:rPr lang="en-GB" b="1" dirty="0"/>
              <a:t>Ser1</a:t>
            </a:r>
          </a:p>
        </p:txBody>
      </p:sp>
      <p:sp>
        <p:nvSpPr>
          <p:cNvPr id="36" name="TextBox 35">
            <a:extLst>
              <a:ext uri="{FF2B5EF4-FFF2-40B4-BE49-F238E27FC236}">
                <a16:creationId xmlns:a16="http://schemas.microsoft.com/office/drawing/2014/main" id="{215B6008-E3B3-4F55-B904-04EA0907A08B}"/>
              </a:ext>
            </a:extLst>
          </p:cNvPr>
          <p:cNvSpPr txBox="1"/>
          <p:nvPr/>
        </p:nvSpPr>
        <p:spPr>
          <a:xfrm rot="1128812">
            <a:off x="6931072" y="1491316"/>
            <a:ext cx="816604" cy="369332"/>
          </a:xfrm>
          <a:prstGeom prst="rect">
            <a:avLst/>
          </a:prstGeom>
          <a:noFill/>
        </p:spPr>
        <p:txBody>
          <a:bodyPr wrap="square" rtlCol="0">
            <a:spAutoFit/>
          </a:bodyPr>
          <a:lstStyle/>
          <a:p>
            <a:r>
              <a:rPr lang="en-GB" b="1" dirty="0"/>
              <a:t>\\Sr1</a:t>
            </a:r>
          </a:p>
        </p:txBody>
      </p:sp>
      <p:sp>
        <p:nvSpPr>
          <p:cNvPr id="37" name="TextBox 36">
            <a:extLst>
              <a:ext uri="{FF2B5EF4-FFF2-40B4-BE49-F238E27FC236}">
                <a16:creationId xmlns:a16="http://schemas.microsoft.com/office/drawing/2014/main" id="{CB41919D-2AD9-4F31-8B48-8C2AE76341E6}"/>
              </a:ext>
            </a:extLst>
          </p:cNvPr>
          <p:cNvSpPr txBox="1"/>
          <p:nvPr/>
        </p:nvSpPr>
        <p:spPr>
          <a:xfrm rot="1128812">
            <a:off x="9541600" y="2906136"/>
            <a:ext cx="816604" cy="369332"/>
          </a:xfrm>
          <a:prstGeom prst="rect">
            <a:avLst/>
          </a:prstGeom>
          <a:noFill/>
        </p:spPr>
        <p:txBody>
          <a:bodyPr wrap="square" rtlCol="0">
            <a:spAutoFit/>
          </a:bodyPr>
          <a:lstStyle/>
          <a:p>
            <a:r>
              <a:rPr lang="en-GB" b="1" dirty="0">
                <a:solidFill>
                  <a:srgbClr val="FF0000"/>
                </a:solidFill>
              </a:rPr>
              <a:t>\\Sr1</a:t>
            </a:r>
          </a:p>
        </p:txBody>
      </p:sp>
      <p:pic>
        <p:nvPicPr>
          <p:cNvPr id="38" name="Picture 37" descr="File:RedX.svg - Wikimedia Commons">
            <a:extLst>
              <a:ext uri="{FF2B5EF4-FFF2-40B4-BE49-F238E27FC236}">
                <a16:creationId xmlns:a16="http://schemas.microsoft.com/office/drawing/2014/main" id="{D1DA1878-033E-4E6D-A70F-E993E9016858}"/>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283435" y="2786109"/>
            <a:ext cx="329145" cy="329145"/>
          </a:xfrm>
          <a:prstGeom prst="rect">
            <a:avLst/>
          </a:prstGeom>
        </p:spPr>
      </p:pic>
      <p:pic>
        <p:nvPicPr>
          <p:cNvPr id="3" name="Picture 2" descr="Computer clip art">
            <a:extLst>
              <a:ext uri="{FF2B5EF4-FFF2-40B4-BE49-F238E27FC236}">
                <a16:creationId xmlns:a16="http://schemas.microsoft.com/office/drawing/2014/main" id="{BFB1256F-417F-8F9F-BE73-4FAE71346BF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610738" y="3903401"/>
            <a:ext cx="820684" cy="1226199"/>
          </a:xfrm>
          <a:prstGeom prst="rect">
            <a:avLst/>
          </a:prstGeom>
        </p:spPr>
      </p:pic>
      <p:cxnSp>
        <p:nvCxnSpPr>
          <p:cNvPr id="4" name="Straight Arrow Connector 3">
            <a:extLst>
              <a:ext uri="{FF2B5EF4-FFF2-40B4-BE49-F238E27FC236}">
                <a16:creationId xmlns:a16="http://schemas.microsoft.com/office/drawing/2014/main" id="{53CB2B96-B744-ADA9-3DE3-90628D16D8F4}"/>
              </a:ext>
            </a:extLst>
          </p:cNvPr>
          <p:cNvCxnSpPr>
            <a:cxnSpLocks/>
          </p:cNvCxnSpPr>
          <p:nvPr/>
        </p:nvCxnSpPr>
        <p:spPr>
          <a:xfrm>
            <a:off x="6665393" y="2309635"/>
            <a:ext cx="1801844" cy="1545911"/>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6" name="TextBox 5">
            <a:extLst>
              <a:ext uri="{FF2B5EF4-FFF2-40B4-BE49-F238E27FC236}">
                <a16:creationId xmlns:a16="http://schemas.microsoft.com/office/drawing/2014/main" id="{B2B6B349-5A68-661D-DBC6-C6E83F7511B5}"/>
              </a:ext>
            </a:extLst>
          </p:cNvPr>
          <p:cNvSpPr txBox="1"/>
          <p:nvPr/>
        </p:nvSpPr>
        <p:spPr>
          <a:xfrm>
            <a:off x="10827369" y="3587045"/>
            <a:ext cx="612090" cy="369332"/>
          </a:xfrm>
          <a:prstGeom prst="rect">
            <a:avLst/>
          </a:prstGeom>
          <a:noFill/>
        </p:spPr>
        <p:txBody>
          <a:bodyPr wrap="square" rtlCol="0">
            <a:spAutoFit/>
          </a:bodyPr>
          <a:lstStyle/>
          <a:p>
            <a:r>
              <a:rPr lang="en-GB" b="1" dirty="0"/>
              <a:t>DNS</a:t>
            </a:r>
          </a:p>
        </p:txBody>
      </p:sp>
    </p:spTree>
    <p:extLst>
      <p:ext uri="{BB962C8B-B14F-4D97-AF65-F5344CB8AC3E}">
        <p14:creationId xmlns:p14="http://schemas.microsoft.com/office/powerpoint/2010/main" val="1298950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randombar(horizontal)">
                                      <p:cBhvr>
                                        <p:cTn id="7" dur="500"/>
                                        <p:tgtEl>
                                          <p:spTgt spid="20"/>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ipe(down)">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35"/>
                                        </p:tgtEl>
                                        <p:attrNameLst>
                                          <p:attrName>style.visibility</p:attrName>
                                        </p:attrNameLst>
                                      </p:cBhvr>
                                      <p:to>
                                        <p:strVal val="visible"/>
                                      </p:to>
                                    </p:set>
                                    <p:animEffect transition="in" filter="randombar(horizontal)">
                                      <p:cBhvr>
                                        <p:cTn id="17" dur="500"/>
                                        <p:tgtEl>
                                          <p:spTgt spid="35"/>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19"/>
                                        </p:tgtEl>
                                        <p:attrNameLst>
                                          <p:attrName>style.visibility</p:attrName>
                                        </p:attrNameLst>
                                      </p:cBhvr>
                                      <p:to>
                                        <p:strVal val="visible"/>
                                      </p:to>
                                    </p:set>
                                    <p:animEffect transition="in" filter="wipe(down)">
                                      <p:cBhvr>
                                        <p:cTn id="22" dur="500"/>
                                        <p:tgtEl>
                                          <p:spTgt spid="19"/>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randombar(horizontal)">
                                      <p:cBhvr>
                                        <p:cTn id="27" dur="500"/>
                                        <p:tgtEl>
                                          <p:spTgt spid="6"/>
                                        </p:tgtEl>
                                      </p:cBhvr>
                                    </p:animEffect>
                                  </p:childTnLst>
                                </p:cTn>
                              </p:par>
                            </p:childTnLst>
                          </p:cTn>
                        </p:par>
                      </p:childTnLst>
                    </p:cTn>
                  </p:par>
                  <p:par>
                    <p:cTn id="28" fill="hold">
                      <p:stCondLst>
                        <p:cond delay="indefinite"/>
                      </p:stCondLst>
                      <p:childTnLst>
                        <p:par>
                          <p:cTn id="29" fill="hold">
                            <p:stCondLst>
                              <p:cond delay="0"/>
                            </p:stCondLst>
                            <p:childTnLst>
                              <p:par>
                                <p:cTn id="30" presetID="2" presetClass="entr" presetSubtype="9" fill="hold" nodeType="clickEffect">
                                  <p:stCondLst>
                                    <p:cond delay="0"/>
                                  </p:stCondLst>
                                  <p:childTnLst>
                                    <p:set>
                                      <p:cBhvr>
                                        <p:cTn id="31" dur="1" fill="hold">
                                          <p:stCondLst>
                                            <p:cond delay="0"/>
                                          </p:stCondLst>
                                        </p:cTn>
                                        <p:tgtEl>
                                          <p:spTgt spid="13"/>
                                        </p:tgtEl>
                                        <p:attrNameLst>
                                          <p:attrName>style.visibility</p:attrName>
                                        </p:attrNameLst>
                                      </p:cBhvr>
                                      <p:to>
                                        <p:strVal val="visible"/>
                                      </p:to>
                                    </p:set>
                                    <p:anim calcmode="lin" valueType="num">
                                      <p:cBhvr additive="base">
                                        <p:cTn id="32" dur="500" fill="hold"/>
                                        <p:tgtEl>
                                          <p:spTgt spid="13"/>
                                        </p:tgtEl>
                                        <p:attrNameLst>
                                          <p:attrName>ppt_x</p:attrName>
                                        </p:attrNameLst>
                                      </p:cBhvr>
                                      <p:tavLst>
                                        <p:tav tm="0">
                                          <p:val>
                                            <p:strVal val="0-#ppt_w/2"/>
                                          </p:val>
                                        </p:tav>
                                        <p:tav tm="100000">
                                          <p:val>
                                            <p:strVal val="#ppt_x"/>
                                          </p:val>
                                        </p:tav>
                                      </p:tavLst>
                                    </p:anim>
                                    <p:anim calcmode="lin" valueType="num">
                                      <p:cBhvr additive="base">
                                        <p:cTn id="33" dur="500" fill="hold"/>
                                        <p:tgtEl>
                                          <p:spTgt spid="13"/>
                                        </p:tgtEl>
                                        <p:attrNameLst>
                                          <p:attrName>ppt_y</p:attrName>
                                        </p:attrNameLst>
                                      </p:cBhvr>
                                      <p:tavLst>
                                        <p:tav tm="0">
                                          <p:val>
                                            <p:strVal val="0-#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14" presetClass="entr" presetSubtype="10" fill="hold" grpId="0" nodeType="clickEffect">
                                  <p:stCondLst>
                                    <p:cond delay="0"/>
                                  </p:stCondLst>
                                  <p:childTnLst>
                                    <p:set>
                                      <p:cBhvr>
                                        <p:cTn id="37" dur="1" fill="hold">
                                          <p:stCondLst>
                                            <p:cond delay="0"/>
                                          </p:stCondLst>
                                        </p:cTn>
                                        <p:tgtEl>
                                          <p:spTgt spid="36"/>
                                        </p:tgtEl>
                                        <p:attrNameLst>
                                          <p:attrName>style.visibility</p:attrName>
                                        </p:attrNameLst>
                                      </p:cBhvr>
                                      <p:to>
                                        <p:strVal val="visible"/>
                                      </p:to>
                                    </p:set>
                                    <p:animEffect transition="in" filter="randombar(horizontal)">
                                      <p:cBhvr>
                                        <p:cTn id="38" dur="500"/>
                                        <p:tgtEl>
                                          <p:spTgt spid="36"/>
                                        </p:tgtEl>
                                      </p:cBhvr>
                                    </p:animEffect>
                                  </p:childTnLst>
                                </p:cTn>
                              </p:par>
                            </p:childTnLst>
                          </p:cTn>
                        </p:par>
                      </p:childTnLst>
                    </p:cTn>
                  </p:par>
                  <p:par>
                    <p:cTn id="39" fill="hold">
                      <p:stCondLst>
                        <p:cond delay="indefinite"/>
                      </p:stCondLst>
                      <p:childTnLst>
                        <p:par>
                          <p:cTn id="40" fill="hold">
                            <p:stCondLst>
                              <p:cond delay="0"/>
                            </p:stCondLst>
                            <p:childTnLst>
                              <p:par>
                                <p:cTn id="41" presetID="47" presetClass="entr" presetSubtype="0" fill="hold" grpId="0" nodeType="clickEffect">
                                  <p:stCondLst>
                                    <p:cond delay="0"/>
                                  </p:stCondLst>
                                  <p:childTnLst>
                                    <p:set>
                                      <p:cBhvr>
                                        <p:cTn id="42" dur="1" fill="hold">
                                          <p:stCondLst>
                                            <p:cond delay="0"/>
                                          </p:stCondLst>
                                        </p:cTn>
                                        <p:tgtEl>
                                          <p:spTgt spid="16"/>
                                        </p:tgtEl>
                                        <p:attrNameLst>
                                          <p:attrName>style.visibility</p:attrName>
                                        </p:attrNameLst>
                                      </p:cBhvr>
                                      <p:to>
                                        <p:strVal val="visible"/>
                                      </p:to>
                                    </p:set>
                                    <p:animEffect transition="in" filter="fade">
                                      <p:cBhvr>
                                        <p:cTn id="43" dur="1000"/>
                                        <p:tgtEl>
                                          <p:spTgt spid="16"/>
                                        </p:tgtEl>
                                      </p:cBhvr>
                                    </p:animEffect>
                                    <p:anim calcmode="lin" valueType="num">
                                      <p:cBhvr>
                                        <p:cTn id="44" dur="1000" fill="hold"/>
                                        <p:tgtEl>
                                          <p:spTgt spid="16"/>
                                        </p:tgtEl>
                                        <p:attrNameLst>
                                          <p:attrName>ppt_x</p:attrName>
                                        </p:attrNameLst>
                                      </p:cBhvr>
                                      <p:tavLst>
                                        <p:tav tm="0">
                                          <p:val>
                                            <p:strVal val="#ppt_x"/>
                                          </p:val>
                                        </p:tav>
                                        <p:tav tm="100000">
                                          <p:val>
                                            <p:strVal val="#ppt_x"/>
                                          </p:val>
                                        </p:tav>
                                      </p:tavLst>
                                    </p:anim>
                                    <p:anim calcmode="lin" valueType="num">
                                      <p:cBhvr>
                                        <p:cTn id="45"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2" presetClass="entr" presetSubtype="6" fill="hold" nodeType="clickEffect">
                                  <p:stCondLst>
                                    <p:cond delay="0"/>
                                  </p:stCondLst>
                                  <p:childTnLst>
                                    <p:set>
                                      <p:cBhvr>
                                        <p:cTn id="49" dur="1" fill="hold">
                                          <p:stCondLst>
                                            <p:cond delay="0"/>
                                          </p:stCondLst>
                                        </p:cTn>
                                        <p:tgtEl>
                                          <p:spTgt spid="15"/>
                                        </p:tgtEl>
                                        <p:attrNameLst>
                                          <p:attrName>style.visibility</p:attrName>
                                        </p:attrNameLst>
                                      </p:cBhvr>
                                      <p:to>
                                        <p:strVal val="visible"/>
                                      </p:to>
                                    </p:set>
                                    <p:anim calcmode="lin" valueType="num">
                                      <p:cBhvr additive="base">
                                        <p:cTn id="50" dur="500" fill="hold"/>
                                        <p:tgtEl>
                                          <p:spTgt spid="15"/>
                                        </p:tgtEl>
                                        <p:attrNameLst>
                                          <p:attrName>ppt_x</p:attrName>
                                        </p:attrNameLst>
                                      </p:cBhvr>
                                      <p:tavLst>
                                        <p:tav tm="0">
                                          <p:val>
                                            <p:strVal val="1+#ppt_w/2"/>
                                          </p:val>
                                        </p:tav>
                                        <p:tav tm="100000">
                                          <p:val>
                                            <p:strVal val="#ppt_x"/>
                                          </p:val>
                                        </p:tav>
                                      </p:tavLst>
                                    </p:anim>
                                    <p:anim calcmode="lin" valueType="num">
                                      <p:cBhvr additive="base">
                                        <p:cTn id="51"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7" presetClass="entr" presetSubtype="0" fill="hold" grpId="0" nodeType="clickEffect">
                                  <p:stCondLst>
                                    <p:cond delay="0"/>
                                  </p:stCondLst>
                                  <p:childTnLst>
                                    <p:set>
                                      <p:cBhvr>
                                        <p:cTn id="55" dur="1" fill="hold">
                                          <p:stCondLst>
                                            <p:cond delay="0"/>
                                          </p:stCondLst>
                                        </p:cTn>
                                        <p:tgtEl>
                                          <p:spTgt spid="37"/>
                                        </p:tgtEl>
                                        <p:attrNameLst>
                                          <p:attrName>style.visibility</p:attrName>
                                        </p:attrNameLst>
                                      </p:cBhvr>
                                      <p:to>
                                        <p:strVal val="visible"/>
                                      </p:to>
                                    </p:set>
                                    <p:animEffect transition="in" filter="fade">
                                      <p:cBhvr>
                                        <p:cTn id="56" dur="1000"/>
                                        <p:tgtEl>
                                          <p:spTgt spid="37"/>
                                        </p:tgtEl>
                                      </p:cBhvr>
                                    </p:animEffect>
                                    <p:anim calcmode="lin" valueType="num">
                                      <p:cBhvr>
                                        <p:cTn id="57" dur="1000" fill="hold"/>
                                        <p:tgtEl>
                                          <p:spTgt spid="37"/>
                                        </p:tgtEl>
                                        <p:attrNameLst>
                                          <p:attrName>ppt_x</p:attrName>
                                        </p:attrNameLst>
                                      </p:cBhvr>
                                      <p:tavLst>
                                        <p:tav tm="0">
                                          <p:val>
                                            <p:strVal val="#ppt_x"/>
                                          </p:val>
                                        </p:tav>
                                        <p:tav tm="100000">
                                          <p:val>
                                            <p:strVal val="#ppt_x"/>
                                          </p:val>
                                        </p:tav>
                                      </p:tavLst>
                                    </p:anim>
                                    <p:anim calcmode="lin" valueType="num">
                                      <p:cBhvr>
                                        <p:cTn id="58" dur="1000" fill="hold"/>
                                        <p:tgtEl>
                                          <p:spTgt spid="37"/>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6" presetClass="entr" presetSubtype="32" fill="hold" nodeType="clickEffect">
                                  <p:stCondLst>
                                    <p:cond delay="0"/>
                                  </p:stCondLst>
                                  <p:childTnLst>
                                    <p:set>
                                      <p:cBhvr>
                                        <p:cTn id="62" dur="1" fill="hold">
                                          <p:stCondLst>
                                            <p:cond delay="0"/>
                                          </p:stCondLst>
                                        </p:cTn>
                                        <p:tgtEl>
                                          <p:spTgt spid="38"/>
                                        </p:tgtEl>
                                        <p:attrNameLst>
                                          <p:attrName>style.visibility</p:attrName>
                                        </p:attrNameLst>
                                      </p:cBhvr>
                                      <p:to>
                                        <p:strVal val="visible"/>
                                      </p:to>
                                    </p:set>
                                    <p:animEffect transition="in" filter="circle(out)">
                                      <p:cBhvr>
                                        <p:cTn id="63" dur="2000"/>
                                        <p:tgtEl>
                                          <p:spTgt spid="38"/>
                                        </p:tgtEl>
                                      </p:cBhvr>
                                    </p:animEffect>
                                  </p:childTnLst>
                                </p:cTn>
                              </p:par>
                            </p:childTnLst>
                          </p:cTn>
                        </p:par>
                      </p:childTnLst>
                    </p:cTn>
                  </p:par>
                  <p:par>
                    <p:cTn id="64" fill="hold">
                      <p:stCondLst>
                        <p:cond delay="indefinite"/>
                      </p:stCondLst>
                      <p:childTnLst>
                        <p:par>
                          <p:cTn id="65" fill="hold">
                            <p:stCondLst>
                              <p:cond delay="0"/>
                            </p:stCondLst>
                            <p:childTnLst>
                              <p:par>
                                <p:cTn id="66" presetID="42" presetClass="entr" presetSubtype="0" fill="hold" grpId="0" nodeType="clickEffect">
                                  <p:stCondLst>
                                    <p:cond delay="0"/>
                                  </p:stCondLst>
                                  <p:childTnLst>
                                    <p:set>
                                      <p:cBhvr>
                                        <p:cTn id="67" dur="1" fill="hold">
                                          <p:stCondLst>
                                            <p:cond delay="0"/>
                                          </p:stCondLst>
                                        </p:cTn>
                                        <p:tgtEl>
                                          <p:spTgt spid="21"/>
                                        </p:tgtEl>
                                        <p:attrNameLst>
                                          <p:attrName>style.visibility</p:attrName>
                                        </p:attrNameLst>
                                      </p:cBhvr>
                                      <p:to>
                                        <p:strVal val="visible"/>
                                      </p:to>
                                    </p:set>
                                    <p:animEffect transition="in" filter="fade">
                                      <p:cBhvr>
                                        <p:cTn id="68" dur="1000"/>
                                        <p:tgtEl>
                                          <p:spTgt spid="21"/>
                                        </p:tgtEl>
                                      </p:cBhvr>
                                    </p:animEffect>
                                    <p:anim calcmode="lin" valueType="num">
                                      <p:cBhvr>
                                        <p:cTn id="69" dur="1000" fill="hold"/>
                                        <p:tgtEl>
                                          <p:spTgt spid="21"/>
                                        </p:tgtEl>
                                        <p:attrNameLst>
                                          <p:attrName>ppt_x</p:attrName>
                                        </p:attrNameLst>
                                      </p:cBhvr>
                                      <p:tavLst>
                                        <p:tav tm="0">
                                          <p:val>
                                            <p:strVal val="#ppt_x"/>
                                          </p:val>
                                        </p:tav>
                                        <p:tav tm="100000">
                                          <p:val>
                                            <p:strVal val="#ppt_x"/>
                                          </p:val>
                                        </p:tav>
                                      </p:tavLst>
                                    </p:anim>
                                    <p:anim calcmode="lin" valueType="num">
                                      <p:cBhvr>
                                        <p:cTn id="70"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2" presetClass="entr" presetSubtype="1" fill="hold" grpId="0" nodeType="clickEffect">
                                  <p:stCondLst>
                                    <p:cond delay="0"/>
                                  </p:stCondLst>
                                  <p:childTnLst>
                                    <p:set>
                                      <p:cBhvr>
                                        <p:cTn id="74" dur="1" fill="hold">
                                          <p:stCondLst>
                                            <p:cond delay="0"/>
                                          </p:stCondLst>
                                        </p:cTn>
                                        <p:tgtEl>
                                          <p:spTgt spid="26"/>
                                        </p:tgtEl>
                                        <p:attrNameLst>
                                          <p:attrName>style.visibility</p:attrName>
                                        </p:attrNameLst>
                                      </p:cBhvr>
                                      <p:to>
                                        <p:strVal val="visible"/>
                                      </p:to>
                                    </p:set>
                                    <p:anim calcmode="lin" valueType="num">
                                      <p:cBhvr additive="base">
                                        <p:cTn id="75" dur="500" fill="hold"/>
                                        <p:tgtEl>
                                          <p:spTgt spid="26"/>
                                        </p:tgtEl>
                                        <p:attrNameLst>
                                          <p:attrName>ppt_x</p:attrName>
                                        </p:attrNameLst>
                                      </p:cBhvr>
                                      <p:tavLst>
                                        <p:tav tm="0">
                                          <p:val>
                                            <p:strVal val="#ppt_x"/>
                                          </p:val>
                                        </p:tav>
                                        <p:tav tm="100000">
                                          <p:val>
                                            <p:strVal val="#ppt_x"/>
                                          </p:val>
                                        </p:tav>
                                      </p:tavLst>
                                    </p:anim>
                                    <p:anim calcmode="lin" valueType="num">
                                      <p:cBhvr additive="base">
                                        <p:cTn id="76" dur="500" fill="hold"/>
                                        <p:tgtEl>
                                          <p:spTgt spid="26"/>
                                        </p:tgtEl>
                                        <p:attrNameLst>
                                          <p:attrName>ppt_y</p:attrName>
                                        </p:attrNameLst>
                                      </p:cBhvr>
                                      <p:tavLst>
                                        <p:tav tm="0">
                                          <p:val>
                                            <p:strVal val="0-#ppt_h/2"/>
                                          </p:val>
                                        </p:tav>
                                        <p:tav tm="100000">
                                          <p:val>
                                            <p:strVal val="#ppt_y"/>
                                          </p:val>
                                        </p:tav>
                                      </p:tavLst>
                                    </p:anim>
                                  </p:childTnLst>
                                </p:cTn>
                              </p:par>
                            </p:childTnLst>
                          </p:cTn>
                        </p:par>
                      </p:childTnLst>
                    </p:cTn>
                  </p:par>
                  <p:par>
                    <p:cTn id="77" fill="hold">
                      <p:stCondLst>
                        <p:cond delay="indefinite"/>
                      </p:stCondLst>
                      <p:childTnLst>
                        <p:par>
                          <p:cTn id="78" fill="hold">
                            <p:stCondLst>
                              <p:cond delay="0"/>
                            </p:stCondLst>
                            <p:childTnLst>
                              <p:par>
                                <p:cTn id="79" presetID="2" presetClass="entr" presetSubtype="1" fill="hold" nodeType="clickEffect">
                                  <p:stCondLst>
                                    <p:cond delay="0"/>
                                  </p:stCondLst>
                                  <p:childTnLst>
                                    <p:set>
                                      <p:cBhvr>
                                        <p:cTn id="80" dur="1" fill="hold">
                                          <p:stCondLst>
                                            <p:cond delay="0"/>
                                          </p:stCondLst>
                                        </p:cTn>
                                        <p:tgtEl>
                                          <p:spTgt spid="30"/>
                                        </p:tgtEl>
                                        <p:attrNameLst>
                                          <p:attrName>style.visibility</p:attrName>
                                        </p:attrNameLst>
                                      </p:cBhvr>
                                      <p:to>
                                        <p:strVal val="visible"/>
                                      </p:to>
                                    </p:set>
                                    <p:anim calcmode="lin" valueType="num">
                                      <p:cBhvr additive="base">
                                        <p:cTn id="81" dur="500" fill="hold"/>
                                        <p:tgtEl>
                                          <p:spTgt spid="30"/>
                                        </p:tgtEl>
                                        <p:attrNameLst>
                                          <p:attrName>ppt_x</p:attrName>
                                        </p:attrNameLst>
                                      </p:cBhvr>
                                      <p:tavLst>
                                        <p:tav tm="0">
                                          <p:val>
                                            <p:strVal val="#ppt_x"/>
                                          </p:val>
                                        </p:tav>
                                        <p:tav tm="100000">
                                          <p:val>
                                            <p:strVal val="#ppt_x"/>
                                          </p:val>
                                        </p:tav>
                                      </p:tavLst>
                                    </p:anim>
                                    <p:anim calcmode="lin" valueType="num">
                                      <p:cBhvr additive="base">
                                        <p:cTn id="82" dur="500" fill="hold"/>
                                        <p:tgtEl>
                                          <p:spTgt spid="30"/>
                                        </p:tgtEl>
                                        <p:attrNameLst>
                                          <p:attrName>ppt_y</p:attrName>
                                        </p:attrNameLst>
                                      </p:cBhvr>
                                      <p:tavLst>
                                        <p:tav tm="0">
                                          <p:val>
                                            <p:strVal val="0-#ppt_h/2"/>
                                          </p:val>
                                        </p:tav>
                                        <p:tav tm="100000">
                                          <p:val>
                                            <p:strVal val="#ppt_y"/>
                                          </p:val>
                                        </p:tav>
                                      </p:tavLst>
                                    </p:anim>
                                  </p:childTnLst>
                                </p:cTn>
                              </p:par>
                              <p:par>
                                <p:cTn id="83" presetID="2" presetClass="entr" presetSubtype="1" fill="hold" nodeType="withEffect">
                                  <p:stCondLst>
                                    <p:cond delay="0"/>
                                  </p:stCondLst>
                                  <p:childTnLst>
                                    <p:set>
                                      <p:cBhvr>
                                        <p:cTn id="84" dur="1" fill="hold">
                                          <p:stCondLst>
                                            <p:cond delay="0"/>
                                          </p:stCondLst>
                                        </p:cTn>
                                        <p:tgtEl>
                                          <p:spTgt spid="29"/>
                                        </p:tgtEl>
                                        <p:attrNameLst>
                                          <p:attrName>style.visibility</p:attrName>
                                        </p:attrNameLst>
                                      </p:cBhvr>
                                      <p:to>
                                        <p:strVal val="visible"/>
                                      </p:to>
                                    </p:set>
                                    <p:anim calcmode="lin" valueType="num">
                                      <p:cBhvr additive="base">
                                        <p:cTn id="85" dur="500" fill="hold"/>
                                        <p:tgtEl>
                                          <p:spTgt spid="29"/>
                                        </p:tgtEl>
                                        <p:attrNameLst>
                                          <p:attrName>ppt_x</p:attrName>
                                        </p:attrNameLst>
                                      </p:cBhvr>
                                      <p:tavLst>
                                        <p:tav tm="0">
                                          <p:val>
                                            <p:strVal val="#ppt_x"/>
                                          </p:val>
                                        </p:tav>
                                        <p:tav tm="100000">
                                          <p:val>
                                            <p:strVal val="#ppt_x"/>
                                          </p:val>
                                        </p:tav>
                                      </p:tavLst>
                                    </p:anim>
                                    <p:anim calcmode="lin" valueType="num">
                                      <p:cBhvr additive="base">
                                        <p:cTn id="86" dur="500" fill="hold"/>
                                        <p:tgtEl>
                                          <p:spTgt spid="29"/>
                                        </p:tgtEl>
                                        <p:attrNameLst>
                                          <p:attrName>ppt_y</p:attrName>
                                        </p:attrNameLst>
                                      </p:cBhvr>
                                      <p:tavLst>
                                        <p:tav tm="0">
                                          <p:val>
                                            <p:strVal val="0-#ppt_h/2"/>
                                          </p:val>
                                        </p:tav>
                                        <p:tav tm="100000">
                                          <p:val>
                                            <p:strVal val="#ppt_y"/>
                                          </p:val>
                                        </p:tav>
                                      </p:tavLst>
                                    </p:anim>
                                  </p:childTnLst>
                                </p:cTn>
                              </p:par>
                              <p:par>
                                <p:cTn id="87" presetID="2" presetClass="entr" presetSubtype="1" fill="hold" nodeType="withEffect">
                                  <p:stCondLst>
                                    <p:cond delay="0"/>
                                  </p:stCondLst>
                                  <p:childTnLst>
                                    <p:set>
                                      <p:cBhvr>
                                        <p:cTn id="88" dur="1" fill="hold">
                                          <p:stCondLst>
                                            <p:cond delay="0"/>
                                          </p:stCondLst>
                                        </p:cTn>
                                        <p:tgtEl>
                                          <p:spTgt spid="17"/>
                                        </p:tgtEl>
                                        <p:attrNameLst>
                                          <p:attrName>style.visibility</p:attrName>
                                        </p:attrNameLst>
                                      </p:cBhvr>
                                      <p:to>
                                        <p:strVal val="visible"/>
                                      </p:to>
                                    </p:set>
                                    <p:anim calcmode="lin" valueType="num">
                                      <p:cBhvr additive="base">
                                        <p:cTn id="89" dur="500" fill="hold"/>
                                        <p:tgtEl>
                                          <p:spTgt spid="17"/>
                                        </p:tgtEl>
                                        <p:attrNameLst>
                                          <p:attrName>ppt_x</p:attrName>
                                        </p:attrNameLst>
                                      </p:cBhvr>
                                      <p:tavLst>
                                        <p:tav tm="0">
                                          <p:val>
                                            <p:strVal val="#ppt_x"/>
                                          </p:val>
                                        </p:tav>
                                        <p:tav tm="100000">
                                          <p:val>
                                            <p:strVal val="#ppt_x"/>
                                          </p:val>
                                        </p:tav>
                                      </p:tavLst>
                                    </p:anim>
                                    <p:anim calcmode="lin" valueType="num">
                                      <p:cBhvr additive="base">
                                        <p:cTn id="90" dur="500" fill="hold"/>
                                        <p:tgtEl>
                                          <p:spTgt spid="17"/>
                                        </p:tgtEl>
                                        <p:attrNameLst>
                                          <p:attrName>ppt_y</p:attrName>
                                        </p:attrNameLst>
                                      </p:cBhvr>
                                      <p:tavLst>
                                        <p:tav tm="0">
                                          <p:val>
                                            <p:strVal val="0-#ppt_h/2"/>
                                          </p:val>
                                        </p:tav>
                                        <p:tav tm="100000">
                                          <p:val>
                                            <p:strVal val="#ppt_y"/>
                                          </p:val>
                                        </p:tav>
                                      </p:tavLst>
                                    </p:anim>
                                  </p:childTnLst>
                                </p:cTn>
                              </p:par>
                            </p:childTnLst>
                          </p:cTn>
                        </p:par>
                      </p:childTnLst>
                    </p:cTn>
                  </p:par>
                  <p:par>
                    <p:cTn id="91" fill="hold">
                      <p:stCondLst>
                        <p:cond delay="indefinite"/>
                      </p:stCondLst>
                      <p:childTnLst>
                        <p:par>
                          <p:cTn id="92" fill="hold">
                            <p:stCondLst>
                              <p:cond delay="0"/>
                            </p:stCondLst>
                            <p:childTnLst>
                              <p:par>
                                <p:cTn id="93" presetID="21" presetClass="entr" presetSubtype="1" fill="hold" nodeType="clickEffect">
                                  <p:stCondLst>
                                    <p:cond delay="0"/>
                                  </p:stCondLst>
                                  <p:childTnLst>
                                    <p:set>
                                      <p:cBhvr>
                                        <p:cTn id="94" dur="1" fill="hold">
                                          <p:stCondLst>
                                            <p:cond delay="0"/>
                                          </p:stCondLst>
                                        </p:cTn>
                                        <p:tgtEl>
                                          <p:spTgt spid="28"/>
                                        </p:tgtEl>
                                        <p:attrNameLst>
                                          <p:attrName>style.visibility</p:attrName>
                                        </p:attrNameLst>
                                      </p:cBhvr>
                                      <p:to>
                                        <p:strVal val="visible"/>
                                      </p:to>
                                    </p:set>
                                    <p:animEffect transition="in" filter="wheel(1)">
                                      <p:cBhvr>
                                        <p:cTn id="95" dur="2000"/>
                                        <p:tgtEl>
                                          <p:spTgt spid="28"/>
                                        </p:tgtEl>
                                      </p:cBhvr>
                                    </p:animEffect>
                                  </p:childTnLst>
                                </p:cTn>
                              </p:par>
                              <p:par>
                                <p:cTn id="96" presetID="21" presetClass="entr" presetSubtype="1" fill="hold" nodeType="withEffect">
                                  <p:stCondLst>
                                    <p:cond delay="0"/>
                                  </p:stCondLst>
                                  <p:childTnLst>
                                    <p:set>
                                      <p:cBhvr>
                                        <p:cTn id="97" dur="1" fill="hold">
                                          <p:stCondLst>
                                            <p:cond delay="0"/>
                                          </p:stCondLst>
                                        </p:cTn>
                                        <p:tgtEl>
                                          <p:spTgt spid="7"/>
                                        </p:tgtEl>
                                        <p:attrNameLst>
                                          <p:attrName>style.visibility</p:attrName>
                                        </p:attrNameLst>
                                      </p:cBhvr>
                                      <p:to>
                                        <p:strVal val="visible"/>
                                      </p:to>
                                    </p:set>
                                    <p:animEffect transition="in" filter="wheel(1)">
                                      <p:cBhvr>
                                        <p:cTn id="98" dur="2000"/>
                                        <p:tgtEl>
                                          <p:spTgt spid="7"/>
                                        </p:tgtEl>
                                      </p:cBhvr>
                                    </p:animEffect>
                                  </p:childTnLst>
                                </p:cTn>
                              </p:par>
                              <p:par>
                                <p:cTn id="99" presetID="21" presetClass="entr" presetSubtype="1" fill="hold" nodeType="withEffect">
                                  <p:stCondLst>
                                    <p:cond delay="0"/>
                                  </p:stCondLst>
                                  <p:childTnLst>
                                    <p:set>
                                      <p:cBhvr>
                                        <p:cTn id="100" dur="1" fill="hold">
                                          <p:stCondLst>
                                            <p:cond delay="0"/>
                                          </p:stCondLst>
                                        </p:cTn>
                                        <p:tgtEl>
                                          <p:spTgt spid="27"/>
                                        </p:tgtEl>
                                        <p:attrNameLst>
                                          <p:attrName>style.visibility</p:attrName>
                                        </p:attrNameLst>
                                      </p:cBhvr>
                                      <p:to>
                                        <p:strVal val="visible"/>
                                      </p:to>
                                    </p:set>
                                    <p:animEffect transition="in" filter="wheel(1)">
                                      <p:cBhvr>
                                        <p:cTn id="101" dur="2000"/>
                                        <p:tgtEl>
                                          <p:spTgt spid="27"/>
                                        </p:tgtEl>
                                      </p:cBhvr>
                                    </p:animEffect>
                                  </p:childTnLst>
                                </p:cTn>
                              </p:par>
                            </p:childTnLst>
                          </p:cTn>
                        </p:par>
                      </p:childTnLst>
                    </p:cTn>
                  </p:par>
                  <p:par>
                    <p:cTn id="102" fill="hold">
                      <p:stCondLst>
                        <p:cond delay="indefinite"/>
                      </p:stCondLst>
                      <p:childTnLst>
                        <p:par>
                          <p:cTn id="103" fill="hold">
                            <p:stCondLst>
                              <p:cond delay="0"/>
                            </p:stCondLst>
                            <p:childTnLst>
                              <p:par>
                                <p:cTn id="104" presetID="2" presetClass="entr" presetSubtype="4" fill="hold" nodeType="clickEffect">
                                  <p:stCondLst>
                                    <p:cond delay="0"/>
                                  </p:stCondLst>
                                  <p:childTnLst>
                                    <p:set>
                                      <p:cBhvr>
                                        <p:cTn id="105" dur="1" fill="hold">
                                          <p:stCondLst>
                                            <p:cond delay="0"/>
                                          </p:stCondLst>
                                        </p:cTn>
                                        <p:tgtEl>
                                          <p:spTgt spid="24"/>
                                        </p:tgtEl>
                                        <p:attrNameLst>
                                          <p:attrName>style.visibility</p:attrName>
                                        </p:attrNameLst>
                                      </p:cBhvr>
                                      <p:to>
                                        <p:strVal val="visible"/>
                                      </p:to>
                                    </p:set>
                                    <p:anim calcmode="lin" valueType="num">
                                      <p:cBhvr additive="base">
                                        <p:cTn id="106" dur="500" fill="hold"/>
                                        <p:tgtEl>
                                          <p:spTgt spid="24"/>
                                        </p:tgtEl>
                                        <p:attrNameLst>
                                          <p:attrName>ppt_x</p:attrName>
                                        </p:attrNameLst>
                                      </p:cBhvr>
                                      <p:tavLst>
                                        <p:tav tm="0">
                                          <p:val>
                                            <p:strVal val="#ppt_x"/>
                                          </p:val>
                                        </p:tav>
                                        <p:tav tm="100000">
                                          <p:val>
                                            <p:strVal val="#ppt_x"/>
                                          </p:val>
                                        </p:tav>
                                      </p:tavLst>
                                    </p:anim>
                                    <p:anim calcmode="lin" valueType="num">
                                      <p:cBhvr additive="base">
                                        <p:cTn id="107"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par>
                    <p:cTn id="108" fill="hold">
                      <p:stCondLst>
                        <p:cond delay="indefinite"/>
                      </p:stCondLst>
                      <p:childTnLst>
                        <p:par>
                          <p:cTn id="109" fill="hold">
                            <p:stCondLst>
                              <p:cond delay="0"/>
                            </p:stCondLst>
                            <p:childTnLst>
                              <p:par>
                                <p:cTn id="110" presetID="42" presetClass="entr" presetSubtype="0" fill="hold" grpId="0" nodeType="clickEffect">
                                  <p:stCondLst>
                                    <p:cond delay="0"/>
                                  </p:stCondLst>
                                  <p:childTnLst>
                                    <p:set>
                                      <p:cBhvr>
                                        <p:cTn id="111" dur="1" fill="hold">
                                          <p:stCondLst>
                                            <p:cond delay="0"/>
                                          </p:stCondLst>
                                        </p:cTn>
                                        <p:tgtEl>
                                          <p:spTgt spid="18"/>
                                        </p:tgtEl>
                                        <p:attrNameLst>
                                          <p:attrName>style.visibility</p:attrName>
                                        </p:attrNameLst>
                                      </p:cBhvr>
                                      <p:to>
                                        <p:strVal val="visible"/>
                                      </p:to>
                                    </p:set>
                                    <p:animEffect transition="in" filter="fade">
                                      <p:cBhvr>
                                        <p:cTn id="112" dur="1000"/>
                                        <p:tgtEl>
                                          <p:spTgt spid="18"/>
                                        </p:tgtEl>
                                      </p:cBhvr>
                                    </p:animEffect>
                                    <p:anim calcmode="lin" valueType="num">
                                      <p:cBhvr>
                                        <p:cTn id="113" dur="1000" fill="hold"/>
                                        <p:tgtEl>
                                          <p:spTgt spid="18"/>
                                        </p:tgtEl>
                                        <p:attrNameLst>
                                          <p:attrName>ppt_x</p:attrName>
                                        </p:attrNameLst>
                                      </p:cBhvr>
                                      <p:tavLst>
                                        <p:tav tm="0">
                                          <p:val>
                                            <p:strVal val="#ppt_x"/>
                                          </p:val>
                                        </p:tav>
                                        <p:tav tm="100000">
                                          <p:val>
                                            <p:strVal val="#ppt_x"/>
                                          </p:val>
                                        </p:tav>
                                      </p:tavLst>
                                    </p:anim>
                                    <p:anim calcmode="lin" valueType="num">
                                      <p:cBhvr>
                                        <p:cTn id="114"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par>
                    <p:cTn id="115" fill="hold">
                      <p:stCondLst>
                        <p:cond delay="indefinite"/>
                      </p:stCondLst>
                      <p:childTnLst>
                        <p:par>
                          <p:cTn id="116" fill="hold">
                            <p:stCondLst>
                              <p:cond delay="0"/>
                            </p:stCondLst>
                            <p:childTnLst>
                              <p:par>
                                <p:cTn id="117" presetID="2" presetClass="entr" presetSubtype="9" fill="hold" nodeType="clickEffect">
                                  <p:stCondLst>
                                    <p:cond delay="0"/>
                                  </p:stCondLst>
                                  <p:childTnLst>
                                    <p:set>
                                      <p:cBhvr>
                                        <p:cTn id="118" dur="1" fill="hold">
                                          <p:stCondLst>
                                            <p:cond delay="0"/>
                                          </p:stCondLst>
                                        </p:cTn>
                                        <p:tgtEl>
                                          <p:spTgt spid="4"/>
                                        </p:tgtEl>
                                        <p:attrNameLst>
                                          <p:attrName>style.visibility</p:attrName>
                                        </p:attrNameLst>
                                      </p:cBhvr>
                                      <p:to>
                                        <p:strVal val="visible"/>
                                      </p:to>
                                    </p:set>
                                    <p:anim calcmode="lin" valueType="num">
                                      <p:cBhvr additive="base">
                                        <p:cTn id="119" dur="500" fill="hold"/>
                                        <p:tgtEl>
                                          <p:spTgt spid="4"/>
                                        </p:tgtEl>
                                        <p:attrNameLst>
                                          <p:attrName>ppt_x</p:attrName>
                                        </p:attrNameLst>
                                      </p:cBhvr>
                                      <p:tavLst>
                                        <p:tav tm="0">
                                          <p:val>
                                            <p:strVal val="0-#ppt_w/2"/>
                                          </p:val>
                                        </p:tav>
                                        <p:tav tm="100000">
                                          <p:val>
                                            <p:strVal val="#ppt_x"/>
                                          </p:val>
                                        </p:tav>
                                      </p:tavLst>
                                    </p:anim>
                                    <p:anim calcmode="lin" valueType="num">
                                      <p:cBhvr additive="base">
                                        <p:cTn id="120" dur="500" fill="hold"/>
                                        <p:tgtEl>
                                          <p:spTgt spid="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18" grpId="0"/>
      <p:bldP spid="26" grpId="0"/>
      <p:bldP spid="21" grpId="0"/>
      <p:bldP spid="35" grpId="0"/>
      <p:bldP spid="36" grpId="0"/>
      <p:bldP spid="37" grpId="0"/>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520794" cy="583660"/>
          </a:xfrm>
        </p:spPr>
        <p:txBody>
          <a:bodyPr>
            <a:normAutofit/>
          </a:bodyPr>
          <a:lstStyle/>
          <a:p>
            <a:r>
              <a:rPr lang="en-US" sz="3200" dirty="0"/>
              <a:t>Gaining Access – Passive Attacks</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rmAutofit/>
          </a:bodyPr>
          <a:lstStyle/>
          <a:p>
            <a:pPr algn="just">
              <a:buFont typeface="Courier New" panose="02070309020205020404" pitchFamily="49" charset="0"/>
              <a:buChar char="o"/>
            </a:pPr>
            <a:r>
              <a:rPr lang="en-US" sz="1800" b="1" dirty="0">
                <a:solidFill>
                  <a:srgbClr val="333333"/>
                </a:solidFill>
                <a:latin typeface="Calibri"/>
                <a:ea typeface="Source Sans Pro"/>
                <a:cs typeface="Calibri"/>
              </a:rPr>
              <a:t>Non – Electronic Attacks </a:t>
            </a:r>
          </a:p>
          <a:p>
            <a:pPr lvl="1" algn="just">
              <a:buFont typeface="Courier New" panose="02070309020205020404" pitchFamily="49" charset="0"/>
              <a:buChar char="o"/>
            </a:pPr>
            <a:r>
              <a:rPr lang="en-US" sz="1800" dirty="0">
                <a:solidFill>
                  <a:srgbClr val="333333"/>
                </a:solidFill>
                <a:latin typeface="Calibri"/>
                <a:ea typeface="Source Sans Pro"/>
                <a:cs typeface="Calibri"/>
              </a:rPr>
              <a:t>Social Engineering Attacks</a:t>
            </a:r>
          </a:p>
          <a:p>
            <a:pPr lvl="1" algn="just">
              <a:buFont typeface="Courier New" panose="02070309020205020404" pitchFamily="49" charset="0"/>
              <a:buChar char="o"/>
            </a:pPr>
            <a:r>
              <a:rPr lang="en-US" sz="1800" dirty="0">
                <a:solidFill>
                  <a:srgbClr val="333333"/>
                </a:solidFill>
                <a:latin typeface="Calibri"/>
                <a:ea typeface="Source Sans Pro"/>
                <a:cs typeface="Calibri"/>
              </a:rPr>
              <a:t>Shoulder Surfing</a:t>
            </a:r>
          </a:p>
          <a:p>
            <a:pPr lvl="1" algn="just">
              <a:buFont typeface="Courier New" panose="02070309020205020404" pitchFamily="49" charset="0"/>
              <a:buChar char="o"/>
            </a:pPr>
            <a:r>
              <a:rPr lang="en-US" sz="1800" dirty="0">
                <a:solidFill>
                  <a:srgbClr val="333333"/>
                </a:solidFill>
                <a:latin typeface="Calibri"/>
                <a:ea typeface="Source Sans Pro"/>
                <a:cs typeface="Calibri"/>
              </a:rPr>
              <a:t>Dumpster Diving</a:t>
            </a:r>
          </a:p>
          <a:p>
            <a:pPr algn="just">
              <a:buFont typeface="Courier New" panose="02070309020205020404" pitchFamily="49" charset="0"/>
              <a:buChar char="o"/>
            </a:pPr>
            <a:r>
              <a:rPr lang="en-US" sz="1800" b="1" dirty="0">
                <a:solidFill>
                  <a:srgbClr val="333333"/>
                </a:solidFill>
                <a:latin typeface="Calibri"/>
                <a:ea typeface="Source Sans Pro"/>
                <a:cs typeface="Calibri"/>
              </a:rPr>
              <a:t>Active Online Attacks </a:t>
            </a:r>
          </a:p>
          <a:p>
            <a:pPr lvl="1" algn="just">
              <a:buFont typeface="Courier New" panose="02070309020205020404" pitchFamily="49" charset="0"/>
              <a:buChar char="o"/>
            </a:pPr>
            <a:r>
              <a:rPr lang="en-US" sz="1800" dirty="0">
                <a:solidFill>
                  <a:srgbClr val="333333"/>
                </a:solidFill>
                <a:latin typeface="Calibri"/>
                <a:ea typeface="Source Sans Pro"/>
                <a:cs typeface="Calibri"/>
              </a:rPr>
              <a:t>Default Passwords</a:t>
            </a:r>
          </a:p>
          <a:p>
            <a:pPr lvl="1" algn="just">
              <a:buFont typeface="Courier New" panose="02070309020205020404" pitchFamily="49" charset="0"/>
              <a:buChar char="o"/>
            </a:pPr>
            <a:r>
              <a:rPr lang="en-US" sz="1800" dirty="0">
                <a:solidFill>
                  <a:srgbClr val="333333"/>
                </a:solidFill>
                <a:latin typeface="Calibri"/>
                <a:ea typeface="Source Sans Pro"/>
                <a:cs typeface="Calibri"/>
              </a:rPr>
              <a:t>Password Guessing</a:t>
            </a:r>
          </a:p>
          <a:p>
            <a:pPr lvl="1" algn="just">
              <a:buFont typeface="Courier New" panose="02070309020205020404" pitchFamily="49" charset="0"/>
              <a:buChar char="o"/>
            </a:pPr>
            <a:r>
              <a:rPr lang="en-GB" sz="1800" dirty="0"/>
              <a:t>Trojans, Spyware, Keylogger</a:t>
            </a:r>
          </a:p>
          <a:p>
            <a:pPr lvl="1" algn="just">
              <a:buFont typeface="Courier New" panose="02070309020205020404" pitchFamily="49" charset="0"/>
              <a:buChar char="o"/>
            </a:pPr>
            <a:r>
              <a:rPr lang="en-GB" sz="1800" dirty="0">
                <a:solidFill>
                  <a:srgbClr val="333333"/>
                </a:solidFill>
                <a:latin typeface="Calibri"/>
                <a:ea typeface="Source Sans Pro"/>
                <a:cs typeface="Calibri"/>
              </a:rPr>
              <a:t>LLMNR/NBT-NS Poisoning</a:t>
            </a:r>
          </a:p>
          <a:p>
            <a:pPr algn="just">
              <a:buFont typeface="Courier New" panose="02070309020205020404" pitchFamily="49" charset="0"/>
              <a:buChar char="o"/>
            </a:pPr>
            <a:r>
              <a:rPr lang="en-US" sz="1800" b="1" dirty="0">
                <a:solidFill>
                  <a:srgbClr val="333333"/>
                </a:solidFill>
                <a:latin typeface="Calibri"/>
                <a:ea typeface="Source Sans Pro"/>
                <a:cs typeface="Calibri"/>
              </a:rPr>
              <a:t>Passive Online Attacks </a:t>
            </a:r>
          </a:p>
          <a:p>
            <a:pPr lvl="1" algn="just">
              <a:buFont typeface="Courier New" panose="02070309020205020404" pitchFamily="49" charset="0"/>
              <a:buChar char="o"/>
            </a:pPr>
            <a:r>
              <a:rPr lang="en-GB" sz="1800" b="1" dirty="0">
                <a:solidFill>
                  <a:srgbClr val="333333"/>
                </a:solidFill>
                <a:latin typeface="Calibri"/>
                <a:ea typeface="Source Sans Pro"/>
                <a:cs typeface="Calibri"/>
              </a:rPr>
              <a:t>Wire Sniffing</a:t>
            </a:r>
          </a:p>
          <a:p>
            <a:pPr lvl="1" algn="just">
              <a:buFont typeface="Courier New" panose="02070309020205020404" pitchFamily="49" charset="0"/>
              <a:buChar char="o"/>
            </a:pPr>
            <a:r>
              <a:rPr lang="en-GB" sz="1800" b="1" dirty="0">
                <a:solidFill>
                  <a:srgbClr val="333333"/>
                </a:solidFill>
                <a:latin typeface="Calibri"/>
                <a:ea typeface="Source Sans Pro"/>
                <a:cs typeface="Calibri"/>
              </a:rPr>
              <a:t>Man-in-the-Middle and Replay Attack</a:t>
            </a:r>
            <a:endParaRPr lang="en-US" sz="1800" b="1" dirty="0">
              <a:solidFill>
                <a:srgbClr val="333333"/>
              </a:solidFill>
              <a:latin typeface="Calibri"/>
              <a:ea typeface="Source Sans Pro"/>
              <a:cs typeface="Calibri"/>
            </a:endParaRP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lvl="1" algn="just">
              <a:buFont typeface="Courier New" panose="02070309020205020404" pitchFamily="49" charset="0"/>
              <a:buChar char="o"/>
            </a:pPr>
            <a:endParaRPr lang="en-US" sz="1800" dirty="0">
              <a:solidFill>
                <a:srgbClr val="333333"/>
              </a:solidFill>
              <a:latin typeface="Calibri"/>
              <a:ea typeface="Source Sans Pro"/>
              <a:cs typeface="Calibri"/>
            </a:endParaRP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marL="457200" lvl="1" indent="0" algn="just">
              <a:buNone/>
            </a:pPr>
            <a:endParaRPr lang="en-US" sz="1800" dirty="0">
              <a:solidFill>
                <a:srgbClr val="333333"/>
              </a:solidFill>
              <a:latin typeface="Calibri"/>
              <a:ea typeface="Source Sans Pro"/>
              <a:cs typeface="Calibri"/>
            </a:endParaRPr>
          </a:p>
        </p:txBody>
      </p:sp>
      <p:grpSp>
        <p:nvGrpSpPr>
          <p:cNvPr id="10" name="Group 9">
            <a:extLst>
              <a:ext uri="{FF2B5EF4-FFF2-40B4-BE49-F238E27FC236}">
                <a16:creationId xmlns:a16="http://schemas.microsoft.com/office/drawing/2014/main" id="{6C5C2FF8-A519-43B5-BCC2-2E12FF6CA689}"/>
              </a:ext>
            </a:extLst>
          </p:cNvPr>
          <p:cNvGrpSpPr/>
          <p:nvPr/>
        </p:nvGrpSpPr>
        <p:grpSpPr>
          <a:xfrm>
            <a:off x="6528205" y="525972"/>
            <a:ext cx="4962803" cy="945453"/>
            <a:chOff x="6528205" y="768096"/>
            <a:chExt cx="4962803" cy="945453"/>
          </a:xfrm>
        </p:grpSpPr>
        <p:cxnSp>
          <p:nvCxnSpPr>
            <p:cNvPr id="13" name="Straight Arrow Connector 12">
              <a:extLst>
                <a:ext uri="{FF2B5EF4-FFF2-40B4-BE49-F238E27FC236}">
                  <a16:creationId xmlns:a16="http://schemas.microsoft.com/office/drawing/2014/main" id="{C6ACE7A7-EDDD-4197-AC4B-B2AD55D2E42A}"/>
                </a:ext>
              </a:extLst>
            </p:cNvPr>
            <p:cNvCxnSpPr>
              <a:cxnSpLocks/>
            </p:cNvCxnSpPr>
            <p:nvPr/>
          </p:nvCxnSpPr>
          <p:spPr>
            <a:xfrm>
              <a:off x="7520794" y="1185476"/>
              <a:ext cx="2890255"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5" name="Straight Arrow Connector 14">
              <a:extLst>
                <a:ext uri="{FF2B5EF4-FFF2-40B4-BE49-F238E27FC236}">
                  <a16:creationId xmlns:a16="http://schemas.microsoft.com/office/drawing/2014/main" id="{7F6DDC5A-A238-46DB-AD10-BABB8924BD8E}"/>
                </a:ext>
              </a:extLst>
            </p:cNvPr>
            <p:cNvCxnSpPr>
              <a:cxnSpLocks/>
            </p:cNvCxnSpPr>
            <p:nvPr/>
          </p:nvCxnSpPr>
          <p:spPr>
            <a:xfrm flipH="1">
              <a:off x="7520794" y="1350872"/>
              <a:ext cx="2890255" cy="1"/>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grpSp>
          <p:nvGrpSpPr>
            <p:cNvPr id="7" name="Group 6">
              <a:extLst>
                <a:ext uri="{FF2B5EF4-FFF2-40B4-BE49-F238E27FC236}">
                  <a16:creationId xmlns:a16="http://schemas.microsoft.com/office/drawing/2014/main" id="{1FC0A419-08F3-4AB3-9300-BF46E73E1E86}"/>
                </a:ext>
              </a:extLst>
            </p:cNvPr>
            <p:cNvGrpSpPr/>
            <p:nvPr/>
          </p:nvGrpSpPr>
          <p:grpSpPr>
            <a:xfrm>
              <a:off x="8635186" y="799149"/>
              <a:ext cx="914400" cy="914400"/>
              <a:chOff x="4468631" y="2389134"/>
              <a:chExt cx="914400" cy="914400"/>
            </a:xfrm>
          </p:grpSpPr>
          <p:pic>
            <p:nvPicPr>
              <p:cNvPr id="25" name="Graphic 24" descr="Computer">
                <a:extLst>
                  <a:ext uri="{FF2B5EF4-FFF2-40B4-BE49-F238E27FC236}">
                    <a16:creationId xmlns:a16="http://schemas.microsoft.com/office/drawing/2014/main" id="{C2B31FF1-7B10-41D9-941D-CD4CA0F91E1E}"/>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468631" y="2389134"/>
                <a:ext cx="914400" cy="914400"/>
              </a:xfrm>
              <a:prstGeom prst="rect">
                <a:avLst/>
              </a:prstGeom>
            </p:spPr>
          </p:pic>
          <p:pic>
            <p:nvPicPr>
              <p:cNvPr id="11" name="Graphic 10" descr="Detective male with solid fill">
                <a:extLst>
                  <a:ext uri="{FF2B5EF4-FFF2-40B4-BE49-F238E27FC236}">
                    <a16:creationId xmlns:a16="http://schemas.microsoft.com/office/drawing/2014/main" id="{0B52C3D4-8584-4F90-8251-2CD4B986C273}"/>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4513002" y="2577483"/>
                <a:ext cx="475598" cy="475598"/>
              </a:xfrm>
              <a:prstGeom prst="rect">
                <a:avLst/>
              </a:prstGeom>
            </p:spPr>
          </p:pic>
        </p:grpSp>
        <p:grpSp>
          <p:nvGrpSpPr>
            <p:cNvPr id="3" name="Group 2">
              <a:extLst>
                <a:ext uri="{FF2B5EF4-FFF2-40B4-BE49-F238E27FC236}">
                  <a16:creationId xmlns:a16="http://schemas.microsoft.com/office/drawing/2014/main" id="{BEEAACF3-4F24-479D-B507-4C8DB0D3A550}"/>
                </a:ext>
              </a:extLst>
            </p:cNvPr>
            <p:cNvGrpSpPr/>
            <p:nvPr/>
          </p:nvGrpSpPr>
          <p:grpSpPr>
            <a:xfrm>
              <a:off x="6528205" y="794332"/>
              <a:ext cx="914400" cy="914400"/>
              <a:chOff x="6528205" y="794332"/>
              <a:chExt cx="914400" cy="914400"/>
            </a:xfrm>
          </p:grpSpPr>
          <p:pic>
            <p:nvPicPr>
              <p:cNvPr id="20" name="Picture 19" descr="Manager Avatar Person · Free vector graphic on Pixabay">
                <a:extLst>
                  <a:ext uri="{FF2B5EF4-FFF2-40B4-BE49-F238E27FC236}">
                    <a16:creationId xmlns:a16="http://schemas.microsoft.com/office/drawing/2014/main" id="{221B9010-5DD4-4DDE-964F-7AFBB20982E0}"/>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688756" y="1042900"/>
                <a:ext cx="296649" cy="417264"/>
              </a:xfrm>
              <a:prstGeom prst="rect">
                <a:avLst/>
              </a:prstGeom>
            </p:spPr>
          </p:pic>
          <p:pic>
            <p:nvPicPr>
              <p:cNvPr id="33" name="Graphic 32" descr="Computer">
                <a:extLst>
                  <a:ext uri="{FF2B5EF4-FFF2-40B4-BE49-F238E27FC236}">
                    <a16:creationId xmlns:a16="http://schemas.microsoft.com/office/drawing/2014/main" id="{60C9CA6E-09B0-4D1F-AF45-66CCAE4BE4AB}"/>
                  </a:ext>
                </a:extLst>
              </p:cNvPr>
              <p:cNvPicPr>
                <a:picLocks noChangeAspect="1"/>
              </p:cNvPicPr>
              <p:nvPr/>
            </p:nvPicPr>
            <p:blipFill>
              <a:blip r:embed="rId8" cstate="print">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6528205" y="794332"/>
                <a:ext cx="914400" cy="914400"/>
              </a:xfrm>
              <a:prstGeom prst="rect">
                <a:avLst/>
              </a:prstGeom>
            </p:spPr>
          </p:pic>
        </p:grpSp>
        <p:grpSp>
          <p:nvGrpSpPr>
            <p:cNvPr id="34" name="Group 33">
              <a:extLst>
                <a:ext uri="{FF2B5EF4-FFF2-40B4-BE49-F238E27FC236}">
                  <a16:creationId xmlns:a16="http://schemas.microsoft.com/office/drawing/2014/main" id="{EDF19778-DAE8-4AD8-B166-B11C600C281A}"/>
                </a:ext>
              </a:extLst>
            </p:cNvPr>
            <p:cNvGrpSpPr/>
            <p:nvPr/>
          </p:nvGrpSpPr>
          <p:grpSpPr>
            <a:xfrm>
              <a:off x="10576608" y="768096"/>
              <a:ext cx="914400" cy="914400"/>
              <a:chOff x="6528205" y="794332"/>
              <a:chExt cx="914400" cy="914400"/>
            </a:xfrm>
          </p:grpSpPr>
          <p:pic>
            <p:nvPicPr>
              <p:cNvPr id="39" name="Picture 38" descr="Manager Avatar Person · Free vector graphic on Pixabay">
                <a:extLst>
                  <a:ext uri="{FF2B5EF4-FFF2-40B4-BE49-F238E27FC236}">
                    <a16:creationId xmlns:a16="http://schemas.microsoft.com/office/drawing/2014/main" id="{3AADF2C9-40E4-43C6-9887-49260DD29BF0}"/>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688756" y="1042900"/>
                <a:ext cx="296649" cy="417264"/>
              </a:xfrm>
              <a:prstGeom prst="rect">
                <a:avLst/>
              </a:prstGeom>
            </p:spPr>
          </p:pic>
          <p:pic>
            <p:nvPicPr>
              <p:cNvPr id="40" name="Graphic 39" descr="Computer">
                <a:extLst>
                  <a:ext uri="{FF2B5EF4-FFF2-40B4-BE49-F238E27FC236}">
                    <a16:creationId xmlns:a16="http://schemas.microsoft.com/office/drawing/2014/main" id="{91BE34D8-C13A-4C7E-B10B-150A76085823}"/>
                  </a:ext>
                </a:extLst>
              </p:cNvPr>
              <p:cNvPicPr>
                <a:picLocks noChangeAspect="1"/>
              </p:cNvPicPr>
              <p:nvPr/>
            </p:nvPicPr>
            <p:blipFill>
              <a:blip r:embed="rId8" cstate="print">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6528205" y="794332"/>
                <a:ext cx="914400" cy="914400"/>
              </a:xfrm>
              <a:prstGeom prst="rect">
                <a:avLst/>
              </a:prstGeom>
            </p:spPr>
          </p:pic>
        </p:grpSp>
      </p:grpSp>
      <p:sp>
        <p:nvSpPr>
          <p:cNvPr id="41" name="TextBox 40">
            <a:extLst>
              <a:ext uri="{FF2B5EF4-FFF2-40B4-BE49-F238E27FC236}">
                <a16:creationId xmlns:a16="http://schemas.microsoft.com/office/drawing/2014/main" id="{970C3331-D735-442B-9E5E-D8069C6AB227}"/>
              </a:ext>
            </a:extLst>
          </p:cNvPr>
          <p:cNvSpPr txBox="1"/>
          <p:nvPr/>
        </p:nvSpPr>
        <p:spPr>
          <a:xfrm>
            <a:off x="5915643" y="1417178"/>
            <a:ext cx="6084912" cy="1077218"/>
          </a:xfrm>
          <a:prstGeom prst="rect">
            <a:avLst/>
          </a:prstGeom>
          <a:noFill/>
        </p:spPr>
        <p:txBody>
          <a:bodyPr wrap="square" rtlCol="0">
            <a:spAutoFit/>
          </a:bodyPr>
          <a:lstStyle/>
          <a:p>
            <a:pPr marL="285750" indent="-285750" algn="just">
              <a:buFont typeface="Wingdings" panose="05000000000000000000" pitchFamily="2" charset="2"/>
              <a:buChar char="q"/>
            </a:pPr>
            <a:r>
              <a:rPr lang="en-GB" sz="1600" dirty="0"/>
              <a:t>Attacker uses packet sniffing tools to gain access and observe the traffic within the network. </a:t>
            </a:r>
          </a:p>
          <a:p>
            <a:pPr marL="285750" indent="-285750" algn="just">
              <a:buFont typeface="Wingdings" panose="05000000000000000000" pitchFamily="2" charset="2"/>
              <a:buChar char="q"/>
            </a:pPr>
            <a:r>
              <a:rPr lang="en-GB" sz="1600" dirty="0"/>
              <a:t>Sensitive data traffic (FTPs, rlogins, passwords etc) are later used to gain unauthorised access to the target machine.</a:t>
            </a:r>
          </a:p>
        </p:txBody>
      </p:sp>
      <p:grpSp>
        <p:nvGrpSpPr>
          <p:cNvPr id="9" name="Group 8">
            <a:extLst>
              <a:ext uri="{FF2B5EF4-FFF2-40B4-BE49-F238E27FC236}">
                <a16:creationId xmlns:a16="http://schemas.microsoft.com/office/drawing/2014/main" id="{750BB032-29D3-4F4C-9793-006EC11D8F07}"/>
              </a:ext>
            </a:extLst>
          </p:cNvPr>
          <p:cNvGrpSpPr/>
          <p:nvPr/>
        </p:nvGrpSpPr>
        <p:grpSpPr>
          <a:xfrm>
            <a:off x="6528205" y="2308921"/>
            <a:ext cx="4949456" cy="2201217"/>
            <a:chOff x="6506767" y="2725731"/>
            <a:chExt cx="4949456" cy="2201217"/>
          </a:xfrm>
        </p:grpSpPr>
        <p:grpSp>
          <p:nvGrpSpPr>
            <p:cNvPr id="42" name="Group 41">
              <a:extLst>
                <a:ext uri="{FF2B5EF4-FFF2-40B4-BE49-F238E27FC236}">
                  <a16:creationId xmlns:a16="http://schemas.microsoft.com/office/drawing/2014/main" id="{7ED2D79C-CE95-48B6-BE44-E66E76915B22}"/>
                </a:ext>
              </a:extLst>
            </p:cNvPr>
            <p:cNvGrpSpPr/>
            <p:nvPr/>
          </p:nvGrpSpPr>
          <p:grpSpPr>
            <a:xfrm>
              <a:off x="6506767" y="3194552"/>
              <a:ext cx="914400" cy="914400"/>
              <a:chOff x="6528205" y="794332"/>
              <a:chExt cx="914400" cy="914400"/>
            </a:xfrm>
          </p:grpSpPr>
          <p:pic>
            <p:nvPicPr>
              <p:cNvPr id="43" name="Picture 42" descr="Manager Avatar Person · Free vector graphic on Pixabay">
                <a:extLst>
                  <a:ext uri="{FF2B5EF4-FFF2-40B4-BE49-F238E27FC236}">
                    <a16:creationId xmlns:a16="http://schemas.microsoft.com/office/drawing/2014/main" id="{0FA8C569-F6F2-4D0F-BAA8-0932F1B424E6}"/>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688756" y="1042900"/>
                <a:ext cx="296649" cy="417264"/>
              </a:xfrm>
              <a:prstGeom prst="rect">
                <a:avLst/>
              </a:prstGeom>
            </p:spPr>
          </p:pic>
          <p:pic>
            <p:nvPicPr>
              <p:cNvPr id="44" name="Graphic 43" descr="Computer">
                <a:extLst>
                  <a:ext uri="{FF2B5EF4-FFF2-40B4-BE49-F238E27FC236}">
                    <a16:creationId xmlns:a16="http://schemas.microsoft.com/office/drawing/2014/main" id="{B21AB439-1902-4DE3-9EE3-C2E948CF1DF5}"/>
                  </a:ext>
                </a:extLst>
              </p:cNvPr>
              <p:cNvPicPr>
                <a:picLocks noChangeAspect="1"/>
              </p:cNvPicPr>
              <p:nvPr/>
            </p:nvPicPr>
            <p:blipFill>
              <a:blip r:embed="rId8" cstate="print">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6528205" y="794332"/>
                <a:ext cx="914400" cy="914400"/>
              </a:xfrm>
              <a:prstGeom prst="rect">
                <a:avLst/>
              </a:prstGeom>
            </p:spPr>
          </p:pic>
        </p:grpSp>
        <p:pic>
          <p:nvPicPr>
            <p:cNvPr id="45" name="Picture 44" descr="Computer clip art">
              <a:extLst>
                <a:ext uri="{FF2B5EF4-FFF2-40B4-BE49-F238E27FC236}">
                  <a16:creationId xmlns:a16="http://schemas.microsoft.com/office/drawing/2014/main" id="{C71F388C-7592-431C-AF84-337B7F0A27BE}"/>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0635539" y="2725731"/>
              <a:ext cx="820684" cy="1226199"/>
            </a:xfrm>
            <a:prstGeom prst="rect">
              <a:avLst/>
            </a:prstGeom>
          </p:spPr>
        </p:pic>
        <p:cxnSp>
          <p:nvCxnSpPr>
            <p:cNvPr id="46" name="Straight Arrow Connector 45">
              <a:extLst>
                <a:ext uri="{FF2B5EF4-FFF2-40B4-BE49-F238E27FC236}">
                  <a16:creationId xmlns:a16="http://schemas.microsoft.com/office/drawing/2014/main" id="{28714D28-401F-4553-B9C7-E2FC17A5C3C9}"/>
                </a:ext>
              </a:extLst>
            </p:cNvPr>
            <p:cNvCxnSpPr>
              <a:cxnSpLocks/>
            </p:cNvCxnSpPr>
            <p:nvPr/>
          </p:nvCxnSpPr>
          <p:spPr>
            <a:xfrm>
              <a:off x="7541117" y="3684370"/>
              <a:ext cx="2890255"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pic>
          <p:nvPicPr>
            <p:cNvPr id="47" name="Graphic 46" descr="Target">
              <a:extLst>
                <a:ext uri="{FF2B5EF4-FFF2-40B4-BE49-F238E27FC236}">
                  <a16:creationId xmlns:a16="http://schemas.microsoft.com/office/drawing/2014/main" id="{8B2817C6-94A5-417F-B790-9055390158B0}"/>
                </a:ext>
              </a:extLst>
            </p:cNvPr>
            <p:cNvPicPr>
              <a:picLocks noChangeAspect="1"/>
            </p:cNvPicPr>
            <p:nvPr/>
          </p:nvPicPr>
          <p:blipFill>
            <a:blip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7864790" y="3449235"/>
              <a:ext cx="470270" cy="470270"/>
            </a:xfrm>
            <a:prstGeom prst="rect">
              <a:avLst/>
            </a:prstGeom>
          </p:spPr>
        </p:pic>
        <p:sp>
          <p:nvSpPr>
            <p:cNvPr id="6" name="Arrow: Bent-Up 5">
              <a:extLst>
                <a:ext uri="{FF2B5EF4-FFF2-40B4-BE49-F238E27FC236}">
                  <a16:creationId xmlns:a16="http://schemas.microsoft.com/office/drawing/2014/main" id="{BAC72D12-A2F4-4EFD-BC8E-A585277D3286}"/>
                </a:ext>
              </a:extLst>
            </p:cNvPr>
            <p:cNvSpPr/>
            <p:nvPr/>
          </p:nvSpPr>
          <p:spPr>
            <a:xfrm flipH="1">
              <a:off x="7927111" y="4012222"/>
              <a:ext cx="993557" cy="571999"/>
            </a:xfrm>
            <a:prstGeom prst="ben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48" name="Group 47">
              <a:extLst>
                <a:ext uri="{FF2B5EF4-FFF2-40B4-BE49-F238E27FC236}">
                  <a16:creationId xmlns:a16="http://schemas.microsoft.com/office/drawing/2014/main" id="{C2ECE1CC-4C8C-4D56-8E75-FFD0F5639D68}"/>
                </a:ext>
              </a:extLst>
            </p:cNvPr>
            <p:cNvGrpSpPr/>
            <p:nvPr/>
          </p:nvGrpSpPr>
          <p:grpSpPr>
            <a:xfrm>
              <a:off x="8986245" y="4012548"/>
              <a:ext cx="914400" cy="914400"/>
              <a:chOff x="4468631" y="2389134"/>
              <a:chExt cx="914400" cy="914400"/>
            </a:xfrm>
          </p:grpSpPr>
          <p:pic>
            <p:nvPicPr>
              <p:cNvPr id="49" name="Graphic 48" descr="Computer">
                <a:extLst>
                  <a:ext uri="{FF2B5EF4-FFF2-40B4-BE49-F238E27FC236}">
                    <a16:creationId xmlns:a16="http://schemas.microsoft.com/office/drawing/2014/main" id="{3A6926D2-F5B5-4012-8E8A-3811F3C9EFDF}"/>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468631" y="2389134"/>
                <a:ext cx="914400" cy="914400"/>
              </a:xfrm>
              <a:prstGeom prst="rect">
                <a:avLst/>
              </a:prstGeom>
            </p:spPr>
          </p:pic>
          <p:pic>
            <p:nvPicPr>
              <p:cNvPr id="50" name="Graphic 49" descr="Detective male with solid fill">
                <a:extLst>
                  <a:ext uri="{FF2B5EF4-FFF2-40B4-BE49-F238E27FC236}">
                    <a16:creationId xmlns:a16="http://schemas.microsoft.com/office/drawing/2014/main" id="{2B1C3774-8A1A-4145-9745-98195BCB264F}"/>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4513002" y="2577483"/>
                <a:ext cx="475598" cy="475598"/>
              </a:xfrm>
              <a:prstGeom prst="rect">
                <a:avLst/>
              </a:prstGeom>
            </p:spPr>
          </p:pic>
        </p:grpSp>
        <p:sp>
          <p:nvSpPr>
            <p:cNvPr id="8" name="Arrow: Bent-Up 7">
              <a:extLst>
                <a:ext uri="{FF2B5EF4-FFF2-40B4-BE49-F238E27FC236}">
                  <a16:creationId xmlns:a16="http://schemas.microsoft.com/office/drawing/2014/main" id="{F38D88D9-042F-4D52-AED2-1B40A442CF71}"/>
                </a:ext>
              </a:extLst>
            </p:cNvPr>
            <p:cNvSpPr/>
            <p:nvPr/>
          </p:nvSpPr>
          <p:spPr>
            <a:xfrm>
              <a:off x="10031798" y="4025626"/>
              <a:ext cx="1041509" cy="580557"/>
            </a:xfrm>
            <a:prstGeom prst="ben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51" name="TextBox 50">
            <a:extLst>
              <a:ext uri="{FF2B5EF4-FFF2-40B4-BE49-F238E27FC236}">
                <a16:creationId xmlns:a16="http://schemas.microsoft.com/office/drawing/2014/main" id="{8745B561-F769-465A-98BE-0B12149E9448}"/>
              </a:ext>
            </a:extLst>
          </p:cNvPr>
          <p:cNvSpPr txBox="1"/>
          <p:nvPr/>
        </p:nvSpPr>
        <p:spPr>
          <a:xfrm>
            <a:off x="5743649" y="4508666"/>
            <a:ext cx="6084912" cy="1077218"/>
          </a:xfrm>
          <a:prstGeom prst="rect">
            <a:avLst/>
          </a:prstGeom>
          <a:noFill/>
        </p:spPr>
        <p:txBody>
          <a:bodyPr wrap="square" rtlCol="0">
            <a:spAutoFit/>
          </a:bodyPr>
          <a:lstStyle/>
          <a:p>
            <a:pPr marL="285750" indent="-285750" algn="just">
              <a:buFont typeface="Wingdings" panose="05000000000000000000" pitchFamily="2" charset="2"/>
              <a:buChar char="q"/>
            </a:pPr>
            <a:r>
              <a:rPr lang="en-GB" sz="1600" dirty="0"/>
              <a:t>Attacker gains access to the communication channels between victim and target server to gather information. </a:t>
            </a:r>
          </a:p>
          <a:p>
            <a:pPr marL="285750" indent="-285750" algn="just">
              <a:buFont typeface="Wingdings" panose="05000000000000000000" pitchFamily="2" charset="2"/>
              <a:buChar char="q"/>
            </a:pPr>
            <a:r>
              <a:rPr lang="en-GB" sz="1600" dirty="0"/>
              <a:t>With gathered information, a reply attack may be initiated using the tokens to gain access to the network.</a:t>
            </a:r>
          </a:p>
        </p:txBody>
      </p:sp>
    </p:spTree>
    <p:extLst>
      <p:ext uri="{BB962C8B-B14F-4D97-AF65-F5344CB8AC3E}">
        <p14:creationId xmlns:p14="http://schemas.microsoft.com/office/powerpoint/2010/main" val="3446899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1"/>
                                        </p:tgtEl>
                                        <p:attrNameLst>
                                          <p:attrName>style.visibility</p:attrName>
                                        </p:attrNameLst>
                                      </p:cBhvr>
                                      <p:to>
                                        <p:strVal val="visible"/>
                                      </p:to>
                                    </p:set>
                                    <p:animEffect transition="in" filter="fade">
                                      <p:cBhvr>
                                        <p:cTn id="7" dur="1000"/>
                                        <p:tgtEl>
                                          <p:spTgt spid="41"/>
                                        </p:tgtEl>
                                      </p:cBhvr>
                                    </p:animEffect>
                                    <p:anim calcmode="lin" valueType="num">
                                      <p:cBhvr>
                                        <p:cTn id="8" dur="1000" fill="hold"/>
                                        <p:tgtEl>
                                          <p:spTgt spid="41"/>
                                        </p:tgtEl>
                                        <p:attrNameLst>
                                          <p:attrName>ppt_x</p:attrName>
                                        </p:attrNameLst>
                                      </p:cBhvr>
                                      <p:tavLst>
                                        <p:tav tm="0">
                                          <p:val>
                                            <p:strVal val="#ppt_x"/>
                                          </p:val>
                                        </p:tav>
                                        <p:tav tm="100000">
                                          <p:val>
                                            <p:strVal val="#ppt_x"/>
                                          </p:val>
                                        </p:tav>
                                      </p:tavLst>
                                    </p:anim>
                                    <p:anim calcmode="lin" valueType="num">
                                      <p:cBhvr>
                                        <p:cTn id="9" dur="1000" fill="hold"/>
                                        <p:tgtEl>
                                          <p:spTgt spid="41"/>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1"/>
                                        </p:tgtEl>
                                        <p:attrNameLst>
                                          <p:attrName>style.visibility</p:attrName>
                                        </p:attrNameLst>
                                      </p:cBhvr>
                                      <p:to>
                                        <p:strVal val="visible"/>
                                      </p:to>
                                    </p:set>
                                    <p:animEffect transition="in" filter="fade">
                                      <p:cBhvr>
                                        <p:cTn id="14" dur="1000"/>
                                        <p:tgtEl>
                                          <p:spTgt spid="51"/>
                                        </p:tgtEl>
                                      </p:cBhvr>
                                    </p:animEffect>
                                    <p:anim calcmode="lin" valueType="num">
                                      <p:cBhvr>
                                        <p:cTn id="15" dur="1000" fill="hold"/>
                                        <p:tgtEl>
                                          <p:spTgt spid="51"/>
                                        </p:tgtEl>
                                        <p:attrNameLst>
                                          <p:attrName>ppt_x</p:attrName>
                                        </p:attrNameLst>
                                      </p:cBhvr>
                                      <p:tavLst>
                                        <p:tav tm="0">
                                          <p:val>
                                            <p:strVal val="#ppt_x"/>
                                          </p:val>
                                        </p:tav>
                                        <p:tav tm="100000">
                                          <p:val>
                                            <p:strVal val="#ppt_x"/>
                                          </p:val>
                                        </p:tav>
                                      </p:tavLst>
                                    </p:anim>
                                    <p:anim calcmode="lin" valueType="num">
                                      <p:cBhvr>
                                        <p:cTn id="16" dur="1000" fill="hold"/>
                                        <p:tgtEl>
                                          <p:spTgt spid="5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 grpId="0"/>
      <p:bldP spid="51"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520794" cy="583660"/>
          </a:xfrm>
        </p:spPr>
        <p:txBody>
          <a:bodyPr>
            <a:normAutofit/>
          </a:bodyPr>
          <a:lstStyle/>
          <a:p>
            <a:r>
              <a:rPr lang="en-US" sz="3200" dirty="0"/>
              <a:t>Gaining Access – Offline Attacks</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rmAutofit/>
          </a:bodyPr>
          <a:lstStyle/>
          <a:p>
            <a:pPr algn="just">
              <a:buFont typeface="Courier New" panose="02070309020205020404" pitchFamily="49" charset="0"/>
              <a:buChar char="o"/>
            </a:pPr>
            <a:r>
              <a:rPr lang="en-GB" sz="1800" b="1" dirty="0">
                <a:solidFill>
                  <a:srgbClr val="333333"/>
                </a:solidFill>
                <a:latin typeface="Calibri"/>
                <a:ea typeface="Source Sans Pro"/>
                <a:cs typeface="Calibri"/>
              </a:rPr>
              <a:t>Rainbow Table Attack</a:t>
            </a:r>
          </a:p>
          <a:p>
            <a:pPr lvl="1" algn="just">
              <a:buFont typeface="Courier New" panose="02070309020205020404" pitchFamily="49" charset="0"/>
              <a:buChar char="o"/>
            </a:pPr>
            <a:r>
              <a:rPr lang="en-GB" sz="1800" dirty="0">
                <a:solidFill>
                  <a:srgbClr val="333333"/>
                </a:solidFill>
                <a:latin typeface="Calibri"/>
                <a:ea typeface="Source Sans Pro"/>
                <a:cs typeface="Calibri"/>
              </a:rPr>
              <a:t>Using the pre-computed hash table values, compare the hash values of passwords that are gathered during the earlier phases and match the password.</a:t>
            </a:r>
          </a:p>
          <a:p>
            <a:pPr marL="457200" lvl="1" indent="0" algn="just">
              <a:buNone/>
            </a:pPr>
            <a:endParaRPr lang="en-GB" sz="1800" dirty="0">
              <a:solidFill>
                <a:srgbClr val="333333"/>
              </a:solidFill>
              <a:latin typeface="Calibri"/>
              <a:ea typeface="Source Sans Pro"/>
              <a:cs typeface="Calibri"/>
            </a:endParaRPr>
          </a:p>
          <a:p>
            <a:pPr algn="just">
              <a:buFont typeface="Courier New" panose="02070309020205020404" pitchFamily="49" charset="0"/>
              <a:buChar char="o"/>
            </a:pPr>
            <a:r>
              <a:rPr lang="en-GB" sz="1800" b="1" dirty="0">
                <a:solidFill>
                  <a:srgbClr val="333333"/>
                </a:solidFill>
                <a:latin typeface="Calibri"/>
                <a:ea typeface="Source Sans Pro"/>
                <a:cs typeface="Calibri"/>
              </a:rPr>
              <a:t>Distributed Network Attack</a:t>
            </a:r>
          </a:p>
          <a:p>
            <a:pPr lvl="1" algn="just">
              <a:buFont typeface="Courier New" panose="02070309020205020404" pitchFamily="49" charset="0"/>
              <a:buChar char="o"/>
            </a:pPr>
            <a:r>
              <a:rPr lang="en-GB" sz="1800" dirty="0">
                <a:solidFill>
                  <a:srgbClr val="333333"/>
                </a:solidFill>
                <a:latin typeface="Calibri"/>
                <a:ea typeface="Source Sans Pro"/>
                <a:cs typeface="Calibri"/>
              </a:rPr>
              <a:t>A technique used to recover passwords from hashes and (or) password protected files.</a:t>
            </a:r>
          </a:p>
          <a:p>
            <a:pPr lvl="1" algn="just">
              <a:buFont typeface="Courier New" panose="02070309020205020404" pitchFamily="49" charset="0"/>
              <a:buChar char="o"/>
            </a:pPr>
            <a:r>
              <a:rPr lang="en-GB" sz="1800" dirty="0">
                <a:solidFill>
                  <a:srgbClr val="333333"/>
                </a:solidFill>
                <a:latin typeface="Calibri"/>
                <a:ea typeface="Source Sans Pro"/>
                <a:cs typeface="Calibri"/>
              </a:rPr>
              <a:t>This technique uses the unused processing power of machines across the network to decrypt the passwords. </a:t>
            </a:r>
          </a:p>
          <a:p>
            <a:pPr marL="457200" lvl="1" indent="0" algn="just">
              <a:buNone/>
            </a:pPr>
            <a:endParaRPr lang="en-GB" sz="1800" dirty="0">
              <a:solidFill>
                <a:srgbClr val="333333"/>
              </a:solidFill>
              <a:latin typeface="Calibri"/>
              <a:ea typeface="Source Sans Pro"/>
              <a:cs typeface="Calibri"/>
            </a:endParaRPr>
          </a:p>
        </p:txBody>
      </p:sp>
      <p:pic>
        <p:nvPicPr>
          <p:cNvPr id="5" name="Picture 4" descr="Graphical user interface, text&#10;&#10;Description automatically generated">
            <a:extLst>
              <a:ext uri="{FF2B5EF4-FFF2-40B4-BE49-F238E27FC236}">
                <a16:creationId xmlns:a16="http://schemas.microsoft.com/office/drawing/2014/main" id="{2BCBC41B-0D03-4676-8BFA-2F5E7ABFB5D3}"/>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t="6586"/>
          <a:stretch/>
        </p:blipFill>
        <p:spPr>
          <a:xfrm>
            <a:off x="535433" y="3127673"/>
            <a:ext cx="3869768" cy="2427912"/>
          </a:xfrm>
          <a:prstGeom prst="rect">
            <a:avLst/>
          </a:prstGeom>
        </p:spPr>
      </p:pic>
      <p:pic>
        <p:nvPicPr>
          <p:cNvPr id="16" name="Picture 15" descr="Chart&#10;&#10;Description automatically generated">
            <a:extLst>
              <a:ext uri="{FF2B5EF4-FFF2-40B4-BE49-F238E27FC236}">
                <a16:creationId xmlns:a16="http://schemas.microsoft.com/office/drawing/2014/main" id="{D3FDD568-C94C-4164-BCB0-D9CD79285489}"/>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001658" y="3210116"/>
            <a:ext cx="2674976" cy="2421824"/>
          </a:xfrm>
          <a:prstGeom prst="rect">
            <a:avLst/>
          </a:prstGeom>
        </p:spPr>
      </p:pic>
    </p:spTree>
    <p:extLst>
      <p:ext uri="{BB962C8B-B14F-4D97-AF65-F5344CB8AC3E}">
        <p14:creationId xmlns:p14="http://schemas.microsoft.com/office/powerpoint/2010/main" val="18035049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520794" cy="583660"/>
          </a:xfrm>
        </p:spPr>
        <p:txBody>
          <a:bodyPr>
            <a:normAutofit/>
          </a:bodyPr>
          <a:lstStyle/>
          <a:p>
            <a:r>
              <a:rPr lang="en-US" sz="3200" dirty="0"/>
              <a:t>Gaining Access – Authentication Mechanism</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rmAutofit/>
          </a:bodyPr>
          <a:lstStyle/>
          <a:p>
            <a:pPr algn="just">
              <a:buFont typeface="Courier New" panose="02070309020205020404" pitchFamily="49" charset="0"/>
              <a:buChar char="o"/>
            </a:pPr>
            <a:r>
              <a:rPr lang="en-GB" sz="1800" dirty="0">
                <a:solidFill>
                  <a:srgbClr val="333333"/>
                </a:solidFill>
                <a:latin typeface="Calibri"/>
                <a:ea typeface="Source Sans Pro"/>
                <a:cs typeface="Calibri"/>
              </a:rPr>
              <a:t>Security Accounts Manager (SAM) Database: </a:t>
            </a:r>
            <a:r>
              <a:rPr lang="en-GB" sz="1800" i="1" dirty="0">
                <a:solidFill>
                  <a:srgbClr val="333333"/>
                </a:solidFill>
                <a:latin typeface="Calibri"/>
                <a:ea typeface="Source Sans Pro"/>
                <a:cs typeface="Calibri"/>
              </a:rPr>
              <a:t>It has Username, User ID, LM Hash, NTLM Hash.  </a:t>
            </a:r>
          </a:p>
          <a:p>
            <a:pPr algn="just">
              <a:buFont typeface="Courier New" panose="02070309020205020404" pitchFamily="49" charset="0"/>
              <a:buChar char="o"/>
            </a:pPr>
            <a:endParaRPr lang="en-GB" sz="1800" dirty="0">
              <a:solidFill>
                <a:srgbClr val="333333"/>
              </a:solidFill>
              <a:latin typeface="Calibri"/>
              <a:ea typeface="Source Sans Pro"/>
              <a:cs typeface="Calibri"/>
            </a:endParaRPr>
          </a:p>
          <a:p>
            <a:pPr algn="just">
              <a:buFont typeface="Courier New" panose="02070309020205020404" pitchFamily="49" charset="0"/>
              <a:buChar char="o"/>
            </a:pPr>
            <a:r>
              <a:rPr lang="en-GB" sz="1800" dirty="0">
                <a:solidFill>
                  <a:srgbClr val="333333"/>
                </a:solidFill>
                <a:latin typeface="Calibri"/>
                <a:ea typeface="Source Sans Pro"/>
                <a:cs typeface="Calibri"/>
              </a:rPr>
              <a:t>NTLM Authentication</a:t>
            </a:r>
          </a:p>
          <a:p>
            <a:pPr algn="just">
              <a:buFont typeface="Courier New" panose="02070309020205020404" pitchFamily="49" charset="0"/>
              <a:buChar char="o"/>
            </a:pPr>
            <a:endParaRPr lang="en-GB" sz="1800" dirty="0">
              <a:solidFill>
                <a:srgbClr val="333333"/>
              </a:solidFill>
              <a:latin typeface="Calibri"/>
              <a:ea typeface="Source Sans Pro"/>
              <a:cs typeface="Calibri"/>
            </a:endParaRPr>
          </a:p>
          <a:p>
            <a:pPr algn="just">
              <a:buFont typeface="Courier New" panose="02070309020205020404" pitchFamily="49" charset="0"/>
              <a:buChar char="o"/>
            </a:pPr>
            <a:endParaRPr lang="en-GB" sz="1800" dirty="0">
              <a:solidFill>
                <a:srgbClr val="333333"/>
              </a:solidFill>
              <a:latin typeface="Calibri"/>
              <a:ea typeface="Source Sans Pro"/>
              <a:cs typeface="Calibri"/>
            </a:endParaRPr>
          </a:p>
          <a:p>
            <a:pPr algn="just">
              <a:buFont typeface="Courier New" panose="02070309020205020404" pitchFamily="49" charset="0"/>
              <a:buChar char="o"/>
            </a:pPr>
            <a:endParaRPr lang="en-GB" sz="1800" dirty="0">
              <a:solidFill>
                <a:srgbClr val="333333"/>
              </a:solidFill>
              <a:latin typeface="Calibri"/>
              <a:ea typeface="Source Sans Pro"/>
              <a:cs typeface="Calibri"/>
            </a:endParaRPr>
          </a:p>
          <a:p>
            <a:pPr algn="just">
              <a:buFont typeface="Courier New" panose="02070309020205020404" pitchFamily="49" charset="0"/>
              <a:buChar char="o"/>
            </a:pPr>
            <a:endParaRPr lang="en-GB" sz="1800" dirty="0">
              <a:solidFill>
                <a:srgbClr val="333333"/>
              </a:solidFill>
              <a:latin typeface="Calibri"/>
              <a:ea typeface="Source Sans Pro"/>
              <a:cs typeface="Calibri"/>
            </a:endParaRPr>
          </a:p>
          <a:p>
            <a:pPr algn="just">
              <a:buFont typeface="Courier New" panose="02070309020205020404" pitchFamily="49" charset="0"/>
              <a:buChar char="o"/>
            </a:pPr>
            <a:endParaRPr lang="en-GB" sz="1800" dirty="0">
              <a:solidFill>
                <a:srgbClr val="333333"/>
              </a:solidFill>
              <a:latin typeface="Calibri"/>
              <a:ea typeface="Source Sans Pro"/>
              <a:cs typeface="Calibri"/>
            </a:endParaRPr>
          </a:p>
          <a:p>
            <a:pPr algn="just">
              <a:buFont typeface="Courier New" panose="02070309020205020404" pitchFamily="49" charset="0"/>
              <a:buChar char="o"/>
            </a:pPr>
            <a:endParaRPr lang="en-GB" sz="1800" dirty="0">
              <a:solidFill>
                <a:srgbClr val="333333"/>
              </a:solidFill>
              <a:latin typeface="Calibri"/>
              <a:ea typeface="Source Sans Pro"/>
              <a:cs typeface="Calibri"/>
            </a:endParaRPr>
          </a:p>
          <a:p>
            <a:pPr algn="just">
              <a:buFont typeface="Courier New" panose="02070309020205020404" pitchFamily="49" charset="0"/>
              <a:buChar char="o"/>
            </a:pPr>
            <a:endParaRPr lang="en-GB" sz="1800" dirty="0">
              <a:solidFill>
                <a:srgbClr val="333333"/>
              </a:solidFill>
              <a:latin typeface="Calibri"/>
              <a:ea typeface="Source Sans Pro"/>
              <a:cs typeface="Calibri"/>
            </a:endParaRPr>
          </a:p>
          <a:p>
            <a:pPr algn="just">
              <a:buFont typeface="Courier New" panose="02070309020205020404" pitchFamily="49" charset="0"/>
              <a:buChar char="o"/>
            </a:pPr>
            <a:endParaRPr lang="en-GB" sz="1800" dirty="0">
              <a:solidFill>
                <a:srgbClr val="333333"/>
              </a:solidFill>
              <a:latin typeface="Calibri"/>
              <a:ea typeface="Source Sans Pro"/>
              <a:cs typeface="Calibri"/>
            </a:endParaRPr>
          </a:p>
          <a:p>
            <a:pPr algn="just">
              <a:buFont typeface="Courier New" panose="02070309020205020404" pitchFamily="49" charset="0"/>
              <a:buChar char="o"/>
            </a:pPr>
            <a:endParaRPr lang="en-GB" sz="1800" dirty="0">
              <a:solidFill>
                <a:srgbClr val="333333"/>
              </a:solidFill>
              <a:latin typeface="Calibri"/>
              <a:ea typeface="Source Sans Pro"/>
              <a:cs typeface="Calibri"/>
            </a:endParaRPr>
          </a:p>
          <a:p>
            <a:pPr algn="just">
              <a:buFont typeface="Courier New" panose="02070309020205020404" pitchFamily="49" charset="0"/>
              <a:buChar char="o"/>
            </a:pPr>
            <a:r>
              <a:rPr lang="en-GB" sz="1800" dirty="0">
                <a:solidFill>
                  <a:srgbClr val="333333"/>
                </a:solidFill>
                <a:latin typeface="Calibri"/>
                <a:ea typeface="Source Sans Pro"/>
                <a:cs typeface="Calibri"/>
              </a:rPr>
              <a:t>Kerberos Authentication: Windows has made Kerberos as its default authentication protocol.</a:t>
            </a:r>
          </a:p>
        </p:txBody>
      </p:sp>
      <p:pic>
        <p:nvPicPr>
          <p:cNvPr id="4" name="Picture 3" descr="Graphical user interface&#10;&#10;Description automatically generated">
            <a:extLst>
              <a:ext uri="{FF2B5EF4-FFF2-40B4-BE49-F238E27FC236}">
                <a16:creationId xmlns:a16="http://schemas.microsoft.com/office/drawing/2014/main" id="{19C564D6-C57B-48E0-B9D4-E47D551C318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79047" y="1189781"/>
            <a:ext cx="4771833" cy="3039291"/>
          </a:xfrm>
          <a:prstGeom prst="rect">
            <a:avLst/>
          </a:prstGeom>
        </p:spPr>
      </p:pic>
      <p:grpSp>
        <p:nvGrpSpPr>
          <p:cNvPr id="28" name="Group 27">
            <a:extLst>
              <a:ext uri="{FF2B5EF4-FFF2-40B4-BE49-F238E27FC236}">
                <a16:creationId xmlns:a16="http://schemas.microsoft.com/office/drawing/2014/main" id="{218B5CCB-E22B-4B06-AB59-58D788065AF4}"/>
              </a:ext>
            </a:extLst>
          </p:cNvPr>
          <p:cNvGrpSpPr/>
          <p:nvPr/>
        </p:nvGrpSpPr>
        <p:grpSpPr>
          <a:xfrm>
            <a:off x="2059038" y="1644271"/>
            <a:ext cx="4340539" cy="3569458"/>
            <a:chOff x="2857324" y="994998"/>
            <a:chExt cx="4340539" cy="3569458"/>
          </a:xfrm>
        </p:grpSpPr>
        <p:cxnSp>
          <p:nvCxnSpPr>
            <p:cNvPr id="8" name="Straight Arrow Connector 7">
              <a:extLst>
                <a:ext uri="{FF2B5EF4-FFF2-40B4-BE49-F238E27FC236}">
                  <a16:creationId xmlns:a16="http://schemas.microsoft.com/office/drawing/2014/main" id="{BD9B8893-DD7E-4DD2-94DC-F5450165A404}"/>
                </a:ext>
              </a:extLst>
            </p:cNvPr>
            <p:cNvCxnSpPr>
              <a:cxnSpLocks/>
            </p:cNvCxnSpPr>
            <p:nvPr/>
          </p:nvCxnSpPr>
          <p:spPr>
            <a:xfrm>
              <a:off x="3972267" y="2369542"/>
              <a:ext cx="2526728"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9" name="TextBox 8">
              <a:extLst>
                <a:ext uri="{FF2B5EF4-FFF2-40B4-BE49-F238E27FC236}">
                  <a16:creationId xmlns:a16="http://schemas.microsoft.com/office/drawing/2014/main" id="{B134931B-5CD9-4B7A-B418-1D6DA202EE4E}"/>
                </a:ext>
              </a:extLst>
            </p:cNvPr>
            <p:cNvSpPr txBox="1"/>
            <p:nvPr/>
          </p:nvSpPr>
          <p:spPr>
            <a:xfrm>
              <a:off x="3476847" y="2379258"/>
              <a:ext cx="1781659" cy="954107"/>
            </a:xfrm>
            <a:prstGeom prst="rect">
              <a:avLst/>
            </a:prstGeom>
            <a:noFill/>
          </p:spPr>
          <p:txBody>
            <a:bodyPr wrap="square" rtlCol="0">
              <a:spAutoFit/>
            </a:bodyPr>
            <a:lstStyle/>
            <a:p>
              <a:pPr algn="just"/>
              <a:r>
                <a:rPr lang="en-GB" sz="1400" dirty="0"/>
                <a:t>Administrator:1001: No Password******: 5AH23694F4TGDSFG:::</a:t>
              </a:r>
            </a:p>
          </p:txBody>
        </p:sp>
        <p:pic>
          <p:nvPicPr>
            <p:cNvPr id="10" name="Picture 9" descr="Computer clip art">
              <a:extLst>
                <a:ext uri="{FF2B5EF4-FFF2-40B4-BE49-F238E27FC236}">
                  <a16:creationId xmlns:a16="http://schemas.microsoft.com/office/drawing/2014/main" id="{F243A6ED-A1DE-420D-9140-D6B74C3D96C9}"/>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698538" y="1314103"/>
              <a:ext cx="499325" cy="746051"/>
            </a:xfrm>
            <a:prstGeom prst="rect">
              <a:avLst/>
            </a:prstGeom>
          </p:spPr>
        </p:pic>
        <p:pic>
          <p:nvPicPr>
            <p:cNvPr id="11" name="Picture 10" descr="Manager Avatar Person · Free vector graphic on Pixabay">
              <a:extLst>
                <a:ext uri="{FF2B5EF4-FFF2-40B4-BE49-F238E27FC236}">
                  <a16:creationId xmlns:a16="http://schemas.microsoft.com/office/drawing/2014/main" id="{9FAF3F50-EAE0-4477-9368-09E65D79731F}"/>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932819" y="1971547"/>
              <a:ext cx="338748" cy="476480"/>
            </a:xfrm>
            <a:prstGeom prst="rect">
              <a:avLst/>
            </a:prstGeom>
          </p:spPr>
        </p:pic>
        <p:grpSp>
          <p:nvGrpSpPr>
            <p:cNvPr id="15" name="Group 14">
              <a:extLst>
                <a:ext uri="{FF2B5EF4-FFF2-40B4-BE49-F238E27FC236}">
                  <a16:creationId xmlns:a16="http://schemas.microsoft.com/office/drawing/2014/main" id="{5EBF8D20-6317-4CB4-85D3-8B2427F98F88}"/>
                </a:ext>
              </a:extLst>
            </p:cNvPr>
            <p:cNvGrpSpPr/>
            <p:nvPr/>
          </p:nvGrpSpPr>
          <p:grpSpPr>
            <a:xfrm>
              <a:off x="3127795" y="994998"/>
              <a:ext cx="1384260" cy="1384260"/>
              <a:chOff x="3115354" y="1290902"/>
              <a:chExt cx="1384260" cy="1384260"/>
            </a:xfrm>
          </p:grpSpPr>
          <p:pic>
            <p:nvPicPr>
              <p:cNvPr id="12" name="Graphic 11" descr="Computer">
                <a:extLst>
                  <a:ext uri="{FF2B5EF4-FFF2-40B4-BE49-F238E27FC236}">
                    <a16:creationId xmlns:a16="http://schemas.microsoft.com/office/drawing/2014/main" id="{86287633-9359-4141-ADF8-7EF1EA946722}"/>
                  </a:ext>
                </a:extLst>
              </p:cNvPr>
              <p:cNvPicPr>
                <a:picLocks noChangeAspect="1"/>
              </p:cNvPicPr>
              <p:nvPr/>
            </p:nvPicPr>
            <p:blipFill>
              <a:blip r:embed="rId6" cstate="print">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3115354" y="1290902"/>
                <a:ext cx="1384260" cy="1384260"/>
              </a:xfrm>
              <a:prstGeom prst="rect">
                <a:avLst/>
              </a:prstGeom>
            </p:spPr>
          </p:pic>
          <p:pic>
            <p:nvPicPr>
              <p:cNvPr id="13" name="Picture 12" descr="A picture containing text, nature, cave&#10;&#10;Description automatically generated">
                <a:extLst>
                  <a:ext uri="{FF2B5EF4-FFF2-40B4-BE49-F238E27FC236}">
                    <a16:creationId xmlns:a16="http://schemas.microsoft.com/office/drawing/2014/main" id="{61CF976C-DF89-4937-9E6C-7E1015CE9373}"/>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3225696" y="1649745"/>
                <a:ext cx="685291" cy="476480"/>
              </a:xfrm>
              <a:prstGeom prst="rect">
                <a:avLst/>
              </a:prstGeom>
            </p:spPr>
          </p:pic>
        </p:grpSp>
        <p:cxnSp>
          <p:nvCxnSpPr>
            <p:cNvPr id="19" name="Straight Arrow Connector 18">
              <a:extLst>
                <a:ext uri="{FF2B5EF4-FFF2-40B4-BE49-F238E27FC236}">
                  <a16:creationId xmlns:a16="http://schemas.microsoft.com/office/drawing/2014/main" id="{674A34E5-430E-4F47-9773-6B6D67A07328}"/>
                </a:ext>
              </a:extLst>
            </p:cNvPr>
            <p:cNvCxnSpPr>
              <a:cxnSpLocks/>
            </p:cNvCxnSpPr>
            <p:nvPr/>
          </p:nvCxnSpPr>
          <p:spPr>
            <a:xfrm flipH="1">
              <a:off x="5182963" y="3429000"/>
              <a:ext cx="1316032"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pic>
          <p:nvPicPr>
            <p:cNvPr id="21" name="Graphic 20" descr="Head with gears">
              <a:extLst>
                <a:ext uri="{FF2B5EF4-FFF2-40B4-BE49-F238E27FC236}">
                  <a16:creationId xmlns:a16="http://schemas.microsoft.com/office/drawing/2014/main" id="{BBDB2FEA-C72D-4AD3-A62F-2042CA801D2E}"/>
                </a:ext>
              </a:extLst>
            </p:cNvPr>
            <p:cNvPicPr>
              <a:picLocks noChangeAspect="1"/>
            </p:cNvPicPr>
            <p:nvPr/>
          </p:nvPicPr>
          <p:blipFill>
            <a:blip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flipH="1">
              <a:off x="6174009" y="2923658"/>
              <a:ext cx="505342" cy="505342"/>
            </a:xfrm>
            <a:prstGeom prst="rect">
              <a:avLst/>
            </a:prstGeom>
          </p:spPr>
        </p:pic>
        <p:sp>
          <p:nvSpPr>
            <p:cNvPr id="22" name="TextBox 21">
              <a:extLst>
                <a:ext uri="{FF2B5EF4-FFF2-40B4-BE49-F238E27FC236}">
                  <a16:creationId xmlns:a16="http://schemas.microsoft.com/office/drawing/2014/main" id="{23BD32AC-5E81-45FA-8FFA-C5F9EF2136DB}"/>
                </a:ext>
              </a:extLst>
            </p:cNvPr>
            <p:cNvSpPr txBox="1"/>
            <p:nvPr/>
          </p:nvSpPr>
          <p:spPr>
            <a:xfrm>
              <a:off x="4897692" y="3447937"/>
              <a:ext cx="1781659" cy="307777"/>
            </a:xfrm>
            <a:prstGeom prst="rect">
              <a:avLst/>
            </a:prstGeom>
            <a:noFill/>
          </p:spPr>
          <p:txBody>
            <a:bodyPr wrap="square" rtlCol="0">
              <a:spAutoFit/>
            </a:bodyPr>
            <a:lstStyle/>
            <a:p>
              <a:pPr algn="just"/>
              <a:r>
                <a:rPr lang="en-GB" sz="1400" dirty="0"/>
                <a:t>12p r4 qw3 rt7</a:t>
              </a:r>
            </a:p>
          </p:txBody>
        </p:sp>
        <p:cxnSp>
          <p:nvCxnSpPr>
            <p:cNvPr id="23" name="Straight Arrow Connector 22">
              <a:extLst>
                <a:ext uri="{FF2B5EF4-FFF2-40B4-BE49-F238E27FC236}">
                  <a16:creationId xmlns:a16="http://schemas.microsoft.com/office/drawing/2014/main" id="{1A10FC79-96DD-4C91-83BB-B00E62B76B66}"/>
                </a:ext>
              </a:extLst>
            </p:cNvPr>
            <p:cNvCxnSpPr>
              <a:cxnSpLocks/>
            </p:cNvCxnSpPr>
            <p:nvPr/>
          </p:nvCxnSpPr>
          <p:spPr>
            <a:xfrm>
              <a:off x="3019956" y="3867835"/>
              <a:ext cx="1155437"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pic>
          <p:nvPicPr>
            <p:cNvPr id="25" name="Graphic 24" descr="Good Idea">
              <a:extLst>
                <a:ext uri="{FF2B5EF4-FFF2-40B4-BE49-F238E27FC236}">
                  <a16:creationId xmlns:a16="http://schemas.microsoft.com/office/drawing/2014/main" id="{09493EEB-2E97-491E-8AFC-79AED5F900BF}"/>
                </a:ext>
              </a:extLst>
            </p:cNvPr>
            <p:cNvPicPr>
              <a:picLocks noChangeAspect="1"/>
            </p:cNvPicPr>
            <p:nvPr/>
          </p:nvPicPr>
          <p:blipFill>
            <a:blip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2857324" y="3347929"/>
              <a:ext cx="505342" cy="505342"/>
            </a:xfrm>
            <a:prstGeom prst="rect">
              <a:avLst/>
            </a:prstGeom>
          </p:spPr>
        </p:pic>
        <p:sp>
          <p:nvSpPr>
            <p:cNvPr id="26" name="TextBox 25">
              <a:extLst>
                <a:ext uri="{FF2B5EF4-FFF2-40B4-BE49-F238E27FC236}">
                  <a16:creationId xmlns:a16="http://schemas.microsoft.com/office/drawing/2014/main" id="{1E32763D-F4EA-43EE-AB99-2D9038A5F2F1}"/>
                </a:ext>
              </a:extLst>
            </p:cNvPr>
            <p:cNvSpPr txBox="1"/>
            <p:nvPr/>
          </p:nvSpPr>
          <p:spPr>
            <a:xfrm>
              <a:off x="3102193" y="3933179"/>
              <a:ext cx="1781659" cy="307777"/>
            </a:xfrm>
            <a:prstGeom prst="rect">
              <a:avLst/>
            </a:prstGeom>
            <a:noFill/>
          </p:spPr>
          <p:txBody>
            <a:bodyPr wrap="square" rtlCol="0">
              <a:spAutoFit/>
            </a:bodyPr>
            <a:lstStyle/>
            <a:p>
              <a:pPr algn="just"/>
              <a:r>
                <a:rPr lang="en-GB" sz="1400" dirty="0"/>
                <a:t>12p r4 qw3 rt7</a:t>
              </a:r>
            </a:p>
          </p:txBody>
        </p:sp>
        <p:pic>
          <p:nvPicPr>
            <p:cNvPr id="27" name="Picture 26" descr="Planet - Fellowship of FSFE">
              <a:extLst>
                <a:ext uri="{FF2B5EF4-FFF2-40B4-BE49-F238E27FC236}">
                  <a16:creationId xmlns:a16="http://schemas.microsoft.com/office/drawing/2014/main" id="{8CF4E489-AD69-451A-AB41-C01F3BADCB40}"/>
                </a:ext>
              </a:extLst>
            </p:cNvPr>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4592030" y="4208443"/>
              <a:ext cx="474684" cy="356013"/>
            </a:xfrm>
            <a:prstGeom prst="rect">
              <a:avLst/>
            </a:prstGeom>
          </p:spPr>
        </p:pic>
      </p:grpSp>
    </p:spTree>
    <p:extLst>
      <p:ext uri="{BB962C8B-B14F-4D97-AF65-F5344CB8AC3E}">
        <p14:creationId xmlns:p14="http://schemas.microsoft.com/office/powerpoint/2010/main" val="31306654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520794" cy="583660"/>
          </a:xfrm>
        </p:spPr>
        <p:txBody>
          <a:bodyPr>
            <a:normAutofit/>
          </a:bodyPr>
          <a:lstStyle/>
          <a:p>
            <a:r>
              <a:rPr lang="en-US" sz="3200" dirty="0"/>
              <a:t>Gaining Access – Authentication Mechanism</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rmAutofit/>
          </a:bodyPr>
          <a:lstStyle/>
          <a:p>
            <a:pPr algn="just">
              <a:buFont typeface="Courier New" panose="02070309020205020404" pitchFamily="49" charset="0"/>
              <a:buChar char="o"/>
            </a:pPr>
            <a:r>
              <a:rPr lang="en-GB" sz="1800" dirty="0">
                <a:solidFill>
                  <a:srgbClr val="333333"/>
                </a:solidFill>
                <a:latin typeface="Calibri"/>
                <a:ea typeface="Source Sans Pro"/>
                <a:cs typeface="Calibri"/>
              </a:rPr>
              <a:t>Kerberos Authentication: Windows has made Kerberos as its default authentication protocol.</a:t>
            </a:r>
          </a:p>
        </p:txBody>
      </p:sp>
      <p:cxnSp>
        <p:nvCxnSpPr>
          <p:cNvPr id="8" name="Straight Arrow Connector 7">
            <a:extLst>
              <a:ext uri="{FF2B5EF4-FFF2-40B4-BE49-F238E27FC236}">
                <a16:creationId xmlns:a16="http://schemas.microsoft.com/office/drawing/2014/main" id="{BD9B8893-DD7E-4DD2-94DC-F5450165A404}"/>
              </a:ext>
            </a:extLst>
          </p:cNvPr>
          <p:cNvCxnSpPr>
            <a:cxnSpLocks/>
          </p:cNvCxnSpPr>
          <p:nvPr/>
        </p:nvCxnSpPr>
        <p:spPr>
          <a:xfrm>
            <a:off x="2564380" y="1739301"/>
            <a:ext cx="2526728"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9" name="TextBox 8">
            <a:extLst>
              <a:ext uri="{FF2B5EF4-FFF2-40B4-BE49-F238E27FC236}">
                <a16:creationId xmlns:a16="http://schemas.microsoft.com/office/drawing/2014/main" id="{B134931B-5CD9-4B7A-B418-1D6DA202EE4E}"/>
              </a:ext>
            </a:extLst>
          </p:cNvPr>
          <p:cNvSpPr txBox="1"/>
          <p:nvPr/>
        </p:nvSpPr>
        <p:spPr>
          <a:xfrm>
            <a:off x="2292643" y="1472845"/>
            <a:ext cx="4428502" cy="738664"/>
          </a:xfrm>
          <a:prstGeom prst="rect">
            <a:avLst/>
          </a:prstGeom>
          <a:noFill/>
        </p:spPr>
        <p:txBody>
          <a:bodyPr wrap="square" rtlCol="0">
            <a:spAutoFit/>
          </a:bodyPr>
          <a:lstStyle/>
          <a:p>
            <a:pPr algn="just"/>
            <a:r>
              <a:rPr lang="en-GB" sz="1400" dirty="0"/>
              <a:t>User request to AS (TGT)  </a:t>
            </a:r>
          </a:p>
          <a:p>
            <a:pPr algn="just"/>
            <a:endParaRPr lang="en-GB" sz="1400" dirty="0"/>
          </a:p>
          <a:p>
            <a:pPr algn="just"/>
            <a:r>
              <a:rPr lang="en-GB" sz="1400" dirty="0"/>
              <a:t>Server responds with </a:t>
            </a:r>
            <a:r>
              <a:rPr lang="en-GB" sz="1400" b="1" dirty="0">
                <a:solidFill>
                  <a:srgbClr val="FFC000"/>
                </a:solidFill>
                <a:effectLst>
                  <a:outerShdw blurRad="38100" dist="38100" dir="2700000" algn="tl">
                    <a:srgbClr val="000000">
                      <a:alpha val="43137"/>
                    </a:srgbClr>
                  </a:outerShdw>
                </a:effectLst>
              </a:rPr>
              <a:t>Encrypted TGT and Session Key</a:t>
            </a:r>
          </a:p>
        </p:txBody>
      </p:sp>
      <p:pic>
        <p:nvPicPr>
          <p:cNvPr id="11" name="Picture 10" descr="Manager Avatar Person · Free vector graphic on Pixabay">
            <a:extLst>
              <a:ext uri="{FF2B5EF4-FFF2-40B4-BE49-F238E27FC236}">
                <a16:creationId xmlns:a16="http://schemas.microsoft.com/office/drawing/2014/main" id="{9FAF3F50-EAE0-4477-9368-09E65D79731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77867" y="2528742"/>
            <a:ext cx="338748" cy="476480"/>
          </a:xfrm>
          <a:prstGeom prst="rect">
            <a:avLst/>
          </a:prstGeom>
        </p:spPr>
      </p:pic>
      <p:grpSp>
        <p:nvGrpSpPr>
          <p:cNvPr id="15" name="Group 14">
            <a:extLst>
              <a:ext uri="{FF2B5EF4-FFF2-40B4-BE49-F238E27FC236}">
                <a16:creationId xmlns:a16="http://schemas.microsoft.com/office/drawing/2014/main" id="{5EBF8D20-6317-4CB4-85D3-8B2427F98F88}"/>
              </a:ext>
            </a:extLst>
          </p:cNvPr>
          <p:cNvGrpSpPr/>
          <p:nvPr/>
        </p:nvGrpSpPr>
        <p:grpSpPr>
          <a:xfrm>
            <a:off x="747241" y="1490660"/>
            <a:ext cx="1384260" cy="1384260"/>
            <a:chOff x="3115354" y="1290902"/>
            <a:chExt cx="1384260" cy="1384260"/>
          </a:xfrm>
        </p:grpSpPr>
        <p:pic>
          <p:nvPicPr>
            <p:cNvPr id="12" name="Graphic 11" descr="Computer">
              <a:extLst>
                <a:ext uri="{FF2B5EF4-FFF2-40B4-BE49-F238E27FC236}">
                  <a16:creationId xmlns:a16="http://schemas.microsoft.com/office/drawing/2014/main" id="{86287633-9359-4141-ADF8-7EF1EA946722}"/>
                </a:ext>
              </a:extLst>
            </p:cNvPr>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3115354" y="1290902"/>
              <a:ext cx="1384260" cy="1384260"/>
            </a:xfrm>
            <a:prstGeom prst="rect">
              <a:avLst/>
            </a:prstGeom>
          </p:spPr>
        </p:pic>
        <p:pic>
          <p:nvPicPr>
            <p:cNvPr id="13" name="Picture 12" descr="A picture containing text, nature, cave&#10;&#10;Description automatically generated">
              <a:extLst>
                <a:ext uri="{FF2B5EF4-FFF2-40B4-BE49-F238E27FC236}">
                  <a16:creationId xmlns:a16="http://schemas.microsoft.com/office/drawing/2014/main" id="{61CF976C-DF89-4937-9E6C-7E1015CE937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225696" y="1649745"/>
              <a:ext cx="685291" cy="476480"/>
            </a:xfrm>
            <a:prstGeom prst="rect">
              <a:avLst/>
            </a:prstGeom>
          </p:spPr>
        </p:pic>
      </p:grpSp>
      <p:cxnSp>
        <p:nvCxnSpPr>
          <p:cNvPr id="19" name="Straight Arrow Connector 18">
            <a:extLst>
              <a:ext uri="{FF2B5EF4-FFF2-40B4-BE49-F238E27FC236}">
                <a16:creationId xmlns:a16="http://schemas.microsoft.com/office/drawing/2014/main" id="{674A34E5-430E-4F47-9773-6B6D67A07328}"/>
              </a:ext>
            </a:extLst>
          </p:cNvPr>
          <p:cNvCxnSpPr>
            <a:cxnSpLocks/>
          </p:cNvCxnSpPr>
          <p:nvPr/>
        </p:nvCxnSpPr>
        <p:spPr>
          <a:xfrm flipH="1">
            <a:off x="2564380" y="1919354"/>
            <a:ext cx="2512049"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2" name="TextBox 21">
            <a:extLst>
              <a:ext uri="{FF2B5EF4-FFF2-40B4-BE49-F238E27FC236}">
                <a16:creationId xmlns:a16="http://schemas.microsoft.com/office/drawing/2014/main" id="{23BD32AC-5E81-45FA-8FFA-C5F9EF2136DB}"/>
              </a:ext>
            </a:extLst>
          </p:cNvPr>
          <p:cNvSpPr txBox="1"/>
          <p:nvPr/>
        </p:nvSpPr>
        <p:spPr>
          <a:xfrm>
            <a:off x="8520423" y="2684045"/>
            <a:ext cx="1051080" cy="307777"/>
          </a:xfrm>
          <a:prstGeom prst="rect">
            <a:avLst/>
          </a:prstGeom>
          <a:noFill/>
        </p:spPr>
        <p:txBody>
          <a:bodyPr wrap="square" rtlCol="0">
            <a:spAutoFit/>
          </a:bodyPr>
          <a:lstStyle/>
          <a:p>
            <a:pPr algn="just"/>
            <a:r>
              <a:rPr lang="en-GB" sz="1400" dirty="0"/>
              <a:t>Database</a:t>
            </a:r>
          </a:p>
        </p:txBody>
      </p:sp>
      <p:pic>
        <p:nvPicPr>
          <p:cNvPr id="20" name="Graphic 19" descr="Inbox">
            <a:extLst>
              <a:ext uri="{FF2B5EF4-FFF2-40B4-BE49-F238E27FC236}">
                <a16:creationId xmlns:a16="http://schemas.microsoft.com/office/drawing/2014/main" id="{3F7FF633-79AE-4A28-8418-042068CC3999}"/>
              </a:ext>
            </a:extLst>
          </p:cNvPr>
          <p:cNvPicPr>
            <a:picLocks noChangeAspect="1"/>
          </p:cNvPicPr>
          <p:nvPr/>
        </p:nvPicPr>
        <p:blipFill>
          <a:blip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6772563" y="3060671"/>
            <a:ext cx="1279465" cy="1279465"/>
          </a:xfrm>
          <a:prstGeom prst="rect">
            <a:avLst/>
          </a:prstGeom>
        </p:spPr>
      </p:pic>
      <p:pic>
        <p:nvPicPr>
          <p:cNvPr id="24" name="Picture 23" descr="Computer Database Network · Free vector graphic on Pixabay">
            <a:extLst>
              <a:ext uri="{FF2B5EF4-FFF2-40B4-BE49-F238E27FC236}">
                <a16:creationId xmlns:a16="http://schemas.microsoft.com/office/drawing/2014/main" id="{54C42712-5DC4-421C-9CB6-980127FDD5BA}"/>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8512053" y="1393304"/>
            <a:ext cx="1039572" cy="1279473"/>
          </a:xfrm>
          <a:prstGeom prst="rect">
            <a:avLst/>
          </a:prstGeom>
        </p:spPr>
      </p:pic>
      <p:sp>
        <p:nvSpPr>
          <p:cNvPr id="29" name="Rectangle 28">
            <a:extLst>
              <a:ext uri="{FF2B5EF4-FFF2-40B4-BE49-F238E27FC236}">
                <a16:creationId xmlns:a16="http://schemas.microsoft.com/office/drawing/2014/main" id="{D206EC95-8A2E-43DC-9F74-453DF20D52EB}"/>
              </a:ext>
            </a:extLst>
          </p:cNvPr>
          <p:cNvSpPr/>
          <p:nvPr/>
        </p:nvSpPr>
        <p:spPr>
          <a:xfrm>
            <a:off x="5991748" y="1539246"/>
            <a:ext cx="2520305" cy="400110"/>
          </a:xfrm>
          <a:prstGeom prst="rect">
            <a:avLst/>
          </a:prstGeom>
          <a:noFill/>
        </p:spPr>
        <p:txBody>
          <a:bodyPr wrap="none" lIns="91440" tIns="45720" rIns="91440" bIns="45720">
            <a:spAutoFit/>
          </a:bodyPr>
          <a:lstStyle/>
          <a:p>
            <a:pPr algn="ctr"/>
            <a:r>
              <a:rPr lang="en-US" sz="2000" b="1" dirty="0">
                <a:ln w="22225">
                  <a:solidFill>
                    <a:schemeClr val="accent2"/>
                  </a:solidFill>
                  <a:prstDash val="solid"/>
                </a:ln>
                <a:solidFill>
                  <a:schemeClr val="accent2">
                    <a:lumMod val="40000"/>
                    <a:lumOff val="60000"/>
                  </a:schemeClr>
                </a:solidFill>
              </a:rPr>
              <a:t>Authentication Server</a:t>
            </a:r>
            <a:endParaRPr lang="en-US" sz="2800" b="1" cap="none" spc="0" dirty="0">
              <a:ln w="22225">
                <a:solidFill>
                  <a:schemeClr val="accent2"/>
                </a:solidFill>
                <a:prstDash val="solid"/>
              </a:ln>
              <a:solidFill>
                <a:schemeClr val="accent2">
                  <a:lumMod val="40000"/>
                  <a:lumOff val="60000"/>
                </a:schemeClr>
              </a:solidFill>
              <a:effectLst/>
            </a:endParaRPr>
          </a:p>
        </p:txBody>
      </p:sp>
      <p:sp>
        <p:nvSpPr>
          <p:cNvPr id="30" name="Rectangle 29">
            <a:extLst>
              <a:ext uri="{FF2B5EF4-FFF2-40B4-BE49-F238E27FC236}">
                <a16:creationId xmlns:a16="http://schemas.microsoft.com/office/drawing/2014/main" id="{E0D1A1BA-A71D-4EBE-A220-EBF8830AB022}"/>
              </a:ext>
            </a:extLst>
          </p:cNvPr>
          <p:cNvSpPr/>
          <p:nvPr/>
        </p:nvSpPr>
        <p:spPr>
          <a:xfrm>
            <a:off x="5983382" y="2272667"/>
            <a:ext cx="2537041" cy="400110"/>
          </a:xfrm>
          <a:prstGeom prst="rect">
            <a:avLst/>
          </a:prstGeom>
          <a:noFill/>
        </p:spPr>
        <p:txBody>
          <a:bodyPr wrap="none" lIns="91440" tIns="45720" rIns="91440" bIns="45720">
            <a:spAutoFit/>
          </a:bodyPr>
          <a:lstStyle/>
          <a:p>
            <a:pPr algn="ctr"/>
            <a:r>
              <a:rPr lang="en-US" sz="2000" b="1" dirty="0">
                <a:ln w="22225">
                  <a:solidFill>
                    <a:schemeClr val="accent2"/>
                  </a:solidFill>
                  <a:prstDash val="solid"/>
                </a:ln>
                <a:solidFill>
                  <a:schemeClr val="accent2">
                    <a:lumMod val="40000"/>
                    <a:lumOff val="60000"/>
                  </a:schemeClr>
                </a:solidFill>
              </a:rPr>
              <a:t>Ticket Granting Server</a:t>
            </a:r>
            <a:endParaRPr lang="en-US" sz="2800" b="1" cap="none" spc="0" dirty="0">
              <a:ln w="22225">
                <a:solidFill>
                  <a:schemeClr val="accent2"/>
                </a:solidFill>
                <a:prstDash val="solid"/>
              </a:ln>
              <a:solidFill>
                <a:schemeClr val="accent2">
                  <a:lumMod val="40000"/>
                  <a:lumOff val="60000"/>
                </a:schemeClr>
              </a:solidFill>
              <a:effectLst/>
            </a:endParaRPr>
          </a:p>
        </p:txBody>
      </p:sp>
      <p:sp>
        <p:nvSpPr>
          <p:cNvPr id="31" name="TextBox 30">
            <a:extLst>
              <a:ext uri="{FF2B5EF4-FFF2-40B4-BE49-F238E27FC236}">
                <a16:creationId xmlns:a16="http://schemas.microsoft.com/office/drawing/2014/main" id="{546FB6E8-1D73-44B7-B683-63175A1F50EC}"/>
              </a:ext>
            </a:extLst>
          </p:cNvPr>
          <p:cNvSpPr txBox="1"/>
          <p:nvPr/>
        </p:nvSpPr>
        <p:spPr>
          <a:xfrm>
            <a:off x="9635673" y="1968082"/>
            <a:ext cx="1936845" cy="307777"/>
          </a:xfrm>
          <a:prstGeom prst="rect">
            <a:avLst/>
          </a:prstGeom>
          <a:noFill/>
        </p:spPr>
        <p:txBody>
          <a:bodyPr wrap="square" rtlCol="0">
            <a:spAutoFit/>
          </a:bodyPr>
          <a:lstStyle/>
          <a:p>
            <a:pPr algn="just"/>
            <a:r>
              <a:rPr lang="en-GB" sz="1400" b="1" dirty="0">
                <a:solidFill>
                  <a:srgbClr val="FF0000"/>
                </a:solidFill>
                <a:effectLst>
                  <a:outerShdw blurRad="38100" dist="38100" dir="2700000" algn="tl">
                    <a:srgbClr val="000000">
                      <a:alpha val="43137"/>
                    </a:srgbClr>
                  </a:outerShdw>
                </a:effectLst>
              </a:rPr>
              <a:t>Key Distribution </a:t>
            </a:r>
            <a:r>
              <a:rPr lang="en-GB" sz="1400" b="1" dirty="0" err="1">
                <a:solidFill>
                  <a:srgbClr val="FF0000"/>
                </a:solidFill>
                <a:effectLst>
                  <a:outerShdw blurRad="38100" dist="38100" dir="2700000" algn="tl">
                    <a:srgbClr val="000000">
                      <a:alpha val="43137"/>
                    </a:srgbClr>
                  </a:outerShdw>
                </a:effectLst>
              </a:rPr>
              <a:t>Center</a:t>
            </a:r>
            <a:r>
              <a:rPr lang="en-GB" sz="1400" b="1" dirty="0">
                <a:solidFill>
                  <a:srgbClr val="FF0000"/>
                </a:solidFill>
                <a:effectLst>
                  <a:outerShdw blurRad="38100" dist="38100" dir="2700000" algn="tl">
                    <a:srgbClr val="000000">
                      <a:alpha val="43137"/>
                    </a:srgbClr>
                  </a:outerShdw>
                </a:effectLst>
              </a:rPr>
              <a:t> </a:t>
            </a:r>
          </a:p>
        </p:txBody>
      </p:sp>
      <p:cxnSp>
        <p:nvCxnSpPr>
          <p:cNvPr id="32" name="Straight Arrow Connector 31">
            <a:extLst>
              <a:ext uri="{FF2B5EF4-FFF2-40B4-BE49-F238E27FC236}">
                <a16:creationId xmlns:a16="http://schemas.microsoft.com/office/drawing/2014/main" id="{ADE92D4B-6428-44BA-B3F7-DA93C3538419}"/>
              </a:ext>
            </a:extLst>
          </p:cNvPr>
          <p:cNvCxnSpPr>
            <a:cxnSpLocks/>
          </p:cNvCxnSpPr>
          <p:nvPr/>
        </p:nvCxnSpPr>
        <p:spPr>
          <a:xfrm>
            <a:off x="2564380" y="2351108"/>
            <a:ext cx="2526728"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33" name="Straight Arrow Connector 32">
            <a:extLst>
              <a:ext uri="{FF2B5EF4-FFF2-40B4-BE49-F238E27FC236}">
                <a16:creationId xmlns:a16="http://schemas.microsoft.com/office/drawing/2014/main" id="{98D7CCD0-73B2-4F25-A695-10087F41C1E4}"/>
              </a:ext>
            </a:extLst>
          </p:cNvPr>
          <p:cNvCxnSpPr>
            <a:cxnSpLocks/>
          </p:cNvCxnSpPr>
          <p:nvPr/>
        </p:nvCxnSpPr>
        <p:spPr>
          <a:xfrm flipH="1">
            <a:off x="2564380" y="2531161"/>
            <a:ext cx="2512049"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34" name="Straight Arrow Connector 33">
            <a:extLst>
              <a:ext uri="{FF2B5EF4-FFF2-40B4-BE49-F238E27FC236}">
                <a16:creationId xmlns:a16="http://schemas.microsoft.com/office/drawing/2014/main" id="{EFB07A24-84B3-4143-9A6C-5C29776392DB}"/>
              </a:ext>
            </a:extLst>
          </p:cNvPr>
          <p:cNvCxnSpPr>
            <a:cxnSpLocks/>
          </p:cNvCxnSpPr>
          <p:nvPr/>
        </p:nvCxnSpPr>
        <p:spPr>
          <a:xfrm>
            <a:off x="2557040" y="3631554"/>
            <a:ext cx="2526728"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35" name="Straight Arrow Connector 34">
            <a:extLst>
              <a:ext uri="{FF2B5EF4-FFF2-40B4-BE49-F238E27FC236}">
                <a16:creationId xmlns:a16="http://schemas.microsoft.com/office/drawing/2014/main" id="{258B80A3-B43E-45CB-9936-5A2CB39DEFEE}"/>
              </a:ext>
            </a:extLst>
          </p:cNvPr>
          <p:cNvCxnSpPr>
            <a:cxnSpLocks/>
          </p:cNvCxnSpPr>
          <p:nvPr/>
        </p:nvCxnSpPr>
        <p:spPr>
          <a:xfrm flipH="1">
            <a:off x="2557040" y="3811607"/>
            <a:ext cx="2512049"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36" name="TextBox 35">
            <a:extLst>
              <a:ext uri="{FF2B5EF4-FFF2-40B4-BE49-F238E27FC236}">
                <a16:creationId xmlns:a16="http://schemas.microsoft.com/office/drawing/2014/main" id="{41F16BAA-DE74-48BB-8155-D75710290F27}"/>
              </a:ext>
            </a:extLst>
          </p:cNvPr>
          <p:cNvSpPr txBox="1"/>
          <p:nvPr/>
        </p:nvSpPr>
        <p:spPr>
          <a:xfrm>
            <a:off x="2205267" y="2599403"/>
            <a:ext cx="5275584" cy="523220"/>
          </a:xfrm>
          <a:prstGeom prst="rect">
            <a:avLst/>
          </a:prstGeom>
          <a:noFill/>
        </p:spPr>
        <p:txBody>
          <a:bodyPr wrap="square" rtlCol="0">
            <a:spAutoFit/>
          </a:bodyPr>
          <a:lstStyle/>
          <a:p>
            <a:pPr algn="just"/>
            <a:r>
              <a:rPr lang="en-GB" sz="1400" dirty="0"/>
              <a:t>User request to TGS for a Service ticket </a:t>
            </a:r>
            <a:r>
              <a:rPr lang="en-GB" sz="1400" b="1" dirty="0">
                <a:solidFill>
                  <a:srgbClr val="FFC000"/>
                </a:solidFill>
                <a:effectLst>
                  <a:outerShdw blurRad="38100" dist="38100" dir="2700000" algn="tl">
                    <a:srgbClr val="000000">
                      <a:alpha val="43137"/>
                    </a:srgbClr>
                  </a:outerShdw>
                </a:effectLst>
              </a:rPr>
              <a:t>(TGT - AS1)</a:t>
            </a:r>
            <a:r>
              <a:rPr lang="en-GB" sz="1400" dirty="0"/>
              <a:t> </a:t>
            </a:r>
          </a:p>
          <a:p>
            <a:pPr algn="just"/>
            <a:r>
              <a:rPr lang="en-GB" sz="1400" dirty="0"/>
              <a:t>Server responds to User by verifying TGT &amp; users Service access rights</a:t>
            </a:r>
          </a:p>
        </p:txBody>
      </p:sp>
      <p:sp>
        <p:nvSpPr>
          <p:cNvPr id="37" name="TextBox 36">
            <a:extLst>
              <a:ext uri="{FF2B5EF4-FFF2-40B4-BE49-F238E27FC236}">
                <a16:creationId xmlns:a16="http://schemas.microsoft.com/office/drawing/2014/main" id="{9552459A-1F5D-4250-8733-759BFFE3B565}"/>
              </a:ext>
            </a:extLst>
          </p:cNvPr>
          <p:cNvSpPr txBox="1"/>
          <p:nvPr/>
        </p:nvSpPr>
        <p:spPr>
          <a:xfrm>
            <a:off x="2099168" y="3331071"/>
            <a:ext cx="4815452" cy="738664"/>
          </a:xfrm>
          <a:prstGeom prst="rect">
            <a:avLst/>
          </a:prstGeom>
          <a:noFill/>
        </p:spPr>
        <p:txBody>
          <a:bodyPr wrap="square" rtlCol="0">
            <a:spAutoFit/>
          </a:bodyPr>
          <a:lstStyle/>
          <a:p>
            <a:pPr algn="just"/>
            <a:r>
              <a:rPr lang="en-GB" sz="1400" dirty="0"/>
              <a:t>User request to application server using session key</a:t>
            </a:r>
          </a:p>
          <a:p>
            <a:pPr algn="just"/>
            <a:endParaRPr lang="en-GB" sz="1400" dirty="0"/>
          </a:p>
          <a:p>
            <a:pPr algn="just"/>
            <a:r>
              <a:rPr lang="en-GB" sz="1400" dirty="0"/>
              <a:t>Reply is sent to prove that it is the expected server</a:t>
            </a:r>
          </a:p>
        </p:txBody>
      </p:sp>
      <p:sp>
        <p:nvSpPr>
          <p:cNvPr id="38" name="TextBox 37">
            <a:extLst>
              <a:ext uri="{FF2B5EF4-FFF2-40B4-BE49-F238E27FC236}">
                <a16:creationId xmlns:a16="http://schemas.microsoft.com/office/drawing/2014/main" id="{ECEC7B86-1CF1-4A76-A8C1-26CEDF9864E0}"/>
              </a:ext>
            </a:extLst>
          </p:cNvPr>
          <p:cNvSpPr txBox="1"/>
          <p:nvPr/>
        </p:nvSpPr>
        <p:spPr>
          <a:xfrm>
            <a:off x="8019222" y="3800393"/>
            <a:ext cx="2025234" cy="307777"/>
          </a:xfrm>
          <a:prstGeom prst="rect">
            <a:avLst/>
          </a:prstGeom>
          <a:noFill/>
        </p:spPr>
        <p:txBody>
          <a:bodyPr wrap="square" rtlCol="0">
            <a:spAutoFit/>
          </a:bodyPr>
          <a:lstStyle/>
          <a:p>
            <a:pPr algn="just"/>
            <a:r>
              <a:rPr lang="en-GB" sz="1400" dirty="0"/>
              <a:t>Application Server – AS1</a:t>
            </a:r>
          </a:p>
        </p:txBody>
      </p:sp>
    </p:spTree>
    <p:extLst>
      <p:ext uri="{BB962C8B-B14F-4D97-AF65-F5344CB8AC3E}">
        <p14:creationId xmlns:p14="http://schemas.microsoft.com/office/powerpoint/2010/main" val="3156178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9"/>
                                        </p:tgtEl>
                                        <p:attrNameLst>
                                          <p:attrName>style.visibility</p:attrName>
                                        </p:attrNameLst>
                                      </p:cBhvr>
                                      <p:to>
                                        <p:strVal val="visible"/>
                                      </p:to>
                                    </p:set>
                                    <p:anim calcmode="lin" valueType="num">
                                      <p:cBhvr additive="base">
                                        <p:cTn id="7" dur="500" fill="hold"/>
                                        <p:tgtEl>
                                          <p:spTgt spid="29"/>
                                        </p:tgtEl>
                                        <p:attrNameLst>
                                          <p:attrName>ppt_x</p:attrName>
                                        </p:attrNameLst>
                                      </p:cBhvr>
                                      <p:tavLst>
                                        <p:tav tm="0">
                                          <p:val>
                                            <p:strVal val="#ppt_x"/>
                                          </p:val>
                                        </p:tav>
                                        <p:tav tm="100000">
                                          <p:val>
                                            <p:strVal val="#ppt_x"/>
                                          </p:val>
                                        </p:tav>
                                      </p:tavLst>
                                    </p:anim>
                                    <p:anim calcmode="lin" valueType="num">
                                      <p:cBhvr additive="base">
                                        <p:cTn id="8"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0"/>
                                        </p:tgtEl>
                                        <p:attrNameLst>
                                          <p:attrName>style.visibility</p:attrName>
                                        </p:attrNameLst>
                                      </p:cBhvr>
                                      <p:to>
                                        <p:strVal val="visible"/>
                                      </p:to>
                                    </p:set>
                                    <p:anim calcmode="lin" valueType="num">
                                      <p:cBhvr additive="base">
                                        <p:cTn id="13" dur="500" fill="hold"/>
                                        <p:tgtEl>
                                          <p:spTgt spid="30"/>
                                        </p:tgtEl>
                                        <p:attrNameLst>
                                          <p:attrName>ppt_x</p:attrName>
                                        </p:attrNameLst>
                                      </p:cBhvr>
                                      <p:tavLst>
                                        <p:tav tm="0">
                                          <p:val>
                                            <p:strVal val="#ppt_x"/>
                                          </p:val>
                                        </p:tav>
                                        <p:tav tm="100000">
                                          <p:val>
                                            <p:strVal val="#ppt_x"/>
                                          </p:val>
                                        </p:tav>
                                      </p:tavLst>
                                    </p:anim>
                                    <p:anim calcmode="lin" valueType="num">
                                      <p:cBhvr additive="base">
                                        <p:cTn id="14" dur="500" fill="hold"/>
                                        <p:tgtEl>
                                          <p:spTgt spid="3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p:bldP spid="30"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Gaining Access – Salting</a:t>
            </a:r>
            <a:endParaRPr lang="en-GB" sz="3200" dirty="0"/>
          </a:p>
        </p:txBody>
      </p:sp>
      <p:sp>
        <p:nvSpPr>
          <p:cNvPr id="36" name="Content Placeholder 2">
            <a:extLst>
              <a:ext uri="{FF2B5EF4-FFF2-40B4-BE49-F238E27FC236}">
                <a16:creationId xmlns:a16="http://schemas.microsoft.com/office/drawing/2014/main" id="{538A411D-3D3E-485F-921E-6B28A25A1B4D}"/>
              </a:ext>
            </a:extLst>
          </p:cNvPr>
          <p:cNvSpPr>
            <a:spLocks noGrp="1"/>
          </p:cNvSpPr>
          <p:nvPr>
            <p:ph idx="1"/>
          </p:nvPr>
        </p:nvSpPr>
        <p:spPr>
          <a:xfrm>
            <a:off x="355076" y="817295"/>
            <a:ext cx="11481847" cy="1546697"/>
          </a:xfrm>
        </p:spPr>
        <p:txBody>
          <a:bodyPr>
            <a:normAutofit/>
          </a:bodyPr>
          <a:lstStyle/>
          <a:p>
            <a:pPr algn="just">
              <a:buFont typeface="Courier New" panose="02070309020205020404" pitchFamily="49" charset="0"/>
              <a:buChar char="o"/>
            </a:pPr>
            <a:r>
              <a:rPr lang="en-US" sz="1800" b="1" dirty="0">
                <a:solidFill>
                  <a:srgbClr val="333333"/>
                </a:solidFill>
                <a:latin typeface="Calibri"/>
                <a:ea typeface="Source Sans Pro"/>
                <a:cs typeface="Calibri"/>
              </a:rPr>
              <a:t>It is a technique where random string of characters are added to the password before calculating the hash. </a:t>
            </a:r>
          </a:p>
          <a:p>
            <a:pPr algn="just">
              <a:buFont typeface="Courier New" panose="02070309020205020404" pitchFamily="49" charset="0"/>
              <a:buChar char="o"/>
            </a:pPr>
            <a:r>
              <a:rPr lang="en-US" sz="1800" b="1" dirty="0">
                <a:solidFill>
                  <a:srgbClr val="333333"/>
                </a:solidFill>
                <a:latin typeface="Calibri"/>
                <a:ea typeface="Source Sans Pro"/>
                <a:cs typeface="Calibri"/>
              </a:rPr>
              <a:t>This makes reverse hashing more complex.</a:t>
            </a:r>
          </a:p>
          <a:p>
            <a:pPr algn="just">
              <a:buFont typeface="Courier New" panose="02070309020205020404" pitchFamily="49" charset="0"/>
              <a:buChar char="o"/>
            </a:pPr>
            <a:r>
              <a:rPr lang="en-US" sz="1800" b="1" dirty="0">
                <a:solidFill>
                  <a:srgbClr val="333333"/>
                </a:solidFill>
                <a:latin typeface="Calibri"/>
                <a:ea typeface="Source Sans Pro"/>
                <a:cs typeface="Calibri"/>
              </a:rPr>
              <a:t>This could overcome pre-computed hash attacks.</a:t>
            </a:r>
            <a:endParaRPr lang="en-US" sz="1800" dirty="0">
              <a:solidFill>
                <a:srgbClr val="333333"/>
              </a:solidFill>
              <a:latin typeface="Calibri"/>
              <a:ea typeface="Source Sans Pro"/>
              <a:cs typeface="Calibri"/>
            </a:endParaRPr>
          </a:p>
        </p:txBody>
      </p:sp>
    </p:spTree>
    <p:extLst>
      <p:ext uri="{BB962C8B-B14F-4D97-AF65-F5344CB8AC3E}">
        <p14:creationId xmlns:p14="http://schemas.microsoft.com/office/powerpoint/2010/main" val="16839830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Gaining Access – Defending Password Cracking</a:t>
            </a:r>
            <a:endParaRPr lang="en-GB" sz="3200" dirty="0"/>
          </a:p>
        </p:txBody>
      </p:sp>
      <p:sp>
        <p:nvSpPr>
          <p:cNvPr id="36" name="Content Placeholder 2">
            <a:extLst>
              <a:ext uri="{FF2B5EF4-FFF2-40B4-BE49-F238E27FC236}">
                <a16:creationId xmlns:a16="http://schemas.microsoft.com/office/drawing/2014/main" id="{538A411D-3D3E-485F-921E-6B28A25A1B4D}"/>
              </a:ext>
            </a:extLst>
          </p:cNvPr>
          <p:cNvSpPr>
            <a:spLocks noGrp="1"/>
          </p:cNvSpPr>
          <p:nvPr>
            <p:ph idx="1"/>
          </p:nvPr>
        </p:nvSpPr>
        <p:spPr>
          <a:xfrm>
            <a:off x="176971" y="857483"/>
            <a:ext cx="12015029" cy="4860565"/>
          </a:xfrm>
        </p:spPr>
        <p:txBody>
          <a:bodyPr>
            <a:normAutofit/>
          </a:bodyPr>
          <a:lstStyle/>
          <a:p>
            <a:pPr algn="just">
              <a:buFont typeface="Courier New" panose="02070309020205020404" pitchFamily="49" charset="0"/>
              <a:buChar char="o"/>
            </a:pPr>
            <a:r>
              <a:rPr lang="en-US" sz="1800" b="1" dirty="0">
                <a:solidFill>
                  <a:srgbClr val="333333"/>
                </a:solidFill>
                <a:latin typeface="Calibri"/>
                <a:ea typeface="Source Sans Pro"/>
                <a:cs typeface="Calibri"/>
              </a:rPr>
              <a:t>How to defend against password cracking?</a:t>
            </a:r>
          </a:p>
          <a:p>
            <a:pPr algn="just">
              <a:buFont typeface="Wingdings" panose="05000000000000000000" pitchFamily="2" charset="2"/>
              <a:buChar char="Ø"/>
            </a:pPr>
            <a:r>
              <a:rPr lang="en-US" sz="1800" dirty="0">
                <a:solidFill>
                  <a:srgbClr val="333333"/>
                </a:solidFill>
                <a:latin typeface="Calibri"/>
                <a:ea typeface="Source Sans Pro"/>
                <a:cs typeface="Calibri"/>
              </a:rPr>
              <a:t>With reference to our lecture so far…. Could you state ways to defend against password cracking?</a:t>
            </a: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algn="just">
              <a:buFont typeface="Courier New" panose="02070309020205020404" pitchFamily="49" charset="0"/>
              <a:buChar char="o"/>
            </a:pPr>
            <a:r>
              <a:rPr lang="en-US" sz="1800" b="1" dirty="0">
                <a:solidFill>
                  <a:srgbClr val="333333"/>
                </a:solidFill>
                <a:latin typeface="Calibri"/>
                <a:ea typeface="Source Sans Pro"/>
                <a:cs typeface="Calibri"/>
              </a:rPr>
              <a:t>Disable LMBNR, NBT-NS</a:t>
            </a:r>
          </a:p>
          <a:p>
            <a:pPr algn="just">
              <a:buFont typeface="Wingdings" panose="05000000000000000000" pitchFamily="2" charset="2"/>
              <a:buChar char="Ø"/>
            </a:pPr>
            <a:r>
              <a:rPr lang="en-US" sz="1800" dirty="0">
                <a:solidFill>
                  <a:srgbClr val="333333"/>
                </a:solidFill>
                <a:latin typeface="Calibri"/>
                <a:ea typeface="Source Sans Pro"/>
                <a:cs typeface="Calibri"/>
              </a:rPr>
              <a:t>Turn off multicast name resolution</a:t>
            </a:r>
          </a:p>
          <a:p>
            <a:pPr algn="just">
              <a:buFont typeface="Wingdings" panose="05000000000000000000" pitchFamily="2" charset="2"/>
              <a:buChar char="Ø"/>
            </a:pPr>
            <a:r>
              <a:rPr lang="en-US" sz="1800" dirty="0">
                <a:solidFill>
                  <a:srgbClr val="333333"/>
                </a:solidFill>
                <a:latin typeface="Calibri"/>
                <a:ea typeface="Source Sans Pro"/>
                <a:cs typeface="Calibri"/>
              </a:rPr>
              <a:t>Disable NetBIOS over TCP/IP</a:t>
            </a:r>
          </a:p>
          <a:p>
            <a:pPr marL="457200" lvl="1" indent="0" algn="just">
              <a:buNone/>
            </a:pPr>
            <a:endParaRPr lang="en-US" sz="1800" dirty="0">
              <a:solidFill>
                <a:srgbClr val="333333"/>
              </a:solidFill>
              <a:latin typeface="Calibri"/>
              <a:ea typeface="Source Sans Pro"/>
              <a:cs typeface="Calibri"/>
            </a:endParaRPr>
          </a:p>
        </p:txBody>
      </p:sp>
    </p:spTree>
    <p:extLst>
      <p:ext uri="{BB962C8B-B14F-4D97-AF65-F5344CB8AC3E}">
        <p14:creationId xmlns:p14="http://schemas.microsoft.com/office/powerpoint/2010/main" val="14978890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Privilege Escalation</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Autofit/>
          </a:bodyPr>
          <a:lstStyle/>
          <a:p>
            <a:pPr algn="just">
              <a:buFont typeface="Courier New" panose="02070309020205020404" pitchFamily="49" charset="0"/>
              <a:buChar char="o"/>
            </a:pPr>
            <a:r>
              <a:rPr lang="en-US" sz="1800" dirty="0">
                <a:solidFill>
                  <a:srgbClr val="333333"/>
                </a:solidFill>
                <a:latin typeface="Calibri"/>
                <a:ea typeface="Source Sans Pro"/>
                <a:cs typeface="Calibri"/>
              </a:rPr>
              <a:t>Escalating privileges</a:t>
            </a:r>
          </a:p>
          <a:p>
            <a:pPr lvl="1" algn="just">
              <a:buFont typeface="Courier New" panose="02070309020205020404" pitchFamily="49" charset="0"/>
              <a:buChar char="o"/>
            </a:pPr>
            <a:r>
              <a:rPr lang="en-US" sz="1800" dirty="0">
                <a:solidFill>
                  <a:srgbClr val="333333"/>
                </a:solidFill>
                <a:latin typeface="Calibri"/>
                <a:ea typeface="Source Sans Pro"/>
                <a:cs typeface="Calibri"/>
              </a:rPr>
              <a:t>After gaining access to the network, the attacker would need to have privileges to execute the intended tasks.</a:t>
            </a:r>
          </a:p>
          <a:p>
            <a:pPr lvl="1" algn="just">
              <a:buFont typeface="Courier New" panose="02070309020205020404" pitchFamily="49" charset="0"/>
              <a:buChar char="o"/>
            </a:pPr>
            <a:r>
              <a:rPr lang="en-US" sz="1800" dirty="0">
                <a:solidFill>
                  <a:srgbClr val="333333"/>
                </a:solidFill>
                <a:latin typeface="Calibri"/>
                <a:ea typeface="Source Sans Pro"/>
                <a:cs typeface="Calibri"/>
              </a:rPr>
              <a:t>To acquire the privileges, the attacker looks for </a:t>
            </a:r>
            <a:r>
              <a:rPr lang="en-US" sz="1800" b="1" dirty="0">
                <a:solidFill>
                  <a:srgbClr val="333333"/>
                </a:solidFill>
                <a:latin typeface="Calibri"/>
                <a:ea typeface="Source Sans Pro"/>
                <a:cs typeface="Calibri"/>
              </a:rPr>
              <a:t>design flaws, configuration errors, code weaknesses </a:t>
            </a:r>
            <a:r>
              <a:rPr lang="en-US" sz="1800" dirty="0" err="1">
                <a:solidFill>
                  <a:srgbClr val="333333"/>
                </a:solidFill>
                <a:latin typeface="Calibri"/>
                <a:ea typeface="Source Sans Pro"/>
                <a:cs typeface="Calibri"/>
              </a:rPr>
              <a:t>etc</a:t>
            </a:r>
            <a:r>
              <a:rPr lang="en-US" sz="1800" dirty="0">
                <a:solidFill>
                  <a:srgbClr val="333333"/>
                </a:solidFill>
                <a:latin typeface="Calibri"/>
                <a:ea typeface="Source Sans Pro"/>
                <a:cs typeface="Calibri"/>
              </a:rPr>
              <a:t> in Operating Systems and available Software Applications.</a:t>
            </a:r>
          </a:p>
          <a:p>
            <a:pPr algn="just">
              <a:buFont typeface="Courier New" panose="02070309020205020404" pitchFamily="49" charset="0"/>
              <a:buChar char="o"/>
            </a:pPr>
            <a:r>
              <a:rPr lang="en-US" sz="1800" dirty="0">
                <a:solidFill>
                  <a:srgbClr val="333333"/>
                </a:solidFill>
                <a:latin typeface="Calibri"/>
                <a:ea typeface="Source Sans Pro"/>
                <a:cs typeface="Calibri"/>
              </a:rPr>
              <a:t>Types</a:t>
            </a:r>
          </a:p>
          <a:p>
            <a:pPr lvl="8" algn="just">
              <a:buFont typeface="Wingdings" panose="05000000000000000000" pitchFamily="2" charset="2"/>
              <a:buChar char="ü"/>
            </a:pPr>
            <a:r>
              <a:rPr lang="en-US" dirty="0">
                <a:solidFill>
                  <a:srgbClr val="333333"/>
                </a:solidFill>
                <a:latin typeface="Calibri"/>
                <a:ea typeface="Source Sans Pro"/>
                <a:cs typeface="Calibri"/>
              </a:rPr>
              <a:t>Vertical Privilege Escalation</a:t>
            </a:r>
          </a:p>
          <a:p>
            <a:pPr lvl="3" algn="just">
              <a:buFont typeface="Wingdings" panose="05000000000000000000" pitchFamily="2" charset="2"/>
              <a:buChar char="ü"/>
            </a:pPr>
            <a:endParaRPr lang="en-US" dirty="0">
              <a:solidFill>
                <a:srgbClr val="333333"/>
              </a:solidFill>
              <a:latin typeface="Calibri"/>
              <a:ea typeface="Source Sans Pro"/>
              <a:cs typeface="Calibri"/>
            </a:endParaRPr>
          </a:p>
          <a:p>
            <a:pPr lvl="3" algn="just">
              <a:buFont typeface="Wingdings" panose="05000000000000000000" pitchFamily="2" charset="2"/>
              <a:buChar char="ü"/>
            </a:pPr>
            <a:endParaRPr lang="en-US" dirty="0">
              <a:solidFill>
                <a:srgbClr val="333333"/>
              </a:solidFill>
              <a:latin typeface="Calibri"/>
              <a:ea typeface="Source Sans Pro"/>
              <a:cs typeface="Calibri"/>
            </a:endParaRPr>
          </a:p>
          <a:p>
            <a:pPr lvl="3" algn="just">
              <a:buFont typeface="Wingdings" panose="05000000000000000000" pitchFamily="2" charset="2"/>
              <a:buChar char="ü"/>
            </a:pPr>
            <a:endParaRPr lang="en-US" dirty="0">
              <a:solidFill>
                <a:srgbClr val="333333"/>
              </a:solidFill>
              <a:latin typeface="Calibri"/>
              <a:ea typeface="Source Sans Pro"/>
              <a:cs typeface="Calibri"/>
            </a:endParaRPr>
          </a:p>
          <a:p>
            <a:pPr lvl="3" algn="just">
              <a:buFont typeface="Wingdings" panose="05000000000000000000" pitchFamily="2" charset="2"/>
              <a:buChar char="ü"/>
            </a:pPr>
            <a:endParaRPr lang="en-US" dirty="0">
              <a:solidFill>
                <a:srgbClr val="333333"/>
              </a:solidFill>
              <a:latin typeface="Calibri"/>
              <a:ea typeface="Source Sans Pro"/>
              <a:cs typeface="Calibri"/>
            </a:endParaRPr>
          </a:p>
          <a:p>
            <a:pPr lvl="3" algn="just">
              <a:buFont typeface="Wingdings" panose="05000000000000000000" pitchFamily="2" charset="2"/>
              <a:buChar char="ü"/>
            </a:pPr>
            <a:endParaRPr lang="en-US" dirty="0">
              <a:solidFill>
                <a:srgbClr val="333333"/>
              </a:solidFill>
              <a:latin typeface="Calibri"/>
              <a:ea typeface="Source Sans Pro"/>
              <a:cs typeface="Calibri"/>
            </a:endParaRPr>
          </a:p>
          <a:p>
            <a:pPr lvl="8" algn="just">
              <a:buFont typeface="Wingdings" panose="05000000000000000000" pitchFamily="2" charset="2"/>
              <a:buChar char="ü"/>
            </a:pPr>
            <a:r>
              <a:rPr lang="en-US" dirty="0">
                <a:solidFill>
                  <a:srgbClr val="333333"/>
                </a:solidFill>
                <a:latin typeface="Calibri"/>
                <a:ea typeface="Source Sans Pro"/>
                <a:cs typeface="Calibri"/>
              </a:rPr>
              <a:t>Horizontal Privilege Escalation</a:t>
            </a:r>
          </a:p>
        </p:txBody>
      </p:sp>
      <p:pic>
        <p:nvPicPr>
          <p:cNvPr id="15" name="Graphic 14" descr="A flying arrow">
            <a:extLst>
              <a:ext uri="{FF2B5EF4-FFF2-40B4-BE49-F238E27FC236}">
                <a16:creationId xmlns:a16="http://schemas.microsoft.com/office/drawing/2014/main" id="{0859B544-C8E2-4EE9-A3EC-2FD844A0550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rot="16466547">
            <a:off x="8520338" y="2580418"/>
            <a:ext cx="1619250" cy="990600"/>
          </a:xfrm>
          <a:prstGeom prst="rect">
            <a:avLst/>
          </a:prstGeom>
        </p:spPr>
      </p:pic>
      <p:pic>
        <p:nvPicPr>
          <p:cNvPr id="16" name="Graphic 15" descr="A flying arrow">
            <a:extLst>
              <a:ext uri="{FF2B5EF4-FFF2-40B4-BE49-F238E27FC236}">
                <a16:creationId xmlns:a16="http://schemas.microsoft.com/office/drawing/2014/main" id="{A1C402F0-B3CC-44EB-9DE1-07807FE103C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rot="279305">
            <a:off x="7871996" y="4561219"/>
            <a:ext cx="1619250" cy="990600"/>
          </a:xfrm>
          <a:prstGeom prst="rect">
            <a:avLst/>
          </a:prstGeom>
        </p:spPr>
      </p:pic>
      <p:pic>
        <p:nvPicPr>
          <p:cNvPr id="26" name="Graphic 25" descr="Man wearing hat and suit">
            <a:extLst>
              <a:ext uri="{FF2B5EF4-FFF2-40B4-BE49-F238E27FC236}">
                <a16:creationId xmlns:a16="http://schemas.microsoft.com/office/drawing/2014/main" id="{2A0412FC-5F4A-4ACE-B780-CCA8ECFE802C}"/>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74720" y="2575194"/>
            <a:ext cx="994596" cy="2891125"/>
          </a:xfrm>
          <a:prstGeom prst="rect">
            <a:avLst/>
          </a:prstGeom>
        </p:spPr>
      </p:pic>
      <p:pic>
        <p:nvPicPr>
          <p:cNvPr id="27" name="Graphic 26" descr="Man in business attire">
            <a:extLst>
              <a:ext uri="{FF2B5EF4-FFF2-40B4-BE49-F238E27FC236}">
                <a16:creationId xmlns:a16="http://schemas.microsoft.com/office/drawing/2014/main" id="{44790816-4EDD-45BC-A3AD-A83FCAFA901A}"/>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9796563" y="4289636"/>
            <a:ext cx="994596" cy="1343068"/>
          </a:xfrm>
          <a:prstGeom prst="rect">
            <a:avLst/>
          </a:prstGeom>
        </p:spPr>
      </p:pic>
      <p:pic>
        <p:nvPicPr>
          <p:cNvPr id="28" name="Graphic 27" descr="Woman holding a laptop">
            <a:extLst>
              <a:ext uri="{FF2B5EF4-FFF2-40B4-BE49-F238E27FC236}">
                <a16:creationId xmlns:a16="http://schemas.microsoft.com/office/drawing/2014/main" id="{090EA8B8-74D4-481C-92FE-AB611C2632E5}"/>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7644425" y="2690356"/>
            <a:ext cx="1369124" cy="1391089"/>
          </a:xfrm>
          <a:prstGeom prst="rect">
            <a:avLst/>
          </a:prstGeom>
        </p:spPr>
      </p:pic>
      <p:sp>
        <p:nvSpPr>
          <p:cNvPr id="29" name="Thought Bubble: Cloud 28">
            <a:extLst>
              <a:ext uri="{FF2B5EF4-FFF2-40B4-BE49-F238E27FC236}">
                <a16:creationId xmlns:a16="http://schemas.microsoft.com/office/drawing/2014/main" id="{1F82B2A7-52A7-4F28-A909-36DF57D9492F}"/>
              </a:ext>
            </a:extLst>
          </p:cNvPr>
          <p:cNvSpPr/>
          <p:nvPr/>
        </p:nvSpPr>
        <p:spPr>
          <a:xfrm rot="1448578">
            <a:off x="999696" y="2497393"/>
            <a:ext cx="3522133" cy="1343068"/>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Need higher privilege than this user. Maybe, an Admin!!!</a:t>
            </a:r>
          </a:p>
        </p:txBody>
      </p:sp>
      <p:pic>
        <p:nvPicPr>
          <p:cNvPr id="30" name="Graphic 29" descr="Man in business attire">
            <a:extLst>
              <a:ext uri="{FF2B5EF4-FFF2-40B4-BE49-F238E27FC236}">
                <a16:creationId xmlns:a16="http://schemas.microsoft.com/office/drawing/2014/main" id="{93DEF6AE-5654-4AD3-BCD6-04C20E8187E4}"/>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flipH="1">
            <a:off x="9725398" y="1772234"/>
            <a:ext cx="992328" cy="1343068"/>
          </a:xfrm>
          <a:prstGeom prst="rect">
            <a:avLst/>
          </a:prstGeom>
        </p:spPr>
      </p:pic>
    </p:spTree>
    <p:extLst>
      <p:ext uri="{BB962C8B-B14F-4D97-AF65-F5344CB8AC3E}">
        <p14:creationId xmlns:p14="http://schemas.microsoft.com/office/powerpoint/2010/main" val="30556560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Privilege Escalation – Methods</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rmAutofit/>
          </a:bodyPr>
          <a:lstStyle/>
          <a:p>
            <a:pPr algn="just">
              <a:buFont typeface="Courier New" panose="02070309020205020404" pitchFamily="49" charset="0"/>
              <a:buChar char="o"/>
            </a:pPr>
            <a:r>
              <a:rPr lang="en-US" sz="1800" b="1" dirty="0">
                <a:solidFill>
                  <a:srgbClr val="333333"/>
                </a:solidFill>
                <a:latin typeface="Calibri"/>
                <a:ea typeface="Source Sans Pro"/>
                <a:cs typeface="Calibri"/>
              </a:rPr>
              <a:t>DLL Hijacking</a:t>
            </a:r>
          </a:p>
          <a:p>
            <a:pPr lvl="1" algn="just">
              <a:buFont typeface="Courier New" panose="02070309020205020404" pitchFamily="49" charset="0"/>
              <a:buChar char="o"/>
            </a:pPr>
            <a:r>
              <a:rPr lang="en-US" sz="1800" dirty="0">
                <a:solidFill>
                  <a:srgbClr val="333333"/>
                </a:solidFill>
                <a:latin typeface="Calibri"/>
                <a:ea typeface="Source Sans Pro"/>
                <a:cs typeface="Calibri"/>
              </a:rPr>
              <a:t>By injecting malicious code in the form of DLL file into an application, DLL Hijacking could be executed.</a:t>
            </a:r>
          </a:p>
          <a:p>
            <a:pPr lvl="1" algn="just">
              <a:buFont typeface="Courier New" panose="02070309020205020404" pitchFamily="49" charset="0"/>
              <a:buChar char="o"/>
            </a:pPr>
            <a:r>
              <a:rPr lang="en-US" sz="1800" dirty="0">
                <a:solidFill>
                  <a:srgbClr val="333333"/>
                </a:solidFill>
                <a:latin typeface="Calibri"/>
                <a:ea typeface="Source Sans Pro"/>
                <a:cs typeface="Calibri"/>
              </a:rPr>
              <a:t>Once the DLL file is called when the application is loaded, it would activate the malicious code, giving privileges to the attacker.</a:t>
            </a:r>
          </a:p>
          <a:p>
            <a:pPr lvl="1" algn="just">
              <a:buFont typeface="Courier New" panose="02070309020205020404" pitchFamily="49" charset="0"/>
              <a:buChar char="o"/>
            </a:pPr>
            <a:endParaRPr lang="en-US" sz="1800" dirty="0">
              <a:solidFill>
                <a:srgbClr val="333333"/>
              </a:solidFill>
              <a:latin typeface="Calibri"/>
              <a:ea typeface="Source Sans Pro"/>
              <a:cs typeface="Calibri"/>
            </a:endParaRP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algn="just">
              <a:buFont typeface="Courier New" panose="02070309020205020404" pitchFamily="49" charset="0"/>
              <a:buChar char="o"/>
            </a:pPr>
            <a:r>
              <a:rPr lang="en-US" sz="1800" b="1" dirty="0" err="1">
                <a:solidFill>
                  <a:srgbClr val="333333"/>
                </a:solidFill>
                <a:latin typeface="Calibri"/>
                <a:ea typeface="Source Sans Pro"/>
                <a:cs typeface="Calibri"/>
              </a:rPr>
              <a:t>Dylib</a:t>
            </a:r>
            <a:r>
              <a:rPr lang="en-US" sz="1800" b="1" dirty="0">
                <a:solidFill>
                  <a:srgbClr val="333333"/>
                </a:solidFill>
                <a:latin typeface="Calibri"/>
                <a:ea typeface="Source Sans Pro"/>
                <a:cs typeface="Calibri"/>
              </a:rPr>
              <a:t> Hijacking</a:t>
            </a:r>
          </a:p>
          <a:p>
            <a:pPr lvl="1" algn="just">
              <a:buFont typeface="Courier New" panose="02070309020205020404" pitchFamily="49" charset="0"/>
              <a:buChar char="o"/>
            </a:pPr>
            <a:r>
              <a:rPr lang="en-US" sz="1800" dirty="0">
                <a:solidFill>
                  <a:srgbClr val="333333"/>
                </a:solidFill>
                <a:latin typeface="Calibri"/>
                <a:ea typeface="Source Sans Pro"/>
                <a:cs typeface="Calibri"/>
              </a:rPr>
              <a:t>In Apple Computers, OS X, it searches for </a:t>
            </a:r>
            <a:r>
              <a:rPr lang="en-US" sz="1800" dirty="0" err="1">
                <a:solidFill>
                  <a:srgbClr val="333333"/>
                </a:solidFill>
                <a:latin typeface="Calibri"/>
                <a:ea typeface="Source Sans Pro"/>
                <a:cs typeface="Calibri"/>
              </a:rPr>
              <a:t>dylib</a:t>
            </a:r>
            <a:r>
              <a:rPr lang="en-US" sz="1800" dirty="0">
                <a:solidFill>
                  <a:srgbClr val="333333"/>
                </a:solidFill>
                <a:latin typeface="Calibri"/>
                <a:ea typeface="Source Sans Pro"/>
                <a:cs typeface="Calibri"/>
              </a:rPr>
              <a:t> in multiple directories.</a:t>
            </a:r>
          </a:p>
          <a:p>
            <a:pPr lvl="1" algn="just">
              <a:buFont typeface="Courier New" panose="02070309020205020404" pitchFamily="49" charset="0"/>
              <a:buChar char="o"/>
            </a:pPr>
            <a:r>
              <a:rPr lang="en-US" sz="1800" dirty="0">
                <a:solidFill>
                  <a:srgbClr val="333333"/>
                </a:solidFill>
                <a:latin typeface="Calibri"/>
                <a:ea typeface="Source Sans Pro"/>
                <a:cs typeface="Calibri"/>
              </a:rPr>
              <a:t>Attacker can inject a malicious </a:t>
            </a:r>
            <a:r>
              <a:rPr lang="en-US" sz="1800" dirty="0" err="1">
                <a:solidFill>
                  <a:srgbClr val="333333"/>
                </a:solidFill>
                <a:latin typeface="Calibri"/>
                <a:ea typeface="Source Sans Pro"/>
                <a:cs typeface="Calibri"/>
              </a:rPr>
              <a:t>Dylib</a:t>
            </a:r>
            <a:r>
              <a:rPr lang="en-US" sz="1800" dirty="0">
                <a:solidFill>
                  <a:srgbClr val="333333"/>
                </a:solidFill>
                <a:latin typeface="Calibri"/>
                <a:ea typeface="Source Sans Pro"/>
                <a:cs typeface="Calibri"/>
              </a:rPr>
              <a:t> in its directories. Once the </a:t>
            </a:r>
            <a:r>
              <a:rPr lang="en-US" sz="1800" dirty="0" err="1">
                <a:solidFill>
                  <a:srgbClr val="333333"/>
                </a:solidFill>
                <a:latin typeface="Calibri"/>
                <a:ea typeface="Source Sans Pro"/>
                <a:cs typeface="Calibri"/>
              </a:rPr>
              <a:t>Dylib</a:t>
            </a:r>
            <a:r>
              <a:rPr lang="en-US" sz="1800" dirty="0">
                <a:solidFill>
                  <a:srgbClr val="333333"/>
                </a:solidFill>
                <a:latin typeface="Calibri"/>
                <a:ea typeface="Source Sans Pro"/>
                <a:cs typeface="Calibri"/>
              </a:rPr>
              <a:t> file is called when the application is loaded, it would activate the malicious code, giving privileges to the attacker.</a:t>
            </a:r>
          </a:p>
          <a:p>
            <a:pPr lvl="1" algn="just">
              <a:buFont typeface="Courier New" panose="02070309020205020404" pitchFamily="49" charset="0"/>
              <a:buChar char="o"/>
            </a:pPr>
            <a:endParaRPr lang="en-US" sz="1800" dirty="0">
              <a:solidFill>
                <a:srgbClr val="333333"/>
              </a:solidFill>
              <a:latin typeface="Calibri"/>
              <a:ea typeface="Source Sans Pro"/>
              <a:cs typeface="Calibri"/>
            </a:endParaRPr>
          </a:p>
        </p:txBody>
      </p:sp>
      <p:grpSp>
        <p:nvGrpSpPr>
          <p:cNvPr id="30" name="Group 29">
            <a:extLst>
              <a:ext uri="{FF2B5EF4-FFF2-40B4-BE49-F238E27FC236}">
                <a16:creationId xmlns:a16="http://schemas.microsoft.com/office/drawing/2014/main" id="{FAD77B23-A6F7-4A1A-88BC-1213E8F4A182}"/>
              </a:ext>
            </a:extLst>
          </p:cNvPr>
          <p:cNvGrpSpPr/>
          <p:nvPr/>
        </p:nvGrpSpPr>
        <p:grpSpPr>
          <a:xfrm>
            <a:off x="2214548" y="1454697"/>
            <a:ext cx="9977452" cy="2914069"/>
            <a:chOff x="1357894" y="1815942"/>
            <a:chExt cx="9977452" cy="2914069"/>
          </a:xfrm>
        </p:grpSpPr>
        <p:grpSp>
          <p:nvGrpSpPr>
            <p:cNvPr id="3" name="Group 2">
              <a:extLst>
                <a:ext uri="{FF2B5EF4-FFF2-40B4-BE49-F238E27FC236}">
                  <a16:creationId xmlns:a16="http://schemas.microsoft.com/office/drawing/2014/main" id="{DD74D36D-F816-4A43-9EC0-6AB698A9E66B}"/>
                </a:ext>
              </a:extLst>
            </p:cNvPr>
            <p:cNvGrpSpPr/>
            <p:nvPr/>
          </p:nvGrpSpPr>
          <p:grpSpPr>
            <a:xfrm>
              <a:off x="1357894" y="2100408"/>
              <a:ext cx="914400" cy="914400"/>
              <a:chOff x="1357894" y="2100408"/>
              <a:chExt cx="914400" cy="914400"/>
            </a:xfrm>
          </p:grpSpPr>
          <p:pic>
            <p:nvPicPr>
              <p:cNvPr id="7" name="Graphic 6" descr="Computer">
                <a:extLst>
                  <a:ext uri="{FF2B5EF4-FFF2-40B4-BE49-F238E27FC236}">
                    <a16:creationId xmlns:a16="http://schemas.microsoft.com/office/drawing/2014/main" id="{72DC1F12-8591-4D93-9A31-E8C2C6369FE1}"/>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357894" y="2100408"/>
                <a:ext cx="914400" cy="914400"/>
              </a:xfrm>
              <a:prstGeom prst="rect">
                <a:avLst/>
              </a:prstGeom>
            </p:spPr>
          </p:pic>
          <p:pic>
            <p:nvPicPr>
              <p:cNvPr id="8" name="Picture 7" descr="Manager Avatar Person · Free vector graphic on Pixabay">
                <a:extLst>
                  <a:ext uri="{FF2B5EF4-FFF2-40B4-BE49-F238E27FC236}">
                    <a16:creationId xmlns:a16="http://schemas.microsoft.com/office/drawing/2014/main" id="{932BEC5D-8A03-4763-82AC-0B43F4875793}"/>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518445" y="2140344"/>
                <a:ext cx="296649" cy="417264"/>
              </a:xfrm>
              <a:prstGeom prst="rect">
                <a:avLst/>
              </a:prstGeom>
            </p:spPr>
          </p:pic>
        </p:grpSp>
        <p:pic>
          <p:nvPicPr>
            <p:cNvPr id="10" name="Graphic 9" descr="Detective male with solid fill">
              <a:extLst>
                <a:ext uri="{FF2B5EF4-FFF2-40B4-BE49-F238E27FC236}">
                  <a16:creationId xmlns:a16="http://schemas.microsoft.com/office/drawing/2014/main" id="{046E111A-E580-49DB-A9F9-BE673CC909C6}"/>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9241869" y="2922499"/>
              <a:ext cx="914401" cy="914401"/>
            </a:xfrm>
            <a:prstGeom prst="rect">
              <a:avLst/>
            </a:prstGeom>
          </p:spPr>
        </p:pic>
        <p:cxnSp>
          <p:nvCxnSpPr>
            <p:cNvPr id="11" name="Straight Arrow Connector 10">
              <a:extLst>
                <a:ext uri="{FF2B5EF4-FFF2-40B4-BE49-F238E27FC236}">
                  <a16:creationId xmlns:a16="http://schemas.microsoft.com/office/drawing/2014/main" id="{ECF9F775-DD01-4095-8A5B-33132DCB2B69}"/>
                </a:ext>
              </a:extLst>
            </p:cNvPr>
            <p:cNvCxnSpPr>
              <a:cxnSpLocks/>
            </p:cNvCxnSpPr>
            <p:nvPr/>
          </p:nvCxnSpPr>
          <p:spPr>
            <a:xfrm>
              <a:off x="2492931" y="2557608"/>
              <a:ext cx="2232825"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3" name="TextBox 12">
              <a:extLst>
                <a:ext uri="{FF2B5EF4-FFF2-40B4-BE49-F238E27FC236}">
                  <a16:creationId xmlns:a16="http://schemas.microsoft.com/office/drawing/2014/main" id="{16DDDBDD-3CE0-419A-BD66-8DEA4EAAB7EB}"/>
                </a:ext>
              </a:extLst>
            </p:cNvPr>
            <p:cNvSpPr txBox="1"/>
            <p:nvPr/>
          </p:nvSpPr>
          <p:spPr>
            <a:xfrm>
              <a:off x="4350979" y="3059668"/>
              <a:ext cx="909223" cy="369332"/>
            </a:xfrm>
            <a:prstGeom prst="rect">
              <a:avLst/>
            </a:prstGeom>
            <a:noFill/>
          </p:spPr>
          <p:txBody>
            <a:bodyPr wrap="none" rtlCol="0">
              <a:spAutoFit/>
            </a:bodyPr>
            <a:lstStyle/>
            <a:p>
              <a:r>
                <a:rPr lang="en-GB" dirty="0"/>
                <a:t>EXE File</a:t>
              </a:r>
            </a:p>
          </p:txBody>
        </p:sp>
        <p:pic>
          <p:nvPicPr>
            <p:cNvPr id="16" name="Graphic 15" descr="Inbox">
              <a:extLst>
                <a:ext uri="{FF2B5EF4-FFF2-40B4-BE49-F238E27FC236}">
                  <a16:creationId xmlns:a16="http://schemas.microsoft.com/office/drawing/2014/main" id="{3BB0BCD8-EAAA-494B-B1DF-F96DB61782FA}"/>
                </a:ext>
              </a:extLst>
            </p:cNvPr>
            <p:cNvPicPr>
              <a:picLocks noChangeAspect="1"/>
            </p:cNvPicPr>
            <p:nvPr/>
          </p:nvPicPr>
          <p:blipFill>
            <a:blip r:embed="rId8" cstate="print">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4636178" y="1815942"/>
              <a:ext cx="1279465" cy="1279465"/>
            </a:xfrm>
            <a:prstGeom prst="rect">
              <a:avLst/>
            </a:prstGeom>
          </p:spPr>
        </p:pic>
        <p:pic>
          <p:nvPicPr>
            <p:cNvPr id="18" name="Picture 17" descr="Clipart - Computer Network Icons">
              <a:extLst>
                <a:ext uri="{FF2B5EF4-FFF2-40B4-BE49-F238E27FC236}">
                  <a16:creationId xmlns:a16="http://schemas.microsoft.com/office/drawing/2014/main" id="{4DFE6A25-18D4-4480-BE14-872F4C1EE9D5}"/>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t="69241" r="64157"/>
            <a:stretch/>
          </p:blipFill>
          <p:spPr>
            <a:xfrm>
              <a:off x="5205666" y="2973166"/>
              <a:ext cx="575387" cy="493772"/>
            </a:xfrm>
            <a:prstGeom prst="rect">
              <a:avLst/>
            </a:prstGeom>
          </p:spPr>
        </p:pic>
        <p:pic>
          <p:nvPicPr>
            <p:cNvPr id="19" name="Picture 18" descr="Vector graphics of shiny yellow document web icon | Free SVG">
              <a:extLst>
                <a:ext uri="{FF2B5EF4-FFF2-40B4-BE49-F238E27FC236}">
                  <a16:creationId xmlns:a16="http://schemas.microsoft.com/office/drawing/2014/main" id="{2C658008-8604-41EB-AA5A-E6A9826498A0}"/>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6827934" y="2902759"/>
              <a:ext cx="564179" cy="564179"/>
            </a:xfrm>
            <a:prstGeom prst="rect">
              <a:avLst/>
            </a:prstGeom>
          </p:spPr>
        </p:pic>
        <p:pic>
          <p:nvPicPr>
            <p:cNvPr id="20" name="Picture 19" descr="Vector image of shiny yellow filing folder web icon | Free SVG">
              <a:extLst>
                <a:ext uri="{FF2B5EF4-FFF2-40B4-BE49-F238E27FC236}">
                  <a16:creationId xmlns:a16="http://schemas.microsoft.com/office/drawing/2014/main" id="{C75C8EC0-741F-42BC-B9BE-4668DCDA7577}"/>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5781053" y="2638206"/>
              <a:ext cx="914401" cy="914401"/>
            </a:xfrm>
            <a:prstGeom prst="rect">
              <a:avLst/>
            </a:prstGeom>
          </p:spPr>
        </p:pic>
        <p:pic>
          <p:nvPicPr>
            <p:cNvPr id="21" name="Picture 20" descr="Vector graphics of shiny yellow document web icon | Free SVG">
              <a:extLst>
                <a:ext uri="{FF2B5EF4-FFF2-40B4-BE49-F238E27FC236}">
                  <a16:creationId xmlns:a16="http://schemas.microsoft.com/office/drawing/2014/main" id="{170BB85F-745C-42DA-A413-89D800D76F6A}"/>
                </a:ext>
              </a:extLst>
            </p:cNvPr>
            <p:cNvPicPr>
              <a:picLocks noChangeAspect="1"/>
            </p:cNvPicPr>
            <p:nvPr/>
          </p:nvPicPr>
          <p:blipFill>
            <a:blip r:embed="rId11" cstate="print">
              <a:duotone>
                <a:prstClr val="black"/>
                <a:schemeClr val="accent2">
                  <a:tint val="45000"/>
                  <a:satMod val="400000"/>
                </a:schemeClr>
              </a:duotone>
              <a:extLst>
                <a:ext uri="{28A0092B-C50C-407E-A947-70E740481C1C}">
                  <a14:useLocalDpi xmlns:a14="http://schemas.microsoft.com/office/drawing/2010/main" val="0"/>
                </a:ext>
              </a:extLst>
            </a:blip>
            <a:stretch>
              <a:fillRect/>
            </a:stretch>
          </p:blipFill>
          <p:spPr>
            <a:xfrm>
              <a:off x="6827934" y="3886308"/>
              <a:ext cx="564179" cy="564179"/>
            </a:xfrm>
            <a:prstGeom prst="rect">
              <a:avLst/>
            </a:prstGeom>
          </p:spPr>
        </p:pic>
        <p:sp>
          <p:nvSpPr>
            <p:cNvPr id="22" name="TextBox 21">
              <a:extLst>
                <a:ext uri="{FF2B5EF4-FFF2-40B4-BE49-F238E27FC236}">
                  <a16:creationId xmlns:a16="http://schemas.microsoft.com/office/drawing/2014/main" id="{6B469142-C049-419D-AF8C-6B8FF163663C}"/>
                </a:ext>
              </a:extLst>
            </p:cNvPr>
            <p:cNvSpPr txBox="1"/>
            <p:nvPr/>
          </p:nvSpPr>
          <p:spPr>
            <a:xfrm>
              <a:off x="2545405" y="2100407"/>
              <a:ext cx="2207849" cy="369332"/>
            </a:xfrm>
            <a:prstGeom prst="rect">
              <a:avLst/>
            </a:prstGeom>
            <a:noFill/>
          </p:spPr>
          <p:txBody>
            <a:bodyPr wrap="none" rtlCol="0">
              <a:spAutoFit/>
            </a:bodyPr>
            <a:lstStyle/>
            <a:p>
              <a:r>
                <a:rPr lang="en-GB" dirty="0"/>
                <a:t>Installs an application</a:t>
              </a:r>
            </a:p>
          </p:txBody>
        </p:sp>
        <p:sp>
          <p:nvSpPr>
            <p:cNvPr id="23" name="TextBox 22">
              <a:extLst>
                <a:ext uri="{FF2B5EF4-FFF2-40B4-BE49-F238E27FC236}">
                  <a16:creationId xmlns:a16="http://schemas.microsoft.com/office/drawing/2014/main" id="{D9A8F480-514E-4F19-BA26-A4DEA901475E}"/>
                </a:ext>
              </a:extLst>
            </p:cNvPr>
            <p:cNvSpPr txBox="1"/>
            <p:nvPr/>
          </p:nvSpPr>
          <p:spPr>
            <a:xfrm>
              <a:off x="2329296" y="3494129"/>
              <a:ext cx="4594143" cy="369332"/>
            </a:xfrm>
            <a:prstGeom prst="rect">
              <a:avLst/>
            </a:prstGeom>
            <a:noFill/>
          </p:spPr>
          <p:txBody>
            <a:bodyPr wrap="none" rtlCol="0">
              <a:spAutoFit/>
            </a:bodyPr>
            <a:lstStyle/>
            <a:p>
              <a:r>
                <a:rPr lang="en-GB" dirty="0"/>
                <a:t>Exe file looks for DLL in its application directory</a:t>
              </a:r>
            </a:p>
          </p:txBody>
        </p:sp>
        <p:cxnSp>
          <p:nvCxnSpPr>
            <p:cNvPr id="24" name="Straight Arrow Connector 23">
              <a:extLst>
                <a:ext uri="{FF2B5EF4-FFF2-40B4-BE49-F238E27FC236}">
                  <a16:creationId xmlns:a16="http://schemas.microsoft.com/office/drawing/2014/main" id="{D182091E-58E5-4420-8D98-984719DB4A3A}"/>
                </a:ext>
              </a:extLst>
            </p:cNvPr>
            <p:cNvCxnSpPr>
              <a:cxnSpLocks/>
            </p:cNvCxnSpPr>
            <p:nvPr/>
          </p:nvCxnSpPr>
          <p:spPr>
            <a:xfrm>
              <a:off x="4462629" y="3910490"/>
              <a:ext cx="2232825"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5" name="TextBox 24">
              <a:extLst>
                <a:ext uri="{FF2B5EF4-FFF2-40B4-BE49-F238E27FC236}">
                  <a16:creationId xmlns:a16="http://schemas.microsoft.com/office/drawing/2014/main" id="{8A35D60D-FFC2-473A-BCD6-91622143B387}"/>
                </a:ext>
              </a:extLst>
            </p:cNvPr>
            <p:cNvSpPr txBox="1"/>
            <p:nvPr/>
          </p:nvSpPr>
          <p:spPr>
            <a:xfrm>
              <a:off x="6441533" y="4360679"/>
              <a:ext cx="1473480" cy="369332"/>
            </a:xfrm>
            <a:prstGeom prst="rect">
              <a:avLst/>
            </a:prstGeom>
            <a:noFill/>
          </p:spPr>
          <p:txBody>
            <a:bodyPr wrap="none" rtlCol="0">
              <a:spAutoFit/>
            </a:bodyPr>
            <a:lstStyle/>
            <a:p>
              <a:r>
                <a:rPr lang="en-GB" dirty="0"/>
                <a:t>Malicious DLL</a:t>
              </a:r>
            </a:p>
          </p:txBody>
        </p:sp>
        <p:sp>
          <p:nvSpPr>
            <p:cNvPr id="26" name="TextBox 25">
              <a:extLst>
                <a:ext uri="{FF2B5EF4-FFF2-40B4-BE49-F238E27FC236}">
                  <a16:creationId xmlns:a16="http://schemas.microsoft.com/office/drawing/2014/main" id="{6C10D0BA-8DD2-4743-A6F9-09614DD0A545}"/>
                </a:ext>
              </a:extLst>
            </p:cNvPr>
            <p:cNvSpPr txBox="1"/>
            <p:nvPr/>
          </p:nvSpPr>
          <p:spPr>
            <a:xfrm>
              <a:off x="7392113" y="3080844"/>
              <a:ext cx="522900" cy="369332"/>
            </a:xfrm>
            <a:prstGeom prst="rect">
              <a:avLst/>
            </a:prstGeom>
            <a:noFill/>
          </p:spPr>
          <p:txBody>
            <a:bodyPr wrap="none" rtlCol="0">
              <a:spAutoFit/>
            </a:bodyPr>
            <a:lstStyle/>
            <a:p>
              <a:r>
                <a:rPr lang="en-GB" dirty="0"/>
                <a:t>DLL</a:t>
              </a:r>
            </a:p>
          </p:txBody>
        </p:sp>
        <p:cxnSp>
          <p:nvCxnSpPr>
            <p:cNvPr id="5" name="Connector: Elbow 4">
              <a:extLst>
                <a:ext uri="{FF2B5EF4-FFF2-40B4-BE49-F238E27FC236}">
                  <a16:creationId xmlns:a16="http://schemas.microsoft.com/office/drawing/2014/main" id="{C36D5B9C-036E-4B5F-9EF9-51B549EDA5A3}"/>
                </a:ext>
              </a:extLst>
            </p:cNvPr>
            <p:cNvCxnSpPr/>
            <p:nvPr/>
          </p:nvCxnSpPr>
          <p:spPr>
            <a:xfrm rot="10800000" flipV="1">
              <a:off x="7653564" y="3184848"/>
              <a:ext cx="1588305" cy="907606"/>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pic>
          <p:nvPicPr>
            <p:cNvPr id="27" name="Picture 26" descr="File:RedX.svg - Wikimedia Commons">
              <a:extLst>
                <a:ext uri="{FF2B5EF4-FFF2-40B4-BE49-F238E27FC236}">
                  <a16:creationId xmlns:a16="http://schemas.microsoft.com/office/drawing/2014/main" id="{4264E5F7-37A8-415F-B22E-36C42E6F0275}"/>
                </a:ext>
              </a:extLst>
            </p:cNvPr>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6923439" y="3507755"/>
              <a:ext cx="329145" cy="329145"/>
            </a:xfrm>
            <a:prstGeom prst="rect">
              <a:avLst/>
            </a:prstGeom>
          </p:spPr>
        </p:pic>
        <p:cxnSp>
          <p:nvCxnSpPr>
            <p:cNvPr id="9" name="Connector: Elbow 8">
              <a:extLst>
                <a:ext uri="{FF2B5EF4-FFF2-40B4-BE49-F238E27FC236}">
                  <a16:creationId xmlns:a16="http://schemas.microsoft.com/office/drawing/2014/main" id="{00FE36AC-4AB5-4723-8227-36E43E777D67}"/>
                </a:ext>
              </a:extLst>
            </p:cNvPr>
            <p:cNvCxnSpPr/>
            <p:nvPr/>
          </p:nvCxnSpPr>
          <p:spPr>
            <a:xfrm flipV="1">
              <a:off x="7903184" y="3566104"/>
              <a:ext cx="1392556" cy="895682"/>
            </a:xfrm>
            <a:prstGeom prst="bentConnector3">
              <a:avLst/>
            </a:prstGeom>
            <a:ln>
              <a:tailEnd type="triangle"/>
            </a:ln>
          </p:spPr>
          <p:style>
            <a:lnRef idx="1">
              <a:schemeClr val="accent2"/>
            </a:lnRef>
            <a:fillRef idx="0">
              <a:schemeClr val="accent2"/>
            </a:fillRef>
            <a:effectRef idx="0">
              <a:schemeClr val="accent2"/>
            </a:effectRef>
            <a:fontRef idx="minor">
              <a:schemeClr val="tx1"/>
            </a:fontRef>
          </p:style>
        </p:cxnSp>
        <p:sp>
          <p:nvSpPr>
            <p:cNvPr id="28" name="TextBox 27">
              <a:extLst>
                <a:ext uri="{FF2B5EF4-FFF2-40B4-BE49-F238E27FC236}">
                  <a16:creationId xmlns:a16="http://schemas.microsoft.com/office/drawing/2014/main" id="{40661AF7-1902-4827-8CB8-94BD7EB018E8}"/>
                </a:ext>
              </a:extLst>
            </p:cNvPr>
            <p:cNvSpPr txBox="1"/>
            <p:nvPr/>
          </p:nvSpPr>
          <p:spPr>
            <a:xfrm>
              <a:off x="8856782" y="3910490"/>
              <a:ext cx="2478564" cy="369332"/>
            </a:xfrm>
            <a:prstGeom prst="rect">
              <a:avLst/>
            </a:prstGeom>
            <a:noFill/>
          </p:spPr>
          <p:txBody>
            <a:bodyPr wrap="none" rtlCol="0">
              <a:spAutoFit/>
            </a:bodyPr>
            <a:lstStyle/>
            <a:p>
              <a:r>
                <a:rPr lang="en-GB" dirty="0">
                  <a:solidFill>
                    <a:srgbClr val="0070C0"/>
                  </a:solidFill>
                </a:rPr>
                <a:t>Places the Malicious DLL</a:t>
              </a:r>
            </a:p>
          </p:txBody>
        </p:sp>
        <p:sp>
          <p:nvSpPr>
            <p:cNvPr id="29" name="TextBox 28">
              <a:extLst>
                <a:ext uri="{FF2B5EF4-FFF2-40B4-BE49-F238E27FC236}">
                  <a16:creationId xmlns:a16="http://schemas.microsoft.com/office/drawing/2014/main" id="{19539D3D-D9EB-410F-99EE-4DFE8FE9169A}"/>
                </a:ext>
              </a:extLst>
            </p:cNvPr>
            <p:cNvSpPr txBox="1"/>
            <p:nvPr/>
          </p:nvSpPr>
          <p:spPr>
            <a:xfrm>
              <a:off x="8853764" y="4308943"/>
              <a:ext cx="2101153" cy="369332"/>
            </a:xfrm>
            <a:prstGeom prst="rect">
              <a:avLst/>
            </a:prstGeom>
            <a:noFill/>
          </p:spPr>
          <p:txBody>
            <a:bodyPr wrap="none" rtlCol="0">
              <a:spAutoFit/>
            </a:bodyPr>
            <a:lstStyle/>
            <a:p>
              <a:r>
                <a:rPr lang="en-GB" dirty="0">
                  <a:solidFill>
                    <a:srgbClr val="FFC000"/>
                  </a:solidFill>
                </a:rPr>
                <a:t>Gains remote access</a:t>
              </a:r>
            </a:p>
          </p:txBody>
        </p:sp>
      </p:grpSp>
    </p:spTree>
    <p:extLst>
      <p:ext uri="{BB962C8B-B14F-4D97-AF65-F5344CB8AC3E}">
        <p14:creationId xmlns:p14="http://schemas.microsoft.com/office/powerpoint/2010/main" val="17596948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Privilege Escalation – Methods</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rmAutofit/>
          </a:bodyPr>
          <a:lstStyle/>
          <a:p>
            <a:pPr algn="just">
              <a:buFont typeface="Courier New" panose="02070309020205020404" pitchFamily="49" charset="0"/>
              <a:buChar char="o"/>
            </a:pPr>
            <a:r>
              <a:rPr lang="en-GB" sz="1800" dirty="0">
                <a:solidFill>
                  <a:srgbClr val="333333"/>
                </a:solidFill>
                <a:latin typeface="Calibri"/>
                <a:ea typeface="Source Sans Pro"/>
                <a:cs typeface="Calibri"/>
              </a:rPr>
              <a:t>Attackers </a:t>
            </a:r>
            <a:r>
              <a:rPr lang="en-GB" sz="1800" b="1" i="1" u="sng" dirty="0">
                <a:solidFill>
                  <a:srgbClr val="FF0000"/>
                </a:solidFill>
                <a:effectLst>
                  <a:outerShdw blurRad="38100" dist="38100" dir="2700000" algn="tl">
                    <a:srgbClr val="000000">
                      <a:alpha val="43137"/>
                    </a:srgbClr>
                  </a:outerShdw>
                </a:effectLst>
                <a:latin typeface="Calibri"/>
                <a:ea typeface="Source Sans Pro"/>
                <a:cs typeface="Calibri"/>
              </a:rPr>
              <a:t>exploit </a:t>
            </a:r>
            <a:r>
              <a:rPr lang="en-GB" sz="1800" dirty="0">
                <a:solidFill>
                  <a:srgbClr val="333333"/>
                </a:solidFill>
                <a:latin typeface="Calibri"/>
                <a:ea typeface="Source Sans Pro"/>
                <a:cs typeface="Calibri"/>
              </a:rPr>
              <a:t>software vulnerabilities using its flaws in the program code, services, even in Kernel. </a:t>
            </a:r>
          </a:p>
          <a:p>
            <a:pPr algn="just">
              <a:buFont typeface="Courier New" panose="02070309020205020404" pitchFamily="49" charset="0"/>
              <a:buChar char="o"/>
            </a:pPr>
            <a:r>
              <a:rPr lang="en-GB" sz="1800" dirty="0">
                <a:solidFill>
                  <a:srgbClr val="333333"/>
                </a:solidFill>
                <a:latin typeface="Calibri"/>
                <a:ea typeface="Source Sans Pro"/>
                <a:cs typeface="Calibri"/>
              </a:rPr>
              <a:t>Then, execute malicious code.</a:t>
            </a:r>
          </a:p>
          <a:p>
            <a:pPr algn="just">
              <a:buFont typeface="Courier New" panose="02070309020205020404" pitchFamily="49" charset="0"/>
              <a:buChar char="o"/>
            </a:pPr>
            <a:endParaRPr lang="en-GB" sz="1800" dirty="0">
              <a:solidFill>
                <a:srgbClr val="333333"/>
              </a:solidFill>
              <a:latin typeface="Calibri"/>
              <a:ea typeface="Source Sans Pro"/>
              <a:cs typeface="Calibri"/>
            </a:endParaRPr>
          </a:p>
          <a:p>
            <a:pPr algn="just">
              <a:buFont typeface="Courier New" panose="02070309020205020404" pitchFamily="49" charset="0"/>
              <a:buChar char="o"/>
            </a:pPr>
            <a:r>
              <a:rPr lang="en-GB" sz="1800" dirty="0">
                <a:solidFill>
                  <a:srgbClr val="333333"/>
                </a:solidFill>
                <a:latin typeface="Calibri"/>
                <a:ea typeface="Source Sans Pro"/>
                <a:cs typeface="Calibri"/>
              </a:rPr>
              <a:t>They find out the exploit using various web sources. </a:t>
            </a:r>
          </a:p>
          <a:p>
            <a:pPr marL="0" indent="0" algn="just">
              <a:buNone/>
            </a:pPr>
            <a:r>
              <a:rPr lang="en-GB" sz="1800" b="1" i="1" dirty="0">
                <a:solidFill>
                  <a:srgbClr val="FF0000"/>
                </a:solidFill>
                <a:effectLst>
                  <a:outerShdw blurRad="38100" dist="38100" dir="2700000" algn="tl">
                    <a:srgbClr val="000000">
                      <a:alpha val="43137"/>
                    </a:srgbClr>
                  </a:outerShdw>
                </a:effectLst>
                <a:latin typeface="Calibri"/>
                <a:ea typeface="Source Sans Pro"/>
                <a:cs typeface="Calibri"/>
              </a:rPr>
              <a:t>(From our previous lectures, could you list out few exploit database sites?)</a:t>
            </a:r>
            <a:endParaRPr lang="en-US" sz="1800" b="1" i="1" dirty="0">
              <a:solidFill>
                <a:srgbClr val="FF0000"/>
              </a:solidFill>
              <a:effectLst>
                <a:outerShdw blurRad="38100" dist="38100" dir="2700000" algn="tl">
                  <a:srgbClr val="000000">
                    <a:alpha val="43137"/>
                  </a:srgbClr>
                </a:outerShdw>
              </a:effectLst>
              <a:latin typeface="Calibri"/>
              <a:ea typeface="Source Sans Pro"/>
              <a:cs typeface="Calibri"/>
            </a:endParaRPr>
          </a:p>
          <a:p>
            <a:pPr algn="just">
              <a:buFont typeface="Courier New" panose="02070309020205020404" pitchFamily="49" charset="0"/>
              <a:buChar char="o"/>
            </a:pPr>
            <a:endParaRPr lang="en-GB" sz="1800" dirty="0">
              <a:solidFill>
                <a:srgbClr val="333333"/>
              </a:solidFill>
              <a:latin typeface="Calibri"/>
              <a:ea typeface="Source Sans Pro"/>
              <a:cs typeface="Calibri"/>
            </a:endParaRPr>
          </a:p>
          <a:p>
            <a:pPr algn="just">
              <a:buFont typeface="Courier New" panose="02070309020205020404" pitchFamily="49" charset="0"/>
              <a:buChar char="o"/>
            </a:pPr>
            <a:endParaRPr lang="en-GB" sz="1800" dirty="0">
              <a:solidFill>
                <a:srgbClr val="333333"/>
              </a:solidFill>
              <a:latin typeface="Calibri"/>
              <a:ea typeface="Source Sans Pro"/>
              <a:cs typeface="Calibri"/>
            </a:endParaRPr>
          </a:p>
          <a:p>
            <a:pPr algn="just">
              <a:buFont typeface="Courier New" panose="02070309020205020404" pitchFamily="49" charset="0"/>
              <a:buChar char="o"/>
            </a:pPr>
            <a:r>
              <a:rPr lang="en-GB" sz="1800" dirty="0">
                <a:solidFill>
                  <a:srgbClr val="333333"/>
                </a:solidFill>
                <a:latin typeface="Calibri"/>
                <a:ea typeface="Source Sans Pro"/>
                <a:cs typeface="Calibri"/>
              </a:rPr>
              <a:t>Exploiting software applications helps attackers to execute commands or binary to gain higher privileges.</a:t>
            </a:r>
          </a:p>
          <a:p>
            <a:pPr algn="just">
              <a:buFont typeface="Courier New" panose="02070309020205020404" pitchFamily="49" charset="0"/>
              <a:buChar char="o"/>
            </a:pPr>
            <a:r>
              <a:rPr lang="en-GB" sz="1800" dirty="0">
                <a:solidFill>
                  <a:srgbClr val="333333"/>
                </a:solidFill>
                <a:latin typeface="Calibri"/>
                <a:ea typeface="Source Sans Pro"/>
                <a:cs typeface="Calibri"/>
              </a:rPr>
              <a:t>They desperately need to escalate privileges to bypass security and achieve their goals.</a:t>
            </a:r>
          </a:p>
          <a:p>
            <a:pPr algn="just">
              <a:buFont typeface="Courier New" panose="02070309020205020404" pitchFamily="49" charset="0"/>
              <a:buChar char="o"/>
            </a:pPr>
            <a:endParaRPr lang="en-GB" sz="1800" dirty="0">
              <a:solidFill>
                <a:srgbClr val="333333"/>
              </a:solidFill>
              <a:latin typeface="Calibri"/>
              <a:ea typeface="Source Sans Pro"/>
              <a:cs typeface="Calibri"/>
            </a:endParaRPr>
          </a:p>
        </p:txBody>
      </p:sp>
    </p:spTree>
    <p:extLst>
      <p:ext uri="{BB962C8B-B14F-4D97-AF65-F5344CB8AC3E}">
        <p14:creationId xmlns:p14="http://schemas.microsoft.com/office/powerpoint/2010/main" val="21158502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Privilege Escalation – Vulnerabilities </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rmAutofit/>
          </a:bodyPr>
          <a:lstStyle/>
          <a:p>
            <a:pPr algn="just">
              <a:buFont typeface="Courier New" panose="02070309020205020404" pitchFamily="49" charset="0"/>
              <a:buChar char="o"/>
            </a:pPr>
            <a:r>
              <a:rPr lang="en-US" sz="1800" b="1" dirty="0" err="1">
                <a:solidFill>
                  <a:srgbClr val="333333"/>
                </a:solidFill>
                <a:latin typeface="Calibri"/>
                <a:ea typeface="Source Sans Pro"/>
                <a:cs typeface="Calibri"/>
              </a:rPr>
              <a:t>Spectre</a:t>
            </a:r>
            <a:r>
              <a:rPr lang="en-US" sz="1800" b="1" dirty="0">
                <a:solidFill>
                  <a:srgbClr val="333333"/>
                </a:solidFill>
                <a:latin typeface="Calibri"/>
                <a:ea typeface="Source Sans Pro"/>
                <a:cs typeface="Calibri"/>
              </a:rPr>
              <a:t> Vulnerability</a:t>
            </a:r>
          </a:p>
          <a:p>
            <a:pPr lvl="1" algn="just">
              <a:buFont typeface="Courier New" panose="02070309020205020404" pitchFamily="49" charset="0"/>
              <a:buChar char="o"/>
            </a:pPr>
            <a:r>
              <a:rPr lang="en-US" sz="1800" b="1" dirty="0">
                <a:solidFill>
                  <a:srgbClr val="333333"/>
                </a:solidFill>
                <a:latin typeface="Calibri"/>
                <a:ea typeface="Source Sans Pro"/>
                <a:cs typeface="Calibri"/>
              </a:rPr>
              <a:t>Using SV</a:t>
            </a:r>
          </a:p>
          <a:p>
            <a:pPr lvl="1" algn="just">
              <a:buFont typeface="Wingdings" panose="05000000000000000000" pitchFamily="2" charset="2"/>
              <a:buChar char="ü"/>
            </a:pPr>
            <a:r>
              <a:rPr lang="en-US" sz="1800" dirty="0">
                <a:solidFill>
                  <a:srgbClr val="333333"/>
                </a:solidFill>
                <a:latin typeface="Calibri"/>
                <a:ea typeface="Source Sans Pro"/>
                <a:cs typeface="Calibri"/>
              </a:rPr>
              <a:t>Attackers </a:t>
            </a:r>
            <a:r>
              <a:rPr lang="en-US" sz="1800" b="1" i="1" dirty="0">
                <a:solidFill>
                  <a:srgbClr val="333333"/>
                </a:solidFill>
                <a:latin typeface="Calibri"/>
                <a:ea typeface="Source Sans Pro"/>
                <a:cs typeface="Calibri"/>
              </a:rPr>
              <a:t>read adjacent memory locations of a process and access information for which they are not authorized</a:t>
            </a:r>
            <a:r>
              <a:rPr lang="en-US" sz="1800" dirty="0">
                <a:solidFill>
                  <a:srgbClr val="333333"/>
                </a:solidFill>
                <a:latin typeface="Calibri"/>
                <a:ea typeface="Source Sans Pro"/>
                <a:cs typeface="Calibri"/>
              </a:rPr>
              <a:t>.</a:t>
            </a:r>
          </a:p>
          <a:p>
            <a:pPr lvl="1" algn="just">
              <a:buFont typeface="Wingdings" panose="05000000000000000000" pitchFamily="2" charset="2"/>
              <a:buChar char="ü"/>
            </a:pPr>
            <a:r>
              <a:rPr lang="en-US" sz="1800" dirty="0">
                <a:solidFill>
                  <a:srgbClr val="333333"/>
                </a:solidFill>
                <a:latin typeface="Calibri"/>
                <a:ea typeface="Source Sans Pro"/>
                <a:cs typeface="Calibri"/>
              </a:rPr>
              <a:t>Attackers can read the kernel memory or perform a web-based attack using JavaScript</a:t>
            </a:r>
          </a:p>
          <a:p>
            <a:pPr lvl="1" algn="just">
              <a:buFont typeface="Courier New" panose="02070309020205020404" pitchFamily="49" charset="0"/>
              <a:buChar char="o"/>
            </a:pPr>
            <a:endParaRPr lang="en-US" sz="1800" dirty="0">
              <a:solidFill>
                <a:srgbClr val="333333"/>
              </a:solidFill>
              <a:latin typeface="Calibri"/>
              <a:ea typeface="Source Sans Pro"/>
              <a:cs typeface="Calibri"/>
            </a:endParaRPr>
          </a:p>
          <a:p>
            <a:pPr algn="just">
              <a:buFont typeface="Courier New" panose="02070309020205020404" pitchFamily="49" charset="0"/>
              <a:buChar char="o"/>
            </a:pPr>
            <a:r>
              <a:rPr lang="en-US" sz="1800" b="1" dirty="0">
                <a:solidFill>
                  <a:srgbClr val="333333"/>
                </a:solidFill>
                <a:latin typeface="Calibri"/>
                <a:ea typeface="Source Sans Pro"/>
                <a:cs typeface="Calibri"/>
              </a:rPr>
              <a:t>Meltdown Vulnerability</a:t>
            </a:r>
          </a:p>
          <a:p>
            <a:pPr lvl="1" algn="just">
              <a:buFont typeface="Courier New" panose="02070309020205020404" pitchFamily="49" charset="0"/>
              <a:buChar char="o"/>
            </a:pPr>
            <a:r>
              <a:rPr lang="en-US" sz="1800" b="1" dirty="0">
                <a:solidFill>
                  <a:srgbClr val="333333"/>
                </a:solidFill>
                <a:latin typeface="Calibri"/>
                <a:ea typeface="Source Sans Pro"/>
                <a:cs typeface="Calibri"/>
              </a:rPr>
              <a:t>Using MV</a:t>
            </a:r>
          </a:p>
          <a:p>
            <a:pPr lvl="1" algn="just">
              <a:buFont typeface="Wingdings" panose="05000000000000000000" pitchFamily="2" charset="2"/>
              <a:buChar char="ü"/>
            </a:pPr>
            <a:r>
              <a:rPr lang="en-US" sz="1800" dirty="0">
                <a:solidFill>
                  <a:srgbClr val="333333"/>
                </a:solidFill>
                <a:latin typeface="Calibri"/>
                <a:ea typeface="Source Sans Pro"/>
                <a:cs typeface="Calibri"/>
              </a:rPr>
              <a:t>Attackers escalate privileges by </a:t>
            </a:r>
            <a:r>
              <a:rPr lang="en-US" sz="1800" b="1" i="1" dirty="0">
                <a:solidFill>
                  <a:srgbClr val="333333"/>
                </a:solidFill>
                <a:latin typeface="Calibri"/>
                <a:ea typeface="Source Sans Pro"/>
                <a:cs typeface="Calibri"/>
              </a:rPr>
              <a:t>forcing an unprivileged process to read other adjacent memory locations</a:t>
            </a:r>
            <a:r>
              <a:rPr lang="en-US" sz="1800" dirty="0">
                <a:solidFill>
                  <a:srgbClr val="333333"/>
                </a:solidFill>
                <a:latin typeface="Calibri"/>
                <a:ea typeface="Source Sans Pro"/>
                <a:cs typeface="Calibri"/>
              </a:rPr>
              <a:t> such as kernel memory and physical memory.</a:t>
            </a:r>
          </a:p>
          <a:p>
            <a:pPr lvl="1" algn="just">
              <a:buFont typeface="Wingdings" panose="05000000000000000000" pitchFamily="2" charset="2"/>
              <a:buChar char="ü"/>
            </a:pPr>
            <a:r>
              <a:rPr lang="en-US" sz="1800" dirty="0">
                <a:solidFill>
                  <a:srgbClr val="333333"/>
                </a:solidFill>
                <a:latin typeface="Calibri"/>
                <a:ea typeface="Source Sans Pro"/>
                <a:cs typeface="Calibri"/>
              </a:rPr>
              <a:t>Attackers can access system’s critical information like credentials, private keys etc.</a:t>
            </a: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algn="just">
              <a:buFont typeface="Courier New" panose="02070309020205020404" pitchFamily="49" charset="0"/>
              <a:buChar char="o"/>
            </a:pPr>
            <a:r>
              <a:rPr lang="en-US" sz="1800" b="1" dirty="0">
                <a:solidFill>
                  <a:srgbClr val="333333"/>
                </a:solidFill>
                <a:latin typeface="Calibri"/>
                <a:ea typeface="Source Sans Pro"/>
                <a:cs typeface="Calibri"/>
              </a:rPr>
              <a:t>Access Token Manipulation, Application Shimming, File System Permissions Weakness, Path Interception, Scheduled Tasks, Launch Daemon, </a:t>
            </a:r>
            <a:r>
              <a:rPr lang="en-US" sz="1800" b="1" dirty="0" err="1">
                <a:solidFill>
                  <a:srgbClr val="333333"/>
                </a:solidFill>
                <a:latin typeface="Calibri"/>
                <a:ea typeface="Source Sans Pro"/>
                <a:cs typeface="Calibri"/>
              </a:rPr>
              <a:t>Plist</a:t>
            </a:r>
            <a:r>
              <a:rPr lang="en-US" sz="1800" b="1" dirty="0">
                <a:solidFill>
                  <a:srgbClr val="333333"/>
                </a:solidFill>
                <a:latin typeface="Calibri"/>
                <a:ea typeface="Source Sans Pro"/>
                <a:cs typeface="Calibri"/>
              </a:rPr>
              <a:t> Modification, </a:t>
            </a:r>
            <a:r>
              <a:rPr lang="en-US" sz="1800" b="1" dirty="0" err="1">
                <a:solidFill>
                  <a:srgbClr val="333333"/>
                </a:solidFill>
                <a:latin typeface="Calibri"/>
                <a:ea typeface="Source Sans Pro"/>
                <a:cs typeface="Calibri"/>
              </a:rPr>
              <a:t>Setuid</a:t>
            </a:r>
            <a:r>
              <a:rPr lang="en-US" sz="1800" b="1" dirty="0">
                <a:solidFill>
                  <a:srgbClr val="333333"/>
                </a:solidFill>
                <a:latin typeface="Calibri"/>
                <a:ea typeface="Source Sans Pro"/>
                <a:cs typeface="Calibri"/>
              </a:rPr>
              <a:t> and </a:t>
            </a:r>
            <a:r>
              <a:rPr lang="en-US" sz="1800" b="1" dirty="0" err="1">
                <a:solidFill>
                  <a:srgbClr val="333333"/>
                </a:solidFill>
                <a:latin typeface="Calibri"/>
                <a:ea typeface="Source Sans Pro"/>
                <a:cs typeface="Calibri"/>
              </a:rPr>
              <a:t>Setgid</a:t>
            </a:r>
            <a:r>
              <a:rPr lang="en-US" sz="1800" b="1" dirty="0">
                <a:solidFill>
                  <a:srgbClr val="333333"/>
                </a:solidFill>
                <a:latin typeface="Calibri"/>
                <a:ea typeface="Source Sans Pro"/>
                <a:cs typeface="Calibri"/>
              </a:rPr>
              <a:t>, Web Shell </a:t>
            </a:r>
            <a:r>
              <a:rPr lang="en-US" sz="1800" b="1" dirty="0" err="1">
                <a:solidFill>
                  <a:srgbClr val="333333"/>
                </a:solidFill>
                <a:latin typeface="Calibri"/>
                <a:ea typeface="Source Sans Pro"/>
                <a:cs typeface="Calibri"/>
              </a:rPr>
              <a:t>etc</a:t>
            </a:r>
            <a:r>
              <a:rPr lang="en-US" sz="1800" b="1" dirty="0">
                <a:solidFill>
                  <a:srgbClr val="333333"/>
                </a:solidFill>
                <a:latin typeface="Calibri"/>
                <a:ea typeface="Source Sans Pro"/>
                <a:cs typeface="Calibri"/>
              </a:rPr>
              <a:t> are similar kind of Privilege escalation techniques</a:t>
            </a:r>
          </a:p>
          <a:p>
            <a:pPr lvl="1" algn="just">
              <a:buFont typeface="Courier New" panose="02070309020205020404" pitchFamily="49" charset="0"/>
              <a:buChar char="o"/>
            </a:pPr>
            <a:endParaRPr lang="en-US" sz="1800" dirty="0">
              <a:solidFill>
                <a:srgbClr val="333333"/>
              </a:solidFill>
              <a:latin typeface="Calibri"/>
              <a:ea typeface="Source Sans Pro"/>
              <a:cs typeface="Calibri"/>
            </a:endParaRPr>
          </a:p>
        </p:txBody>
      </p:sp>
    </p:spTree>
    <p:extLst>
      <p:ext uri="{BB962C8B-B14F-4D97-AF65-F5344CB8AC3E}">
        <p14:creationId xmlns:p14="http://schemas.microsoft.com/office/powerpoint/2010/main" val="325402536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Privilege Escalation – Defending them </a:t>
            </a:r>
            <a:endParaRPr lang="en-GB" sz="3200" dirty="0"/>
          </a:p>
        </p:txBody>
      </p:sp>
      <p:sp>
        <p:nvSpPr>
          <p:cNvPr id="36" name="Content Placeholder 2">
            <a:extLst>
              <a:ext uri="{FF2B5EF4-FFF2-40B4-BE49-F238E27FC236}">
                <a16:creationId xmlns:a16="http://schemas.microsoft.com/office/drawing/2014/main" id="{538A411D-3D3E-485F-921E-6B28A25A1B4D}"/>
              </a:ext>
            </a:extLst>
          </p:cNvPr>
          <p:cNvSpPr>
            <a:spLocks noGrp="1"/>
          </p:cNvSpPr>
          <p:nvPr>
            <p:ph idx="1"/>
          </p:nvPr>
        </p:nvSpPr>
        <p:spPr>
          <a:xfrm>
            <a:off x="176971" y="857483"/>
            <a:ext cx="12015029" cy="4860565"/>
          </a:xfrm>
        </p:spPr>
        <p:txBody>
          <a:bodyPr>
            <a:normAutofit/>
          </a:bodyPr>
          <a:lstStyle/>
          <a:p>
            <a:pPr algn="just">
              <a:buFont typeface="Courier New" panose="02070309020205020404" pitchFamily="49" charset="0"/>
              <a:buChar char="o"/>
            </a:pPr>
            <a:r>
              <a:rPr lang="en-US" sz="1800" dirty="0">
                <a:solidFill>
                  <a:srgbClr val="333333"/>
                </a:solidFill>
                <a:latin typeface="Calibri"/>
                <a:ea typeface="Source Sans Pro"/>
                <a:cs typeface="Calibri"/>
              </a:rPr>
              <a:t>Restrict </a:t>
            </a:r>
            <a:r>
              <a:rPr lang="en-US" sz="1800" b="1" i="1" dirty="0">
                <a:solidFill>
                  <a:srgbClr val="FF0000"/>
                </a:solidFill>
                <a:effectLst>
                  <a:outerShdw blurRad="38100" dist="38100" dir="2700000" algn="tl">
                    <a:srgbClr val="000000">
                      <a:alpha val="43137"/>
                    </a:srgbClr>
                  </a:outerShdw>
                </a:effectLst>
                <a:latin typeface="Calibri"/>
                <a:ea typeface="Source Sans Pro"/>
                <a:cs typeface="Calibri"/>
              </a:rPr>
              <a:t>Privileges</a:t>
            </a:r>
          </a:p>
          <a:p>
            <a:pPr algn="just">
              <a:buFont typeface="Courier New" panose="02070309020205020404" pitchFamily="49" charset="0"/>
              <a:buChar char="o"/>
            </a:pPr>
            <a:r>
              <a:rPr lang="en-US" sz="1800" b="1" i="1" dirty="0">
                <a:solidFill>
                  <a:srgbClr val="FF0000"/>
                </a:solidFill>
                <a:effectLst>
                  <a:outerShdw blurRad="38100" dist="38100" dir="2700000" algn="tl">
                    <a:srgbClr val="000000">
                      <a:alpha val="43137"/>
                    </a:srgbClr>
                  </a:outerShdw>
                </a:effectLst>
                <a:latin typeface="Calibri"/>
                <a:cs typeface="Calibri"/>
              </a:rPr>
              <a:t>Encrypt</a:t>
            </a:r>
            <a:r>
              <a:rPr lang="en-US" sz="1800" dirty="0">
                <a:solidFill>
                  <a:srgbClr val="333333"/>
                </a:solidFill>
                <a:latin typeface="Calibri"/>
                <a:ea typeface="Source Sans Pro"/>
                <a:cs typeface="Calibri"/>
              </a:rPr>
              <a:t> Sensitive data</a:t>
            </a:r>
          </a:p>
          <a:p>
            <a:pPr algn="just">
              <a:buFont typeface="Courier New" panose="02070309020205020404" pitchFamily="49" charset="0"/>
              <a:buChar char="o"/>
            </a:pPr>
            <a:r>
              <a:rPr lang="en-US" sz="1800" dirty="0">
                <a:solidFill>
                  <a:srgbClr val="333333"/>
                </a:solidFill>
                <a:latin typeface="Calibri"/>
                <a:ea typeface="Source Sans Pro"/>
                <a:cs typeface="Calibri"/>
              </a:rPr>
              <a:t>Implement </a:t>
            </a:r>
            <a:r>
              <a:rPr lang="en-US" sz="1800" b="1" i="1" dirty="0">
                <a:solidFill>
                  <a:srgbClr val="FF0000"/>
                </a:solidFill>
                <a:effectLst>
                  <a:outerShdw blurRad="38100" dist="38100" dir="2700000" algn="tl">
                    <a:srgbClr val="000000">
                      <a:alpha val="43137"/>
                    </a:srgbClr>
                  </a:outerShdw>
                </a:effectLst>
                <a:latin typeface="Calibri"/>
                <a:cs typeface="Calibri"/>
              </a:rPr>
              <a:t>MFA </a:t>
            </a:r>
            <a:r>
              <a:rPr lang="en-US" sz="1800" dirty="0">
                <a:solidFill>
                  <a:srgbClr val="333333"/>
                </a:solidFill>
                <a:latin typeface="Calibri"/>
                <a:ea typeface="Source Sans Pro"/>
                <a:cs typeface="Calibri"/>
              </a:rPr>
              <a:t>and </a:t>
            </a:r>
            <a:r>
              <a:rPr lang="en-US" sz="1800" b="1" i="1" dirty="0">
                <a:solidFill>
                  <a:srgbClr val="FF0000"/>
                </a:solidFill>
                <a:effectLst>
                  <a:outerShdw blurRad="38100" dist="38100" dir="2700000" algn="tl">
                    <a:srgbClr val="000000">
                      <a:alpha val="43137"/>
                    </a:srgbClr>
                  </a:outerShdw>
                </a:effectLst>
                <a:latin typeface="Calibri"/>
                <a:cs typeface="Calibri"/>
              </a:rPr>
              <a:t>Authorization</a:t>
            </a:r>
          </a:p>
          <a:p>
            <a:pPr algn="just">
              <a:buFont typeface="Courier New" panose="02070309020205020404" pitchFamily="49" charset="0"/>
              <a:buChar char="o"/>
            </a:pPr>
            <a:r>
              <a:rPr lang="en-US" sz="1800" dirty="0">
                <a:solidFill>
                  <a:srgbClr val="333333"/>
                </a:solidFill>
                <a:latin typeface="Calibri"/>
                <a:ea typeface="Source Sans Pro"/>
                <a:cs typeface="Calibri"/>
              </a:rPr>
              <a:t>Run services as </a:t>
            </a:r>
            <a:r>
              <a:rPr lang="en-US" sz="1800" b="1" i="1" dirty="0">
                <a:solidFill>
                  <a:srgbClr val="FF0000"/>
                </a:solidFill>
                <a:effectLst>
                  <a:outerShdw blurRad="38100" dist="38100" dir="2700000" algn="tl">
                    <a:srgbClr val="000000">
                      <a:alpha val="43137"/>
                    </a:srgbClr>
                  </a:outerShdw>
                </a:effectLst>
                <a:latin typeface="Calibri"/>
                <a:cs typeface="Calibri"/>
              </a:rPr>
              <a:t>unprivileged accounts</a:t>
            </a:r>
          </a:p>
          <a:p>
            <a:pPr algn="just">
              <a:buFont typeface="Courier New" panose="02070309020205020404" pitchFamily="49" charset="0"/>
              <a:buChar char="o"/>
            </a:pPr>
            <a:r>
              <a:rPr lang="en-US" sz="1800" b="1" i="1" dirty="0">
                <a:solidFill>
                  <a:srgbClr val="FF0000"/>
                </a:solidFill>
                <a:effectLst>
                  <a:outerShdw blurRad="38100" dist="38100" dir="2700000" algn="tl">
                    <a:srgbClr val="000000">
                      <a:alpha val="43137"/>
                    </a:srgbClr>
                  </a:outerShdw>
                </a:effectLst>
                <a:latin typeface="Calibri"/>
                <a:cs typeface="Calibri"/>
              </a:rPr>
              <a:t>Test</a:t>
            </a:r>
            <a:r>
              <a:rPr lang="en-US" sz="1800" dirty="0">
                <a:solidFill>
                  <a:srgbClr val="333333"/>
                </a:solidFill>
                <a:latin typeface="Calibri"/>
                <a:ea typeface="Source Sans Pro"/>
                <a:cs typeface="Calibri"/>
              </a:rPr>
              <a:t> for coding errors and bugs</a:t>
            </a:r>
          </a:p>
          <a:p>
            <a:pPr algn="just">
              <a:buFont typeface="Courier New" panose="02070309020205020404" pitchFamily="49" charset="0"/>
              <a:buChar char="o"/>
            </a:pPr>
            <a:r>
              <a:rPr lang="en-US" sz="1800" dirty="0">
                <a:solidFill>
                  <a:srgbClr val="333333"/>
                </a:solidFill>
                <a:latin typeface="Calibri"/>
                <a:ea typeface="Source Sans Pro"/>
                <a:cs typeface="Calibri"/>
              </a:rPr>
              <a:t>Implement a </a:t>
            </a:r>
            <a:r>
              <a:rPr lang="en-US" sz="1800" b="1" i="1" dirty="0">
                <a:solidFill>
                  <a:srgbClr val="FF0000"/>
                </a:solidFill>
                <a:effectLst>
                  <a:outerShdw blurRad="38100" dist="38100" dir="2700000" algn="tl">
                    <a:srgbClr val="000000">
                      <a:alpha val="43137"/>
                    </a:srgbClr>
                  </a:outerShdw>
                </a:effectLst>
                <a:latin typeface="Calibri"/>
                <a:cs typeface="Calibri"/>
              </a:rPr>
              <a:t>privilege separation methodology </a:t>
            </a:r>
            <a:r>
              <a:rPr lang="en-US" sz="1800" dirty="0">
                <a:solidFill>
                  <a:srgbClr val="333333"/>
                </a:solidFill>
                <a:latin typeface="Calibri"/>
                <a:ea typeface="Source Sans Pro"/>
                <a:cs typeface="Calibri"/>
              </a:rPr>
              <a:t>to limit the scope of programming errors and bugs</a:t>
            </a:r>
          </a:p>
          <a:p>
            <a:pPr algn="just">
              <a:buFont typeface="Courier New" panose="02070309020205020404" pitchFamily="49" charset="0"/>
              <a:buChar char="o"/>
            </a:pPr>
            <a:r>
              <a:rPr lang="en-US" sz="1800" b="1" i="1" dirty="0">
                <a:solidFill>
                  <a:srgbClr val="FF0000"/>
                </a:solidFill>
                <a:effectLst>
                  <a:outerShdw blurRad="38100" dist="38100" dir="2700000" algn="tl">
                    <a:srgbClr val="000000">
                      <a:alpha val="43137"/>
                    </a:srgbClr>
                  </a:outerShdw>
                </a:effectLst>
                <a:latin typeface="Calibri"/>
                <a:cs typeface="Calibri"/>
              </a:rPr>
              <a:t>Patch and Update </a:t>
            </a:r>
            <a:r>
              <a:rPr lang="en-US" sz="1800" dirty="0">
                <a:solidFill>
                  <a:srgbClr val="333333"/>
                </a:solidFill>
                <a:latin typeface="Calibri"/>
                <a:ea typeface="Source Sans Pro"/>
                <a:cs typeface="Calibri"/>
              </a:rPr>
              <a:t>regularly</a:t>
            </a:r>
          </a:p>
          <a:p>
            <a:pPr algn="just">
              <a:buFont typeface="Courier New" panose="02070309020205020404" pitchFamily="49" charset="0"/>
              <a:buChar char="o"/>
            </a:pPr>
            <a:r>
              <a:rPr lang="en-US" sz="1800" dirty="0">
                <a:solidFill>
                  <a:srgbClr val="333333"/>
                </a:solidFill>
                <a:latin typeface="Calibri"/>
                <a:ea typeface="Source Sans Pro"/>
                <a:cs typeface="Calibri"/>
              </a:rPr>
              <a:t>Restrict </a:t>
            </a:r>
            <a:r>
              <a:rPr lang="en-US" sz="1800" b="1" i="1" dirty="0">
                <a:solidFill>
                  <a:srgbClr val="FF0000"/>
                </a:solidFill>
                <a:effectLst>
                  <a:outerShdw blurRad="38100" dist="38100" dir="2700000" algn="tl">
                    <a:srgbClr val="000000">
                      <a:alpha val="43137"/>
                    </a:srgbClr>
                  </a:outerShdw>
                </a:effectLst>
                <a:latin typeface="Calibri"/>
                <a:cs typeface="Calibri"/>
              </a:rPr>
              <a:t>users</a:t>
            </a:r>
            <a:endParaRPr lang="en-US" sz="1800" dirty="0">
              <a:solidFill>
                <a:srgbClr val="333333"/>
              </a:solidFill>
              <a:latin typeface="Calibri"/>
              <a:ea typeface="Source Sans Pro"/>
              <a:cs typeface="Calibri"/>
            </a:endParaRPr>
          </a:p>
          <a:p>
            <a:pPr algn="just">
              <a:buFont typeface="Courier New" panose="02070309020205020404" pitchFamily="49" charset="0"/>
              <a:buChar char="o"/>
            </a:pPr>
            <a:r>
              <a:rPr lang="en-US" sz="1800" dirty="0">
                <a:solidFill>
                  <a:srgbClr val="333333"/>
                </a:solidFill>
                <a:latin typeface="Calibri"/>
                <a:ea typeface="Source Sans Pro"/>
                <a:cs typeface="Calibri"/>
              </a:rPr>
              <a:t>Continuously </a:t>
            </a:r>
            <a:r>
              <a:rPr lang="en-US" sz="1800" b="1" i="1" dirty="0">
                <a:solidFill>
                  <a:srgbClr val="FF0000"/>
                </a:solidFill>
                <a:effectLst>
                  <a:outerShdw blurRad="38100" dist="38100" dir="2700000" algn="tl">
                    <a:srgbClr val="000000">
                      <a:alpha val="43137"/>
                    </a:srgbClr>
                  </a:outerShdw>
                </a:effectLst>
                <a:latin typeface="Calibri"/>
                <a:cs typeface="Calibri"/>
              </a:rPr>
              <a:t>monitor file system permissions </a:t>
            </a:r>
            <a:r>
              <a:rPr lang="en-US" sz="1800" dirty="0">
                <a:solidFill>
                  <a:srgbClr val="333333"/>
                </a:solidFill>
                <a:latin typeface="Calibri"/>
                <a:ea typeface="Source Sans Pro"/>
                <a:cs typeface="Calibri"/>
              </a:rPr>
              <a:t>using auditing tools</a:t>
            </a:r>
          </a:p>
          <a:p>
            <a:pPr algn="just">
              <a:buFont typeface="Courier New" panose="02070309020205020404" pitchFamily="49" charset="0"/>
              <a:buChar char="o"/>
            </a:pPr>
            <a:r>
              <a:rPr lang="en-US" sz="1800" dirty="0">
                <a:solidFill>
                  <a:srgbClr val="333333"/>
                </a:solidFill>
                <a:latin typeface="Calibri"/>
                <a:ea typeface="Source Sans Pro"/>
                <a:cs typeface="Calibri"/>
              </a:rPr>
              <a:t>Reduce the privileges of users and groups, so that </a:t>
            </a:r>
            <a:r>
              <a:rPr lang="en-US" sz="1800" b="1" i="1" dirty="0">
                <a:solidFill>
                  <a:srgbClr val="FF0000"/>
                </a:solidFill>
                <a:effectLst>
                  <a:outerShdw blurRad="38100" dist="38100" dir="2700000" algn="tl">
                    <a:srgbClr val="000000">
                      <a:alpha val="43137"/>
                    </a:srgbClr>
                  </a:outerShdw>
                </a:effectLst>
                <a:latin typeface="Calibri"/>
                <a:cs typeface="Calibri"/>
              </a:rPr>
              <a:t>only legitimate administrators can make service changes</a:t>
            </a:r>
          </a:p>
          <a:p>
            <a:pPr algn="just">
              <a:buFont typeface="Courier New" panose="02070309020205020404" pitchFamily="49" charset="0"/>
              <a:buChar char="o"/>
            </a:pPr>
            <a:r>
              <a:rPr lang="en-US" sz="1800" dirty="0">
                <a:solidFill>
                  <a:srgbClr val="333333"/>
                </a:solidFill>
                <a:latin typeface="Calibri"/>
                <a:ea typeface="Source Sans Pro"/>
                <a:cs typeface="Calibri"/>
              </a:rPr>
              <a:t>Use </a:t>
            </a:r>
            <a:r>
              <a:rPr lang="en-US" sz="1800" b="1" i="1" dirty="0">
                <a:solidFill>
                  <a:srgbClr val="FF0000"/>
                </a:solidFill>
                <a:effectLst>
                  <a:outerShdw blurRad="38100" dist="38100" dir="2700000" algn="tl">
                    <a:srgbClr val="000000">
                      <a:alpha val="43137"/>
                    </a:srgbClr>
                  </a:outerShdw>
                </a:effectLst>
                <a:latin typeface="Calibri"/>
                <a:cs typeface="Calibri"/>
              </a:rPr>
              <a:t>whitelisting tools </a:t>
            </a:r>
            <a:r>
              <a:rPr lang="en-US" sz="1800" dirty="0">
                <a:solidFill>
                  <a:srgbClr val="333333"/>
                </a:solidFill>
                <a:latin typeface="Calibri"/>
                <a:ea typeface="Source Sans Pro"/>
                <a:cs typeface="Calibri"/>
              </a:rPr>
              <a:t>to identify and block malicious software.</a:t>
            </a:r>
          </a:p>
          <a:p>
            <a:pPr algn="just">
              <a:buFont typeface="Courier New" panose="02070309020205020404" pitchFamily="49" charset="0"/>
              <a:buChar char="o"/>
            </a:pPr>
            <a:r>
              <a:rPr lang="en-US" sz="1800" dirty="0">
                <a:solidFill>
                  <a:srgbClr val="333333"/>
                </a:solidFill>
                <a:latin typeface="Calibri"/>
                <a:ea typeface="Source Sans Pro"/>
                <a:cs typeface="Calibri"/>
              </a:rPr>
              <a:t>Use </a:t>
            </a:r>
            <a:r>
              <a:rPr lang="en-US" sz="1800" b="1" i="1" dirty="0">
                <a:solidFill>
                  <a:srgbClr val="FF0000"/>
                </a:solidFill>
                <a:effectLst>
                  <a:outerShdw blurRad="38100" dist="38100" dir="2700000" algn="tl">
                    <a:srgbClr val="000000">
                      <a:alpha val="43137"/>
                    </a:srgbClr>
                  </a:outerShdw>
                </a:effectLst>
                <a:latin typeface="Calibri"/>
                <a:cs typeface="Calibri"/>
              </a:rPr>
              <a:t>fully qualified paths </a:t>
            </a:r>
            <a:r>
              <a:rPr lang="en-US" sz="1800" dirty="0">
                <a:solidFill>
                  <a:srgbClr val="333333"/>
                </a:solidFill>
                <a:latin typeface="Calibri"/>
                <a:ea typeface="Source Sans Pro"/>
                <a:cs typeface="Calibri"/>
              </a:rPr>
              <a:t>in all the windows applications </a:t>
            </a:r>
          </a:p>
          <a:p>
            <a:pPr algn="just">
              <a:buFont typeface="Courier New" panose="02070309020205020404" pitchFamily="49" charset="0"/>
              <a:buChar char="o"/>
            </a:pPr>
            <a:r>
              <a:rPr lang="en-US" sz="1800" b="1" i="1" dirty="0">
                <a:solidFill>
                  <a:srgbClr val="FF0000"/>
                </a:solidFill>
                <a:effectLst>
                  <a:outerShdw blurRad="38100" dist="38100" dir="2700000" algn="tl">
                    <a:srgbClr val="000000">
                      <a:alpha val="43137"/>
                    </a:srgbClr>
                  </a:outerShdw>
                </a:effectLst>
                <a:latin typeface="Calibri"/>
                <a:cs typeface="Calibri"/>
              </a:rPr>
              <a:t>Block</a:t>
            </a:r>
            <a:r>
              <a:rPr lang="en-US" sz="1800" dirty="0">
                <a:solidFill>
                  <a:srgbClr val="333333"/>
                </a:solidFill>
                <a:latin typeface="Calibri"/>
                <a:ea typeface="Source Sans Pro"/>
                <a:cs typeface="Calibri"/>
              </a:rPr>
              <a:t> unwanted system utilities or software </a:t>
            </a:r>
          </a:p>
        </p:txBody>
      </p:sp>
    </p:spTree>
    <p:extLst>
      <p:ext uri="{BB962C8B-B14F-4D97-AF65-F5344CB8AC3E}">
        <p14:creationId xmlns:p14="http://schemas.microsoft.com/office/powerpoint/2010/main" val="14294969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Any Questions?</a:t>
            </a: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Advanced Cybersecurity </a:t>
            </a:r>
          </a:p>
          <a:p>
            <a:r>
              <a:rPr lang="en-GB" i="1" dirty="0"/>
              <a:t>(ACCB6000)</a:t>
            </a:r>
            <a:br>
              <a:rPr lang="en-GB" i="1" dirty="0"/>
            </a:br>
            <a:endParaRPr lang="en-GB" i="1" dirty="0"/>
          </a:p>
          <a:p>
            <a:r>
              <a:rPr lang="en-GB" dirty="0"/>
              <a:t>Applied Computing - WISA</a:t>
            </a:r>
          </a:p>
        </p:txBody>
      </p:sp>
    </p:spTree>
    <p:extLst>
      <p:ext uri="{BB962C8B-B14F-4D97-AF65-F5344CB8AC3E}">
        <p14:creationId xmlns:p14="http://schemas.microsoft.com/office/powerpoint/2010/main" val="8401708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555624" cy="3864989"/>
          </a:xfrm>
        </p:spPr>
        <p:txBody>
          <a:bodyPr/>
          <a:lstStyle/>
          <a:p>
            <a:r>
              <a:rPr lang="en-GB" sz="4000" b="1" dirty="0">
                <a:effectLst>
                  <a:outerShdw blurRad="38100" dist="38100" dir="2700000" algn="tl">
                    <a:srgbClr val="000000">
                      <a:alpha val="43137"/>
                    </a:srgbClr>
                  </a:outerShdw>
                </a:effectLst>
              </a:rPr>
              <a:t>References</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EC-Council CEH</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Cisco Networking Academy</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Certified Ethical Hacker (CEH) Version 10 Cert Guide, 3rd edition</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Wikipedia</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Other website sources given in this presentation</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 The intension of usage is for Educational Purpose Only</a:t>
            </a: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Advanced Cybersecurity </a:t>
            </a:r>
          </a:p>
          <a:p>
            <a:r>
              <a:rPr lang="en-GB" i="1" dirty="0"/>
              <a:t>(ACCB6000)</a:t>
            </a:r>
            <a:br>
              <a:rPr lang="en-GB" i="1" dirty="0"/>
            </a:br>
            <a:endParaRPr lang="en-GB" i="1" dirty="0"/>
          </a:p>
          <a:p>
            <a:r>
              <a:rPr lang="en-GB" dirty="0"/>
              <a:t>Applied Computing - WISA</a:t>
            </a:r>
          </a:p>
        </p:txBody>
      </p:sp>
    </p:spTree>
    <p:extLst>
      <p:ext uri="{BB962C8B-B14F-4D97-AF65-F5344CB8AC3E}">
        <p14:creationId xmlns:p14="http://schemas.microsoft.com/office/powerpoint/2010/main" val="4182268838"/>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2.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1917</Words>
  <Application>Microsoft Office PowerPoint</Application>
  <PresentationFormat>Widescreen</PresentationFormat>
  <Paragraphs>350</Paragraphs>
  <Slides>26</Slides>
  <Notes>20</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26</vt:i4>
      </vt:variant>
    </vt:vector>
  </HeadingPairs>
  <TitlesOfParts>
    <vt:vector size="38" baseType="lpstr">
      <vt:lpstr>Inter</vt:lpstr>
      <vt:lpstr>Arial</vt:lpstr>
      <vt:lpstr>Arial</vt:lpstr>
      <vt:lpstr>Calibri</vt:lpstr>
      <vt:lpstr>Calibri Light</vt:lpstr>
      <vt:lpstr>Courier New</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PowerPoint Presentation</vt:lpstr>
      <vt:lpstr>PowerPoint Presentation</vt:lpstr>
      <vt:lpstr>Hacking - Methodology</vt:lpstr>
      <vt:lpstr>Hacking - Methodology</vt:lpstr>
      <vt:lpstr>Hacking - Methodology</vt:lpstr>
      <vt:lpstr>Gaining Access – Password Cracking</vt:lpstr>
      <vt:lpstr>Gaining Access – Password Cracking</vt:lpstr>
      <vt:lpstr>Gaining Access – Password Cracking</vt:lpstr>
      <vt:lpstr>Gaining Access – TSK</vt:lpstr>
      <vt:lpstr>Gaining Access – Name Resolution Services</vt:lpstr>
      <vt:lpstr>Gaining Access – Passive Attacks</vt:lpstr>
      <vt:lpstr>Gaining Access – Offline Attacks</vt:lpstr>
      <vt:lpstr>Gaining Access – Authentication Mechanism</vt:lpstr>
      <vt:lpstr>Gaining Access – Authentication Mechanism</vt:lpstr>
      <vt:lpstr>Gaining Access – Salting</vt:lpstr>
      <vt:lpstr>Gaining Access – Defending Password Cracking</vt:lpstr>
      <vt:lpstr>Privilege Escalation</vt:lpstr>
      <vt:lpstr>Privilege Escalation – Methods</vt:lpstr>
      <vt:lpstr>Privilege Escalation – Methods</vt:lpstr>
      <vt:lpstr>Privilege Escalation – Vulnerabilities </vt:lpstr>
      <vt:lpstr>Privilege Escalation – Defending them </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62</cp:revision>
  <dcterms:created xsi:type="dcterms:W3CDTF">2021-03-05T06:07:01Z</dcterms:created>
  <dcterms:modified xsi:type="dcterms:W3CDTF">2023-11-21T04:08:22Z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