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0"/>
  </p:notesMasterIdLst>
  <p:handoutMasterIdLst>
    <p:handoutMasterId r:id="rId41"/>
  </p:handoutMasterIdLst>
  <p:sldIdLst>
    <p:sldId id="256" r:id="rId5"/>
    <p:sldId id="304" r:id="rId6"/>
    <p:sldId id="329" r:id="rId7"/>
    <p:sldId id="308" r:id="rId8"/>
    <p:sldId id="332" r:id="rId9"/>
    <p:sldId id="333" r:id="rId10"/>
    <p:sldId id="334" r:id="rId11"/>
    <p:sldId id="404" r:id="rId12"/>
    <p:sldId id="339" r:id="rId13"/>
    <p:sldId id="340" r:id="rId14"/>
    <p:sldId id="335" r:id="rId15"/>
    <p:sldId id="319" r:id="rId16"/>
    <p:sldId id="379" r:id="rId17"/>
    <p:sldId id="380" r:id="rId18"/>
    <p:sldId id="381" r:id="rId19"/>
    <p:sldId id="382" r:id="rId20"/>
    <p:sldId id="383" r:id="rId21"/>
    <p:sldId id="384" r:id="rId22"/>
    <p:sldId id="403" r:id="rId23"/>
    <p:sldId id="385" r:id="rId24"/>
    <p:sldId id="386" r:id="rId25"/>
    <p:sldId id="387" r:id="rId26"/>
    <p:sldId id="388" r:id="rId27"/>
    <p:sldId id="389" r:id="rId28"/>
    <p:sldId id="390" r:id="rId29"/>
    <p:sldId id="391" r:id="rId30"/>
    <p:sldId id="392" r:id="rId31"/>
    <p:sldId id="393" r:id="rId32"/>
    <p:sldId id="394" r:id="rId33"/>
    <p:sldId id="409" r:id="rId34"/>
    <p:sldId id="397" r:id="rId35"/>
    <p:sldId id="396" r:id="rId36"/>
    <p:sldId id="432" r:id="rId37"/>
    <p:sldId id="395" r:id="rId38"/>
    <p:sldId id="398"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581" autoAdjust="0"/>
  </p:normalViewPr>
  <p:slideViewPr>
    <p:cSldViewPr showGuides="1">
      <p:cViewPr varScale="1">
        <p:scale>
          <a:sx n="77" d="100"/>
          <a:sy n="77" d="100"/>
        </p:scale>
        <p:origin x="1554"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handoutMaster" Target="handoutMasters/handout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png"/><Relationship Id="rId4" Type="http://schemas.openxmlformats.org/officeDocument/2006/relationships/image" Target="../media/image9.pn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png"/><Relationship Id="rId4"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5097829C-5D14-4413-898D-A7AFD91AFDA7}" type="doc">
      <dgm:prSet loTypeId="urn:microsoft.com/office/officeart/2005/8/layout/pList1#1" loCatId="list" qsTypeId="urn:microsoft.com/office/officeart/2005/8/quickstyle/simple1#1" qsCatId="simple" csTypeId="urn:microsoft.com/office/officeart/2005/8/colors/accent1_2#1" csCatId="accent1" phldr="1"/>
      <dgm:spPr/>
      <dgm:t>
        <a:bodyPr/>
        <a:lstStyle/>
        <a:p>
          <a:endParaRPr lang="en-US"/>
        </a:p>
      </dgm:t>
    </dgm:pt>
    <dgm:pt modelId="{30D4EB57-6F55-4285-A478-AD20EAEB6445}">
      <dgm:prSet phldrT="[Text]"/>
      <dgm:spPr/>
      <dgm:t>
        <a:bodyPr/>
        <a:lstStyle/>
        <a:p>
          <a:r>
            <a:rPr lang="en-US" dirty="0"/>
            <a:t>Reputation</a:t>
          </a:r>
        </a:p>
        <a:p>
          <a:r>
            <a:rPr lang="en-US" dirty="0"/>
            <a:t>(values/ principles)</a:t>
          </a:r>
        </a:p>
      </dgm:t>
    </dgm:pt>
    <dgm:pt modelId="{F6F7D5C3-29C7-4948-BE48-F62904DB77B1}" type="parTrans" cxnId="{4F8FA9A8-8577-40BC-9677-292D0EC02A1B}">
      <dgm:prSet/>
      <dgm:spPr/>
      <dgm:t>
        <a:bodyPr/>
        <a:lstStyle/>
        <a:p>
          <a:endParaRPr lang="en-US"/>
        </a:p>
      </dgm:t>
    </dgm:pt>
    <dgm:pt modelId="{FEB95614-CC46-428B-8A1E-971A0D5AAEE1}" type="sibTrans" cxnId="{4F8FA9A8-8577-40BC-9677-292D0EC02A1B}">
      <dgm:prSet/>
      <dgm:spPr/>
      <dgm:t>
        <a:bodyPr/>
        <a:lstStyle/>
        <a:p>
          <a:endParaRPr lang="en-US"/>
        </a:p>
      </dgm:t>
    </dgm:pt>
    <dgm:pt modelId="{A48731B6-C8CE-4140-99F1-2E5B843B6269}">
      <dgm:prSet phldrT="[Text]"/>
      <dgm:spPr/>
      <dgm:t>
        <a:bodyPr/>
        <a:lstStyle/>
        <a:p>
          <a:r>
            <a:rPr lang="en-US" dirty="0"/>
            <a:t>Networks</a:t>
          </a:r>
        </a:p>
      </dgm:t>
    </dgm:pt>
    <dgm:pt modelId="{BAD4BED2-AD36-48FA-967B-A668117838FA}" type="parTrans" cxnId="{C4372F62-C777-4D9D-BC6A-6EC124BB5F58}">
      <dgm:prSet/>
      <dgm:spPr/>
      <dgm:t>
        <a:bodyPr/>
        <a:lstStyle/>
        <a:p>
          <a:endParaRPr lang="en-US"/>
        </a:p>
      </dgm:t>
    </dgm:pt>
    <dgm:pt modelId="{8059D313-2046-4EBB-B055-5C24EF2884E0}" type="sibTrans" cxnId="{C4372F62-C777-4D9D-BC6A-6EC124BB5F58}">
      <dgm:prSet/>
      <dgm:spPr/>
      <dgm:t>
        <a:bodyPr/>
        <a:lstStyle/>
        <a:p>
          <a:endParaRPr lang="en-US"/>
        </a:p>
      </dgm:t>
    </dgm:pt>
    <dgm:pt modelId="{16906B51-49BD-4AD2-8096-4FE3FC8B0155}">
      <dgm:prSet phldrT="[Text]"/>
      <dgm:spPr/>
      <dgm:t>
        <a:bodyPr/>
        <a:lstStyle/>
        <a:p>
          <a:r>
            <a:rPr lang="en-US" dirty="0"/>
            <a:t>Profile</a:t>
          </a:r>
        </a:p>
        <a:p>
          <a:r>
            <a:rPr lang="en-US" dirty="0"/>
            <a:t>Presence (web/ social media)</a:t>
          </a:r>
        </a:p>
      </dgm:t>
    </dgm:pt>
    <dgm:pt modelId="{650C967B-AF2F-4262-B597-DE150D85CC54}" type="parTrans" cxnId="{029F5FA5-0013-4A4F-9E4F-4AFFB149E99D}">
      <dgm:prSet/>
      <dgm:spPr/>
      <dgm:t>
        <a:bodyPr/>
        <a:lstStyle/>
        <a:p>
          <a:endParaRPr lang="en-US"/>
        </a:p>
      </dgm:t>
    </dgm:pt>
    <dgm:pt modelId="{2D0CAB3D-0358-4BE0-AEAB-47B466C44B9A}" type="sibTrans" cxnId="{029F5FA5-0013-4A4F-9E4F-4AFFB149E99D}">
      <dgm:prSet/>
      <dgm:spPr/>
      <dgm:t>
        <a:bodyPr/>
        <a:lstStyle/>
        <a:p>
          <a:endParaRPr lang="en-US"/>
        </a:p>
      </dgm:t>
    </dgm:pt>
    <dgm:pt modelId="{1ACDDEF2-9585-47B9-8808-AA3B64C1D1DF}">
      <dgm:prSet phldrT="[Text]"/>
      <dgm:spPr/>
      <dgm:t>
        <a:bodyPr/>
        <a:lstStyle/>
        <a:p>
          <a:r>
            <a:rPr lang="en-US" dirty="0"/>
            <a:t>Authentic</a:t>
          </a:r>
        </a:p>
        <a:p>
          <a:r>
            <a:rPr lang="en-US" dirty="0"/>
            <a:t>Your unique selling point</a:t>
          </a:r>
        </a:p>
      </dgm:t>
    </dgm:pt>
    <dgm:pt modelId="{F81DDFFF-43EC-4004-B007-DAD6BE8C7FFC}" type="parTrans" cxnId="{ABFA6A36-4437-4615-B006-46FB4D93BE2A}">
      <dgm:prSet/>
      <dgm:spPr/>
      <dgm:t>
        <a:bodyPr/>
        <a:lstStyle/>
        <a:p>
          <a:endParaRPr lang="en-US"/>
        </a:p>
      </dgm:t>
    </dgm:pt>
    <dgm:pt modelId="{ACDE7280-AFF4-417E-A223-61AF58003960}" type="sibTrans" cxnId="{ABFA6A36-4437-4615-B006-46FB4D93BE2A}">
      <dgm:prSet/>
      <dgm:spPr/>
      <dgm:t>
        <a:bodyPr/>
        <a:lstStyle/>
        <a:p>
          <a:endParaRPr lang="en-US"/>
        </a:p>
      </dgm:t>
    </dgm:pt>
    <dgm:pt modelId="{DFDC45C6-AB7C-4FCE-99A0-83DA6E6A855D}" type="pres">
      <dgm:prSet presAssocID="{5097829C-5D14-4413-898D-A7AFD91AFDA7}" presName="Name0" presStyleCnt="0">
        <dgm:presLayoutVars>
          <dgm:dir/>
          <dgm:resizeHandles val="exact"/>
        </dgm:presLayoutVars>
      </dgm:prSet>
      <dgm:spPr/>
    </dgm:pt>
    <dgm:pt modelId="{9E862574-94CA-4EB4-9F26-DD5325636919}" type="pres">
      <dgm:prSet presAssocID="{30D4EB57-6F55-4285-A478-AD20EAEB6445}" presName="compNode" presStyleCnt="0"/>
      <dgm:spPr/>
    </dgm:pt>
    <dgm:pt modelId="{1D9B94A1-469D-4648-A288-AC215C6D4705}" type="pres">
      <dgm:prSet presAssocID="{30D4EB57-6F55-4285-A478-AD20EAEB6445}" presName="pictRect" presStyleLbl="node1" presStyleIdx="0" presStyleCnt="4" custLinFactNeighborX="-498" custLinFactNeighborY="15189"/>
      <dgm:spPr>
        <a:blipFill rotWithShape="1">
          <a:blip xmlns:r="http://schemas.openxmlformats.org/officeDocument/2006/relationships" r:embed="rId1"/>
          <a:stretch>
            <a:fillRect/>
          </a:stretch>
        </a:blipFill>
      </dgm:spPr>
    </dgm:pt>
    <dgm:pt modelId="{77F4D49A-955C-4397-8A40-05FCA9F1B57B}" type="pres">
      <dgm:prSet presAssocID="{30D4EB57-6F55-4285-A478-AD20EAEB6445}" presName="textRect" presStyleLbl="revTx" presStyleIdx="0" presStyleCnt="4" custLinFactNeighborX="-498" custLinFactNeighborY="32657">
        <dgm:presLayoutVars>
          <dgm:bulletEnabled val="1"/>
        </dgm:presLayoutVars>
      </dgm:prSet>
      <dgm:spPr/>
    </dgm:pt>
    <dgm:pt modelId="{5E0202F8-3DCA-4CC1-B4BD-FA667DE6FD42}" type="pres">
      <dgm:prSet presAssocID="{FEB95614-CC46-428B-8A1E-971A0D5AAEE1}" presName="sibTrans" presStyleLbl="sibTrans2D1" presStyleIdx="0" presStyleCnt="0"/>
      <dgm:spPr/>
    </dgm:pt>
    <dgm:pt modelId="{6D8FE58D-3732-404F-981D-70963B460977}" type="pres">
      <dgm:prSet presAssocID="{A48731B6-C8CE-4140-99F1-2E5B843B6269}" presName="compNode" presStyleCnt="0"/>
      <dgm:spPr/>
    </dgm:pt>
    <dgm:pt modelId="{75BD0C93-6A7B-4516-886F-99BAF27543EE}" type="pres">
      <dgm:prSet presAssocID="{A48731B6-C8CE-4140-99F1-2E5B843B6269}" presName="pictRect" presStyleLbl="node1" presStyleIdx="1" presStyleCnt="4" custLinFactNeighborX="2378" custLinFactNeighborY="20309"/>
      <dgm:spPr>
        <a:blipFill rotWithShape="1">
          <a:blip xmlns:r="http://schemas.openxmlformats.org/officeDocument/2006/relationships" r:embed="rId2"/>
          <a:stretch>
            <a:fillRect/>
          </a:stretch>
        </a:blipFill>
      </dgm:spPr>
    </dgm:pt>
    <dgm:pt modelId="{ECBB999B-61F1-4202-B772-9464F6120437}" type="pres">
      <dgm:prSet presAssocID="{A48731B6-C8CE-4140-99F1-2E5B843B6269}" presName="textRect" presStyleLbl="revTx" presStyleIdx="1" presStyleCnt="4" custLinFactNeighborX="5906" custLinFactNeighborY="32657">
        <dgm:presLayoutVars>
          <dgm:bulletEnabled val="1"/>
        </dgm:presLayoutVars>
      </dgm:prSet>
      <dgm:spPr/>
    </dgm:pt>
    <dgm:pt modelId="{43D91C05-0B2D-472F-98BE-2D911BF7F633}" type="pres">
      <dgm:prSet presAssocID="{8059D313-2046-4EBB-B055-5C24EF2884E0}" presName="sibTrans" presStyleLbl="sibTrans2D1" presStyleIdx="0" presStyleCnt="0"/>
      <dgm:spPr/>
    </dgm:pt>
    <dgm:pt modelId="{B9FE88B6-AD8F-47FC-A9C0-317B75F0BD2D}" type="pres">
      <dgm:prSet presAssocID="{16906B51-49BD-4AD2-8096-4FE3FC8B0155}" presName="compNode" presStyleCnt="0"/>
      <dgm:spPr/>
    </dgm:pt>
    <dgm:pt modelId="{F54B920F-F045-4C78-A2C3-A7E57C1AFACD}" type="pres">
      <dgm:prSet presAssocID="{16906B51-49BD-4AD2-8096-4FE3FC8B0155}" presName="pictRect" presStyleLbl="node1" presStyleIdx="2" presStyleCnt="4" custLinFactNeighborX="1728" custLinFactNeighborY="20309"/>
      <dgm:spPr>
        <a:blipFill rotWithShape="1">
          <a:blip xmlns:r="http://schemas.openxmlformats.org/officeDocument/2006/relationships" r:embed="rId3"/>
          <a:stretch>
            <a:fillRect/>
          </a:stretch>
        </a:blipFill>
      </dgm:spPr>
    </dgm:pt>
    <dgm:pt modelId="{9BB85E98-5BDD-4C90-BEB3-5EF46AB57A29}" type="pres">
      <dgm:prSet presAssocID="{16906B51-49BD-4AD2-8096-4FE3FC8B0155}" presName="textRect" presStyleLbl="revTx" presStyleIdx="2" presStyleCnt="4" custLinFactNeighborX="5255" custLinFactNeighborY="32657">
        <dgm:presLayoutVars>
          <dgm:bulletEnabled val="1"/>
        </dgm:presLayoutVars>
      </dgm:prSet>
      <dgm:spPr/>
    </dgm:pt>
    <dgm:pt modelId="{700F31DB-4BCF-4B4F-8879-51F3D0F8BF34}" type="pres">
      <dgm:prSet presAssocID="{2D0CAB3D-0358-4BE0-AEAB-47B466C44B9A}" presName="sibTrans" presStyleLbl="sibTrans2D1" presStyleIdx="0" presStyleCnt="0"/>
      <dgm:spPr/>
    </dgm:pt>
    <dgm:pt modelId="{25F84761-3B6D-4698-82B9-28CEA9CFC1EB}" type="pres">
      <dgm:prSet presAssocID="{1ACDDEF2-9585-47B9-8808-AA3B64C1D1DF}" presName="compNode" presStyleCnt="0"/>
      <dgm:spPr/>
    </dgm:pt>
    <dgm:pt modelId="{F0D76F73-9166-4234-AAC0-54BD58EB09D8}" type="pres">
      <dgm:prSet presAssocID="{1ACDDEF2-9585-47B9-8808-AA3B64C1D1DF}" presName="pictRect" presStyleLbl="node1" presStyleIdx="3" presStyleCnt="4" custLinFactNeighborX="2378" custLinFactNeighborY="-14937"/>
      <dgm:spPr>
        <a:blipFill rotWithShape="1">
          <a:blip xmlns:r="http://schemas.openxmlformats.org/officeDocument/2006/relationships" r:embed="rId4"/>
          <a:stretch>
            <a:fillRect/>
          </a:stretch>
        </a:blipFill>
      </dgm:spPr>
    </dgm:pt>
    <dgm:pt modelId="{ADC3DD96-1FFA-482C-AF91-60EFC8485420}" type="pres">
      <dgm:prSet presAssocID="{1ACDDEF2-9585-47B9-8808-AA3B64C1D1DF}" presName="textRect" presStyleLbl="revTx" presStyleIdx="3" presStyleCnt="4" custLinFactNeighborX="-1149" custLinFactNeighborY="-13782">
        <dgm:presLayoutVars>
          <dgm:bulletEnabled val="1"/>
        </dgm:presLayoutVars>
      </dgm:prSet>
      <dgm:spPr/>
    </dgm:pt>
  </dgm:ptLst>
  <dgm:cxnLst>
    <dgm:cxn modelId="{ABFA6A36-4437-4615-B006-46FB4D93BE2A}" srcId="{5097829C-5D14-4413-898D-A7AFD91AFDA7}" destId="{1ACDDEF2-9585-47B9-8808-AA3B64C1D1DF}" srcOrd="3" destOrd="0" parTransId="{F81DDFFF-43EC-4004-B007-DAD6BE8C7FFC}" sibTransId="{ACDE7280-AFF4-417E-A223-61AF58003960}"/>
    <dgm:cxn modelId="{2FD39138-0827-4FD7-A5E1-451E7E209C78}" type="presOf" srcId="{2D0CAB3D-0358-4BE0-AEAB-47B466C44B9A}" destId="{700F31DB-4BCF-4B4F-8879-51F3D0F8BF34}" srcOrd="0" destOrd="0" presId="urn:microsoft.com/office/officeart/2005/8/layout/pList1#1"/>
    <dgm:cxn modelId="{C4372F62-C777-4D9D-BC6A-6EC124BB5F58}" srcId="{5097829C-5D14-4413-898D-A7AFD91AFDA7}" destId="{A48731B6-C8CE-4140-99F1-2E5B843B6269}" srcOrd="1" destOrd="0" parTransId="{BAD4BED2-AD36-48FA-967B-A668117838FA}" sibTransId="{8059D313-2046-4EBB-B055-5C24EF2884E0}"/>
    <dgm:cxn modelId="{51809396-3125-41C6-A4CD-BA192090D2ED}" type="presOf" srcId="{8059D313-2046-4EBB-B055-5C24EF2884E0}" destId="{43D91C05-0B2D-472F-98BE-2D911BF7F633}" srcOrd="0" destOrd="0" presId="urn:microsoft.com/office/officeart/2005/8/layout/pList1#1"/>
    <dgm:cxn modelId="{029F5FA5-0013-4A4F-9E4F-4AFFB149E99D}" srcId="{5097829C-5D14-4413-898D-A7AFD91AFDA7}" destId="{16906B51-49BD-4AD2-8096-4FE3FC8B0155}" srcOrd="2" destOrd="0" parTransId="{650C967B-AF2F-4262-B597-DE150D85CC54}" sibTransId="{2D0CAB3D-0358-4BE0-AEAB-47B466C44B9A}"/>
    <dgm:cxn modelId="{4F8FA9A8-8577-40BC-9677-292D0EC02A1B}" srcId="{5097829C-5D14-4413-898D-A7AFD91AFDA7}" destId="{30D4EB57-6F55-4285-A478-AD20EAEB6445}" srcOrd="0" destOrd="0" parTransId="{F6F7D5C3-29C7-4948-BE48-F62904DB77B1}" sibTransId="{FEB95614-CC46-428B-8A1E-971A0D5AAEE1}"/>
    <dgm:cxn modelId="{2198AFA9-7AC6-4BFC-9BC9-D9CC3AF7E0FE}" type="presOf" srcId="{1ACDDEF2-9585-47B9-8808-AA3B64C1D1DF}" destId="{ADC3DD96-1FFA-482C-AF91-60EFC8485420}" srcOrd="0" destOrd="0" presId="urn:microsoft.com/office/officeart/2005/8/layout/pList1#1"/>
    <dgm:cxn modelId="{AF11C5BA-8BE1-44E6-80FA-DD466BADAEA3}" type="presOf" srcId="{16906B51-49BD-4AD2-8096-4FE3FC8B0155}" destId="{9BB85E98-5BDD-4C90-BEB3-5EF46AB57A29}" srcOrd="0" destOrd="0" presId="urn:microsoft.com/office/officeart/2005/8/layout/pList1#1"/>
    <dgm:cxn modelId="{745859C7-5D90-4074-82C5-D74031566863}" type="presOf" srcId="{30D4EB57-6F55-4285-A478-AD20EAEB6445}" destId="{77F4D49A-955C-4397-8A40-05FCA9F1B57B}" srcOrd="0" destOrd="0" presId="urn:microsoft.com/office/officeart/2005/8/layout/pList1#1"/>
    <dgm:cxn modelId="{FD57B8DD-52A1-4AD5-A08C-274BE2F16342}" type="presOf" srcId="{5097829C-5D14-4413-898D-A7AFD91AFDA7}" destId="{DFDC45C6-AB7C-4FCE-99A0-83DA6E6A855D}" srcOrd="0" destOrd="0" presId="urn:microsoft.com/office/officeart/2005/8/layout/pList1#1"/>
    <dgm:cxn modelId="{A16CDFDD-1451-47C3-AE46-EA8FC0B63BC3}" type="presOf" srcId="{A48731B6-C8CE-4140-99F1-2E5B843B6269}" destId="{ECBB999B-61F1-4202-B772-9464F6120437}" srcOrd="0" destOrd="0" presId="urn:microsoft.com/office/officeart/2005/8/layout/pList1#1"/>
    <dgm:cxn modelId="{A77115E2-2173-4E83-95A2-A06AD1473E6F}" type="presOf" srcId="{FEB95614-CC46-428B-8A1E-971A0D5AAEE1}" destId="{5E0202F8-3DCA-4CC1-B4BD-FA667DE6FD42}" srcOrd="0" destOrd="0" presId="urn:microsoft.com/office/officeart/2005/8/layout/pList1#1"/>
    <dgm:cxn modelId="{68DA1D2A-10A4-4BC0-A875-B59CB0CC1654}" type="presParOf" srcId="{DFDC45C6-AB7C-4FCE-99A0-83DA6E6A855D}" destId="{9E862574-94CA-4EB4-9F26-DD5325636919}" srcOrd="0" destOrd="0" presId="urn:microsoft.com/office/officeart/2005/8/layout/pList1#1"/>
    <dgm:cxn modelId="{6D5D2DC7-F445-4C05-A9AA-FB871BFEE72C}" type="presParOf" srcId="{9E862574-94CA-4EB4-9F26-DD5325636919}" destId="{1D9B94A1-469D-4648-A288-AC215C6D4705}" srcOrd="0" destOrd="0" presId="urn:microsoft.com/office/officeart/2005/8/layout/pList1#1"/>
    <dgm:cxn modelId="{4764A5E2-2CCE-474B-944B-606AC9D5AD04}" type="presParOf" srcId="{9E862574-94CA-4EB4-9F26-DD5325636919}" destId="{77F4D49A-955C-4397-8A40-05FCA9F1B57B}" srcOrd="1" destOrd="0" presId="urn:microsoft.com/office/officeart/2005/8/layout/pList1#1"/>
    <dgm:cxn modelId="{DC074E6C-2CFA-49EA-B46D-13E41575D051}" type="presParOf" srcId="{DFDC45C6-AB7C-4FCE-99A0-83DA6E6A855D}" destId="{5E0202F8-3DCA-4CC1-B4BD-FA667DE6FD42}" srcOrd="1" destOrd="0" presId="urn:microsoft.com/office/officeart/2005/8/layout/pList1#1"/>
    <dgm:cxn modelId="{3C50E325-A66B-41D4-9671-FD7753CD23C2}" type="presParOf" srcId="{DFDC45C6-AB7C-4FCE-99A0-83DA6E6A855D}" destId="{6D8FE58D-3732-404F-981D-70963B460977}" srcOrd="2" destOrd="0" presId="urn:microsoft.com/office/officeart/2005/8/layout/pList1#1"/>
    <dgm:cxn modelId="{96881945-E698-4B3E-B19B-4EE029E82150}" type="presParOf" srcId="{6D8FE58D-3732-404F-981D-70963B460977}" destId="{75BD0C93-6A7B-4516-886F-99BAF27543EE}" srcOrd="0" destOrd="0" presId="urn:microsoft.com/office/officeart/2005/8/layout/pList1#1"/>
    <dgm:cxn modelId="{0BC1F141-7510-4394-81E4-F9D57EEA7040}" type="presParOf" srcId="{6D8FE58D-3732-404F-981D-70963B460977}" destId="{ECBB999B-61F1-4202-B772-9464F6120437}" srcOrd="1" destOrd="0" presId="urn:microsoft.com/office/officeart/2005/8/layout/pList1#1"/>
    <dgm:cxn modelId="{268909C5-324A-4A71-9FDE-BE4FDE227739}" type="presParOf" srcId="{DFDC45C6-AB7C-4FCE-99A0-83DA6E6A855D}" destId="{43D91C05-0B2D-472F-98BE-2D911BF7F633}" srcOrd="3" destOrd="0" presId="urn:microsoft.com/office/officeart/2005/8/layout/pList1#1"/>
    <dgm:cxn modelId="{5C8EFBC2-DB4D-48E4-A07F-9270543EB52D}" type="presParOf" srcId="{DFDC45C6-AB7C-4FCE-99A0-83DA6E6A855D}" destId="{B9FE88B6-AD8F-47FC-A9C0-317B75F0BD2D}" srcOrd="4" destOrd="0" presId="urn:microsoft.com/office/officeart/2005/8/layout/pList1#1"/>
    <dgm:cxn modelId="{C9CEAE1C-8801-4181-A608-FD43F12F5E73}" type="presParOf" srcId="{B9FE88B6-AD8F-47FC-A9C0-317B75F0BD2D}" destId="{F54B920F-F045-4C78-A2C3-A7E57C1AFACD}" srcOrd="0" destOrd="0" presId="urn:microsoft.com/office/officeart/2005/8/layout/pList1#1"/>
    <dgm:cxn modelId="{120AA35A-98C4-4F44-AEBF-AE395F386EFB}" type="presParOf" srcId="{B9FE88B6-AD8F-47FC-A9C0-317B75F0BD2D}" destId="{9BB85E98-5BDD-4C90-BEB3-5EF46AB57A29}" srcOrd="1" destOrd="0" presId="urn:microsoft.com/office/officeart/2005/8/layout/pList1#1"/>
    <dgm:cxn modelId="{7E503E8B-BFBB-44F2-AC4B-AD0329E477C3}" type="presParOf" srcId="{DFDC45C6-AB7C-4FCE-99A0-83DA6E6A855D}" destId="{700F31DB-4BCF-4B4F-8879-51F3D0F8BF34}" srcOrd="5" destOrd="0" presId="urn:microsoft.com/office/officeart/2005/8/layout/pList1#1"/>
    <dgm:cxn modelId="{09ED0BF2-626D-46CC-AE85-9A5278E92847}" type="presParOf" srcId="{DFDC45C6-AB7C-4FCE-99A0-83DA6E6A855D}" destId="{25F84761-3B6D-4698-82B9-28CEA9CFC1EB}" srcOrd="6" destOrd="0" presId="urn:microsoft.com/office/officeart/2005/8/layout/pList1#1"/>
    <dgm:cxn modelId="{F14105B6-A610-4513-A4E8-B6D9F3838748}" type="presParOf" srcId="{25F84761-3B6D-4698-82B9-28CEA9CFC1EB}" destId="{F0D76F73-9166-4234-AAC0-54BD58EB09D8}" srcOrd="0" destOrd="0" presId="urn:microsoft.com/office/officeart/2005/8/layout/pList1#1"/>
    <dgm:cxn modelId="{FC2A1EA9-701C-4B77-AFA4-55E9D93FE982}" type="presParOf" srcId="{25F84761-3B6D-4698-82B9-28CEA9CFC1EB}" destId="{ADC3DD96-1FFA-482C-AF91-60EFC8485420}" srcOrd="1" destOrd="0" presId="urn:microsoft.com/office/officeart/2005/8/layout/pList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155779-4E7C-45D6-B8F6-33065BDAA632}" type="doc">
      <dgm:prSet loTypeId="urn:microsoft.com/office/officeart/2005/8/layout/pyramid1#1" loCatId="pyramid" qsTypeId="urn:microsoft.com/office/officeart/2005/8/quickstyle/simple1#2" qsCatId="simple" csTypeId="urn:microsoft.com/office/officeart/2005/8/colors/accent1_2#2" csCatId="accent1" phldr="1"/>
      <dgm:spPr/>
    </dgm:pt>
    <dgm:pt modelId="{B5AA93F3-EC53-4280-80C1-3AD22805EB58}">
      <dgm:prSet phldrT="[Text]"/>
      <dgm:spPr/>
      <dgm:t>
        <a:bodyPr/>
        <a:lstStyle/>
        <a:p>
          <a:r>
            <a:rPr lang="en-GB" b="0" dirty="0">
              <a:solidFill>
                <a:schemeClr val="bg1"/>
              </a:solidFill>
              <a:latin typeface="+mn-lt"/>
              <a:cs typeface="Arial" panose="020B0604020202020204" pitchFamily="34" charset="0"/>
            </a:rPr>
            <a:t>Job</a:t>
          </a:r>
        </a:p>
      </dgm:t>
    </dgm:pt>
    <dgm:pt modelId="{D61D6F19-680D-4F6C-B3BF-A857C629FE83}" type="parTrans" cxnId="{14A37346-882A-46F3-86DE-1D2C13E89BA4}">
      <dgm:prSet/>
      <dgm:spPr/>
      <dgm:t>
        <a:bodyPr/>
        <a:lstStyle/>
        <a:p>
          <a:endParaRPr lang="en-GB">
            <a:latin typeface="+mn-lt"/>
          </a:endParaRPr>
        </a:p>
      </dgm:t>
    </dgm:pt>
    <dgm:pt modelId="{B28716C5-7D40-47B9-B416-183153247C6D}" type="sibTrans" cxnId="{14A37346-882A-46F3-86DE-1D2C13E89BA4}">
      <dgm:prSet/>
      <dgm:spPr/>
      <dgm:t>
        <a:bodyPr/>
        <a:lstStyle/>
        <a:p>
          <a:endParaRPr lang="en-GB">
            <a:latin typeface="+mn-lt"/>
          </a:endParaRPr>
        </a:p>
      </dgm:t>
    </dgm:pt>
    <dgm:pt modelId="{B8FEE1B1-31F0-47D4-BBF2-B1AF4626AE3E}">
      <dgm:prSet phldrT="[Text]"/>
      <dgm:spPr/>
      <dgm:t>
        <a:bodyPr/>
        <a:lstStyle/>
        <a:p>
          <a:r>
            <a:rPr lang="en-GB" dirty="0">
              <a:solidFill>
                <a:schemeClr val="bg1"/>
              </a:solidFill>
              <a:latin typeface="+mn-lt"/>
              <a:cs typeface="Arial" panose="020B0604020202020204" pitchFamily="34" charset="0"/>
            </a:rPr>
            <a:t>Interview</a:t>
          </a:r>
        </a:p>
      </dgm:t>
    </dgm:pt>
    <dgm:pt modelId="{48466A30-BED9-49EA-A428-3564B24F45AB}" type="parTrans" cxnId="{7565465D-27C4-4475-A22C-EA2477DF0293}">
      <dgm:prSet/>
      <dgm:spPr/>
      <dgm:t>
        <a:bodyPr/>
        <a:lstStyle/>
        <a:p>
          <a:endParaRPr lang="en-GB">
            <a:latin typeface="+mn-lt"/>
          </a:endParaRPr>
        </a:p>
      </dgm:t>
    </dgm:pt>
    <dgm:pt modelId="{CB2E67DB-05E4-4883-9254-2504C2D24F2F}" type="sibTrans" cxnId="{7565465D-27C4-4475-A22C-EA2477DF0293}">
      <dgm:prSet/>
      <dgm:spPr/>
      <dgm:t>
        <a:bodyPr/>
        <a:lstStyle/>
        <a:p>
          <a:endParaRPr lang="en-GB">
            <a:latin typeface="+mn-lt"/>
          </a:endParaRPr>
        </a:p>
      </dgm:t>
    </dgm:pt>
    <dgm:pt modelId="{7C1C70DB-5194-4C61-9F07-E49F302FCA42}">
      <dgm:prSet phldrT="[Text]"/>
      <dgm:spPr/>
      <dgm:t>
        <a:bodyPr/>
        <a:lstStyle/>
        <a:p>
          <a:r>
            <a:rPr lang="en-GB" dirty="0">
              <a:solidFill>
                <a:schemeClr val="bg1"/>
              </a:solidFill>
              <a:latin typeface="+mn-lt"/>
              <a:cs typeface="Arial" panose="020B0604020202020204" pitchFamily="34" charset="0"/>
            </a:rPr>
            <a:t>Application process</a:t>
          </a:r>
        </a:p>
      </dgm:t>
    </dgm:pt>
    <dgm:pt modelId="{E1DDCFC6-ED35-4728-8079-BB79F70CE31B}" type="parTrans" cxnId="{81CF86E6-0506-4016-A0C7-5E92A97A9C6C}">
      <dgm:prSet/>
      <dgm:spPr/>
      <dgm:t>
        <a:bodyPr/>
        <a:lstStyle/>
        <a:p>
          <a:endParaRPr lang="en-GB">
            <a:latin typeface="+mn-lt"/>
          </a:endParaRPr>
        </a:p>
      </dgm:t>
    </dgm:pt>
    <dgm:pt modelId="{6DF5D243-38F1-4F65-A6BF-B024000FA0C9}" type="sibTrans" cxnId="{81CF86E6-0506-4016-A0C7-5E92A97A9C6C}">
      <dgm:prSet/>
      <dgm:spPr/>
      <dgm:t>
        <a:bodyPr/>
        <a:lstStyle/>
        <a:p>
          <a:endParaRPr lang="en-GB">
            <a:latin typeface="+mn-lt"/>
          </a:endParaRPr>
        </a:p>
      </dgm:t>
    </dgm:pt>
    <dgm:pt modelId="{5C405F90-9047-4EC3-8BA0-79ED4EFF7027}">
      <dgm:prSet phldrT="[Text]"/>
      <dgm:spPr/>
      <dgm:t>
        <a:bodyPr/>
        <a:lstStyle/>
        <a:p>
          <a:r>
            <a:rPr lang="en-GB" dirty="0">
              <a:solidFill>
                <a:schemeClr val="bg1"/>
              </a:solidFill>
              <a:latin typeface="+mn-lt"/>
              <a:cs typeface="Arial" panose="020B0604020202020204" pitchFamily="34" charset="0"/>
            </a:rPr>
            <a:t>Job description &amp; Person/job Specification</a:t>
          </a:r>
        </a:p>
      </dgm:t>
    </dgm:pt>
    <dgm:pt modelId="{4F718368-6721-46C4-A9F7-9BC7C4880452}" type="parTrans" cxnId="{9266D9F5-A64A-4BE6-B918-E9C35188DDD3}">
      <dgm:prSet/>
      <dgm:spPr/>
      <dgm:t>
        <a:bodyPr/>
        <a:lstStyle/>
        <a:p>
          <a:endParaRPr lang="en-GB">
            <a:latin typeface="+mn-lt"/>
          </a:endParaRPr>
        </a:p>
      </dgm:t>
    </dgm:pt>
    <dgm:pt modelId="{D4AFE249-C416-4EF8-A718-9D38D3B3E0F7}" type="sibTrans" cxnId="{9266D9F5-A64A-4BE6-B918-E9C35188DDD3}">
      <dgm:prSet/>
      <dgm:spPr/>
      <dgm:t>
        <a:bodyPr/>
        <a:lstStyle/>
        <a:p>
          <a:endParaRPr lang="en-GB">
            <a:latin typeface="+mn-lt"/>
          </a:endParaRPr>
        </a:p>
      </dgm:t>
    </dgm:pt>
    <dgm:pt modelId="{4E7A5EFA-5BC4-46CA-85C2-F8793FE403B7}">
      <dgm:prSet custT="1"/>
      <dgm:spPr/>
      <dgm:t>
        <a:bodyPr/>
        <a:lstStyle/>
        <a:p>
          <a:r>
            <a:rPr lang="en-GB" sz="2000" dirty="0">
              <a:latin typeface="+mn-lt"/>
              <a:cs typeface="Arial" panose="020B0604020202020204" pitchFamily="34" charset="0"/>
            </a:rPr>
            <a:t>Self readiness</a:t>
          </a:r>
        </a:p>
      </dgm:t>
    </dgm:pt>
    <dgm:pt modelId="{CBF1AFAE-4CC3-4B68-B6C1-45CFBA4FF04F}" type="parTrans" cxnId="{9070EEBF-0B19-4607-BEB2-888719021AB9}">
      <dgm:prSet/>
      <dgm:spPr/>
      <dgm:t>
        <a:bodyPr/>
        <a:lstStyle/>
        <a:p>
          <a:endParaRPr lang="en-GB">
            <a:latin typeface="+mn-lt"/>
          </a:endParaRPr>
        </a:p>
      </dgm:t>
    </dgm:pt>
    <dgm:pt modelId="{36566C4D-E449-478C-AF03-089E4D7EDCF2}" type="sibTrans" cxnId="{9070EEBF-0B19-4607-BEB2-888719021AB9}">
      <dgm:prSet/>
      <dgm:spPr/>
      <dgm:t>
        <a:bodyPr/>
        <a:lstStyle/>
        <a:p>
          <a:endParaRPr lang="en-GB">
            <a:latin typeface="+mn-lt"/>
          </a:endParaRPr>
        </a:p>
      </dgm:t>
    </dgm:pt>
    <dgm:pt modelId="{A14040F1-6CCB-4694-B65F-1046814C6F52}">
      <dgm:prSet custT="1"/>
      <dgm:spPr/>
      <dgm:t>
        <a:bodyPr/>
        <a:lstStyle/>
        <a:p>
          <a:endParaRPr lang="en-GB" sz="2400" dirty="0">
            <a:latin typeface="+mn-lt"/>
            <a:cs typeface="Arial" panose="020B0604020202020204" pitchFamily="34" charset="0"/>
          </a:endParaRPr>
        </a:p>
      </dgm:t>
    </dgm:pt>
    <dgm:pt modelId="{E8443052-819A-475C-B2EE-2362730BDA91}" type="parTrans" cxnId="{766C6236-22CF-4CC1-9D3B-80C0EEA60EF3}">
      <dgm:prSet/>
      <dgm:spPr/>
      <dgm:t>
        <a:bodyPr/>
        <a:lstStyle/>
        <a:p>
          <a:endParaRPr lang="en-GB">
            <a:latin typeface="+mn-lt"/>
          </a:endParaRPr>
        </a:p>
      </dgm:t>
    </dgm:pt>
    <dgm:pt modelId="{4FC1299C-1BA3-449E-96BA-FB19685E3741}" type="sibTrans" cxnId="{766C6236-22CF-4CC1-9D3B-80C0EEA60EF3}">
      <dgm:prSet/>
      <dgm:spPr/>
      <dgm:t>
        <a:bodyPr/>
        <a:lstStyle/>
        <a:p>
          <a:endParaRPr lang="en-GB">
            <a:latin typeface="+mn-lt"/>
          </a:endParaRPr>
        </a:p>
      </dgm:t>
    </dgm:pt>
    <dgm:pt modelId="{CD36292E-ACA6-4F71-9F4B-DF590B045137}">
      <dgm:prSet custT="1"/>
      <dgm:spPr/>
      <dgm:t>
        <a:bodyPr/>
        <a:lstStyle/>
        <a:p>
          <a:r>
            <a:rPr lang="en-GB" sz="2000" dirty="0">
              <a:latin typeface="+mn-lt"/>
              <a:cs typeface="Arial" panose="020B0604020202020204" pitchFamily="34" charset="0"/>
            </a:rPr>
            <a:t>Research</a:t>
          </a:r>
        </a:p>
      </dgm:t>
    </dgm:pt>
    <dgm:pt modelId="{DB929875-0842-43E2-A9B8-351A90B33DAB}" type="parTrans" cxnId="{A3E4998E-4D94-4249-8544-791389DB9E7C}">
      <dgm:prSet/>
      <dgm:spPr/>
      <dgm:t>
        <a:bodyPr/>
        <a:lstStyle/>
        <a:p>
          <a:endParaRPr lang="en-GB">
            <a:latin typeface="+mn-lt"/>
          </a:endParaRPr>
        </a:p>
      </dgm:t>
    </dgm:pt>
    <dgm:pt modelId="{79E5267A-4505-4E34-B0A3-8A7CF4D5FA10}" type="sibTrans" cxnId="{A3E4998E-4D94-4249-8544-791389DB9E7C}">
      <dgm:prSet/>
      <dgm:spPr/>
      <dgm:t>
        <a:bodyPr/>
        <a:lstStyle/>
        <a:p>
          <a:endParaRPr lang="en-GB">
            <a:latin typeface="+mn-lt"/>
          </a:endParaRPr>
        </a:p>
      </dgm:t>
    </dgm:pt>
    <dgm:pt modelId="{A31287E8-959B-401E-92E4-50178ED1690D}">
      <dgm:prSet custT="1"/>
      <dgm:spPr/>
      <dgm:t>
        <a:bodyPr/>
        <a:lstStyle/>
        <a:p>
          <a:r>
            <a:rPr lang="en-GB" sz="2000" dirty="0">
              <a:latin typeface="+mn-lt"/>
              <a:cs typeface="Arial" panose="020B0604020202020204" pitchFamily="34" charset="0"/>
            </a:rPr>
            <a:t>impressions</a:t>
          </a:r>
        </a:p>
      </dgm:t>
    </dgm:pt>
    <dgm:pt modelId="{A5E9C5E3-3A66-4CD6-B509-4A30434B77D0}" type="parTrans" cxnId="{31716B71-9ECC-4DC1-AF49-1FD7BCE71858}">
      <dgm:prSet/>
      <dgm:spPr/>
      <dgm:t>
        <a:bodyPr/>
        <a:lstStyle/>
        <a:p>
          <a:endParaRPr lang="en-GB">
            <a:latin typeface="+mn-lt"/>
          </a:endParaRPr>
        </a:p>
      </dgm:t>
    </dgm:pt>
    <dgm:pt modelId="{409A50D0-7343-48D8-B5EC-3B206E6F66C6}" type="sibTrans" cxnId="{31716B71-9ECC-4DC1-AF49-1FD7BCE71858}">
      <dgm:prSet/>
      <dgm:spPr/>
      <dgm:t>
        <a:bodyPr/>
        <a:lstStyle/>
        <a:p>
          <a:endParaRPr lang="en-GB">
            <a:latin typeface="+mn-lt"/>
          </a:endParaRPr>
        </a:p>
      </dgm:t>
    </dgm:pt>
    <dgm:pt modelId="{BCDF0703-9744-41EF-8B36-51B9078F2198}">
      <dgm:prSet custT="1"/>
      <dgm:spPr/>
      <dgm:t>
        <a:bodyPr/>
        <a:lstStyle/>
        <a:p>
          <a:r>
            <a:rPr lang="en-GB" sz="2000" dirty="0">
              <a:latin typeface="+mn-lt"/>
              <a:cs typeface="Arial" panose="020B0604020202020204" pitchFamily="34" charset="0"/>
            </a:rPr>
            <a:t>Application form</a:t>
          </a:r>
        </a:p>
      </dgm:t>
    </dgm:pt>
    <dgm:pt modelId="{2871DC29-7830-4A9F-8443-0A371D779DD1}" type="parTrans" cxnId="{28D951D5-9BF8-4C82-B247-648811A9AAB6}">
      <dgm:prSet/>
      <dgm:spPr/>
      <dgm:t>
        <a:bodyPr/>
        <a:lstStyle/>
        <a:p>
          <a:endParaRPr lang="en-GB">
            <a:latin typeface="+mn-lt"/>
          </a:endParaRPr>
        </a:p>
      </dgm:t>
    </dgm:pt>
    <dgm:pt modelId="{D7DAF6C8-243B-490A-883D-57403FC2CD4F}" type="sibTrans" cxnId="{28D951D5-9BF8-4C82-B247-648811A9AAB6}">
      <dgm:prSet/>
      <dgm:spPr/>
      <dgm:t>
        <a:bodyPr/>
        <a:lstStyle/>
        <a:p>
          <a:endParaRPr lang="en-GB">
            <a:latin typeface="+mn-lt"/>
          </a:endParaRPr>
        </a:p>
      </dgm:t>
    </dgm:pt>
    <dgm:pt modelId="{D6AB9A9F-304D-47B1-8572-27A07049126F}">
      <dgm:prSet custT="1"/>
      <dgm:spPr/>
      <dgm:t>
        <a:bodyPr/>
        <a:lstStyle/>
        <a:p>
          <a:r>
            <a:rPr lang="en-GB" sz="2000" dirty="0">
              <a:latin typeface="+mn-lt"/>
              <a:cs typeface="Arial" panose="020B0604020202020204" pitchFamily="34" charset="0"/>
            </a:rPr>
            <a:t>CV’s</a:t>
          </a:r>
        </a:p>
      </dgm:t>
    </dgm:pt>
    <dgm:pt modelId="{4933DE82-1B1B-47CD-9ADE-24A0D7E11295}" type="parTrans" cxnId="{BC7CF0E3-1E4C-407E-AC1B-6224CBA87E72}">
      <dgm:prSet/>
      <dgm:spPr/>
      <dgm:t>
        <a:bodyPr/>
        <a:lstStyle/>
        <a:p>
          <a:endParaRPr lang="en-GB">
            <a:latin typeface="+mn-lt"/>
          </a:endParaRPr>
        </a:p>
      </dgm:t>
    </dgm:pt>
    <dgm:pt modelId="{8750559C-AF59-4263-93FA-BF4ADC687688}" type="sibTrans" cxnId="{BC7CF0E3-1E4C-407E-AC1B-6224CBA87E72}">
      <dgm:prSet/>
      <dgm:spPr/>
      <dgm:t>
        <a:bodyPr/>
        <a:lstStyle/>
        <a:p>
          <a:endParaRPr lang="en-GB">
            <a:latin typeface="+mn-lt"/>
          </a:endParaRPr>
        </a:p>
      </dgm:t>
    </dgm:pt>
    <dgm:pt modelId="{541C29BA-A905-42DE-8383-1C7C2E05C71F}">
      <dgm:prSet custT="1"/>
      <dgm:spPr/>
      <dgm:t>
        <a:bodyPr/>
        <a:lstStyle/>
        <a:p>
          <a:r>
            <a:rPr lang="en-GB" sz="2000" dirty="0">
              <a:latin typeface="+mn-lt"/>
              <a:cs typeface="Arial" panose="020B0604020202020204" pitchFamily="34" charset="0"/>
            </a:rPr>
            <a:t>Who you know</a:t>
          </a:r>
        </a:p>
      </dgm:t>
    </dgm:pt>
    <dgm:pt modelId="{E7726A34-2185-4A95-944B-7D22D8D8D3CB}" type="parTrans" cxnId="{E21CFA3E-198E-440B-996E-4F3CA3F7AB3A}">
      <dgm:prSet/>
      <dgm:spPr/>
      <dgm:t>
        <a:bodyPr/>
        <a:lstStyle/>
        <a:p>
          <a:endParaRPr lang="en-GB">
            <a:latin typeface="+mn-lt"/>
          </a:endParaRPr>
        </a:p>
      </dgm:t>
    </dgm:pt>
    <dgm:pt modelId="{63754B93-5ECE-4D0B-8D1B-69478872FB16}" type="sibTrans" cxnId="{E21CFA3E-198E-440B-996E-4F3CA3F7AB3A}">
      <dgm:prSet/>
      <dgm:spPr/>
      <dgm:t>
        <a:bodyPr/>
        <a:lstStyle/>
        <a:p>
          <a:endParaRPr lang="en-GB">
            <a:latin typeface="+mn-lt"/>
          </a:endParaRPr>
        </a:p>
      </dgm:t>
    </dgm:pt>
    <dgm:pt modelId="{AB2E647C-5C8B-4785-ABDC-F84F0FDA990C}">
      <dgm:prSet custT="1"/>
      <dgm:spPr/>
      <dgm:t>
        <a:bodyPr/>
        <a:lstStyle/>
        <a:p>
          <a:r>
            <a:rPr lang="en-GB" sz="2000" dirty="0">
              <a:latin typeface="+mn-lt"/>
              <a:cs typeface="Arial" panose="020B0604020202020204" pitchFamily="34" charset="0"/>
            </a:rPr>
            <a:t>Job description</a:t>
          </a:r>
        </a:p>
      </dgm:t>
    </dgm:pt>
    <dgm:pt modelId="{1B678857-7B74-4E07-B395-C81448255E4C}" type="parTrans" cxnId="{782E3B5B-D5AC-4DA7-B063-1E67EB69680E}">
      <dgm:prSet/>
      <dgm:spPr/>
      <dgm:t>
        <a:bodyPr/>
        <a:lstStyle/>
        <a:p>
          <a:endParaRPr lang="en-GB">
            <a:latin typeface="+mn-lt"/>
          </a:endParaRPr>
        </a:p>
      </dgm:t>
    </dgm:pt>
    <dgm:pt modelId="{EEF655A1-1A2D-4621-9D53-72DFDD16860E}" type="sibTrans" cxnId="{782E3B5B-D5AC-4DA7-B063-1E67EB69680E}">
      <dgm:prSet/>
      <dgm:spPr/>
      <dgm:t>
        <a:bodyPr/>
        <a:lstStyle/>
        <a:p>
          <a:endParaRPr lang="en-GB">
            <a:latin typeface="+mn-lt"/>
          </a:endParaRPr>
        </a:p>
      </dgm:t>
    </dgm:pt>
    <dgm:pt modelId="{697C1835-F5FF-4159-9B03-90A00E705729}">
      <dgm:prSet custT="1"/>
      <dgm:spPr/>
      <dgm:t>
        <a:bodyPr/>
        <a:lstStyle/>
        <a:p>
          <a:r>
            <a:rPr lang="en-GB" sz="2000" dirty="0">
              <a:latin typeface="+mn-lt"/>
              <a:cs typeface="Arial" panose="020B0604020202020204" pitchFamily="34" charset="0"/>
            </a:rPr>
            <a:t>Person/job specification  </a:t>
          </a:r>
        </a:p>
      </dgm:t>
    </dgm:pt>
    <dgm:pt modelId="{83299755-0EB8-4718-8DEB-CFFF442C49E0}" type="parTrans" cxnId="{4B1B7137-02F6-4F38-86EB-F3D83C271BB2}">
      <dgm:prSet/>
      <dgm:spPr/>
      <dgm:t>
        <a:bodyPr/>
        <a:lstStyle/>
        <a:p>
          <a:endParaRPr lang="en-GB">
            <a:latin typeface="+mn-lt"/>
          </a:endParaRPr>
        </a:p>
      </dgm:t>
    </dgm:pt>
    <dgm:pt modelId="{4B80DC98-6EA8-47B7-948D-8C2F8DE3CC3A}" type="sibTrans" cxnId="{4B1B7137-02F6-4F38-86EB-F3D83C271BB2}">
      <dgm:prSet/>
      <dgm:spPr/>
      <dgm:t>
        <a:bodyPr/>
        <a:lstStyle/>
        <a:p>
          <a:endParaRPr lang="en-GB">
            <a:latin typeface="+mn-lt"/>
          </a:endParaRPr>
        </a:p>
      </dgm:t>
    </dgm:pt>
    <dgm:pt modelId="{7157572A-9894-4BD4-A678-3DF313BDD1D6}">
      <dgm:prSet custT="1"/>
      <dgm:spPr/>
      <dgm:t>
        <a:bodyPr/>
        <a:lstStyle/>
        <a:p>
          <a:endParaRPr lang="en-GB" sz="2400" dirty="0">
            <a:latin typeface="+mn-lt"/>
            <a:cs typeface="Arial" panose="020B0604020202020204" pitchFamily="34" charset="0"/>
          </a:endParaRPr>
        </a:p>
      </dgm:t>
    </dgm:pt>
    <dgm:pt modelId="{3D28E484-46DB-495D-A966-5F03F13935AD}" type="parTrans" cxnId="{2911536A-12B0-4545-B379-D04D953EBAC2}">
      <dgm:prSet/>
      <dgm:spPr/>
      <dgm:t>
        <a:bodyPr/>
        <a:lstStyle/>
        <a:p>
          <a:endParaRPr lang="en-GB">
            <a:latin typeface="+mn-lt"/>
          </a:endParaRPr>
        </a:p>
      </dgm:t>
    </dgm:pt>
    <dgm:pt modelId="{A940DE28-8DC5-406D-89F4-CD405E9EBC15}" type="sibTrans" cxnId="{2911536A-12B0-4545-B379-D04D953EBAC2}">
      <dgm:prSet/>
      <dgm:spPr/>
      <dgm:t>
        <a:bodyPr/>
        <a:lstStyle/>
        <a:p>
          <a:endParaRPr lang="en-GB">
            <a:latin typeface="+mn-lt"/>
          </a:endParaRPr>
        </a:p>
      </dgm:t>
    </dgm:pt>
    <dgm:pt modelId="{802C0AAB-DA13-4A61-8AA5-48EAA0286FD1}" type="pres">
      <dgm:prSet presAssocID="{94155779-4E7C-45D6-B8F6-33065BDAA632}" presName="Name0" presStyleCnt="0">
        <dgm:presLayoutVars>
          <dgm:dir/>
          <dgm:animLvl val="lvl"/>
          <dgm:resizeHandles val="exact"/>
        </dgm:presLayoutVars>
      </dgm:prSet>
      <dgm:spPr/>
    </dgm:pt>
    <dgm:pt modelId="{0932CB5D-566F-494E-9C25-7BA164704A91}" type="pres">
      <dgm:prSet presAssocID="{B5AA93F3-EC53-4280-80C1-3AD22805EB58}" presName="Name8" presStyleCnt="0"/>
      <dgm:spPr/>
    </dgm:pt>
    <dgm:pt modelId="{6082663E-58B0-4521-A208-86CE44BD0C96}" type="pres">
      <dgm:prSet presAssocID="{B5AA93F3-EC53-4280-80C1-3AD22805EB58}" presName="level" presStyleLbl="node1" presStyleIdx="0" presStyleCnt="4">
        <dgm:presLayoutVars>
          <dgm:chMax val="1"/>
          <dgm:bulletEnabled val="1"/>
        </dgm:presLayoutVars>
      </dgm:prSet>
      <dgm:spPr/>
    </dgm:pt>
    <dgm:pt modelId="{CF15BE7E-E1C1-4C13-8A59-493269243B90}" type="pres">
      <dgm:prSet presAssocID="{B5AA93F3-EC53-4280-80C1-3AD22805EB58}" presName="levelTx" presStyleLbl="revTx" presStyleIdx="0" presStyleCnt="0">
        <dgm:presLayoutVars>
          <dgm:chMax val="1"/>
          <dgm:bulletEnabled val="1"/>
        </dgm:presLayoutVars>
      </dgm:prSet>
      <dgm:spPr/>
    </dgm:pt>
    <dgm:pt modelId="{15D16CA7-27FF-4769-9E91-977064F050E9}" type="pres">
      <dgm:prSet presAssocID="{B8FEE1B1-31F0-47D4-BBF2-B1AF4626AE3E}" presName="Name8" presStyleCnt="0"/>
      <dgm:spPr/>
    </dgm:pt>
    <dgm:pt modelId="{C0EA27F1-A008-4D67-B7E5-F9879415A123}" type="pres">
      <dgm:prSet presAssocID="{B8FEE1B1-31F0-47D4-BBF2-B1AF4626AE3E}" presName="acctBkgd" presStyleLbl="alignAcc1" presStyleIdx="0" presStyleCnt="3" custScaleX="108346" custLinFactNeighborX="-652" custLinFactNeighborY="-2012"/>
      <dgm:spPr/>
    </dgm:pt>
    <dgm:pt modelId="{59B982CF-8E10-4A3F-B76F-430A9A6ABE39}" type="pres">
      <dgm:prSet presAssocID="{B8FEE1B1-31F0-47D4-BBF2-B1AF4626AE3E}" presName="acctTx" presStyleLbl="alignAcc1" presStyleIdx="0" presStyleCnt="3">
        <dgm:presLayoutVars>
          <dgm:bulletEnabled val="1"/>
        </dgm:presLayoutVars>
      </dgm:prSet>
      <dgm:spPr/>
    </dgm:pt>
    <dgm:pt modelId="{FBDC4920-D3A7-4470-8DE4-145F0895B2BA}" type="pres">
      <dgm:prSet presAssocID="{B8FEE1B1-31F0-47D4-BBF2-B1AF4626AE3E}" presName="level" presStyleLbl="node1" presStyleIdx="1" presStyleCnt="4">
        <dgm:presLayoutVars>
          <dgm:chMax val="1"/>
          <dgm:bulletEnabled val="1"/>
        </dgm:presLayoutVars>
      </dgm:prSet>
      <dgm:spPr/>
    </dgm:pt>
    <dgm:pt modelId="{A3ACEB3C-7FD2-49FA-9FEC-1472B72588EB}" type="pres">
      <dgm:prSet presAssocID="{B8FEE1B1-31F0-47D4-BBF2-B1AF4626AE3E}" presName="levelTx" presStyleLbl="revTx" presStyleIdx="0" presStyleCnt="0">
        <dgm:presLayoutVars>
          <dgm:chMax val="1"/>
          <dgm:bulletEnabled val="1"/>
        </dgm:presLayoutVars>
      </dgm:prSet>
      <dgm:spPr/>
    </dgm:pt>
    <dgm:pt modelId="{3C1C7C7B-5257-4149-BDA0-F0CE60D28933}" type="pres">
      <dgm:prSet presAssocID="{7C1C70DB-5194-4C61-9F07-E49F302FCA42}" presName="Name8" presStyleCnt="0"/>
      <dgm:spPr/>
    </dgm:pt>
    <dgm:pt modelId="{F384CBB0-B58D-4440-A673-285CD9675584}" type="pres">
      <dgm:prSet presAssocID="{7C1C70DB-5194-4C61-9F07-E49F302FCA42}" presName="acctBkgd" presStyleLbl="alignAcc1" presStyleIdx="1" presStyleCnt="3" custScaleX="108264" custLinFactNeighborX="3146" custLinFactNeighborY="-189"/>
      <dgm:spPr/>
    </dgm:pt>
    <dgm:pt modelId="{BEE57D09-2CC4-47D9-B495-D19AF09ED358}" type="pres">
      <dgm:prSet presAssocID="{7C1C70DB-5194-4C61-9F07-E49F302FCA42}" presName="acctTx" presStyleLbl="alignAcc1" presStyleIdx="1" presStyleCnt="3">
        <dgm:presLayoutVars>
          <dgm:bulletEnabled val="1"/>
        </dgm:presLayoutVars>
      </dgm:prSet>
      <dgm:spPr/>
    </dgm:pt>
    <dgm:pt modelId="{94192366-358B-4AD4-A135-793386780E5D}" type="pres">
      <dgm:prSet presAssocID="{7C1C70DB-5194-4C61-9F07-E49F302FCA42}" presName="level" presStyleLbl="node1" presStyleIdx="2" presStyleCnt="4">
        <dgm:presLayoutVars>
          <dgm:chMax val="1"/>
          <dgm:bulletEnabled val="1"/>
        </dgm:presLayoutVars>
      </dgm:prSet>
      <dgm:spPr/>
    </dgm:pt>
    <dgm:pt modelId="{0774F093-8003-4033-BBE0-B5434D9919D4}" type="pres">
      <dgm:prSet presAssocID="{7C1C70DB-5194-4C61-9F07-E49F302FCA42}" presName="levelTx" presStyleLbl="revTx" presStyleIdx="0" presStyleCnt="0">
        <dgm:presLayoutVars>
          <dgm:chMax val="1"/>
          <dgm:bulletEnabled val="1"/>
        </dgm:presLayoutVars>
      </dgm:prSet>
      <dgm:spPr/>
    </dgm:pt>
    <dgm:pt modelId="{42F66AF7-AF21-4481-881B-CCA703D4F49E}" type="pres">
      <dgm:prSet presAssocID="{5C405F90-9047-4EC3-8BA0-79ED4EFF7027}" presName="Name8" presStyleCnt="0"/>
      <dgm:spPr/>
    </dgm:pt>
    <dgm:pt modelId="{C9616E14-2FAB-442D-8D88-E0EF16C81BE8}" type="pres">
      <dgm:prSet presAssocID="{5C405F90-9047-4EC3-8BA0-79ED4EFF7027}" presName="acctBkgd" presStyleLbl="alignAcc1" presStyleIdx="2" presStyleCnt="3" custScaleX="112342"/>
      <dgm:spPr/>
    </dgm:pt>
    <dgm:pt modelId="{0C9DFD1B-7AC7-47C6-BAE5-DB1524F08098}" type="pres">
      <dgm:prSet presAssocID="{5C405F90-9047-4EC3-8BA0-79ED4EFF7027}" presName="acctTx" presStyleLbl="alignAcc1" presStyleIdx="2" presStyleCnt="3">
        <dgm:presLayoutVars>
          <dgm:bulletEnabled val="1"/>
        </dgm:presLayoutVars>
      </dgm:prSet>
      <dgm:spPr/>
    </dgm:pt>
    <dgm:pt modelId="{1E6D4C57-1988-4D97-AA4A-FC6652A120C3}" type="pres">
      <dgm:prSet presAssocID="{5C405F90-9047-4EC3-8BA0-79ED4EFF7027}" presName="level" presStyleLbl="node1" presStyleIdx="3" presStyleCnt="4" custLinFactNeighborX="-648" custLinFactNeighborY="33412">
        <dgm:presLayoutVars>
          <dgm:chMax val="1"/>
          <dgm:bulletEnabled val="1"/>
        </dgm:presLayoutVars>
      </dgm:prSet>
      <dgm:spPr/>
    </dgm:pt>
    <dgm:pt modelId="{F29C0F3E-264F-4845-BFFE-BEE49E8C5FBD}" type="pres">
      <dgm:prSet presAssocID="{5C405F90-9047-4EC3-8BA0-79ED4EFF7027}" presName="levelTx" presStyleLbl="revTx" presStyleIdx="0" presStyleCnt="0">
        <dgm:presLayoutVars>
          <dgm:chMax val="1"/>
          <dgm:bulletEnabled val="1"/>
        </dgm:presLayoutVars>
      </dgm:prSet>
      <dgm:spPr/>
    </dgm:pt>
  </dgm:ptLst>
  <dgm:cxnLst>
    <dgm:cxn modelId="{9649B410-0768-4EEB-950A-27AB8F67CD44}" type="presOf" srcId="{B5AA93F3-EC53-4280-80C1-3AD22805EB58}" destId="{6082663E-58B0-4521-A208-86CE44BD0C96}" srcOrd="0" destOrd="0" presId="urn:microsoft.com/office/officeart/2005/8/layout/pyramid1#1"/>
    <dgm:cxn modelId="{21B2D512-5858-4D51-9B5E-DACDB7DD908B}" type="presOf" srcId="{CD36292E-ACA6-4F71-9F4B-DF590B045137}" destId="{59B982CF-8E10-4A3F-B76F-430A9A6ABE39}" srcOrd="1" destOrd="2" presId="urn:microsoft.com/office/officeart/2005/8/layout/pyramid1#1"/>
    <dgm:cxn modelId="{E5B1EB13-9779-47EA-8EDD-6D81C36D22FD}" type="presOf" srcId="{B5AA93F3-EC53-4280-80C1-3AD22805EB58}" destId="{CF15BE7E-E1C1-4C13-8A59-493269243B90}" srcOrd="1" destOrd="0" presId="urn:microsoft.com/office/officeart/2005/8/layout/pyramid1#1"/>
    <dgm:cxn modelId="{7EB8641C-2CCB-47D9-92F6-EAA7B925F4FC}" type="presOf" srcId="{7157572A-9894-4BD4-A678-3DF313BDD1D6}" destId="{59B982CF-8E10-4A3F-B76F-430A9A6ABE39}" srcOrd="1" destOrd="0" presId="urn:microsoft.com/office/officeart/2005/8/layout/pyramid1#1"/>
    <dgm:cxn modelId="{B27E3C36-7476-4F4C-89D3-11270E15D6CA}" type="presOf" srcId="{B8FEE1B1-31F0-47D4-BBF2-B1AF4626AE3E}" destId="{A3ACEB3C-7FD2-49FA-9FEC-1472B72588EB}" srcOrd="1" destOrd="0" presId="urn:microsoft.com/office/officeart/2005/8/layout/pyramid1#1"/>
    <dgm:cxn modelId="{766C6236-22CF-4CC1-9D3B-80C0EEA60EF3}" srcId="{B8FEE1B1-31F0-47D4-BBF2-B1AF4626AE3E}" destId="{A14040F1-6CCB-4694-B65F-1046814C6F52}" srcOrd="4" destOrd="0" parTransId="{E8443052-819A-475C-B2EE-2362730BDA91}" sibTransId="{4FC1299C-1BA3-449E-96BA-FB19685E3741}"/>
    <dgm:cxn modelId="{4B1B7137-02F6-4F38-86EB-F3D83C271BB2}" srcId="{5C405F90-9047-4EC3-8BA0-79ED4EFF7027}" destId="{697C1835-F5FF-4159-9B03-90A00E705729}" srcOrd="1" destOrd="0" parTransId="{83299755-0EB8-4718-8DEB-CFFF442C49E0}" sibTransId="{4B80DC98-6EA8-47B7-948D-8C2F8DE3CC3A}"/>
    <dgm:cxn modelId="{95605237-D566-4441-A416-261782DB64B4}" type="presOf" srcId="{A14040F1-6CCB-4694-B65F-1046814C6F52}" destId="{59B982CF-8E10-4A3F-B76F-430A9A6ABE39}" srcOrd="1" destOrd="4" presId="urn:microsoft.com/office/officeart/2005/8/layout/pyramid1#1"/>
    <dgm:cxn modelId="{6B0A8339-376C-4153-8AC9-D41B92D7FE69}" type="presOf" srcId="{7157572A-9894-4BD4-A678-3DF313BDD1D6}" destId="{C0EA27F1-A008-4D67-B7E5-F9879415A123}" srcOrd="0" destOrd="0" presId="urn:microsoft.com/office/officeart/2005/8/layout/pyramid1#1"/>
    <dgm:cxn modelId="{E21CFA3E-198E-440B-996E-4F3CA3F7AB3A}" srcId="{7C1C70DB-5194-4C61-9F07-E49F302FCA42}" destId="{541C29BA-A905-42DE-8383-1C7C2E05C71F}" srcOrd="2" destOrd="0" parTransId="{E7726A34-2185-4A95-944B-7D22D8D8D3CB}" sibTransId="{63754B93-5ECE-4D0B-8D1B-69478872FB16}"/>
    <dgm:cxn modelId="{8EF1A13F-3C92-4154-8A87-059962521E6D}" type="presOf" srcId="{BCDF0703-9744-41EF-8B36-51B9078F2198}" destId="{F384CBB0-B58D-4440-A673-285CD9675584}" srcOrd="0" destOrd="0" presId="urn:microsoft.com/office/officeart/2005/8/layout/pyramid1#1"/>
    <dgm:cxn modelId="{782E3B5B-D5AC-4DA7-B063-1E67EB69680E}" srcId="{5C405F90-9047-4EC3-8BA0-79ED4EFF7027}" destId="{AB2E647C-5C8B-4785-ABDC-F84F0FDA990C}" srcOrd="0" destOrd="0" parTransId="{1B678857-7B74-4E07-B395-C81448255E4C}" sibTransId="{EEF655A1-1A2D-4621-9D53-72DFDD16860E}"/>
    <dgm:cxn modelId="{7565465D-27C4-4475-A22C-EA2477DF0293}" srcId="{94155779-4E7C-45D6-B8F6-33065BDAA632}" destId="{B8FEE1B1-31F0-47D4-BBF2-B1AF4626AE3E}" srcOrd="1" destOrd="0" parTransId="{48466A30-BED9-49EA-A428-3564B24F45AB}" sibTransId="{CB2E67DB-05E4-4883-9254-2504C2D24F2F}"/>
    <dgm:cxn modelId="{EDBCE95D-3A98-4344-8157-35306B6AF0AD}" type="presOf" srcId="{D6AB9A9F-304D-47B1-8572-27A07049126F}" destId="{BEE57D09-2CC4-47D9-B495-D19AF09ED358}" srcOrd="1" destOrd="1" presId="urn:microsoft.com/office/officeart/2005/8/layout/pyramid1#1"/>
    <dgm:cxn modelId="{B9181461-28BF-4930-AFC7-E69745AA4CEA}" type="presOf" srcId="{CD36292E-ACA6-4F71-9F4B-DF590B045137}" destId="{C0EA27F1-A008-4D67-B7E5-F9879415A123}" srcOrd="0" destOrd="2" presId="urn:microsoft.com/office/officeart/2005/8/layout/pyramid1#1"/>
    <dgm:cxn modelId="{D5D25C45-EED5-4D6D-A3A1-9E8ABC968E2B}" type="presOf" srcId="{5C405F90-9047-4EC3-8BA0-79ED4EFF7027}" destId="{1E6D4C57-1988-4D97-AA4A-FC6652A120C3}" srcOrd="0" destOrd="0" presId="urn:microsoft.com/office/officeart/2005/8/layout/pyramid1#1"/>
    <dgm:cxn modelId="{14A37346-882A-46F3-86DE-1D2C13E89BA4}" srcId="{94155779-4E7C-45D6-B8F6-33065BDAA632}" destId="{B5AA93F3-EC53-4280-80C1-3AD22805EB58}" srcOrd="0" destOrd="0" parTransId="{D61D6F19-680D-4F6C-B3BF-A857C629FE83}" sibTransId="{B28716C5-7D40-47B9-B416-183153247C6D}"/>
    <dgm:cxn modelId="{82633C47-40E8-4CE1-9160-9BFAE18748A4}" type="presOf" srcId="{AB2E647C-5C8B-4785-ABDC-F84F0FDA990C}" destId="{C9616E14-2FAB-442D-8D88-E0EF16C81BE8}" srcOrd="0" destOrd="0" presId="urn:microsoft.com/office/officeart/2005/8/layout/pyramid1#1"/>
    <dgm:cxn modelId="{A0ACB847-C429-4957-8C92-80CD4E64A611}" type="presOf" srcId="{BCDF0703-9744-41EF-8B36-51B9078F2198}" destId="{BEE57D09-2CC4-47D9-B495-D19AF09ED358}" srcOrd="1" destOrd="0" presId="urn:microsoft.com/office/officeart/2005/8/layout/pyramid1#1"/>
    <dgm:cxn modelId="{2911536A-12B0-4545-B379-D04D953EBAC2}" srcId="{B8FEE1B1-31F0-47D4-BBF2-B1AF4626AE3E}" destId="{7157572A-9894-4BD4-A678-3DF313BDD1D6}" srcOrd="0" destOrd="0" parTransId="{3D28E484-46DB-495D-A966-5F03F13935AD}" sibTransId="{A940DE28-8DC5-406D-89F4-CD405E9EBC15}"/>
    <dgm:cxn modelId="{31716B71-9ECC-4DC1-AF49-1FD7BCE71858}" srcId="{B8FEE1B1-31F0-47D4-BBF2-B1AF4626AE3E}" destId="{A31287E8-959B-401E-92E4-50178ED1690D}" srcOrd="3" destOrd="0" parTransId="{A5E9C5E3-3A66-4CD6-B509-4A30434B77D0}" sibTransId="{409A50D0-7343-48D8-B5EC-3B206E6F66C6}"/>
    <dgm:cxn modelId="{6509F676-2E1F-4A3C-90F9-B19E7B258023}" type="presOf" srcId="{541C29BA-A905-42DE-8383-1C7C2E05C71F}" destId="{BEE57D09-2CC4-47D9-B495-D19AF09ED358}" srcOrd="1" destOrd="2" presId="urn:microsoft.com/office/officeart/2005/8/layout/pyramid1#1"/>
    <dgm:cxn modelId="{9D88998D-62A8-476F-A793-5ABE2EEFABE2}" type="presOf" srcId="{5C405F90-9047-4EC3-8BA0-79ED4EFF7027}" destId="{F29C0F3E-264F-4845-BFFE-BEE49E8C5FBD}" srcOrd="1" destOrd="0" presId="urn:microsoft.com/office/officeart/2005/8/layout/pyramid1#1"/>
    <dgm:cxn modelId="{A3E4998E-4D94-4249-8544-791389DB9E7C}" srcId="{B8FEE1B1-31F0-47D4-BBF2-B1AF4626AE3E}" destId="{CD36292E-ACA6-4F71-9F4B-DF590B045137}" srcOrd="2" destOrd="0" parTransId="{DB929875-0842-43E2-A9B8-351A90B33DAB}" sibTransId="{79E5267A-4505-4E34-B0A3-8A7CF4D5FA10}"/>
    <dgm:cxn modelId="{75F67499-F476-4CC9-9E21-211CFAA7CE6A}" type="presOf" srcId="{B8FEE1B1-31F0-47D4-BBF2-B1AF4626AE3E}" destId="{FBDC4920-D3A7-4470-8DE4-145F0895B2BA}" srcOrd="0" destOrd="0" presId="urn:microsoft.com/office/officeart/2005/8/layout/pyramid1#1"/>
    <dgm:cxn modelId="{0F9E4E9B-4A2F-41A1-B492-186EF0B8B872}" type="presOf" srcId="{A14040F1-6CCB-4694-B65F-1046814C6F52}" destId="{C0EA27F1-A008-4D67-B7E5-F9879415A123}" srcOrd="0" destOrd="4" presId="urn:microsoft.com/office/officeart/2005/8/layout/pyramid1#1"/>
    <dgm:cxn modelId="{1E971EAA-9B61-4D61-BE96-9BF53EF6CBDA}" type="presOf" srcId="{697C1835-F5FF-4159-9B03-90A00E705729}" destId="{0C9DFD1B-7AC7-47C6-BAE5-DB1524F08098}" srcOrd="1" destOrd="1" presId="urn:microsoft.com/office/officeart/2005/8/layout/pyramid1#1"/>
    <dgm:cxn modelId="{28A283BA-6562-4320-9B2B-503AF849C1A3}" type="presOf" srcId="{D6AB9A9F-304D-47B1-8572-27A07049126F}" destId="{F384CBB0-B58D-4440-A673-285CD9675584}" srcOrd="0" destOrd="1" presId="urn:microsoft.com/office/officeart/2005/8/layout/pyramid1#1"/>
    <dgm:cxn modelId="{9070EEBF-0B19-4607-BEB2-888719021AB9}" srcId="{B8FEE1B1-31F0-47D4-BBF2-B1AF4626AE3E}" destId="{4E7A5EFA-5BC4-46CA-85C2-F8793FE403B7}" srcOrd="1" destOrd="0" parTransId="{CBF1AFAE-4CC3-4B68-B6C1-45CFBA4FF04F}" sibTransId="{36566C4D-E449-478C-AF03-089E4D7EDCF2}"/>
    <dgm:cxn modelId="{C5DEF0C7-3E5A-46F4-A206-42B0D1A8606C}" type="presOf" srcId="{AB2E647C-5C8B-4785-ABDC-F84F0FDA990C}" destId="{0C9DFD1B-7AC7-47C6-BAE5-DB1524F08098}" srcOrd="1" destOrd="0" presId="urn:microsoft.com/office/officeart/2005/8/layout/pyramid1#1"/>
    <dgm:cxn modelId="{D051A3CB-3D3E-4CFD-9687-2DCC1B258C6A}" type="presOf" srcId="{7C1C70DB-5194-4C61-9F07-E49F302FCA42}" destId="{0774F093-8003-4033-BBE0-B5434D9919D4}" srcOrd="1" destOrd="0" presId="urn:microsoft.com/office/officeart/2005/8/layout/pyramid1#1"/>
    <dgm:cxn modelId="{28D951D5-9BF8-4C82-B247-648811A9AAB6}" srcId="{7C1C70DB-5194-4C61-9F07-E49F302FCA42}" destId="{BCDF0703-9744-41EF-8B36-51B9078F2198}" srcOrd="0" destOrd="0" parTransId="{2871DC29-7830-4A9F-8443-0A371D779DD1}" sibTransId="{D7DAF6C8-243B-490A-883D-57403FC2CD4F}"/>
    <dgm:cxn modelId="{29B731DA-3CF7-439F-9D69-5405EE83EBC3}" type="presOf" srcId="{541C29BA-A905-42DE-8383-1C7C2E05C71F}" destId="{F384CBB0-B58D-4440-A673-285CD9675584}" srcOrd="0" destOrd="2" presId="urn:microsoft.com/office/officeart/2005/8/layout/pyramid1#1"/>
    <dgm:cxn modelId="{3BDDBBDF-35EB-4935-9D75-24618273CA85}" type="presOf" srcId="{4E7A5EFA-5BC4-46CA-85C2-F8793FE403B7}" destId="{C0EA27F1-A008-4D67-B7E5-F9879415A123}" srcOrd="0" destOrd="1" presId="urn:microsoft.com/office/officeart/2005/8/layout/pyramid1#1"/>
    <dgm:cxn modelId="{89B758E1-368C-4C11-8D93-4ED617EB6303}" type="presOf" srcId="{697C1835-F5FF-4159-9B03-90A00E705729}" destId="{C9616E14-2FAB-442D-8D88-E0EF16C81BE8}" srcOrd="0" destOrd="1" presId="urn:microsoft.com/office/officeart/2005/8/layout/pyramid1#1"/>
    <dgm:cxn modelId="{ECC193E1-DE93-4E3B-8F6D-198FD56DEE51}" type="presOf" srcId="{7C1C70DB-5194-4C61-9F07-E49F302FCA42}" destId="{94192366-358B-4AD4-A135-793386780E5D}" srcOrd="0" destOrd="0" presId="urn:microsoft.com/office/officeart/2005/8/layout/pyramid1#1"/>
    <dgm:cxn modelId="{BC7CF0E3-1E4C-407E-AC1B-6224CBA87E72}" srcId="{7C1C70DB-5194-4C61-9F07-E49F302FCA42}" destId="{D6AB9A9F-304D-47B1-8572-27A07049126F}" srcOrd="1" destOrd="0" parTransId="{4933DE82-1B1B-47CD-9ADE-24A0D7E11295}" sibTransId="{8750559C-AF59-4263-93FA-BF4ADC687688}"/>
    <dgm:cxn modelId="{81CF86E6-0506-4016-A0C7-5E92A97A9C6C}" srcId="{94155779-4E7C-45D6-B8F6-33065BDAA632}" destId="{7C1C70DB-5194-4C61-9F07-E49F302FCA42}" srcOrd="2" destOrd="0" parTransId="{E1DDCFC6-ED35-4728-8079-BB79F70CE31B}" sibTransId="{6DF5D243-38F1-4F65-A6BF-B024000FA0C9}"/>
    <dgm:cxn modelId="{921EB7EF-4422-47B0-92D5-F5C72E28E479}" type="presOf" srcId="{A31287E8-959B-401E-92E4-50178ED1690D}" destId="{59B982CF-8E10-4A3F-B76F-430A9A6ABE39}" srcOrd="1" destOrd="3" presId="urn:microsoft.com/office/officeart/2005/8/layout/pyramid1#1"/>
    <dgm:cxn modelId="{3432C0F2-32ED-43B9-A844-D698B01CDF3D}" type="presOf" srcId="{A31287E8-959B-401E-92E4-50178ED1690D}" destId="{C0EA27F1-A008-4D67-B7E5-F9879415A123}" srcOrd="0" destOrd="3" presId="urn:microsoft.com/office/officeart/2005/8/layout/pyramid1#1"/>
    <dgm:cxn modelId="{99A6D2F2-5E85-470D-81F8-2C5E62EC88D0}" type="presOf" srcId="{94155779-4E7C-45D6-B8F6-33065BDAA632}" destId="{802C0AAB-DA13-4A61-8AA5-48EAA0286FD1}" srcOrd="0" destOrd="0" presId="urn:microsoft.com/office/officeart/2005/8/layout/pyramid1#1"/>
    <dgm:cxn modelId="{9266D9F5-A64A-4BE6-B918-E9C35188DDD3}" srcId="{94155779-4E7C-45D6-B8F6-33065BDAA632}" destId="{5C405F90-9047-4EC3-8BA0-79ED4EFF7027}" srcOrd="3" destOrd="0" parTransId="{4F718368-6721-46C4-A9F7-9BC7C4880452}" sibTransId="{D4AFE249-C416-4EF8-A718-9D38D3B3E0F7}"/>
    <dgm:cxn modelId="{D8F6E4FD-98BC-474F-8FA7-24FC7AD293C8}" type="presOf" srcId="{4E7A5EFA-5BC4-46CA-85C2-F8793FE403B7}" destId="{59B982CF-8E10-4A3F-B76F-430A9A6ABE39}" srcOrd="1" destOrd="1" presId="urn:microsoft.com/office/officeart/2005/8/layout/pyramid1#1"/>
    <dgm:cxn modelId="{3D00730C-59FB-4B56-BB91-CD0F7429CDA0}" type="presParOf" srcId="{802C0AAB-DA13-4A61-8AA5-48EAA0286FD1}" destId="{0932CB5D-566F-494E-9C25-7BA164704A91}" srcOrd="0" destOrd="0" presId="urn:microsoft.com/office/officeart/2005/8/layout/pyramid1#1"/>
    <dgm:cxn modelId="{5FA2737C-FDA7-4819-B472-EA9EE065A8FD}" type="presParOf" srcId="{0932CB5D-566F-494E-9C25-7BA164704A91}" destId="{6082663E-58B0-4521-A208-86CE44BD0C96}" srcOrd="0" destOrd="0" presId="urn:microsoft.com/office/officeart/2005/8/layout/pyramid1#1"/>
    <dgm:cxn modelId="{5CB275BB-A35D-45BF-B230-BD9608C7F3FD}" type="presParOf" srcId="{0932CB5D-566F-494E-9C25-7BA164704A91}" destId="{CF15BE7E-E1C1-4C13-8A59-493269243B90}" srcOrd="1" destOrd="0" presId="urn:microsoft.com/office/officeart/2005/8/layout/pyramid1#1"/>
    <dgm:cxn modelId="{71BF7724-EFF7-438D-B5AD-7C8C5024B82A}" type="presParOf" srcId="{802C0AAB-DA13-4A61-8AA5-48EAA0286FD1}" destId="{15D16CA7-27FF-4769-9E91-977064F050E9}" srcOrd="1" destOrd="0" presId="urn:microsoft.com/office/officeart/2005/8/layout/pyramid1#1"/>
    <dgm:cxn modelId="{9171E60E-D53F-497B-9B04-8783DE05B814}" type="presParOf" srcId="{15D16CA7-27FF-4769-9E91-977064F050E9}" destId="{C0EA27F1-A008-4D67-B7E5-F9879415A123}" srcOrd="0" destOrd="0" presId="urn:microsoft.com/office/officeart/2005/8/layout/pyramid1#1"/>
    <dgm:cxn modelId="{073E6C25-0F50-4F17-8601-28CC45DBD7CD}" type="presParOf" srcId="{15D16CA7-27FF-4769-9E91-977064F050E9}" destId="{59B982CF-8E10-4A3F-B76F-430A9A6ABE39}" srcOrd="1" destOrd="0" presId="urn:microsoft.com/office/officeart/2005/8/layout/pyramid1#1"/>
    <dgm:cxn modelId="{C8578FA1-B859-43D1-9F07-7BC4E23E9BF2}" type="presParOf" srcId="{15D16CA7-27FF-4769-9E91-977064F050E9}" destId="{FBDC4920-D3A7-4470-8DE4-145F0895B2BA}" srcOrd="2" destOrd="0" presId="urn:microsoft.com/office/officeart/2005/8/layout/pyramid1#1"/>
    <dgm:cxn modelId="{C3E21531-CD80-4C0F-8C94-BC94A94702C1}" type="presParOf" srcId="{15D16CA7-27FF-4769-9E91-977064F050E9}" destId="{A3ACEB3C-7FD2-49FA-9FEC-1472B72588EB}" srcOrd="3" destOrd="0" presId="urn:microsoft.com/office/officeart/2005/8/layout/pyramid1#1"/>
    <dgm:cxn modelId="{58BD4D1E-1F91-4E7E-AD50-5E07788FBBD2}" type="presParOf" srcId="{802C0AAB-DA13-4A61-8AA5-48EAA0286FD1}" destId="{3C1C7C7B-5257-4149-BDA0-F0CE60D28933}" srcOrd="2" destOrd="0" presId="urn:microsoft.com/office/officeart/2005/8/layout/pyramid1#1"/>
    <dgm:cxn modelId="{E384893D-5F32-4BB8-B3C5-A5B3208880C7}" type="presParOf" srcId="{3C1C7C7B-5257-4149-BDA0-F0CE60D28933}" destId="{F384CBB0-B58D-4440-A673-285CD9675584}" srcOrd="0" destOrd="0" presId="urn:microsoft.com/office/officeart/2005/8/layout/pyramid1#1"/>
    <dgm:cxn modelId="{D9E0DE23-91DC-4657-A314-0C7B0FD604AB}" type="presParOf" srcId="{3C1C7C7B-5257-4149-BDA0-F0CE60D28933}" destId="{BEE57D09-2CC4-47D9-B495-D19AF09ED358}" srcOrd="1" destOrd="0" presId="urn:microsoft.com/office/officeart/2005/8/layout/pyramid1#1"/>
    <dgm:cxn modelId="{4DE5B6B3-7467-44D3-8AB3-FFFE9A25E2E6}" type="presParOf" srcId="{3C1C7C7B-5257-4149-BDA0-F0CE60D28933}" destId="{94192366-358B-4AD4-A135-793386780E5D}" srcOrd="2" destOrd="0" presId="urn:microsoft.com/office/officeart/2005/8/layout/pyramid1#1"/>
    <dgm:cxn modelId="{3C4581F2-E4B8-4B1B-8FAE-CC0B7BA126F1}" type="presParOf" srcId="{3C1C7C7B-5257-4149-BDA0-F0CE60D28933}" destId="{0774F093-8003-4033-BBE0-B5434D9919D4}" srcOrd="3" destOrd="0" presId="urn:microsoft.com/office/officeart/2005/8/layout/pyramid1#1"/>
    <dgm:cxn modelId="{7F95ABB6-0187-43D2-B010-11DC54DC159D}" type="presParOf" srcId="{802C0AAB-DA13-4A61-8AA5-48EAA0286FD1}" destId="{42F66AF7-AF21-4481-881B-CCA703D4F49E}" srcOrd="3" destOrd="0" presId="urn:microsoft.com/office/officeart/2005/8/layout/pyramid1#1"/>
    <dgm:cxn modelId="{6D606DB7-0978-40E1-938B-9E1CF0A520D1}" type="presParOf" srcId="{42F66AF7-AF21-4481-881B-CCA703D4F49E}" destId="{C9616E14-2FAB-442D-8D88-E0EF16C81BE8}" srcOrd="0" destOrd="0" presId="urn:microsoft.com/office/officeart/2005/8/layout/pyramid1#1"/>
    <dgm:cxn modelId="{7B38EEDC-9F32-45C2-AD25-4700A167D67A}" type="presParOf" srcId="{42F66AF7-AF21-4481-881B-CCA703D4F49E}" destId="{0C9DFD1B-7AC7-47C6-BAE5-DB1524F08098}" srcOrd="1" destOrd="0" presId="urn:microsoft.com/office/officeart/2005/8/layout/pyramid1#1"/>
    <dgm:cxn modelId="{131FCB4E-B321-4E5E-90DF-73F3B612B526}" type="presParOf" srcId="{42F66AF7-AF21-4481-881B-CCA703D4F49E}" destId="{1E6D4C57-1988-4D97-AA4A-FC6652A120C3}" srcOrd="2" destOrd="0" presId="urn:microsoft.com/office/officeart/2005/8/layout/pyramid1#1"/>
    <dgm:cxn modelId="{53978BA1-D11B-4EE2-A5FE-3457AAE7FF23}" type="presParOf" srcId="{42F66AF7-AF21-4481-881B-CCA703D4F49E}" destId="{F29C0F3E-264F-4845-BFFE-BEE49E8C5FBD}" srcOrd="3" destOrd="0" presId="urn:microsoft.com/office/officeart/2005/8/layout/pyramid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9B94A1-469D-4648-A288-AC215C6D4705}">
      <dsp:nvSpPr>
        <dsp:cNvPr id="0" name=""/>
        <dsp:cNvSpPr/>
      </dsp:nvSpPr>
      <dsp:spPr>
        <a:xfrm>
          <a:off x="785827" y="214311"/>
          <a:ext cx="2025155" cy="1395332"/>
        </a:xfrm>
        <a:prstGeom prst="roundRect">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F4D49A-955C-4397-8A40-05FCA9F1B57B}">
      <dsp:nvSpPr>
        <dsp:cNvPr id="0" name=""/>
        <dsp:cNvSpPr/>
      </dsp:nvSpPr>
      <dsp:spPr bwMode="white">
        <a:xfrm>
          <a:off x="785827" y="1643069"/>
          <a:ext cx="2025155" cy="751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0" numCol="1" spcCol="1270" anchor="t" anchorCtr="0">
          <a:noAutofit/>
        </a:bodyPr>
        <a:lstStyle/>
        <a:p>
          <a:pPr marL="0" lvl="0" indent="0" algn="ctr" defTabSz="533400">
            <a:lnSpc>
              <a:spcPct val="90000"/>
            </a:lnSpc>
            <a:spcBef>
              <a:spcPct val="0"/>
            </a:spcBef>
            <a:spcAft>
              <a:spcPct val="35000"/>
            </a:spcAft>
            <a:buNone/>
          </a:pPr>
          <a:r>
            <a:rPr lang="en-US" sz="1200" kern="1200" dirty="0"/>
            <a:t>Reputation</a:t>
          </a:r>
        </a:p>
        <a:p>
          <a:pPr marL="0" lvl="0" indent="0" algn="ctr" defTabSz="533400">
            <a:lnSpc>
              <a:spcPct val="90000"/>
            </a:lnSpc>
            <a:spcBef>
              <a:spcPct val="0"/>
            </a:spcBef>
            <a:spcAft>
              <a:spcPct val="35000"/>
            </a:spcAft>
            <a:buNone/>
          </a:pPr>
          <a:r>
            <a:rPr lang="en-US" sz="1200" kern="1200" dirty="0"/>
            <a:t>(values/ principles)</a:t>
          </a:r>
        </a:p>
      </dsp:txBody>
      <dsp:txXfrm>
        <a:off x="785827" y="1643069"/>
        <a:ext cx="2025155" cy="751332"/>
      </dsp:txXfrm>
    </dsp:sp>
    <dsp:sp modelId="{75BD0C93-6A7B-4516-886F-99BAF27543EE}">
      <dsp:nvSpPr>
        <dsp:cNvPr id="0" name=""/>
        <dsp:cNvSpPr/>
      </dsp:nvSpPr>
      <dsp:spPr>
        <a:xfrm>
          <a:off x="3071827" y="285752"/>
          <a:ext cx="2025155" cy="1395332"/>
        </a:xfrm>
        <a:prstGeom prst="roundRect">
          <a:avLst/>
        </a:prstGeom>
        <a:blipFill rotWithShape="1">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BB999B-61F1-4202-B772-9464F6120437}">
      <dsp:nvSpPr>
        <dsp:cNvPr id="0" name=""/>
        <dsp:cNvSpPr/>
      </dsp:nvSpPr>
      <dsp:spPr bwMode="white">
        <a:xfrm>
          <a:off x="3143274" y="1643069"/>
          <a:ext cx="2025155" cy="751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0" numCol="1" spcCol="1270" anchor="t" anchorCtr="0">
          <a:noAutofit/>
        </a:bodyPr>
        <a:lstStyle/>
        <a:p>
          <a:pPr marL="0" lvl="0" indent="0" algn="ctr" defTabSz="533400">
            <a:lnSpc>
              <a:spcPct val="90000"/>
            </a:lnSpc>
            <a:spcBef>
              <a:spcPct val="0"/>
            </a:spcBef>
            <a:spcAft>
              <a:spcPct val="35000"/>
            </a:spcAft>
            <a:buNone/>
          </a:pPr>
          <a:r>
            <a:rPr lang="en-US" sz="1200" kern="1200" dirty="0"/>
            <a:t>Networks</a:t>
          </a:r>
        </a:p>
      </dsp:txBody>
      <dsp:txXfrm>
        <a:off x="3143274" y="1643069"/>
        <a:ext cx="2025155" cy="751332"/>
      </dsp:txXfrm>
    </dsp:sp>
    <dsp:sp modelId="{F54B920F-F045-4C78-A2C3-A7E57C1AFACD}">
      <dsp:nvSpPr>
        <dsp:cNvPr id="0" name=""/>
        <dsp:cNvSpPr/>
      </dsp:nvSpPr>
      <dsp:spPr>
        <a:xfrm>
          <a:off x="5286420" y="285752"/>
          <a:ext cx="2025155" cy="1395332"/>
        </a:xfrm>
        <a:prstGeom prst="roundRect">
          <a:avLst/>
        </a:prstGeom>
        <a:blipFill rotWithShape="1">
          <a:blip xmlns:r="http://schemas.openxmlformats.org/officeDocument/2006/relationships" r:embed="rId3"/>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B85E98-5BDD-4C90-BEB3-5EF46AB57A29}">
      <dsp:nvSpPr>
        <dsp:cNvPr id="0" name=""/>
        <dsp:cNvSpPr/>
      </dsp:nvSpPr>
      <dsp:spPr bwMode="white">
        <a:xfrm>
          <a:off x="5357847" y="1643069"/>
          <a:ext cx="2025155" cy="751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0" numCol="1" spcCol="1270" anchor="t" anchorCtr="0">
          <a:noAutofit/>
        </a:bodyPr>
        <a:lstStyle/>
        <a:p>
          <a:pPr marL="0" lvl="0" indent="0" algn="ctr" defTabSz="533400">
            <a:lnSpc>
              <a:spcPct val="90000"/>
            </a:lnSpc>
            <a:spcBef>
              <a:spcPct val="0"/>
            </a:spcBef>
            <a:spcAft>
              <a:spcPct val="35000"/>
            </a:spcAft>
            <a:buNone/>
          </a:pPr>
          <a:r>
            <a:rPr lang="en-US" sz="1200" kern="1200" dirty="0"/>
            <a:t>Profile</a:t>
          </a:r>
        </a:p>
        <a:p>
          <a:pPr marL="0" lvl="0" indent="0" algn="ctr" defTabSz="533400">
            <a:lnSpc>
              <a:spcPct val="90000"/>
            </a:lnSpc>
            <a:spcBef>
              <a:spcPct val="0"/>
            </a:spcBef>
            <a:spcAft>
              <a:spcPct val="35000"/>
            </a:spcAft>
            <a:buNone/>
          </a:pPr>
          <a:r>
            <a:rPr lang="en-US" sz="1200" kern="1200" dirty="0"/>
            <a:t>Presence (web/ social media)</a:t>
          </a:r>
        </a:p>
      </dsp:txBody>
      <dsp:txXfrm>
        <a:off x="5357847" y="1643069"/>
        <a:ext cx="2025155" cy="751332"/>
      </dsp:txXfrm>
    </dsp:sp>
    <dsp:sp modelId="{F0D76F73-9166-4234-AAC0-54BD58EB09D8}">
      <dsp:nvSpPr>
        <dsp:cNvPr id="0" name=""/>
        <dsp:cNvSpPr/>
      </dsp:nvSpPr>
      <dsp:spPr>
        <a:xfrm>
          <a:off x="3071827" y="2143133"/>
          <a:ext cx="2025155" cy="1395332"/>
        </a:xfrm>
        <a:prstGeom prst="roundRect">
          <a:avLst/>
        </a:prstGeom>
        <a:blipFill rotWithShape="1">
          <a:blip xmlns:r="http://schemas.openxmlformats.org/officeDocument/2006/relationships" r:embed="rId4"/>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C3DD96-1FFA-482C-AF91-60EFC8485420}">
      <dsp:nvSpPr>
        <dsp:cNvPr id="0" name=""/>
        <dsp:cNvSpPr/>
      </dsp:nvSpPr>
      <dsp:spPr bwMode="white">
        <a:xfrm>
          <a:off x="3000400" y="3643338"/>
          <a:ext cx="2025155" cy="751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0" numCol="1" spcCol="1270" anchor="t" anchorCtr="0">
          <a:noAutofit/>
        </a:bodyPr>
        <a:lstStyle/>
        <a:p>
          <a:pPr marL="0" lvl="0" indent="0" algn="ctr" defTabSz="533400">
            <a:lnSpc>
              <a:spcPct val="90000"/>
            </a:lnSpc>
            <a:spcBef>
              <a:spcPct val="0"/>
            </a:spcBef>
            <a:spcAft>
              <a:spcPct val="35000"/>
            </a:spcAft>
            <a:buNone/>
          </a:pPr>
          <a:r>
            <a:rPr lang="en-US" sz="1200" kern="1200" dirty="0"/>
            <a:t>Authentic</a:t>
          </a:r>
        </a:p>
        <a:p>
          <a:pPr marL="0" lvl="0" indent="0" algn="ctr" defTabSz="533400">
            <a:lnSpc>
              <a:spcPct val="90000"/>
            </a:lnSpc>
            <a:spcBef>
              <a:spcPct val="0"/>
            </a:spcBef>
            <a:spcAft>
              <a:spcPct val="35000"/>
            </a:spcAft>
            <a:buNone/>
          </a:pPr>
          <a:r>
            <a:rPr lang="en-US" sz="1200" kern="1200" dirty="0"/>
            <a:t>Your unique selling point</a:t>
          </a:r>
        </a:p>
      </dsp:txBody>
      <dsp:txXfrm>
        <a:off x="3000400" y="3643338"/>
        <a:ext cx="2025155" cy="7513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82663E-58B0-4521-A208-86CE44BD0C96}">
      <dsp:nvSpPr>
        <dsp:cNvPr id="0" name=""/>
        <dsp:cNvSpPr/>
      </dsp:nvSpPr>
      <dsp:spPr>
        <a:xfrm>
          <a:off x="1897202" y="0"/>
          <a:ext cx="1337825" cy="1058267"/>
        </a:xfrm>
        <a:prstGeom prst="trapezoid">
          <a:avLst>
            <a:gd name="adj" fmla="val 6320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b="0" kern="1200" dirty="0">
              <a:solidFill>
                <a:schemeClr val="bg1"/>
              </a:solidFill>
              <a:latin typeface="+mn-lt"/>
              <a:cs typeface="Arial" panose="020B0604020202020204" pitchFamily="34" charset="0"/>
            </a:rPr>
            <a:t>Job</a:t>
          </a:r>
        </a:p>
      </dsp:txBody>
      <dsp:txXfrm>
        <a:off x="1897202" y="0"/>
        <a:ext cx="1337825" cy="1058267"/>
      </dsp:txXfrm>
    </dsp:sp>
    <dsp:sp modelId="{C0EA27F1-A008-4D67-B7E5-F9879415A123}">
      <dsp:nvSpPr>
        <dsp:cNvPr id="0" name=""/>
        <dsp:cNvSpPr/>
      </dsp:nvSpPr>
      <dsp:spPr>
        <a:xfrm rot="10800000">
          <a:off x="3016696" y="1036974"/>
          <a:ext cx="4902653" cy="1058267"/>
        </a:xfrm>
        <a:prstGeom prst="nonIsoscelesTrapezoid">
          <a:avLst>
            <a:gd name="adj1" fmla="val 0"/>
            <a:gd name="adj2" fmla="val 63208"/>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1066800">
            <a:lnSpc>
              <a:spcPct val="90000"/>
            </a:lnSpc>
            <a:spcBef>
              <a:spcPct val="0"/>
            </a:spcBef>
            <a:spcAft>
              <a:spcPct val="15000"/>
            </a:spcAft>
            <a:buChar char="•"/>
          </a:pPr>
          <a:endParaRPr lang="en-GB" sz="2400" kern="1200" dirty="0">
            <a:latin typeface="+mn-lt"/>
            <a:cs typeface="Arial" panose="020B0604020202020204" pitchFamily="34" charset="0"/>
          </a:endParaRP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Self readiness</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Research</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impressions</a:t>
          </a:r>
        </a:p>
        <a:p>
          <a:pPr marL="228600" lvl="1" indent="-228600" algn="l" defTabSz="1066800">
            <a:lnSpc>
              <a:spcPct val="90000"/>
            </a:lnSpc>
            <a:spcBef>
              <a:spcPct val="0"/>
            </a:spcBef>
            <a:spcAft>
              <a:spcPct val="15000"/>
            </a:spcAft>
            <a:buChar char="•"/>
          </a:pPr>
          <a:endParaRPr lang="en-GB" sz="2400" kern="1200" dirty="0">
            <a:latin typeface="+mn-lt"/>
            <a:cs typeface="Arial" panose="020B0604020202020204" pitchFamily="34" charset="0"/>
          </a:endParaRPr>
        </a:p>
      </dsp:txBody>
      <dsp:txXfrm rot="10800000">
        <a:off x="3771679" y="1036974"/>
        <a:ext cx="4177913" cy="1058267"/>
      </dsp:txXfrm>
    </dsp:sp>
    <dsp:sp modelId="{FBDC4920-D3A7-4470-8DE4-145F0895B2BA}">
      <dsp:nvSpPr>
        <dsp:cNvPr id="0" name=""/>
        <dsp:cNvSpPr/>
      </dsp:nvSpPr>
      <dsp:spPr>
        <a:xfrm>
          <a:off x="1228289" y="1058267"/>
          <a:ext cx="2675650" cy="1058267"/>
        </a:xfrm>
        <a:prstGeom prst="trapezoid">
          <a:avLst>
            <a:gd name="adj" fmla="val 6320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chemeClr val="bg1"/>
              </a:solidFill>
              <a:latin typeface="+mn-lt"/>
              <a:cs typeface="Arial" panose="020B0604020202020204" pitchFamily="34" charset="0"/>
            </a:rPr>
            <a:t>Interview</a:t>
          </a:r>
        </a:p>
      </dsp:txBody>
      <dsp:txXfrm>
        <a:off x="1696528" y="1058267"/>
        <a:ext cx="1739172" cy="1058267"/>
      </dsp:txXfrm>
    </dsp:sp>
    <dsp:sp modelId="{F384CBB0-B58D-4440-A673-285CD9675584}">
      <dsp:nvSpPr>
        <dsp:cNvPr id="0" name=""/>
        <dsp:cNvSpPr/>
      </dsp:nvSpPr>
      <dsp:spPr>
        <a:xfrm rot="10800000">
          <a:off x="3744606" y="2114534"/>
          <a:ext cx="4174751" cy="1058267"/>
        </a:xfrm>
        <a:prstGeom prst="nonIsoscelesTrapezoid">
          <a:avLst>
            <a:gd name="adj1" fmla="val 0"/>
            <a:gd name="adj2" fmla="val 63208"/>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Application form</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CV’s</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Who you know</a:t>
          </a:r>
        </a:p>
      </dsp:txBody>
      <dsp:txXfrm rot="10800000">
        <a:off x="4498721" y="2114534"/>
        <a:ext cx="3450559" cy="1058267"/>
      </dsp:txXfrm>
    </dsp:sp>
    <dsp:sp modelId="{94192366-358B-4AD4-A135-793386780E5D}">
      <dsp:nvSpPr>
        <dsp:cNvPr id="0" name=""/>
        <dsp:cNvSpPr/>
      </dsp:nvSpPr>
      <dsp:spPr>
        <a:xfrm>
          <a:off x="559376" y="2116534"/>
          <a:ext cx="4013475" cy="1058267"/>
        </a:xfrm>
        <a:prstGeom prst="trapezoid">
          <a:avLst>
            <a:gd name="adj" fmla="val 6320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chemeClr val="bg1"/>
              </a:solidFill>
              <a:latin typeface="+mn-lt"/>
              <a:cs typeface="Arial" panose="020B0604020202020204" pitchFamily="34" charset="0"/>
            </a:rPr>
            <a:t>Application process</a:t>
          </a:r>
        </a:p>
      </dsp:txBody>
      <dsp:txXfrm>
        <a:off x="1261735" y="2116534"/>
        <a:ext cx="2608759" cy="1058267"/>
      </dsp:txXfrm>
    </dsp:sp>
    <dsp:sp modelId="{C9616E14-2FAB-442D-8D88-E0EF16C81BE8}">
      <dsp:nvSpPr>
        <dsp:cNvPr id="0" name=""/>
        <dsp:cNvSpPr/>
      </dsp:nvSpPr>
      <dsp:spPr>
        <a:xfrm rot="10800000">
          <a:off x="4352765" y="3174801"/>
          <a:ext cx="3561849" cy="1058267"/>
        </a:xfrm>
        <a:prstGeom prst="nonIsoscelesTrapezoid">
          <a:avLst>
            <a:gd name="adj1" fmla="val 0"/>
            <a:gd name="adj2" fmla="val 63208"/>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Job description</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Person/job specification  </a:t>
          </a:r>
        </a:p>
      </dsp:txBody>
      <dsp:txXfrm rot="10800000">
        <a:off x="5146445" y="3174801"/>
        <a:ext cx="2814300" cy="1058267"/>
      </dsp:txXfrm>
    </dsp:sp>
    <dsp:sp modelId="{1E6D4C57-1988-4D97-AA4A-FC6652A120C3}">
      <dsp:nvSpPr>
        <dsp:cNvPr id="0" name=""/>
        <dsp:cNvSpPr/>
      </dsp:nvSpPr>
      <dsp:spPr>
        <a:xfrm>
          <a:off x="-109535" y="3174801"/>
          <a:ext cx="5323377" cy="1058267"/>
        </a:xfrm>
        <a:prstGeom prst="trapezoid">
          <a:avLst>
            <a:gd name="adj" fmla="val 6320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chemeClr val="bg1"/>
              </a:solidFill>
              <a:latin typeface="+mn-lt"/>
              <a:cs typeface="Arial" panose="020B0604020202020204" pitchFamily="34" charset="0"/>
            </a:rPr>
            <a:t>Job description &amp; Person/job Specification</a:t>
          </a:r>
        </a:p>
      </dsp:txBody>
      <dsp:txXfrm>
        <a:off x="822055" y="3174801"/>
        <a:ext cx="3460195" cy="1058267"/>
      </dsp:txXfrm>
    </dsp:sp>
  </dsp:spTree>
</dsp:drawing>
</file>

<file path=ppt/diagrams/layout1.xml><?xml version="1.0" encoding="utf-8"?>
<dgm:layoutDef xmlns:dgm="http://schemas.openxmlformats.org/drawingml/2006/diagram" xmlns:a="http://schemas.openxmlformats.org/drawingml/2006/main" uniqueId="urn:microsoft.com/office/officeart/2005/8/layout/pList1#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off" val="ctr"/>
          <dgm:param type="contDir" val="sameDir"/>
          <dgm:param type="grDir" val="tL"/>
          <dgm:param type="flowDir" val="row"/>
          <dgm:param type="horzAlign" val="ctr"/>
          <dgm:param type="vertAlign" val="mid"/>
        </dgm:alg>
      </dgm:if>
      <dgm:else name="Name3">
        <dgm:alg type="snake">
          <dgm:param type="off" val="ctr"/>
          <dgm:param type="contDir" val="sameDir"/>
          <dgm:param type="grDir" val="tR"/>
          <dgm:param type="flowDir" val="row"/>
          <dgm:param type="horzAlign" val="ctr"/>
          <dgm:param type="vertAlign" val="mid"/>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yramid1#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pyraLvlNode" val="level"/>
          <dgm:param type="pyraAcctTxNode" val="acctTx"/>
          <dgm:param type="pyraAcctBkgdNode" val="acctBkgd"/>
          <dgm:param type="linDir" val="fromB"/>
          <dgm:param type="txDir" val="fromT"/>
          <dgm:param type="pyraAcctPos" val="aft"/>
          <dgm:param type="pyraAcctTxMar" val="step"/>
        </dgm:alg>
      </dgm:if>
      <dgm:else name="Name3">
        <dgm:alg type="pyra">
          <dgm:param type="pyraLvlNode" val="level"/>
          <dgm:param type="pyraAcctTxNode" val="acctTx"/>
          <dgm:param type="pyraAcctBkgdNode" val="acctBkgd"/>
          <dgm:param type="linDir" val="fromB"/>
          <dgm:param type="txDir" val="fromT"/>
          <dgm:param type="pyraAcctPos" val="bef"/>
          <dgm:param type="pyraAcctTxMar" val="step"/>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01/10/2026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10/1/2026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36E1E2-17D2-5E4C-B96D-EEDAC0EF77DB}"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102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r>
              <a:rPr lang="en-GB" altLang="en-US"/>
              <a:t>Lead a discussion to pull out the key points – Values, Character, Competence, Personal Brand, Reputation.  Talk about why these are important – does everyone </a:t>
            </a:r>
            <a:r>
              <a:rPr lang="en-GB" altLang="en-US" b="1" i="1"/>
              <a:t>agree </a:t>
            </a:r>
            <a:r>
              <a:rPr lang="en-GB" altLang="en-US"/>
              <a:t>they are important?  What are the implications?  We need to master the skills, attitudes and behaviours necessary, as well as build up our knowledge.  That’s why a proactive approach to career development is vital, coupled with a professional approach to personal development planning!</a:t>
            </a:r>
          </a:p>
        </p:txBody>
      </p:sp>
      <p:sp>
        <p:nvSpPr>
          <p:cNvPr id="102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CC2D5B7-1D74-4D92-9B6A-43703B554654}" type="slidenum">
              <a:rPr lang="en-GB" altLang="en-US" smtClean="0">
                <a:solidFill>
                  <a:srgbClr val="000000"/>
                </a:solidFill>
                <a:latin typeface="Calibri" panose="020F0502020204030204" pitchFamily="34" charset="0"/>
              </a:rPr>
              <a:t>5</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122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r>
              <a:rPr lang="en-GB" altLang="en-US"/>
              <a:t>Your character – (values principles, your core)</a:t>
            </a:r>
          </a:p>
          <a:p>
            <a:pPr eaLnBrk="1" hangingPunct="1">
              <a:spcBef>
                <a:spcPct val="0"/>
              </a:spcBef>
            </a:pPr>
            <a:r>
              <a:rPr lang="en-GB" altLang="en-US"/>
              <a:t>Your competences – Experience, Unique to you, talents, expertise, knowledge your inner being</a:t>
            </a:r>
          </a:p>
          <a:p>
            <a:pPr eaLnBrk="1" hangingPunct="1">
              <a:spcBef>
                <a:spcPct val="0"/>
              </a:spcBef>
            </a:pPr>
            <a:r>
              <a:rPr lang="en-GB" altLang="en-US"/>
              <a:t>Personnel brand – way you appear, talk, walk, dress, websites, present</a:t>
            </a:r>
          </a:p>
          <a:p>
            <a:pPr eaLnBrk="1" hangingPunct="1">
              <a:spcBef>
                <a:spcPct val="0"/>
              </a:spcBef>
            </a:pPr>
            <a:r>
              <a:rPr lang="en-GB" altLang="en-US"/>
              <a:t>All about results in what people think of you </a:t>
            </a:r>
          </a:p>
          <a:p>
            <a:pPr eaLnBrk="1" hangingPunct="1">
              <a:spcBef>
                <a:spcPct val="0"/>
              </a:spcBef>
            </a:pPr>
            <a:endParaRPr lang="en-GB" altLang="en-US"/>
          </a:p>
          <a:p>
            <a:pPr eaLnBrk="1" hangingPunct="1">
              <a:spcBef>
                <a:spcPct val="0"/>
              </a:spcBef>
            </a:pPr>
            <a:r>
              <a:rPr lang="en-GB" altLang="en-US"/>
              <a:t>What we do most of – formally and informally  (mostly done over meal times)</a:t>
            </a:r>
          </a:p>
          <a:p>
            <a:pPr eaLnBrk="1" hangingPunct="1">
              <a:spcBef>
                <a:spcPct val="0"/>
              </a:spcBef>
            </a:pPr>
            <a:endParaRPr lang="en-GB" altLang="en-US"/>
          </a:p>
          <a:p>
            <a:pPr eaLnBrk="1" hangingPunct="1">
              <a:spcBef>
                <a:spcPct val="0"/>
              </a:spcBef>
            </a:pPr>
            <a:r>
              <a:rPr lang="en-GB" altLang="en-US"/>
              <a:t>Speaking/ writing (blogs, books, presentations, sharing ideas)</a:t>
            </a:r>
          </a:p>
          <a:p>
            <a:pPr eaLnBrk="1" hangingPunct="1">
              <a:spcBef>
                <a:spcPct val="0"/>
              </a:spcBef>
            </a:pPr>
            <a:endParaRPr lang="en-GB" altLang="en-US"/>
          </a:p>
          <a:p>
            <a:pPr eaLnBrk="1" hangingPunct="1">
              <a:spcBef>
                <a:spcPct val="0"/>
              </a:spcBef>
            </a:pPr>
            <a:r>
              <a:rPr lang="en-GB" altLang="en-US"/>
              <a:t>How unique we make ourselves stand out</a:t>
            </a:r>
          </a:p>
        </p:txBody>
      </p:sp>
      <p:sp>
        <p:nvSpPr>
          <p:cNvPr id="122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62ABD7-9769-4108-B895-18EBCDDFCA23}" type="slidenum">
              <a:rPr lang="en-GB" altLang="en-US" smtClean="0">
                <a:latin typeface="Calibri" panose="020F0502020204030204" pitchFamily="34" charset="0"/>
              </a:rPr>
              <a:t>6</a:t>
            </a:fld>
            <a:endParaRPr lang="en-GB"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endParaRPr lang="en-GB" altLang="en-US"/>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09D9F87-8757-4C9A-BA37-46053B8333E5}" type="slidenum">
              <a:rPr lang="en-GB" altLang="en-US" smtClean="0">
                <a:latin typeface="Calibri" panose="020F0502020204030204" pitchFamily="34" charset="0"/>
              </a:rPr>
              <a:t>7</a:t>
            </a:fld>
            <a:endParaRPr lang="en-GB"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25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r>
              <a:rPr lang="en-GB" altLang="en-US"/>
              <a:t>This is important research.  It is also a sense check of how much you want the job!  If you really want it, you will do this research ‘willingly’ – it is about building your career!</a:t>
            </a:r>
          </a:p>
          <a:p>
            <a:pPr eaLnBrk="1" hangingPunct="1">
              <a:spcBef>
                <a:spcPct val="0"/>
              </a:spcBef>
            </a:pPr>
            <a:r>
              <a:rPr lang="en-GB" altLang="en-US"/>
              <a:t>Look through their publications</a:t>
            </a:r>
          </a:p>
          <a:p>
            <a:pPr eaLnBrk="1" hangingPunct="1">
              <a:spcBef>
                <a:spcPct val="0"/>
              </a:spcBef>
            </a:pPr>
            <a:r>
              <a:rPr lang="en-GB" altLang="en-US"/>
              <a:t>Websites</a:t>
            </a:r>
          </a:p>
          <a:p>
            <a:pPr eaLnBrk="1" hangingPunct="1">
              <a:spcBef>
                <a:spcPct val="0"/>
              </a:spcBef>
            </a:pPr>
            <a:r>
              <a:rPr lang="en-GB" altLang="en-US"/>
              <a:t>Speak to organistions at jobs fair</a:t>
            </a:r>
          </a:p>
        </p:txBody>
      </p:sp>
      <p:sp>
        <p:nvSpPr>
          <p:cNvPr id="225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92C175F-F573-40D1-9F54-E10B78DFE39A}" type="slidenum">
              <a:rPr lang="en-GB" altLang="en-US" smtClean="0">
                <a:solidFill>
                  <a:srgbClr val="000000"/>
                </a:solidFill>
                <a:latin typeface="Calibri" panose="020F0502020204030204" pitchFamily="34" charset="0"/>
              </a:rPr>
              <a:t>8</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defRPr/>
            </a:pPr>
            <a:r>
              <a:rPr lang="en-GB" altLang="en-US" dirty="0"/>
              <a:t>Think back to our earlier points – you are building your reputation….proactively and constructively…..and carefully managing it!  Why is this so important?  Ask the question ‘How long does it take to build a positive reputation!?  Answer: a long time!  Ask the question ‘How long does it take to lose your reputation?’  Answer: minutes!</a:t>
            </a:r>
          </a:p>
          <a:p>
            <a:pPr marL="228600" indent="-228600" eaLnBrk="1" hangingPunct="1">
              <a:spcBef>
                <a:spcPct val="0"/>
              </a:spcBef>
              <a:buFontTx/>
              <a:buAutoNum type="arabicParenR"/>
              <a:defRPr/>
            </a:pPr>
            <a:r>
              <a:rPr lang="en-GB" altLang="en-US" dirty="0"/>
              <a:t>What you have done</a:t>
            </a:r>
          </a:p>
          <a:p>
            <a:pPr marL="228600" indent="-228600" eaLnBrk="1" hangingPunct="1">
              <a:spcBef>
                <a:spcPct val="0"/>
              </a:spcBef>
              <a:buFontTx/>
              <a:buAutoNum type="arabicParenR"/>
              <a:defRPr/>
            </a:pPr>
            <a:r>
              <a:rPr lang="en-GB" altLang="en-US" dirty="0"/>
              <a:t>Who you are as an individual</a:t>
            </a:r>
          </a:p>
          <a:p>
            <a:pPr marL="228600" indent="-228600" eaLnBrk="1" hangingPunct="1">
              <a:spcBef>
                <a:spcPct val="0"/>
              </a:spcBef>
              <a:buFontTx/>
              <a:buAutoNum type="arabicParenR"/>
              <a:defRPr/>
            </a:pPr>
            <a:r>
              <a:rPr lang="en-GB" altLang="en-US" dirty="0"/>
              <a:t>Making sure that the world – particularly employers know about it, online presence.</a:t>
            </a:r>
          </a:p>
          <a:p>
            <a:pPr eaLnBrk="1" hangingPunct="1">
              <a:spcBef>
                <a:spcPct val="0"/>
              </a:spcBef>
              <a:defRPr/>
            </a:pPr>
            <a:endParaRPr lang="en-GB" altLang="en-US" dirty="0"/>
          </a:p>
          <a:p>
            <a:pPr eaLnBrk="1" hangingPunct="1">
              <a:spcBef>
                <a:spcPct val="0"/>
              </a:spcBef>
              <a:defRPr/>
            </a:pPr>
            <a:r>
              <a:rPr lang="en-GB" altLang="en-US" dirty="0"/>
              <a:t>Unnecessary critical comments about others </a:t>
            </a:r>
          </a:p>
          <a:p>
            <a:pPr eaLnBrk="1" hangingPunct="1">
              <a:spcBef>
                <a:spcPct val="0"/>
              </a:spcBef>
              <a:defRPr/>
            </a:pPr>
            <a:r>
              <a:rPr lang="en-GB" altLang="en-US" dirty="0"/>
              <a:t>Photos indicating a lifestyle around aggression or excessive drinking</a:t>
            </a:r>
          </a:p>
          <a:p>
            <a:pPr eaLnBrk="1" hangingPunct="1">
              <a:spcBef>
                <a:spcPct val="0"/>
              </a:spcBef>
              <a:defRPr/>
            </a:pPr>
            <a:r>
              <a:rPr lang="en-GB" altLang="en-US" dirty="0"/>
              <a:t>Items shared or tagged featuring unacceptable comments to organisations (sexist or racist material)</a:t>
            </a:r>
          </a:p>
        </p:txBody>
      </p:sp>
      <p:sp>
        <p:nvSpPr>
          <p:cNvPr id="245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AFF792B-276B-45CD-A3EA-8BFF78CA2D8C}" type="slidenum">
              <a:rPr lang="en-GB" altLang="en-US" smtClean="0">
                <a:solidFill>
                  <a:srgbClr val="000000"/>
                </a:solidFill>
                <a:latin typeface="Calibri" panose="020F0502020204030204" pitchFamily="34" charset="0"/>
              </a:rPr>
              <a:t>9</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endParaRPr lang="en-GB" altLang="en-US"/>
          </a:p>
        </p:txBody>
      </p:sp>
      <p:sp>
        <p:nvSpPr>
          <p:cNvPr id="266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F3D17CD-4E37-4EF3-A7B5-5D67F3BCBC92}" type="slidenum">
              <a:rPr lang="en-GB" altLang="en-US" smtClean="0">
                <a:latin typeface="Calibri" panose="020F0502020204030204" pitchFamily="34" charset="0"/>
              </a:rPr>
              <a:t>10</a:t>
            </a:fld>
            <a:endParaRPr lang="en-GB"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endParaRPr lang="en-GB" altLang="en-US"/>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B007F85-D7C2-4882-908F-B918252249BE}" type="slidenum">
              <a:rPr lang="en-GB" altLang="en-US" smtClean="0">
                <a:latin typeface="Calibri" panose="020F0502020204030204" pitchFamily="34" charset="0"/>
              </a:rPr>
              <a:t>11</a:t>
            </a:fld>
            <a:endParaRPr lang="en-GB"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36E1E2-17D2-5E4C-B96D-EEDAC0EF77DB}" type="slidenum">
              <a:rPr lang="en-US" smtClean="0"/>
              <a:t>12</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ask these questions of the students – wait for answers before moving onto the next slide.</a:t>
            </a:r>
          </a:p>
        </p:txBody>
      </p:sp>
      <p:sp>
        <p:nvSpPr>
          <p:cNvPr id="4" name="Slide Number Placeholder 3"/>
          <p:cNvSpPr>
            <a:spLocks noGrp="1"/>
          </p:cNvSpPr>
          <p:nvPr>
            <p:ph type="sldNum" sz="quarter" idx="10"/>
          </p:nvPr>
        </p:nvSpPr>
        <p:spPr/>
        <p:txBody>
          <a:bodyPr/>
          <a:lstStyle/>
          <a:p>
            <a:fld id="{A0A7379B-C253-4423-B142-13ECA5AC82D8}" type="slidenum">
              <a:rPr lang="en-GB" smtClean="0"/>
              <a:t>13</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14</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15</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16</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17</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18</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Open – invite you to tell the interviewer</a:t>
            </a:r>
            <a:r>
              <a:rPr lang="en-GB" baseline="0" dirty="0"/>
              <a:t> as much information about a particular subject</a:t>
            </a:r>
          </a:p>
          <a:p>
            <a:r>
              <a:rPr lang="en-GB" baseline="0" dirty="0"/>
              <a:t>Probing – get more detail – usually to find out more facts about what you have said? telling truth? Clarifying vague answers – so what was the most difficult part of your leadership role there?</a:t>
            </a:r>
          </a:p>
          <a:p>
            <a:r>
              <a:rPr lang="en-GB" baseline="0" dirty="0"/>
              <a:t>Closed – to check information you have already given </a:t>
            </a:r>
          </a:p>
          <a:p>
            <a:r>
              <a:rPr lang="en-GB" baseline="0" dirty="0"/>
              <a:t>Leading – not preferred interview style but can be used to see if the candidate holds a particular view “ do you think it is important to protect an organisation form making significant mistakes?” – its more about the evidence you give for your answer and the passion with which you answer and your body language</a:t>
            </a:r>
          </a:p>
          <a:p>
            <a:r>
              <a:rPr lang="en-GB" baseline="0" dirty="0"/>
              <a:t>Hypothetical – what would you do? More situational questions- best type of answer is to refer to a situation and how you handled it</a:t>
            </a:r>
          </a:p>
          <a:p>
            <a:r>
              <a:rPr lang="en-GB" baseline="0" dirty="0"/>
              <a:t>Behavioural – similar to hypothetical about a time when you actually done something – when you needed to manage a conflict</a:t>
            </a:r>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t>20</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21</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Briefly describe the situation you were facing , using ‘we’ implying team worker but talk about what you</a:t>
            </a:r>
            <a:r>
              <a:rPr lang="en-GB" baseline="0" dirty="0"/>
              <a:t> did as an individual</a:t>
            </a:r>
          </a:p>
          <a:p>
            <a:r>
              <a:rPr lang="en-GB" baseline="0" dirty="0"/>
              <a:t>Why the task was significant – shows an ability to analyse the information, reflecting on consequences and alternatives and acceptance of responsibility</a:t>
            </a:r>
          </a:p>
          <a:p>
            <a:r>
              <a:rPr lang="en-GB" baseline="0" dirty="0"/>
              <a:t>Having outlined need for action, outline the action chosen the importance of it shows thinking consideration planning and creativity </a:t>
            </a:r>
          </a:p>
          <a:p>
            <a:r>
              <a:rPr lang="en-GB" baseline="0" dirty="0"/>
              <a:t>Through the results achieved show the objectives of the task were achieved</a:t>
            </a:r>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t>22</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23</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24</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25</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26</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27</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35</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01/10/2026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01/10/2026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01/10/2026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01/10/2026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01/10/2026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t>01/10/2026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https://www.youtube.com/embed/rGbsb6aXbzc" TargetMode="External"/><Relationship Id="rId1" Type="http://schemas.openxmlformats.org/officeDocument/2006/relationships/video" Target="NULL" TargetMode="External"/><Relationship Id="rId5" Type="http://schemas.openxmlformats.org/officeDocument/2006/relationships/image" Target="../media/image4.jpe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microsoft.com/office/2007/relationships/hdphoto" Target="../media/hdphoto1.wdp"/></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0.xml.rels><?xml version="1.0" encoding="UTF-8" standalone="yes"?>
<Relationships xmlns="http://schemas.openxmlformats.org/package/2006/relationships"><Relationship Id="rId2" Type="http://schemas.openxmlformats.org/officeDocument/2006/relationships/hyperlink" Target="https://uwtsd.careercentre.me/u/8w9482vc"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r>
              <a:rPr lang="en-GB" altLang="en-US" sz="2400" dirty="0"/>
              <a:t>Certificate of Higher Education in Skills for the Workplace</a:t>
            </a:r>
            <a:br>
              <a:rPr lang="en-GB" altLang="en-US" sz="2400" dirty="0"/>
            </a:br>
            <a:br>
              <a:rPr lang="en-GB" altLang="en-US" dirty="0"/>
            </a:br>
            <a:r>
              <a:rPr lang="en-GB" dirty="0"/>
              <a:t> </a:t>
            </a:r>
            <a:r>
              <a:rPr lang="en-GB" sz="3100" b="1" dirty="0">
                <a:solidFill>
                  <a:schemeClr val="accent2">
                    <a:lumMod val="20000"/>
                    <a:lumOff val="80000"/>
                  </a:schemeClr>
                </a:solidFill>
              </a:rPr>
              <a:t>Employability and</a:t>
            </a:r>
            <a:br>
              <a:rPr lang="en-GB" sz="3100" b="1" dirty="0">
                <a:solidFill>
                  <a:schemeClr val="accent2">
                    <a:lumMod val="20000"/>
                    <a:lumOff val="80000"/>
                  </a:schemeClr>
                </a:solidFill>
              </a:rPr>
            </a:br>
            <a:r>
              <a:rPr lang="en-GB" sz="3100" b="1" dirty="0">
                <a:solidFill>
                  <a:schemeClr val="accent2">
                    <a:lumMod val="20000"/>
                    <a:lumOff val="80000"/>
                  </a:schemeClr>
                </a:solidFill>
              </a:rPr>
              <a:t> Career Development</a:t>
            </a:r>
            <a:br>
              <a:rPr lang="en-GB" sz="4000" b="1" dirty="0">
                <a:solidFill>
                  <a:schemeClr val="accent2">
                    <a:lumMod val="20000"/>
                    <a:lumOff val="80000"/>
                  </a:schemeClr>
                </a:solidFill>
              </a:rPr>
            </a:br>
            <a:r>
              <a:rPr lang="en-GB" sz="3100" b="1" dirty="0">
                <a:solidFill>
                  <a:schemeClr val="accent2">
                    <a:lumMod val="20000"/>
                    <a:lumOff val="80000"/>
                  </a:schemeClr>
                </a:solidFill>
              </a:rPr>
              <a:t>(LCLM 4005)</a:t>
            </a:r>
            <a:br>
              <a:rPr lang="en-GB" sz="3100" b="1" dirty="0">
                <a:solidFill>
                  <a:schemeClr val="accent2">
                    <a:lumMod val="20000"/>
                    <a:lumOff val="80000"/>
                  </a:schemeClr>
                </a:solidFill>
              </a:rPr>
            </a:br>
            <a:r>
              <a:rPr lang="en-GB" sz="3100" b="1" dirty="0">
                <a:solidFill>
                  <a:srgbClr val="002060"/>
                </a:solidFill>
              </a:rPr>
              <a:t>Session 6</a:t>
            </a:r>
            <a:br>
              <a:rPr lang="en-GB" sz="3100" b="1" dirty="0">
                <a:solidFill>
                  <a:srgbClr val="002060"/>
                </a:solidFill>
              </a:rPr>
            </a:br>
            <a:r>
              <a:rPr lang="en-GB" sz="6700" b="1" dirty="0">
                <a:solidFill>
                  <a:schemeClr val="accent2">
                    <a:lumMod val="20000"/>
                    <a:lumOff val="80000"/>
                  </a:schemeClr>
                </a:solidFill>
              </a:rPr>
              <a:t> Interview Preparation </a:t>
            </a:r>
            <a:endParaRPr lang="en-GB" altLang="en-US" sz="4000" dirty="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Previously…</a:t>
            </a:r>
          </a:p>
        </p:txBody>
      </p:sp>
      <p:sp>
        <p:nvSpPr>
          <p:cNvPr id="3" name="Content Placeholder 2"/>
          <p:cNvSpPr>
            <a:spLocks noGrp="1"/>
          </p:cNvSpPr>
          <p:nvPr>
            <p:ph idx="1"/>
          </p:nvPr>
        </p:nvSpPr>
        <p:spPr>
          <a:xfrm>
            <a:off x="457200" y="1600200"/>
            <a:ext cx="8229600" cy="4061047"/>
          </a:xfrm>
        </p:spPr>
        <p:txBody>
          <a:bodyPr>
            <a:normAutofit fontScale="92500" lnSpcReduction="10000"/>
          </a:bodyPr>
          <a:lstStyle/>
          <a:p>
            <a:pPr marL="0" indent="0">
              <a:buNone/>
            </a:pPr>
            <a:r>
              <a:rPr lang="en-GB" dirty="0"/>
              <a:t>We have;</a:t>
            </a:r>
          </a:p>
          <a:p>
            <a:r>
              <a:rPr lang="en-GB" dirty="0"/>
              <a:t>Overviewed the module</a:t>
            </a:r>
          </a:p>
          <a:p>
            <a:r>
              <a:rPr lang="en-GB" dirty="0"/>
              <a:t>Tested existing knowledge</a:t>
            </a:r>
          </a:p>
          <a:p>
            <a:r>
              <a:rPr lang="en-GB" dirty="0"/>
              <a:t>Discussed points to consider when exploring employment.</a:t>
            </a:r>
          </a:p>
          <a:p>
            <a:r>
              <a:rPr lang="en-GB" dirty="0"/>
              <a:t>Identified trends in future employment</a:t>
            </a:r>
          </a:p>
          <a:p>
            <a:r>
              <a:rPr lang="en-GB" dirty="0"/>
              <a:t>Discussed the recruitment and selection process and CV &amp; cover letter writing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creating successful c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573325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pPr algn="l"/>
            <a:r>
              <a:rPr lang="en-GB" dirty="0">
                <a:solidFill>
                  <a:schemeClr val="bg1"/>
                </a:solidFill>
              </a:rPr>
              <a:t>In this session….</a:t>
            </a:r>
          </a:p>
        </p:txBody>
      </p:sp>
      <p:sp>
        <p:nvSpPr>
          <p:cNvPr id="5" name="Content Placeholder 2"/>
          <p:cNvSpPr txBox="1"/>
          <p:nvPr/>
        </p:nvSpPr>
        <p:spPr>
          <a:xfrm>
            <a:off x="0" y="4869160"/>
            <a:ext cx="9144000" cy="1030674"/>
          </a:xfrm>
          <a:prstGeom prst="rect">
            <a:avLst/>
          </a:prstGeom>
          <a:solidFill>
            <a:srgbClr val="000000">
              <a:alpha val="50196"/>
            </a:srgbClr>
          </a:solidFill>
          <a:ln>
            <a:noFill/>
          </a:ln>
          <a:effectLst>
            <a:softEdge rad="127000"/>
          </a:effectLst>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spcBef>
                <a:spcPts val="5400"/>
              </a:spcBef>
              <a:buFont typeface="Arial" panose="020B0604020202020204" pitchFamily="34" charset="0"/>
              <a:buNone/>
            </a:pPr>
            <a:r>
              <a:rPr lang="en-GB" sz="6600" b="1" dirty="0">
                <a:solidFill>
                  <a:schemeClr val="bg1"/>
                </a:solidFill>
              </a:rPr>
              <a:t>Creating successful applications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By the end of this session…</a:t>
            </a:r>
          </a:p>
        </p:txBody>
      </p:sp>
      <p:sp>
        <p:nvSpPr>
          <p:cNvPr id="3" name="Content Placeholder 2"/>
          <p:cNvSpPr>
            <a:spLocks noGrp="1"/>
          </p:cNvSpPr>
          <p:nvPr>
            <p:ph idx="1"/>
          </p:nvPr>
        </p:nvSpPr>
        <p:spPr/>
        <p:txBody>
          <a:bodyPr>
            <a:normAutofit/>
          </a:bodyPr>
          <a:lstStyle/>
          <a:p>
            <a:pPr marL="0" indent="0">
              <a:buNone/>
            </a:pPr>
            <a:r>
              <a:rPr lang="en-GB" dirty="0"/>
              <a:t>You should be able to…</a:t>
            </a:r>
          </a:p>
          <a:p>
            <a:r>
              <a:rPr lang="en-GB" dirty="0"/>
              <a:t>Identify the key concepts behind personal branding.</a:t>
            </a:r>
          </a:p>
          <a:p>
            <a:r>
              <a:rPr lang="en-GB" dirty="0"/>
              <a:t>Gather tips on how to improve your CV.</a:t>
            </a:r>
          </a:p>
          <a:p>
            <a:r>
              <a:rPr lang="en-GB" dirty="0"/>
              <a:t>Gather tips on how to improve your performance at an interview.</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eaLnBrk="1" fontAlgn="auto" hangingPunct="1">
              <a:spcAft>
                <a:spcPts val="0"/>
              </a:spcAft>
              <a:defRPr/>
            </a:pPr>
            <a:r>
              <a:rPr lang="en-GB" dirty="0">
                <a:solidFill>
                  <a:schemeClr val="accent1">
                    <a:tint val="88000"/>
                    <a:satMod val="150000"/>
                  </a:schemeClr>
                </a:solidFill>
              </a:rPr>
              <a:t>Activity 6.1 - The personal brand of ‘you’</a:t>
            </a:r>
          </a:p>
        </p:txBody>
      </p:sp>
      <p:pic>
        <p:nvPicPr>
          <p:cNvPr id="7171" name="rGbsb6aXbzc">
            <a:hlinkClick r:id="" action="ppaction://media"/>
          </p:cNvPr>
          <p:cNvPicPr>
            <a:picLocks noGrp="1" noRot="1" noChangeAspect="1"/>
          </p:cNvPicPr>
          <p:nvPr>
            <p:ph idx="1"/>
            <a:videoFile r:link="rId1"/>
            <p:extLst>
              <p:ext uri="{DAA4B4D4-6D71-4841-9C94-3DE7FCFB9230}">
                <p14:media xmlns:p14="http://schemas.microsoft.com/office/powerpoint/2010/main" r:link="rId2"/>
              </p:ext>
            </p:extLst>
          </p:nvPr>
        </p:nvPicPr>
        <p:blipFill>
          <a:blip r:embed="rId5">
            <a:extLst>
              <a:ext uri="{28A0092B-C50C-407E-A947-70E740481C1C}">
                <a14:useLocalDpi xmlns:a14="http://schemas.microsoft.com/office/drawing/2010/main" val="0"/>
              </a:ext>
            </a:extLst>
          </a:blip>
          <a:stretch>
            <a:fillRect/>
          </a:stretch>
        </p:blipFill>
        <p:spPr>
          <a:xfrm>
            <a:off x="2286000" y="1943495"/>
            <a:ext cx="4572000" cy="2571750"/>
          </a:xfrm>
        </p:spPr>
      </p:pic>
      <p:sp>
        <p:nvSpPr>
          <p:cNvPr id="9220" name="Rectangle 2"/>
          <p:cNvSpPr>
            <a:spLocks noChangeArrowheads="1"/>
          </p:cNvSpPr>
          <p:nvPr/>
        </p:nvSpPr>
        <p:spPr bwMode="auto">
          <a:xfrm>
            <a:off x="607219" y="4671215"/>
            <a:ext cx="792956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dirty="0">
                <a:latin typeface="Verdana" panose="020B0604030504040204" pitchFamily="34" charset="0"/>
              </a:rPr>
              <a:t>https://www.youtube.com/watch?v=rGbsb6aXbzc</a:t>
            </a:r>
          </a:p>
        </p:txBody>
      </p:sp>
      <p:sp>
        <p:nvSpPr>
          <p:cNvPr id="3" name="TextBox 2"/>
          <p:cNvSpPr txBox="1"/>
          <p:nvPr/>
        </p:nvSpPr>
        <p:spPr>
          <a:xfrm>
            <a:off x="651099" y="1443297"/>
            <a:ext cx="3456384" cy="523220"/>
          </a:xfrm>
          <a:prstGeom prst="rect">
            <a:avLst/>
          </a:prstGeom>
          <a:noFill/>
        </p:spPr>
        <p:txBody>
          <a:bodyPr wrap="square" rtlCol="0">
            <a:spAutoFit/>
          </a:bodyPr>
          <a:lstStyle/>
          <a:p>
            <a:r>
              <a:rPr lang="en-GB" sz="2800" dirty="0"/>
              <a:t>Watch the video</a:t>
            </a:r>
          </a:p>
        </p:txBody>
      </p:sp>
      <p:sp>
        <p:nvSpPr>
          <p:cNvPr id="4" name="TextBox 3"/>
          <p:cNvSpPr txBox="1"/>
          <p:nvPr/>
        </p:nvSpPr>
        <p:spPr>
          <a:xfrm>
            <a:off x="6516216" y="5301208"/>
            <a:ext cx="1368152" cy="369332"/>
          </a:xfrm>
          <a:prstGeom prst="rect">
            <a:avLst/>
          </a:prstGeom>
          <a:noFill/>
        </p:spPr>
        <p:txBody>
          <a:bodyPr wrap="square" rtlCol="0">
            <a:spAutoFit/>
          </a:bodyPr>
          <a:lstStyle/>
          <a:p>
            <a:r>
              <a:rPr lang="en-GB" dirty="0"/>
              <a:t>30 Minutes</a:t>
            </a: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171"/>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7171"/>
                                        </p:tgtEl>
                                      </p:cBhvr>
                                    </p:cmd>
                                  </p:childTnLst>
                                </p:cTn>
                              </p:par>
                            </p:childTnLst>
                          </p:cTn>
                        </p:par>
                      </p:childTnLst>
                    </p:cTn>
                  </p:par>
                </p:childTnLst>
              </p:cTn>
              <p:nextCondLst>
                <p:cond evt="onClick" delay="0">
                  <p:tgtEl>
                    <p:spTgt spid="7171"/>
                  </p:tgtEl>
                </p:cond>
              </p:nextCondLst>
            </p:seq>
            <p:video>
              <p:cMediaNode vol="80000">
                <p:cTn id="7" fill="hold" display="0">
                  <p:stCondLst>
                    <p:cond delay="indefinite"/>
                  </p:stCondLst>
                </p:cTn>
                <p:tgtEl>
                  <p:spTgt spid="7171"/>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a:solidFill>
                  <a:schemeClr val="accent1">
                    <a:tint val="88000"/>
                    <a:satMod val="150000"/>
                  </a:schemeClr>
                </a:solidFill>
              </a:rPr>
              <a:t>How to create your Personnel Brand?</a:t>
            </a:r>
          </a:p>
        </p:txBody>
      </p:sp>
      <p:sp>
        <p:nvSpPr>
          <p:cNvPr id="11267" name="Content Placeholder 2"/>
          <p:cNvSpPr>
            <a:spLocks noGrp="1"/>
          </p:cNvSpPr>
          <p:nvPr>
            <p:ph idx="1"/>
          </p:nvPr>
        </p:nvSpPr>
        <p:spPr/>
        <p:txBody>
          <a:bodyPr/>
          <a:lstStyle/>
          <a:p>
            <a:pPr eaLnBrk="1" hangingPunct="1"/>
            <a:r>
              <a:rPr lang="en-GB" altLang="en-US" dirty="0"/>
              <a:t>Reputation</a:t>
            </a:r>
          </a:p>
          <a:p>
            <a:pPr eaLnBrk="1" hangingPunct="1"/>
            <a:r>
              <a:rPr lang="en-GB" altLang="en-US" dirty="0"/>
              <a:t>Networking</a:t>
            </a:r>
          </a:p>
          <a:p>
            <a:pPr eaLnBrk="1" hangingPunct="1"/>
            <a:r>
              <a:rPr lang="en-GB" altLang="en-US" dirty="0"/>
              <a:t>Raise profile</a:t>
            </a:r>
          </a:p>
          <a:p>
            <a:pPr eaLnBrk="1" hangingPunct="1"/>
            <a:r>
              <a:rPr lang="en-GB" altLang="en-US" dirty="0"/>
              <a:t>Authentic</a:t>
            </a:r>
          </a:p>
        </p:txBody>
      </p:sp>
      <p:pic>
        <p:nvPicPr>
          <p:cNvPr id="11268"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74222" y="1653717"/>
            <a:ext cx="381000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eaLnBrk="1" fontAlgn="auto" hangingPunct="1">
              <a:spcAft>
                <a:spcPts val="0"/>
              </a:spcAft>
              <a:defRPr/>
            </a:pPr>
            <a:r>
              <a:rPr lang="en-GB" dirty="0">
                <a:solidFill>
                  <a:schemeClr val="accent1">
                    <a:tint val="88000"/>
                    <a:satMod val="150000"/>
                  </a:schemeClr>
                </a:solidFill>
              </a:rPr>
              <a:t>Create your  unique Personnel branding</a:t>
            </a:r>
          </a:p>
        </p:txBody>
      </p:sp>
      <p:graphicFrame>
        <p:nvGraphicFramePr>
          <p:cNvPr id="4" name="Diagram 3"/>
          <p:cNvGraphicFramePr/>
          <p:nvPr/>
        </p:nvGraphicFramePr>
        <p:xfrm>
          <a:off x="580994" y="1417638"/>
          <a:ext cx="8072494" cy="45005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eaLnBrk="1" fontAlgn="auto" hangingPunct="1">
              <a:spcAft>
                <a:spcPts val="0"/>
              </a:spcAft>
              <a:defRPr/>
            </a:pPr>
            <a:r>
              <a:rPr lang="en-GB" dirty="0">
                <a:solidFill>
                  <a:schemeClr val="accent1">
                    <a:tint val="88000"/>
                    <a:satMod val="150000"/>
                  </a:schemeClr>
                </a:solidFill>
              </a:rPr>
              <a:t>Before You Apply … (1)</a:t>
            </a:r>
          </a:p>
        </p:txBody>
      </p:sp>
      <p:sp>
        <p:nvSpPr>
          <p:cNvPr id="3" name="Content Placeholder 2"/>
          <p:cNvSpPr>
            <a:spLocks noGrp="1"/>
          </p:cNvSpPr>
          <p:nvPr>
            <p:ph idx="1"/>
          </p:nvPr>
        </p:nvSpPr>
        <p:spPr/>
        <p:txBody>
          <a:bodyPr>
            <a:normAutofit fontScale="70000" lnSpcReduction="20000"/>
          </a:bodyPr>
          <a:lstStyle/>
          <a:p>
            <a:pPr marL="265430" indent="-265430" eaLnBrk="1" fontAlgn="auto" hangingPunct="1">
              <a:spcAft>
                <a:spcPts val="0"/>
              </a:spcAft>
              <a:buFont typeface="Wingdings 2" panose="05020102010507070707"/>
              <a:buChar char=""/>
              <a:defRPr/>
            </a:pPr>
            <a:r>
              <a:rPr lang="en-GB" dirty="0"/>
              <a:t>Find out about the organisation:</a:t>
            </a:r>
          </a:p>
          <a:p>
            <a:pPr marL="548640" lvl="1" indent="-201295" eaLnBrk="1" fontAlgn="auto" hangingPunct="1">
              <a:spcAft>
                <a:spcPts val="0"/>
              </a:spcAft>
              <a:buFont typeface="Verdana" panose="020B0604030504040204"/>
              <a:buChar char="◦"/>
              <a:defRPr/>
            </a:pPr>
            <a:r>
              <a:rPr lang="en-GB" dirty="0">
                <a:solidFill>
                  <a:srgbClr val="7030A0"/>
                </a:solidFill>
              </a:rPr>
              <a:t>What is the organisation’s strategy for doing what it wishes to do? (This may be challenging to find out since it is commercially sensitive, but it will show you where the opportunities might be within the organisation in a couple of years.)</a:t>
            </a:r>
          </a:p>
          <a:p>
            <a:pPr marL="548640" lvl="1" indent="-201295" eaLnBrk="1" fontAlgn="auto" hangingPunct="1">
              <a:spcAft>
                <a:spcPts val="0"/>
              </a:spcAft>
              <a:buFont typeface="Verdana" panose="020B0604030504040204"/>
              <a:buChar char="◦"/>
              <a:defRPr/>
            </a:pPr>
            <a:r>
              <a:rPr lang="en-GB" dirty="0">
                <a:solidFill>
                  <a:srgbClr val="0070C0"/>
                </a:solidFill>
              </a:rPr>
              <a:t>How does the organisation train and develop its staff?</a:t>
            </a:r>
          </a:p>
          <a:p>
            <a:pPr marL="548640" lvl="1" indent="-201295" eaLnBrk="1" fontAlgn="auto" hangingPunct="1">
              <a:spcAft>
                <a:spcPts val="0"/>
              </a:spcAft>
              <a:buFont typeface="Verdana" panose="020B0604030504040204"/>
              <a:buChar char="◦"/>
              <a:defRPr/>
            </a:pPr>
            <a:r>
              <a:rPr lang="en-GB" dirty="0">
                <a:solidFill>
                  <a:srgbClr val="7030A0"/>
                </a:solidFill>
              </a:rPr>
              <a:t>What is it like to work there: are individuals friendly, or are lower-level employees not treated well?</a:t>
            </a:r>
          </a:p>
          <a:p>
            <a:pPr marL="548640" lvl="1" indent="-201295" eaLnBrk="1" fontAlgn="auto" hangingPunct="1">
              <a:spcAft>
                <a:spcPts val="0"/>
              </a:spcAft>
              <a:buFont typeface="Verdana" panose="020B0604030504040204"/>
              <a:buChar char="◦"/>
              <a:defRPr/>
            </a:pPr>
            <a:r>
              <a:rPr lang="en-GB" dirty="0">
                <a:solidFill>
                  <a:srgbClr val="0070C0"/>
                </a:solidFill>
              </a:rPr>
              <a:t>Are there many rules and procedures to follow, or are people fairly free to get on with their work in their own way?</a:t>
            </a:r>
          </a:p>
          <a:p>
            <a:pPr marL="548640" lvl="1" indent="-201295" eaLnBrk="1" fontAlgn="auto" hangingPunct="1">
              <a:spcAft>
                <a:spcPts val="0"/>
              </a:spcAft>
              <a:buFont typeface="Verdana" panose="020B0604030504040204"/>
              <a:buChar char="◦"/>
              <a:defRPr/>
            </a:pPr>
            <a:endParaRPr lang="en-GB" dirty="0"/>
          </a:p>
          <a:p>
            <a:pPr marL="265430" indent="-265430" eaLnBrk="1" fontAlgn="auto" hangingPunct="1">
              <a:spcAft>
                <a:spcPts val="0"/>
              </a:spcAft>
              <a:buFont typeface="Wingdings 2" panose="05020102010507070707"/>
              <a:buChar char=""/>
              <a:defRPr/>
            </a:pPr>
            <a:r>
              <a:rPr lang="en-GB" dirty="0"/>
              <a:t>What they do, where they are located, how they work and what external factors affect their performance.</a:t>
            </a:r>
          </a:p>
          <a:p>
            <a:pPr marL="0" indent="0" eaLnBrk="1" fontAlgn="auto" hangingPunct="1">
              <a:spcAft>
                <a:spcPts val="0"/>
              </a:spcAft>
              <a:buFont typeface="Wingdings 2" panose="05020102010507070707"/>
              <a:buNone/>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accent1">
                    <a:tint val="88000"/>
                    <a:satMod val="150000"/>
                  </a:schemeClr>
                </a:solidFill>
              </a:rPr>
              <a:t>Before You Apply … (2):</a:t>
            </a:r>
          </a:p>
        </p:txBody>
      </p:sp>
      <p:sp>
        <p:nvSpPr>
          <p:cNvPr id="3" name="Content Placeholder 2"/>
          <p:cNvSpPr>
            <a:spLocks noGrp="1"/>
          </p:cNvSpPr>
          <p:nvPr>
            <p:ph idx="1"/>
          </p:nvPr>
        </p:nvSpPr>
        <p:spPr/>
        <p:txBody>
          <a:bodyPr>
            <a:normAutofit fontScale="92500" lnSpcReduction="20000"/>
          </a:bodyPr>
          <a:lstStyle/>
          <a:p>
            <a:pPr marL="0" indent="0" algn="ctr" eaLnBrk="1" fontAlgn="auto" hangingPunct="1">
              <a:spcAft>
                <a:spcPts val="0"/>
              </a:spcAft>
              <a:buFont typeface="Wingdings 2" panose="05020102010507070707"/>
              <a:buNone/>
              <a:defRPr/>
            </a:pPr>
            <a:r>
              <a:rPr lang="en-GB" b="1" dirty="0"/>
              <a:t>Create Your Personal Brand … and </a:t>
            </a:r>
            <a:r>
              <a:rPr lang="en-GB" b="1" i="1" u="sng" dirty="0">
                <a:solidFill>
                  <a:srgbClr val="FF0000"/>
                </a:solidFill>
              </a:rPr>
              <a:t>USP</a:t>
            </a:r>
          </a:p>
          <a:p>
            <a:pPr marL="265430" indent="-265430" eaLnBrk="1" fontAlgn="auto" hangingPunct="1">
              <a:spcAft>
                <a:spcPts val="0"/>
              </a:spcAft>
              <a:buFont typeface="Wingdings 2" panose="05020102010507070707"/>
              <a:buChar char=""/>
              <a:defRPr/>
            </a:pPr>
            <a:r>
              <a:rPr lang="en-GB" dirty="0"/>
              <a:t>What you have done</a:t>
            </a:r>
          </a:p>
          <a:p>
            <a:pPr marL="265430" indent="-265430" eaLnBrk="1" fontAlgn="auto" hangingPunct="1">
              <a:spcAft>
                <a:spcPts val="0"/>
              </a:spcAft>
              <a:buFont typeface="Wingdings 2" panose="05020102010507070707"/>
              <a:buChar char=""/>
              <a:defRPr/>
            </a:pPr>
            <a:r>
              <a:rPr lang="en-GB" dirty="0"/>
              <a:t>Who you are</a:t>
            </a:r>
          </a:p>
          <a:p>
            <a:pPr marL="265430" indent="-265430" eaLnBrk="1" fontAlgn="auto" hangingPunct="1">
              <a:spcAft>
                <a:spcPts val="0"/>
              </a:spcAft>
              <a:buFont typeface="Wingdings 2" panose="05020102010507070707"/>
              <a:buChar char=""/>
              <a:defRPr/>
            </a:pPr>
            <a:r>
              <a:rPr lang="en-GB" dirty="0"/>
              <a:t>Ensure that people know about it</a:t>
            </a:r>
          </a:p>
          <a:p>
            <a:pPr marL="265430" indent="-265430" eaLnBrk="1" fontAlgn="auto" hangingPunct="1">
              <a:spcAft>
                <a:spcPts val="0"/>
              </a:spcAft>
              <a:buFont typeface="Wingdings 2" panose="05020102010507070707"/>
              <a:buChar char=""/>
              <a:defRPr/>
            </a:pPr>
            <a:r>
              <a:rPr lang="en-GB" dirty="0"/>
              <a:t>Your experiences – activities and responsibilities</a:t>
            </a:r>
          </a:p>
          <a:p>
            <a:pPr marL="265430" indent="-265430" eaLnBrk="1" fontAlgn="auto" hangingPunct="1">
              <a:spcAft>
                <a:spcPts val="0"/>
              </a:spcAft>
              <a:buFont typeface="Wingdings 2" panose="05020102010507070707"/>
              <a:buChar char=""/>
              <a:defRPr/>
            </a:pPr>
            <a:endParaRPr lang="en-GB" dirty="0"/>
          </a:p>
          <a:p>
            <a:pPr marL="0" indent="0" eaLnBrk="1" fontAlgn="auto" hangingPunct="1">
              <a:spcAft>
                <a:spcPts val="0"/>
              </a:spcAft>
              <a:buFont typeface="Wingdings 2" panose="05020102010507070707"/>
              <a:buNone/>
              <a:defRPr/>
            </a:pPr>
            <a:r>
              <a:rPr lang="en-GB" b="1" i="1" u="sng" dirty="0"/>
              <a:t>Your online profile</a:t>
            </a:r>
          </a:p>
          <a:p>
            <a:pPr marL="0" indent="0" eaLnBrk="1" fontAlgn="auto" hangingPunct="1">
              <a:spcAft>
                <a:spcPts val="0"/>
              </a:spcAft>
              <a:buFont typeface="Wingdings 2" panose="05020102010507070707"/>
              <a:buNone/>
              <a:defRPr/>
            </a:pPr>
            <a:endParaRPr lang="en-GB" b="1" i="1" u="sng"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fontAlgn="auto" hangingPunct="1">
              <a:spcAft>
                <a:spcPts val="0"/>
              </a:spcAft>
              <a:defRPr/>
            </a:pPr>
            <a:r>
              <a:rPr lang="en-GB" dirty="0">
                <a:solidFill>
                  <a:schemeClr val="accent1">
                    <a:tint val="88000"/>
                    <a:satMod val="150000"/>
                  </a:schemeClr>
                </a:solidFill>
              </a:rPr>
              <a:t>Before You Apply … (3):</a:t>
            </a:r>
          </a:p>
        </p:txBody>
      </p:sp>
      <p:sp>
        <p:nvSpPr>
          <p:cNvPr id="3" name="Content Placeholder 2"/>
          <p:cNvSpPr>
            <a:spLocks noGrp="1"/>
          </p:cNvSpPr>
          <p:nvPr>
            <p:ph idx="1"/>
          </p:nvPr>
        </p:nvSpPr>
        <p:spPr/>
        <p:txBody>
          <a:bodyPr>
            <a:normAutofit fontScale="85000" lnSpcReduction="20000"/>
          </a:bodyPr>
          <a:lstStyle/>
          <a:p>
            <a:pPr marL="0" indent="0" algn="ctr" eaLnBrk="1" fontAlgn="auto" hangingPunct="1">
              <a:spcAft>
                <a:spcPts val="0"/>
              </a:spcAft>
              <a:buFont typeface="Wingdings 2" panose="05020102010507070707"/>
              <a:buNone/>
              <a:defRPr/>
            </a:pPr>
            <a:r>
              <a:rPr lang="en-GB" sz="3800" b="1" dirty="0"/>
              <a:t>Find Out About the Vacancy</a:t>
            </a:r>
          </a:p>
          <a:p>
            <a:pPr marL="0" indent="0" algn="ctr" eaLnBrk="1" fontAlgn="auto" hangingPunct="1">
              <a:spcAft>
                <a:spcPts val="0"/>
              </a:spcAft>
              <a:buFont typeface="Wingdings 2" panose="05020102010507070707"/>
              <a:buNone/>
              <a:defRPr/>
            </a:pPr>
            <a:endParaRPr lang="en-GB" dirty="0"/>
          </a:p>
          <a:p>
            <a:pPr marL="265430" indent="-265430" eaLnBrk="1" fontAlgn="auto" hangingPunct="1">
              <a:spcAft>
                <a:spcPts val="0"/>
              </a:spcAft>
              <a:buFont typeface="Wingdings 2" panose="05020102010507070707"/>
              <a:buChar char=""/>
              <a:defRPr/>
            </a:pPr>
            <a:r>
              <a:rPr lang="en-GB" dirty="0">
                <a:solidFill>
                  <a:srgbClr val="7030A0"/>
                </a:solidFill>
              </a:rPr>
              <a:t>Match the skills with evidence:</a:t>
            </a:r>
          </a:p>
          <a:p>
            <a:pPr marL="265430" indent="-265430" eaLnBrk="1" fontAlgn="auto" hangingPunct="1">
              <a:spcAft>
                <a:spcPts val="0"/>
              </a:spcAft>
              <a:buFont typeface="Wingdings 2" panose="05020102010507070707"/>
              <a:buChar char=""/>
              <a:defRPr/>
            </a:pPr>
            <a:endParaRPr lang="en-GB" dirty="0"/>
          </a:p>
          <a:p>
            <a:pPr marL="0" indent="0" eaLnBrk="1" fontAlgn="auto" hangingPunct="1">
              <a:spcAft>
                <a:spcPts val="0"/>
              </a:spcAft>
              <a:buFont typeface="Wingdings 2" panose="05020102010507070707"/>
              <a:buNone/>
              <a:defRPr/>
            </a:pPr>
            <a:r>
              <a:rPr lang="en-GB" i="1" dirty="0"/>
              <a:t>‘</a:t>
            </a:r>
            <a:r>
              <a:rPr lang="en-GB" i="1" dirty="0">
                <a:solidFill>
                  <a:srgbClr val="0070C0"/>
                </a:solidFill>
              </a:rPr>
              <a:t>We are seeking highly competent individuals to join as graduate trainees. As such, you will be expected to analyse data produced by other team members, to lead project teams and to present your findings both orally and in writing to middle management on a regular basis’.</a:t>
            </a:r>
            <a:endParaRPr lang="en-GB" dirty="0">
              <a:solidFill>
                <a:srgbClr val="0070C0"/>
              </a:solidFill>
            </a:endParaRPr>
          </a:p>
          <a:p>
            <a:pPr marL="0" indent="0" algn="ctr" eaLnBrk="1" fontAlgn="auto" hangingPunct="1">
              <a:spcAft>
                <a:spcPts val="0"/>
              </a:spcAft>
              <a:buFont typeface="Wingdings 2" panose="05020102010507070707"/>
              <a:buNone/>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a:solidFill>
                  <a:srgbClr val="FF0000"/>
                </a:solidFill>
              </a:rPr>
              <a:t>Applying for the job you want, on the career path you want</a:t>
            </a:r>
          </a:p>
        </p:txBody>
      </p:sp>
      <p:sp>
        <p:nvSpPr>
          <p:cNvPr id="15363" name="Content Placeholder 2"/>
          <p:cNvSpPr>
            <a:spLocks noGrp="1"/>
          </p:cNvSpPr>
          <p:nvPr>
            <p:ph idx="1"/>
          </p:nvPr>
        </p:nvSpPr>
        <p:spPr/>
        <p:txBody>
          <a:bodyPr/>
          <a:lstStyle/>
          <a:p>
            <a:pPr eaLnBrk="1" hangingPunct="1"/>
            <a:r>
              <a:rPr lang="en-GB" altLang="en-US" i="1" dirty="0">
                <a:solidFill>
                  <a:srgbClr val="0070C0"/>
                </a:solidFill>
              </a:rPr>
              <a:t>Have a career in mind (What we discussed in week 3)</a:t>
            </a:r>
          </a:p>
          <a:p>
            <a:pPr eaLnBrk="1" hangingPunct="1"/>
            <a:r>
              <a:rPr lang="en-GB" altLang="en-US" i="1" dirty="0">
                <a:solidFill>
                  <a:srgbClr val="0070C0"/>
                </a:solidFill>
              </a:rPr>
              <a:t>When you have your clear path in mind, you need to identify a job opportunity – either through job adverts or through your business/personal network</a:t>
            </a:r>
          </a:p>
          <a:p>
            <a:pPr eaLnBrk="1" hangingPunct="1"/>
            <a:endParaRPr lang="en-GB" altLang="en-US" i="1" dirty="0"/>
          </a:p>
          <a:p>
            <a:pPr eaLnBrk="1" hangingPunct="1"/>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0" y="0"/>
            <a:ext cx="9144000" cy="5688261"/>
          </a:xfrm>
          <a:prstGeom prst="rect">
            <a:avLst/>
          </a:prstGeom>
        </p:spPr>
      </p:pic>
      <p:sp>
        <p:nvSpPr>
          <p:cNvPr id="5" name="Content Placeholder 2"/>
          <p:cNvSpPr txBox="1"/>
          <p:nvPr/>
        </p:nvSpPr>
        <p:spPr>
          <a:xfrm>
            <a:off x="19570" y="3212976"/>
            <a:ext cx="9144000" cy="1030674"/>
          </a:xfrm>
          <a:prstGeom prst="rect">
            <a:avLst/>
          </a:prstGeom>
          <a:solidFill>
            <a:srgbClr val="000000">
              <a:alpha val="50196"/>
            </a:srgbClr>
          </a:solidFill>
          <a:ln>
            <a:noFill/>
          </a:ln>
          <a:effectLst>
            <a:softEdge rad="127000"/>
          </a:effectLst>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spcBef>
                <a:spcPts val="1800"/>
              </a:spcBef>
              <a:buFont typeface="Arial" panose="020B0604020202020204" pitchFamily="34" charset="0"/>
              <a:buNone/>
            </a:pPr>
            <a:r>
              <a:rPr lang="en-GB" sz="6600" b="1" dirty="0">
                <a:solidFill>
                  <a:schemeClr val="bg1"/>
                </a:solidFill>
              </a:rPr>
              <a:t>Facing interviews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 what about interviews?</a:t>
            </a:r>
          </a:p>
        </p:txBody>
      </p:sp>
      <p:sp>
        <p:nvSpPr>
          <p:cNvPr id="3" name="Content Placeholder 2"/>
          <p:cNvSpPr>
            <a:spLocks noGrp="1"/>
          </p:cNvSpPr>
          <p:nvPr>
            <p:ph idx="1"/>
          </p:nvPr>
        </p:nvSpPr>
        <p:spPr/>
        <p:txBody>
          <a:bodyPr/>
          <a:lstStyle/>
          <a:p>
            <a:r>
              <a:rPr lang="en-GB" dirty="0"/>
              <a:t>What exactly is an interview?</a:t>
            </a:r>
          </a:p>
          <a:p>
            <a:endParaRPr lang="en-GB" dirty="0"/>
          </a:p>
          <a:p>
            <a:r>
              <a:rPr lang="en-GB" dirty="0"/>
              <a:t>What, therefore, is a </a:t>
            </a:r>
            <a:r>
              <a:rPr lang="en-GB" i="1" dirty="0"/>
              <a:t>‘selection interview’?</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5576" y="4254500"/>
            <a:ext cx="3657600" cy="2057400"/>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20072" y="4365104"/>
            <a:ext cx="2658836" cy="205352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selection interview is …</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A conversation to decide whether a candidate has the ability and sufficient experience to perform well in a job role. </a:t>
            </a:r>
            <a:r>
              <a:rPr lang="en-GB" sz="1500" dirty="0"/>
              <a:t>(Morgan, 2017)</a:t>
            </a:r>
          </a:p>
          <a:p>
            <a:endParaRPr lang="en-GB" dirty="0"/>
          </a:p>
          <a:p>
            <a:pPr marL="0" indent="0">
              <a:buNone/>
            </a:pPr>
            <a:r>
              <a:rPr lang="en-GB" dirty="0"/>
              <a:t>An interviewee will </a:t>
            </a:r>
            <a:r>
              <a:rPr lang="en-GB" b="1" i="1" u="sng" dirty="0">
                <a:solidFill>
                  <a:srgbClr val="7030A0"/>
                </a:solidFill>
              </a:rPr>
              <a:t>need to convince an employer</a:t>
            </a:r>
            <a:r>
              <a:rPr lang="en-GB" dirty="0"/>
              <a:t> within 30 to 45 minutes that they are worth taking to the next stage of the selection process.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Performing Well: </a:t>
            </a:r>
            <a:r>
              <a:rPr lang="en-GB" b="1" u="sng" dirty="0"/>
              <a:t>Employer</a:t>
            </a:r>
            <a:r>
              <a:rPr lang="en-GB" dirty="0"/>
              <a:t> Objectives</a:t>
            </a:r>
          </a:p>
        </p:txBody>
      </p:sp>
      <p:sp>
        <p:nvSpPr>
          <p:cNvPr id="3" name="Content Placeholder 2"/>
          <p:cNvSpPr>
            <a:spLocks noGrp="1"/>
          </p:cNvSpPr>
          <p:nvPr>
            <p:ph idx="1"/>
          </p:nvPr>
        </p:nvSpPr>
        <p:spPr/>
        <p:txBody>
          <a:bodyPr/>
          <a:lstStyle/>
          <a:p>
            <a:pPr lvl="0"/>
            <a:r>
              <a:rPr lang="en-GB" dirty="0"/>
              <a:t>Is this candidate likely to be able to perform well in the role?</a:t>
            </a:r>
          </a:p>
          <a:p>
            <a:pPr lvl="0"/>
            <a:r>
              <a:rPr lang="en-GB" dirty="0"/>
              <a:t>Is this candidate likely to be able to perform at an acceptable level within the organisation?</a:t>
            </a:r>
          </a:p>
          <a:p>
            <a:r>
              <a:rPr lang="en-GB" dirty="0"/>
              <a:t>Is this candidate likely to fit into the culture of the organisation?</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Performing Well: </a:t>
            </a:r>
            <a:r>
              <a:rPr lang="en-GB" b="1" u="sng" dirty="0"/>
              <a:t>Interviewee </a:t>
            </a:r>
            <a:r>
              <a:rPr lang="en-GB" dirty="0"/>
              <a:t>Perspective</a:t>
            </a:r>
          </a:p>
        </p:txBody>
      </p:sp>
      <p:sp>
        <p:nvSpPr>
          <p:cNvPr id="3" name="Content Placeholder 2"/>
          <p:cNvSpPr>
            <a:spLocks noGrp="1"/>
          </p:cNvSpPr>
          <p:nvPr>
            <p:ph idx="1"/>
          </p:nvPr>
        </p:nvSpPr>
        <p:spPr/>
        <p:txBody>
          <a:bodyPr>
            <a:normAutofit fontScale="92500"/>
          </a:bodyPr>
          <a:lstStyle/>
          <a:p>
            <a:pPr marL="0" indent="0">
              <a:buNone/>
            </a:pPr>
            <a:r>
              <a:rPr lang="en-GB" dirty="0"/>
              <a:t>Beforehand:</a:t>
            </a:r>
          </a:p>
          <a:p>
            <a:r>
              <a:rPr lang="en-GB" dirty="0"/>
              <a:t>Review your application</a:t>
            </a:r>
          </a:p>
          <a:p>
            <a:r>
              <a:rPr lang="en-GB" dirty="0"/>
              <a:t>Review the job specification</a:t>
            </a:r>
          </a:p>
          <a:p>
            <a:r>
              <a:rPr lang="en-GB" dirty="0"/>
              <a:t>Dress appropriately</a:t>
            </a:r>
          </a:p>
          <a:p>
            <a:r>
              <a:rPr lang="en-GB" dirty="0"/>
              <a:t>Consider the questions you might be asked</a:t>
            </a:r>
          </a:p>
          <a:p>
            <a:r>
              <a:rPr lang="en-GB" dirty="0"/>
              <a:t>Role-play the interview with a ‘Critical Friend’</a:t>
            </a:r>
          </a:p>
          <a:p>
            <a:r>
              <a:rPr lang="en-GB" dirty="0"/>
              <a:t>Find out about the interview</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Performing Well: </a:t>
            </a:r>
            <a:r>
              <a:rPr lang="en-GB" b="1" u="sng" dirty="0"/>
              <a:t>Interviewee </a:t>
            </a:r>
            <a:r>
              <a:rPr lang="en-GB" dirty="0"/>
              <a:t>Perspective (Cont.)</a:t>
            </a:r>
          </a:p>
        </p:txBody>
      </p:sp>
      <p:sp>
        <p:nvSpPr>
          <p:cNvPr id="3" name="Content Placeholder 2"/>
          <p:cNvSpPr>
            <a:spLocks noGrp="1"/>
          </p:cNvSpPr>
          <p:nvPr>
            <p:ph idx="1"/>
          </p:nvPr>
        </p:nvSpPr>
        <p:spPr/>
        <p:txBody>
          <a:bodyPr>
            <a:normAutofit lnSpcReduction="10000"/>
          </a:bodyPr>
          <a:lstStyle/>
          <a:p>
            <a:pPr marL="0" indent="0">
              <a:buNone/>
            </a:pPr>
            <a:r>
              <a:rPr lang="en-GB" dirty="0"/>
              <a:t>At the interview:</a:t>
            </a:r>
          </a:p>
          <a:p>
            <a:r>
              <a:rPr lang="en-GB" dirty="0"/>
              <a:t>Reduce nerves</a:t>
            </a:r>
          </a:p>
          <a:p>
            <a:r>
              <a:rPr lang="en-GB" dirty="0"/>
              <a:t>Structure of an interview:</a:t>
            </a:r>
          </a:p>
          <a:p>
            <a:pPr lvl="1"/>
            <a:r>
              <a:rPr lang="en-GB" dirty="0"/>
              <a:t>Welcome and introduction (1–2 mins)</a:t>
            </a:r>
          </a:p>
          <a:p>
            <a:pPr lvl="1"/>
            <a:r>
              <a:rPr lang="en-GB" dirty="0"/>
              <a:t>Questions to you (25–35 mins)</a:t>
            </a:r>
          </a:p>
          <a:p>
            <a:pPr lvl="1"/>
            <a:r>
              <a:rPr lang="en-GB" dirty="0"/>
              <a:t>Your questions (approximately 5 mins)</a:t>
            </a:r>
          </a:p>
          <a:p>
            <a:pPr lvl="1"/>
            <a:r>
              <a:rPr lang="en-GB" dirty="0"/>
              <a:t>Thank you and summary of next steps (1–2 mins)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Performing Well: </a:t>
            </a:r>
            <a:r>
              <a:rPr lang="en-GB" b="1" u="sng" dirty="0"/>
              <a:t>Interviewee</a:t>
            </a:r>
            <a:r>
              <a:rPr lang="en-GB" dirty="0"/>
              <a:t> Perspective (Cont.)</a:t>
            </a:r>
          </a:p>
        </p:txBody>
      </p:sp>
      <p:sp>
        <p:nvSpPr>
          <p:cNvPr id="3" name="Content Placeholder 2"/>
          <p:cNvSpPr>
            <a:spLocks noGrp="1"/>
          </p:cNvSpPr>
          <p:nvPr>
            <p:ph idx="1"/>
          </p:nvPr>
        </p:nvSpPr>
        <p:spPr/>
        <p:txBody>
          <a:bodyPr/>
          <a:lstStyle/>
          <a:p>
            <a:r>
              <a:rPr lang="en-GB" dirty="0"/>
              <a:t>Entrance and First Impression</a:t>
            </a:r>
          </a:p>
          <a:p>
            <a:pPr lvl="1"/>
            <a:r>
              <a:rPr lang="en-GB" dirty="0"/>
              <a:t>Shake hands</a:t>
            </a:r>
          </a:p>
          <a:p>
            <a:pPr lvl="1"/>
            <a:r>
              <a:rPr lang="en-GB" dirty="0"/>
              <a:t>Smile</a:t>
            </a:r>
          </a:p>
          <a:p>
            <a:pPr lvl="1"/>
            <a:r>
              <a:rPr lang="en-GB" dirty="0"/>
              <a:t>Eye contact</a:t>
            </a:r>
          </a:p>
          <a:p>
            <a:pPr lvl="1"/>
            <a:r>
              <a:rPr lang="en-GB" dirty="0"/>
              <a:t>Move purposefully</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Activity 6.2&amp;6.3 – Performing well in an interview</a:t>
            </a:r>
          </a:p>
        </p:txBody>
      </p:sp>
      <p:sp>
        <p:nvSpPr>
          <p:cNvPr id="3" name="Content Placeholder 2"/>
          <p:cNvSpPr>
            <a:spLocks noGrp="1"/>
          </p:cNvSpPr>
          <p:nvPr>
            <p:ph idx="1"/>
          </p:nvPr>
        </p:nvSpPr>
        <p:spPr/>
        <p:txBody>
          <a:bodyPr>
            <a:normAutofit fontScale="92500"/>
          </a:bodyPr>
          <a:lstStyle/>
          <a:p>
            <a:pPr marL="0" indent="0">
              <a:buNone/>
            </a:pPr>
            <a:endParaRPr lang="en-GB" dirty="0"/>
          </a:p>
          <a:p>
            <a:pPr marL="0" indent="0">
              <a:buNone/>
            </a:pPr>
            <a:endParaRPr lang="en-GB" dirty="0"/>
          </a:p>
          <a:p>
            <a:pPr marL="0" indent="0">
              <a:buNone/>
            </a:pPr>
            <a:r>
              <a:rPr lang="en-GB" dirty="0"/>
              <a:t>Watch the videos available on Moodle (activity 6.2 and 6.3) and answer the questions.</a:t>
            </a:r>
          </a:p>
          <a:p>
            <a:pPr marL="0" indent="0">
              <a:buNone/>
            </a:pPr>
            <a:endParaRPr lang="en-GB" dirty="0"/>
          </a:p>
          <a:p>
            <a:pPr marL="0" indent="0">
              <a:buNone/>
            </a:pPr>
            <a:endParaRPr lang="en-GB" dirty="0"/>
          </a:p>
          <a:p>
            <a:pPr marL="0" indent="0" algn="r">
              <a:buNone/>
            </a:pPr>
            <a:r>
              <a:rPr lang="en-GB" dirty="0"/>
              <a:t>30 Minutes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Performing Well: Interview Questions</a:t>
            </a:r>
          </a:p>
        </p:txBody>
      </p:sp>
      <p:sp>
        <p:nvSpPr>
          <p:cNvPr id="3" name="Content Placeholder 2"/>
          <p:cNvSpPr>
            <a:spLocks noGrp="1"/>
          </p:cNvSpPr>
          <p:nvPr>
            <p:ph idx="1"/>
          </p:nvPr>
        </p:nvSpPr>
        <p:spPr/>
        <p:txBody>
          <a:bodyPr>
            <a:normAutofit lnSpcReduction="10000"/>
          </a:bodyPr>
          <a:lstStyle/>
          <a:p>
            <a:r>
              <a:rPr lang="en-GB" sz="3600" dirty="0"/>
              <a:t>Question types:</a:t>
            </a:r>
          </a:p>
          <a:p>
            <a:pPr lvl="1"/>
            <a:r>
              <a:rPr lang="en-GB" sz="3200" dirty="0"/>
              <a:t>Open questions</a:t>
            </a:r>
          </a:p>
          <a:p>
            <a:pPr lvl="1"/>
            <a:r>
              <a:rPr lang="en-GB" sz="3200" dirty="0"/>
              <a:t>Probing questions</a:t>
            </a:r>
          </a:p>
          <a:p>
            <a:pPr lvl="1"/>
            <a:r>
              <a:rPr lang="en-GB" sz="3200" dirty="0"/>
              <a:t>Closed questions</a:t>
            </a:r>
          </a:p>
          <a:p>
            <a:pPr lvl="1"/>
            <a:r>
              <a:rPr lang="en-GB" sz="3200" dirty="0"/>
              <a:t>Leading questions</a:t>
            </a:r>
          </a:p>
          <a:p>
            <a:pPr lvl="1"/>
            <a:r>
              <a:rPr lang="en-GB" sz="3200" dirty="0"/>
              <a:t>Hypothetical questions</a:t>
            </a:r>
          </a:p>
          <a:p>
            <a:pPr lvl="1"/>
            <a:r>
              <a:rPr lang="en-GB" sz="3200" dirty="0"/>
              <a:t>Behavioural questions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Knowing Your Strengths and Weaknesses</a:t>
            </a:r>
          </a:p>
        </p:txBody>
      </p:sp>
      <p:sp>
        <p:nvSpPr>
          <p:cNvPr id="3" name="Content Placeholder 2"/>
          <p:cNvSpPr>
            <a:spLocks noGrp="1"/>
          </p:cNvSpPr>
          <p:nvPr>
            <p:ph idx="1"/>
          </p:nvPr>
        </p:nvSpPr>
        <p:spPr/>
        <p:txBody>
          <a:bodyPr>
            <a:normAutofit fontScale="85000" lnSpcReduction="20000"/>
          </a:bodyPr>
          <a:lstStyle/>
          <a:p>
            <a:pPr lvl="0"/>
            <a:r>
              <a:rPr lang="en-GB" dirty="0"/>
              <a:t>Consider your relevant strengths and weaknesses carefully, based on the job you are applying for.</a:t>
            </a:r>
          </a:p>
          <a:p>
            <a:pPr lvl="0"/>
            <a:r>
              <a:rPr lang="en-GB" dirty="0">
                <a:solidFill>
                  <a:srgbClr val="7030A0"/>
                </a:solidFill>
              </a:rPr>
              <a:t>Discuss examples of when you have used your strengths.</a:t>
            </a:r>
          </a:p>
          <a:p>
            <a:pPr lvl="0"/>
            <a:r>
              <a:rPr lang="en-GB" dirty="0"/>
              <a:t>Identify weaknesses that you can develop, and give examples of when you have developed those skills.</a:t>
            </a:r>
          </a:p>
          <a:p>
            <a:r>
              <a:rPr lang="en-GB" dirty="0">
                <a:solidFill>
                  <a:srgbClr val="7030A0"/>
                </a:solidFill>
              </a:rPr>
              <a:t>Answer honestly, but in a manner which shows some humility. Even if you are graduating with an MBA, you will still have something to learn</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Giving Good Answers</a:t>
            </a:r>
          </a:p>
        </p:txBody>
      </p:sp>
      <p:sp>
        <p:nvSpPr>
          <p:cNvPr id="3" name="Content Placeholder 2"/>
          <p:cNvSpPr>
            <a:spLocks noGrp="1"/>
          </p:cNvSpPr>
          <p:nvPr>
            <p:ph idx="1"/>
          </p:nvPr>
        </p:nvSpPr>
        <p:spPr/>
        <p:txBody>
          <a:bodyPr>
            <a:normAutofit fontScale="92500" lnSpcReduction="20000"/>
          </a:bodyPr>
          <a:lstStyle/>
          <a:p>
            <a:r>
              <a:rPr lang="en-GB" dirty="0"/>
              <a:t>A good answer ‘… is one which provides convincing evidence to an interviewer that you have the capability and potential to do what is needed in the job’.</a:t>
            </a:r>
          </a:p>
          <a:p>
            <a:r>
              <a:rPr lang="en-GB" dirty="0"/>
              <a:t>S.T.A.R.</a:t>
            </a:r>
          </a:p>
          <a:p>
            <a:pPr lvl="1"/>
            <a:r>
              <a:rPr lang="en-GB" b="1" dirty="0"/>
              <a:t>S</a:t>
            </a:r>
            <a:r>
              <a:rPr lang="en-GB" dirty="0"/>
              <a:t>ituation: What was happening?</a:t>
            </a:r>
          </a:p>
          <a:p>
            <a:pPr lvl="1"/>
            <a:r>
              <a:rPr lang="en-GB" b="1" dirty="0"/>
              <a:t>T</a:t>
            </a:r>
            <a:r>
              <a:rPr lang="en-GB" dirty="0"/>
              <a:t>ask: What needed to be done?</a:t>
            </a:r>
          </a:p>
          <a:p>
            <a:pPr lvl="1"/>
            <a:r>
              <a:rPr lang="en-GB" b="1" dirty="0"/>
              <a:t>A</a:t>
            </a:r>
            <a:r>
              <a:rPr lang="en-GB" dirty="0"/>
              <a:t>ction: What did you do?</a:t>
            </a:r>
          </a:p>
          <a:p>
            <a:pPr lvl="1"/>
            <a:r>
              <a:rPr lang="en-GB" b="1" dirty="0"/>
              <a:t>R</a:t>
            </a:r>
            <a:r>
              <a:rPr lang="en-GB" dirty="0"/>
              <a:t>esult: What was the impact?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Giving Good Answers (Cont.)</a:t>
            </a:r>
          </a:p>
        </p:txBody>
      </p:sp>
      <p:sp>
        <p:nvSpPr>
          <p:cNvPr id="3" name="Content Placeholder 2"/>
          <p:cNvSpPr>
            <a:spLocks noGrp="1"/>
          </p:cNvSpPr>
          <p:nvPr>
            <p:ph idx="1"/>
          </p:nvPr>
        </p:nvSpPr>
        <p:spPr/>
        <p:txBody>
          <a:bodyPr>
            <a:normAutofit fontScale="92500" lnSpcReduction="10000"/>
          </a:bodyPr>
          <a:lstStyle/>
          <a:p>
            <a:pPr lvl="0"/>
            <a:r>
              <a:rPr lang="en-GB" dirty="0"/>
              <a:t>Keep your answers comprehensive but brief</a:t>
            </a:r>
          </a:p>
          <a:p>
            <a:pPr lvl="0"/>
            <a:r>
              <a:rPr lang="en-GB" dirty="0"/>
              <a:t>Watch the speed of your speech</a:t>
            </a:r>
          </a:p>
          <a:p>
            <a:pPr lvl="0"/>
            <a:r>
              <a:rPr lang="en-GB" dirty="0"/>
              <a:t>Imagine the issues you might face in doing the job, and prepare examples of how you might handle those issues in the workplace</a:t>
            </a:r>
          </a:p>
          <a:p>
            <a:pPr lvl="0"/>
            <a:r>
              <a:rPr lang="en-GB" dirty="0"/>
              <a:t>Focus on </a:t>
            </a:r>
            <a:r>
              <a:rPr lang="en-GB" i="1" dirty="0"/>
              <a:t>your</a:t>
            </a:r>
            <a:r>
              <a:rPr lang="en-GB" dirty="0"/>
              <a:t> contribution to group activities</a:t>
            </a:r>
          </a:p>
          <a:p>
            <a:r>
              <a:rPr lang="en-GB" dirty="0"/>
              <a:t>Be honest</a:t>
            </a:r>
          </a:p>
          <a:p>
            <a:r>
              <a:rPr lang="en-GB" dirty="0"/>
              <a:t>Give relevant answers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Potential Work-related Issues to Ask About</a:t>
            </a:r>
          </a:p>
        </p:txBody>
      </p:sp>
      <p:sp>
        <p:nvSpPr>
          <p:cNvPr id="3" name="Content Placeholder 2"/>
          <p:cNvSpPr>
            <a:spLocks noGrp="1"/>
          </p:cNvSpPr>
          <p:nvPr>
            <p:ph idx="1"/>
          </p:nvPr>
        </p:nvSpPr>
        <p:spPr/>
        <p:txBody>
          <a:bodyPr>
            <a:normAutofit fontScale="55000" lnSpcReduction="20000"/>
          </a:bodyPr>
          <a:lstStyle/>
          <a:p>
            <a:pPr lvl="0"/>
            <a:r>
              <a:rPr lang="en-GB" sz="4500" dirty="0"/>
              <a:t>What kind of training might I receive?</a:t>
            </a:r>
          </a:p>
          <a:p>
            <a:pPr lvl="0"/>
            <a:r>
              <a:rPr lang="en-GB" sz="4500" dirty="0"/>
              <a:t>What assistance is available for me in terms of finding accommodation?</a:t>
            </a:r>
          </a:p>
          <a:p>
            <a:pPr lvl="0"/>
            <a:r>
              <a:rPr lang="en-GB" sz="4500" dirty="0"/>
              <a:t>What is it like to work for this organisation?</a:t>
            </a:r>
          </a:p>
          <a:p>
            <a:pPr lvl="0"/>
            <a:r>
              <a:rPr lang="en-GB" sz="4500" dirty="0"/>
              <a:t>Would I be working with a team or largely independently?</a:t>
            </a:r>
          </a:p>
          <a:p>
            <a:pPr lvl="0"/>
            <a:r>
              <a:rPr lang="en-GB" sz="4500" dirty="0"/>
              <a:t>How formal are relationships between junior and senior management?</a:t>
            </a:r>
          </a:p>
          <a:p>
            <a:pPr lvl="0"/>
            <a:r>
              <a:rPr lang="en-GB" sz="4500" dirty="0"/>
              <a:t>How resistant are people to change in your organisation?</a:t>
            </a:r>
          </a:p>
          <a:p>
            <a:r>
              <a:rPr lang="en-GB" sz="4500" dirty="0"/>
              <a:t>How would my performance in the job be evaluated?</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General Behaviour at Interviews</a:t>
            </a:r>
          </a:p>
        </p:txBody>
      </p:sp>
      <p:sp>
        <p:nvSpPr>
          <p:cNvPr id="3" name="Content Placeholder 2"/>
          <p:cNvSpPr>
            <a:spLocks noGrp="1"/>
          </p:cNvSpPr>
          <p:nvPr>
            <p:ph idx="1"/>
          </p:nvPr>
        </p:nvSpPr>
        <p:spPr/>
        <p:txBody>
          <a:bodyPr>
            <a:normAutofit fontScale="77500" lnSpcReduction="20000"/>
          </a:bodyPr>
          <a:lstStyle/>
          <a:p>
            <a:r>
              <a:rPr lang="en-GB" dirty="0"/>
              <a:t>Dress smartly</a:t>
            </a:r>
          </a:p>
          <a:p>
            <a:r>
              <a:rPr lang="en-GB" dirty="0"/>
              <a:t>Go to the bathroom before the interview</a:t>
            </a:r>
          </a:p>
          <a:p>
            <a:r>
              <a:rPr lang="en-GB" dirty="0"/>
              <a:t>Use formal language</a:t>
            </a:r>
          </a:p>
          <a:p>
            <a:r>
              <a:rPr lang="en-GB" dirty="0"/>
              <a:t>Maintain eye contact</a:t>
            </a:r>
          </a:p>
          <a:p>
            <a:r>
              <a:rPr lang="en-GB" dirty="0"/>
              <a:t>Communicate effectively (paralinguistic, non-verbal behaviours and language) and respond appropriately to the interviewer</a:t>
            </a:r>
          </a:p>
          <a:p>
            <a:r>
              <a:rPr lang="en-GB" dirty="0"/>
              <a:t>Sit upright and lean forward</a:t>
            </a:r>
          </a:p>
          <a:p>
            <a:r>
              <a:rPr lang="en-GB" dirty="0"/>
              <a:t>Prepare some questions</a:t>
            </a:r>
          </a:p>
          <a:p>
            <a:r>
              <a:rPr lang="en-GB" dirty="0"/>
              <a:t>Turn your phone off</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88639"/>
            <a:ext cx="8496944" cy="62811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After the whole process is over…</a:t>
            </a:r>
          </a:p>
        </p:txBody>
      </p:sp>
      <p:sp>
        <p:nvSpPr>
          <p:cNvPr id="7" name="TextBox 6"/>
          <p:cNvSpPr txBox="1"/>
          <p:nvPr/>
        </p:nvSpPr>
        <p:spPr>
          <a:xfrm>
            <a:off x="251520" y="2132856"/>
            <a:ext cx="4088850" cy="4216539"/>
          </a:xfrm>
          <a:prstGeom prst="rect">
            <a:avLst/>
          </a:prstGeom>
          <a:noFill/>
        </p:spPr>
        <p:txBody>
          <a:bodyPr wrap="square" rtlCol="0">
            <a:spAutoFit/>
          </a:bodyPr>
          <a:lstStyle/>
          <a:p>
            <a:r>
              <a:rPr lang="en-GB" sz="2800" b="1" i="1" dirty="0">
                <a:solidFill>
                  <a:srgbClr val="7030A0"/>
                </a:solidFill>
              </a:rPr>
              <a:t>…Reflect…Learn!</a:t>
            </a:r>
          </a:p>
          <a:p>
            <a:endParaRPr lang="en-GB" sz="2400" dirty="0">
              <a:solidFill>
                <a:srgbClr val="7030A0"/>
              </a:solidFill>
            </a:endParaRPr>
          </a:p>
          <a:p>
            <a:pPr marL="342900" indent="-342900">
              <a:buFont typeface="Arial" panose="020B0604020202020204" pitchFamily="34" charset="0"/>
              <a:buChar char="•"/>
            </a:pPr>
            <a:r>
              <a:rPr lang="en-GB" sz="2400" dirty="0">
                <a:solidFill>
                  <a:srgbClr val="7030A0"/>
                </a:solidFill>
              </a:rPr>
              <a:t>What went well?</a:t>
            </a:r>
          </a:p>
          <a:p>
            <a:pPr marL="342900" indent="-342900">
              <a:buFont typeface="Arial" panose="020B0604020202020204" pitchFamily="34" charset="0"/>
              <a:buChar char="•"/>
            </a:pPr>
            <a:r>
              <a:rPr lang="en-GB" sz="2400" dirty="0">
                <a:solidFill>
                  <a:srgbClr val="7030A0"/>
                </a:solidFill>
              </a:rPr>
              <a:t>What didn’t go well?</a:t>
            </a:r>
          </a:p>
          <a:p>
            <a:pPr marL="342900" indent="-342900">
              <a:buFont typeface="Arial" panose="020B0604020202020204" pitchFamily="34" charset="0"/>
              <a:buChar char="•"/>
            </a:pPr>
            <a:r>
              <a:rPr lang="en-GB" sz="2400" dirty="0">
                <a:solidFill>
                  <a:srgbClr val="7030A0"/>
                </a:solidFill>
              </a:rPr>
              <a:t>What have you learned?</a:t>
            </a:r>
          </a:p>
          <a:p>
            <a:pPr marL="342900" indent="-342900">
              <a:buFont typeface="Arial" panose="020B0604020202020204" pitchFamily="34" charset="0"/>
              <a:buChar char="•"/>
            </a:pPr>
            <a:r>
              <a:rPr lang="en-GB" sz="2400" dirty="0">
                <a:solidFill>
                  <a:srgbClr val="7030A0"/>
                </a:solidFill>
              </a:rPr>
              <a:t>What would you do differently next time?</a:t>
            </a:r>
          </a:p>
          <a:p>
            <a:pPr marL="342900" indent="-342900">
              <a:buFont typeface="Arial" panose="020B0604020202020204" pitchFamily="34" charset="0"/>
              <a:buChar char="•"/>
            </a:pPr>
            <a:r>
              <a:rPr lang="en-GB" sz="2400" dirty="0">
                <a:solidFill>
                  <a:srgbClr val="7030A0"/>
                </a:solidFill>
              </a:rPr>
              <a:t>How could you maximise your chances of success?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After the Interview</a:t>
            </a:r>
            <a:endParaRPr lang="en-GB" dirty="0"/>
          </a:p>
        </p:txBody>
      </p:sp>
      <p:sp>
        <p:nvSpPr>
          <p:cNvPr id="3" name="Content Placeholder 2"/>
          <p:cNvSpPr>
            <a:spLocks noGrp="1"/>
          </p:cNvSpPr>
          <p:nvPr>
            <p:ph idx="1"/>
          </p:nvPr>
        </p:nvSpPr>
        <p:spPr/>
        <p:txBody>
          <a:bodyPr/>
          <a:lstStyle/>
          <a:p>
            <a:pPr marL="0" indent="0">
              <a:buNone/>
            </a:pPr>
            <a:r>
              <a:rPr lang="en-US" dirty="0"/>
              <a:t>What comes next?</a:t>
            </a:r>
          </a:p>
          <a:p>
            <a:r>
              <a:rPr lang="en-US" dirty="0"/>
              <a:t>Fairly deciding on the ‘right’ person</a:t>
            </a:r>
          </a:p>
          <a:p>
            <a:r>
              <a:rPr lang="en-US" dirty="0"/>
              <a:t>Offer letter/written particulars of employment/references</a:t>
            </a:r>
          </a:p>
          <a:p>
            <a:r>
              <a:rPr lang="en-US" dirty="0"/>
              <a:t>Induction</a:t>
            </a:r>
          </a:p>
          <a:p>
            <a:r>
              <a:rPr lang="en-US" dirty="0"/>
              <a:t>Probationary period</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cs typeface="Arial" panose="020B0604020202020204" pitchFamily="34" charset="0"/>
              </a:rPr>
              <a:t>Employability – the journey</a:t>
            </a:r>
            <a:endParaRPr lang="en-GB" dirty="0"/>
          </a:p>
        </p:txBody>
      </p:sp>
      <p:graphicFrame>
        <p:nvGraphicFramePr>
          <p:cNvPr id="4" name="Content Placeholder 3"/>
          <p:cNvGraphicFramePr>
            <a:graphicFrameLocks noGrp="1"/>
          </p:cNvGraphicFramePr>
          <p:nvPr>
            <p:ph idx="1"/>
          </p:nvPr>
        </p:nvGraphicFramePr>
        <p:xfrm>
          <a:off x="637220" y="1340768"/>
          <a:ext cx="7869560" cy="42330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Activity</a:t>
            </a:r>
            <a:endParaRPr lang="en-GB" dirty="0"/>
          </a:p>
        </p:txBody>
      </p:sp>
      <p:sp>
        <p:nvSpPr>
          <p:cNvPr id="3" name="Content Placeholder 2"/>
          <p:cNvSpPr>
            <a:spLocks noGrp="1"/>
          </p:cNvSpPr>
          <p:nvPr>
            <p:ph idx="1"/>
          </p:nvPr>
        </p:nvSpPr>
        <p:spPr/>
        <p:txBody>
          <a:bodyPr>
            <a:normAutofit/>
          </a:bodyPr>
          <a:lstStyle/>
          <a:p>
            <a:pPr marL="0" indent="0">
              <a:buNone/>
            </a:pPr>
            <a:r>
              <a:rPr lang="en-GB" dirty="0"/>
              <a:t>Interview 360 – AI interview practice tool that gives you real-time feedback on video interviews. </a:t>
            </a:r>
            <a:r>
              <a:rPr lang="en-GB" u="sng" dirty="0">
                <a:hlinkClick r:id="rId2"/>
              </a:rPr>
              <a:t>https://uwtsd.careercentre.me/u/8w9482vc</a:t>
            </a:r>
            <a:r>
              <a:rPr lang="en-GB" dirty="0"/>
              <a:t>.   You will need to upload a copy of your CV first as the questions generated are based on the information that you provide.  </a:t>
            </a:r>
          </a:p>
          <a:p>
            <a:pPr marL="0" indent="0">
              <a:buNone/>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lstStyle/>
          <a:p>
            <a:endParaRPr lang="en-GB"/>
          </a:p>
        </p:txBody>
      </p:sp>
      <p:pic>
        <p:nvPicPr>
          <p:cNvPr id="4" name="Picture 1"/>
          <p:cNvPicPr>
            <a:picLocks noChangeAspect="1"/>
          </p:cNvPicPr>
          <p:nvPr/>
        </p:nvPicPr>
        <p:blipFill>
          <a:blip r:embed="rId2"/>
          <a:srcRect/>
          <a:stretch>
            <a:fillRect/>
          </a:stretch>
        </p:blipFill>
        <p:spPr bwMode="auto">
          <a:xfrm>
            <a:off x="1907704" y="1417638"/>
            <a:ext cx="5791324" cy="4222987"/>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fontAlgn="auto" hangingPunct="1">
              <a:spcAft>
                <a:spcPts val="0"/>
              </a:spcAft>
              <a:defRPr/>
            </a:pPr>
            <a:r>
              <a:rPr lang="en-GB" dirty="0">
                <a:solidFill>
                  <a:schemeClr val="accent1">
                    <a:tint val="88000"/>
                    <a:satMod val="150000"/>
                  </a:schemeClr>
                </a:solidFill>
              </a:rPr>
              <a:t>Home work 1</a:t>
            </a:r>
            <a:endParaRPr lang="en-US" dirty="0">
              <a:solidFill>
                <a:schemeClr val="accent1">
                  <a:tint val="88000"/>
                  <a:satMod val="150000"/>
                </a:schemeClr>
              </a:solidFill>
            </a:endParaRPr>
          </a:p>
        </p:txBody>
      </p:sp>
      <p:sp>
        <p:nvSpPr>
          <p:cNvPr id="77827" name="Content Placeholder 2"/>
          <p:cNvSpPr>
            <a:spLocks noGrp="1"/>
          </p:cNvSpPr>
          <p:nvPr>
            <p:ph idx="1"/>
          </p:nvPr>
        </p:nvSpPr>
        <p:spPr/>
        <p:txBody>
          <a:bodyPr>
            <a:normAutofit fontScale="92500"/>
          </a:bodyPr>
          <a:lstStyle/>
          <a:p>
            <a:r>
              <a:rPr lang="en-GB" altLang="en-US" dirty="0"/>
              <a:t>Complete your own skills based CV</a:t>
            </a:r>
          </a:p>
          <a:p>
            <a:endParaRPr lang="en-GB" altLang="en-US" dirty="0"/>
          </a:p>
          <a:p>
            <a:r>
              <a:rPr lang="en-GB" altLang="en-US" dirty="0"/>
              <a:t>Read Chapter 16 and 17 of Morgan, P. (2017). Business student's guide to study and employability. London: Sage Publications.</a:t>
            </a:r>
          </a:p>
          <a:p>
            <a:pPr marL="0" indent="0">
              <a:buNone/>
            </a:pPr>
            <a:endParaRPr lang="en-US" altLang="en-US" dirty="0"/>
          </a:p>
          <a:p>
            <a:pPr eaLnBrk="1" hangingPunct="1"/>
            <a:r>
              <a:rPr lang="en-GB" altLang="en-US" dirty="0"/>
              <a:t>Prepare for the Interviews</a:t>
            </a:r>
          </a:p>
          <a:p>
            <a:pPr marL="0" indent="0" eaLnBrk="1" hangingPunct="1">
              <a:buNone/>
            </a:pP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78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782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782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7"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fontAlgn="auto" hangingPunct="1">
              <a:spcAft>
                <a:spcPts val="0"/>
              </a:spcAft>
              <a:defRPr/>
            </a:pPr>
            <a:r>
              <a:rPr lang="en-GB" dirty="0">
                <a:solidFill>
                  <a:schemeClr val="accent1">
                    <a:tint val="88000"/>
                    <a:satMod val="150000"/>
                  </a:schemeClr>
                </a:solidFill>
              </a:rPr>
              <a:t>Home work 2</a:t>
            </a:r>
            <a:endParaRPr lang="en-US" dirty="0">
              <a:solidFill>
                <a:schemeClr val="accent1">
                  <a:tint val="88000"/>
                  <a:satMod val="150000"/>
                </a:schemeClr>
              </a:solidFill>
            </a:endParaRPr>
          </a:p>
        </p:txBody>
      </p:sp>
      <p:sp>
        <p:nvSpPr>
          <p:cNvPr id="77827" name="Content Placeholder 2"/>
          <p:cNvSpPr>
            <a:spLocks noGrp="1"/>
          </p:cNvSpPr>
          <p:nvPr>
            <p:ph idx="1"/>
          </p:nvPr>
        </p:nvSpPr>
        <p:spPr/>
        <p:txBody>
          <a:bodyPr>
            <a:normAutofit/>
          </a:bodyPr>
          <a:lstStyle/>
          <a:p>
            <a:r>
              <a:rPr lang="en-GB" dirty="0">
                <a:sym typeface="+mn-ea"/>
              </a:rPr>
              <a:t>Don’t Forget your Academic and Library InfoSkills  homework</a:t>
            </a:r>
          </a:p>
          <a:p>
            <a:r>
              <a:rPr lang="en-GB" dirty="0">
                <a:sym typeface="+mn-ea"/>
              </a:rPr>
              <a:t>This will be reviewed in week 8</a:t>
            </a:r>
            <a:endParaRPr lang="en-GB" dirty="0"/>
          </a:p>
          <a:p>
            <a:endParaRPr lang="en-GB" altLang="en-US" dirty="0"/>
          </a:p>
          <a:p>
            <a:pPr marL="0" indent="0" eaLnBrk="1" hangingPunct="1">
              <a:buNone/>
            </a:pPr>
            <a:endParaRPr lang="en-GB" alt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cs typeface="Arial" panose="020B0604020202020204" pitchFamily="34" charset="0"/>
              </a:rPr>
              <a:t>Bibliography</a:t>
            </a:r>
            <a:endParaRPr lang="en-GB" dirty="0"/>
          </a:p>
        </p:txBody>
      </p:sp>
      <p:sp>
        <p:nvSpPr>
          <p:cNvPr id="3" name="Content Placeholder 2"/>
          <p:cNvSpPr>
            <a:spLocks noGrp="1"/>
          </p:cNvSpPr>
          <p:nvPr>
            <p:ph idx="1"/>
          </p:nvPr>
        </p:nvSpPr>
        <p:spPr/>
        <p:txBody>
          <a:bodyPr>
            <a:normAutofit fontScale="70000" lnSpcReduction="20000"/>
          </a:bodyPr>
          <a:lstStyle/>
          <a:p>
            <a:pPr marL="117475" indent="0">
              <a:spcBef>
                <a:spcPct val="0"/>
              </a:spcBef>
              <a:buFont typeface="Arial" panose="020B0604020202020204" pitchFamily="34" charset="0"/>
              <a:buNone/>
            </a:pPr>
            <a:endParaRPr lang="en-GB" altLang="en-US" sz="1800" dirty="0">
              <a:cs typeface="Arial" panose="020B0604020202020204" pitchFamily="34" charset="0"/>
            </a:endParaRPr>
          </a:p>
          <a:p>
            <a:pPr marL="117475" indent="0">
              <a:spcBef>
                <a:spcPct val="0"/>
              </a:spcBef>
              <a:buFont typeface="Arial" panose="020B0604020202020204" pitchFamily="34" charset="0"/>
              <a:buNone/>
            </a:pPr>
            <a:r>
              <a:rPr lang="en-GB" altLang="en-US" dirty="0">
                <a:cs typeface="Arial" panose="020B0604020202020204" pitchFamily="34" charset="0"/>
              </a:rPr>
              <a:t>Armstrong, M. (2001).  </a:t>
            </a:r>
            <a:r>
              <a:rPr lang="en-GB" altLang="en-US" i="1" dirty="0">
                <a:cs typeface="Arial" panose="020B0604020202020204" pitchFamily="34" charset="0"/>
              </a:rPr>
              <a:t>A handbook of Human Resources Management &amp; Practice</a:t>
            </a:r>
            <a:r>
              <a:rPr lang="en-GB" altLang="en-US" dirty="0">
                <a:cs typeface="Arial" panose="020B0604020202020204" pitchFamily="34" charset="0"/>
              </a:rPr>
              <a:t>. 8</a:t>
            </a:r>
            <a:r>
              <a:rPr lang="en-GB" altLang="en-US" baseline="30000" dirty="0">
                <a:cs typeface="Arial" panose="020B0604020202020204" pitchFamily="34" charset="0"/>
              </a:rPr>
              <a:t>th</a:t>
            </a:r>
            <a:r>
              <a:rPr lang="en-GB" altLang="en-US" dirty="0">
                <a:cs typeface="Arial" panose="020B0604020202020204" pitchFamily="34" charset="0"/>
              </a:rPr>
              <a:t> ed. London. Kogan Page. </a:t>
            </a:r>
          </a:p>
          <a:p>
            <a:pPr marL="117475" indent="0">
              <a:spcBef>
                <a:spcPct val="0"/>
              </a:spcBef>
              <a:buFont typeface="Arial" panose="020B0604020202020204" pitchFamily="34" charset="0"/>
              <a:buNone/>
            </a:pPr>
            <a:endParaRPr lang="en-GB" altLang="en-US" dirty="0">
              <a:cs typeface="Arial" panose="020B0604020202020204" pitchFamily="34" charset="0"/>
            </a:endParaRPr>
          </a:p>
          <a:p>
            <a:pPr marL="117475" indent="0">
              <a:spcBef>
                <a:spcPct val="0"/>
              </a:spcBef>
              <a:buNone/>
            </a:pPr>
            <a:r>
              <a:rPr lang="en-GB" altLang="en-US" dirty="0" err="1">
                <a:cs typeface="Arial" panose="020B0604020202020204" pitchFamily="34" charset="0"/>
              </a:rPr>
              <a:t>Bolles</a:t>
            </a:r>
            <a:r>
              <a:rPr lang="en-GB" altLang="en-US" dirty="0">
                <a:cs typeface="Arial" panose="020B0604020202020204" pitchFamily="34" charset="0"/>
              </a:rPr>
              <a:t>, R.N. (1994). </a:t>
            </a:r>
            <a:r>
              <a:rPr lang="en-GB" altLang="en-US" i="1" dirty="0">
                <a:cs typeface="Arial" panose="020B0604020202020204" pitchFamily="34" charset="0"/>
              </a:rPr>
              <a:t>What colour is your parachute?: A practical manual for job hunters &amp; career changers. </a:t>
            </a:r>
            <a:r>
              <a:rPr lang="en-GB" altLang="en-US" dirty="0">
                <a:cs typeface="Arial" panose="020B0604020202020204" pitchFamily="34" charset="0"/>
              </a:rPr>
              <a:t>Berkeley. Ten Speed Press.</a:t>
            </a:r>
          </a:p>
          <a:p>
            <a:pPr marL="117475" indent="0">
              <a:spcBef>
                <a:spcPct val="0"/>
              </a:spcBef>
              <a:buNone/>
            </a:pPr>
            <a:endParaRPr lang="en-GB" altLang="en-US" dirty="0">
              <a:cs typeface="Arial" panose="020B0604020202020204" pitchFamily="34" charset="0"/>
            </a:endParaRPr>
          </a:p>
          <a:p>
            <a:pPr marL="117475" indent="0">
              <a:spcBef>
                <a:spcPct val="0"/>
              </a:spcBef>
              <a:buNone/>
            </a:pPr>
            <a:r>
              <a:rPr lang="en-GB" altLang="en-US" dirty="0">
                <a:cs typeface="Arial" panose="020B0604020202020204" pitchFamily="34" charset="0"/>
              </a:rPr>
              <a:t>Morgan, P. (2017) </a:t>
            </a:r>
            <a:r>
              <a:rPr lang="en-GB" altLang="en-US" i="1" dirty="0">
                <a:cs typeface="Arial" panose="020B0604020202020204" pitchFamily="34" charset="0"/>
              </a:rPr>
              <a:t>The Business Student’s Guide To Study And Employability.</a:t>
            </a:r>
            <a:r>
              <a:rPr lang="en-GB" altLang="en-US" dirty="0">
                <a:cs typeface="Arial" panose="020B0604020202020204" pitchFamily="34" charset="0"/>
              </a:rPr>
              <a:t>  London: Sage Publications Ltd</a:t>
            </a:r>
          </a:p>
          <a:p>
            <a:pPr marL="117475" indent="0">
              <a:spcBef>
                <a:spcPct val="0"/>
              </a:spcBef>
              <a:buFont typeface="Arial" panose="020B0604020202020204" pitchFamily="34" charset="0"/>
              <a:buNone/>
            </a:pPr>
            <a:endParaRPr lang="en-GB" altLang="en-US" dirty="0">
              <a:cs typeface="Arial" panose="020B0604020202020204" pitchFamily="34" charset="0"/>
            </a:endParaRPr>
          </a:p>
          <a:p>
            <a:pPr marL="117475" indent="0">
              <a:spcBef>
                <a:spcPct val="0"/>
              </a:spcBef>
              <a:buFont typeface="Arial" panose="020B0604020202020204" pitchFamily="34" charset="0"/>
              <a:buNone/>
            </a:pPr>
            <a:endParaRPr lang="en-GB" altLang="en-US" sz="1800" dirty="0">
              <a:cs typeface="Arial" panose="020B0604020202020204" pitchFamily="34" charset="0"/>
            </a:endParaRPr>
          </a:p>
          <a:p>
            <a:pPr marL="117475" indent="0">
              <a:spcBef>
                <a:spcPct val="0"/>
              </a:spcBef>
              <a:buFont typeface="Arial" panose="020B0604020202020204" pitchFamily="34" charset="0"/>
              <a:buNone/>
            </a:pPr>
            <a:r>
              <a:rPr lang="en-GB" altLang="en-US" dirty="0">
                <a:cs typeface="Arial" panose="020B0604020202020204" pitchFamily="34" charset="0"/>
              </a:rPr>
              <a:t>Torrington, D. and Hall, L. (1998). </a:t>
            </a:r>
            <a:r>
              <a:rPr lang="en-GB" altLang="en-US" i="1" dirty="0">
                <a:cs typeface="Arial" panose="020B0604020202020204" pitchFamily="34" charset="0"/>
              </a:rPr>
              <a:t>Human Resource Management</a:t>
            </a:r>
            <a:r>
              <a:rPr lang="en-GB" altLang="en-US" dirty="0">
                <a:cs typeface="Arial" panose="020B0604020202020204" pitchFamily="34" charset="0"/>
              </a:rPr>
              <a:t>. 4th ed. London: Prentice Hall Europe.</a:t>
            </a:r>
          </a:p>
          <a:p>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29716"/>
            <a:ext cx="9144000" cy="5625650"/>
          </a:xfrm>
          <a:prstGeom prst="rect">
            <a:avLst/>
          </a:prstGeom>
        </p:spPr>
      </p:pic>
      <p:sp>
        <p:nvSpPr>
          <p:cNvPr id="5" name="Content Placeholder 2"/>
          <p:cNvSpPr txBox="1"/>
          <p:nvPr/>
        </p:nvSpPr>
        <p:spPr>
          <a:xfrm>
            <a:off x="-25659" y="1844824"/>
            <a:ext cx="9144000" cy="2592288"/>
          </a:xfrm>
          <a:prstGeom prst="rect">
            <a:avLst/>
          </a:prstGeom>
          <a:solidFill>
            <a:srgbClr val="000000">
              <a:alpha val="65098"/>
            </a:srgbClr>
          </a:solidFill>
          <a:ln>
            <a:noFill/>
          </a:ln>
          <a:effectLst>
            <a:softEdge rad="127000"/>
          </a:effectLst>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spcBef>
                <a:spcPts val="1800"/>
              </a:spcBef>
              <a:buNone/>
            </a:pPr>
            <a:r>
              <a:rPr lang="en-GB" sz="6600" b="1" dirty="0">
                <a:solidFill>
                  <a:schemeClr val="accent2">
                    <a:lumMod val="60000"/>
                    <a:lumOff val="40000"/>
                  </a:schemeClr>
                </a:solidFill>
              </a:rPr>
              <a:t>Next session….</a:t>
            </a:r>
          </a:p>
          <a:p>
            <a:pPr marL="0" indent="0" algn="ctr">
              <a:spcBef>
                <a:spcPts val="1800"/>
              </a:spcBef>
              <a:buNone/>
            </a:pPr>
            <a:r>
              <a:rPr lang="en-GB" sz="6600" b="1" dirty="0">
                <a:solidFill>
                  <a:schemeClr val="accent2">
                    <a:lumMod val="60000"/>
                    <a:lumOff val="40000"/>
                  </a:schemeClr>
                </a:solidFill>
              </a:rPr>
              <a:t>Interviews</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datastoreItem>
</file>

<file path=customXml/itemProps2.xml><?xml version="1.0" encoding="utf-8"?>
<ds:datastoreItem xmlns:ds="http://schemas.openxmlformats.org/officeDocument/2006/customXml" ds:itemID="{F5B0EF21-CA5D-4A60-A3B8-014B63530527}">
  <ds:schemaRefs/>
</ds:datastoreItem>
</file>

<file path=customXml/itemProps3.xml><?xml version="1.0" encoding="utf-8"?>
<ds:datastoreItem xmlns:ds="http://schemas.openxmlformats.org/officeDocument/2006/customXml" ds:itemID="{D081439C-114A-4151-B03A-0408F1ADA968}">
  <ds:schemaRefs/>
</ds:datastoreItem>
</file>

<file path=docProps/app.xml><?xml version="1.0" encoding="utf-8"?>
<Properties xmlns="http://schemas.openxmlformats.org/officeDocument/2006/extended-properties" xmlns:vt="http://schemas.openxmlformats.org/officeDocument/2006/docPropsVTypes">
  <TotalTime>15</TotalTime>
  <Words>2030</Words>
  <Application>Microsoft Office PowerPoint</Application>
  <PresentationFormat>On-screen Show (4:3)</PresentationFormat>
  <Paragraphs>253</Paragraphs>
  <Slides>35</Slides>
  <Notes>25</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Myriad Pro</vt:lpstr>
      <vt:lpstr>Arial</vt:lpstr>
      <vt:lpstr>Calibri</vt:lpstr>
      <vt:lpstr>Verdana</vt:lpstr>
      <vt:lpstr>Wingdings 2</vt:lpstr>
      <vt:lpstr>20140311PresentationUWTSDTemplate</vt:lpstr>
      <vt:lpstr>Certificate of Higher Education in Skills for the Workplace   Employability and  Career Development (LCLM 4005) Session 6  Interview Preparation </vt:lpstr>
      <vt:lpstr>Previously…</vt:lpstr>
      <vt:lpstr>In this session….</vt:lpstr>
      <vt:lpstr>By the end of this session…</vt:lpstr>
      <vt:lpstr>Activity 6.1 - The personal brand of ‘you’</vt:lpstr>
      <vt:lpstr>How to create your Personnel Brand?</vt:lpstr>
      <vt:lpstr>Create your  unique Personnel branding</vt:lpstr>
      <vt:lpstr>Before You Apply … (1)</vt:lpstr>
      <vt:lpstr>Before You Apply … (2):</vt:lpstr>
      <vt:lpstr>Before You Apply … (3):</vt:lpstr>
      <vt:lpstr>Applying for the job you want, on the career path you want</vt:lpstr>
      <vt:lpstr>PowerPoint Presentation</vt:lpstr>
      <vt:lpstr>So, what about interviews?</vt:lpstr>
      <vt:lpstr>A selection interview is …</vt:lpstr>
      <vt:lpstr>Performing Well: Employer Objectives</vt:lpstr>
      <vt:lpstr>Performing Well: Interviewee Perspective</vt:lpstr>
      <vt:lpstr>Performing Well: Interviewee Perspective (Cont.)</vt:lpstr>
      <vt:lpstr>Performing Well: Interviewee Perspective (Cont.)</vt:lpstr>
      <vt:lpstr>Activity 6.2&amp;6.3 – Performing well in an interview</vt:lpstr>
      <vt:lpstr>Performing Well: Interview Questions</vt:lpstr>
      <vt:lpstr>Knowing Your Strengths and Weaknesses</vt:lpstr>
      <vt:lpstr>Giving Good Answers</vt:lpstr>
      <vt:lpstr>Giving Good Answers (Cont.)</vt:lpstr>
      <vt:lpstr>Potential Work-related Issues to Ask About</vt:lpstr>
      <vt:lpstr>General Behaviour at Interviews</vt:lpstr>
      <vt:lpstr>PowerPoint Presentation</vt:lpstr>
      <vt:lpstr>After the whole process is over…</vt:lpstr>
      <vt:lpstr>After the Interview</vt:lpstr>
      <vt:lpstr>Employability – the journey</vt:lpstr>
      <vt:lpstr>Activity</vt:lpstr>
      <vt:lpstr>Summary</vt:lpstr>
      <vt:lpstr>Home work 1</vt:lpstr>
      <vt:lpstr>Home work 2</vt:lpstr>
      <vt:lpstr>Bibliography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Dian Mayasari</cp:lastModifiedBy>
  <cp:revision>239</cp:revision>
  <dcterms:created xsi:type="dcterms:W3CDTF">2015-04-14T15:21:00Z</dcterms:created>
  <dcterms:modified xsi:type="dcterms:W3CDTF">2026-10-01T10:09:56Z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y fmtid="{D5CDD505-2E9C-101B-9397-08002B2CF9AE}" pid="3" name="ICV">
    <vt:lpwstr>62283FDFE77B4DFCA0660297CA4E2E63_12</vt:lpwstr>
  </property>
  <property fmtid="{D5CDD505-2E9C-101B-9397-08002B2CF9AE}" pid="4" name="KSOProductBuildVer">
    <vt:lpwstr>2057-12.2.0.17562</vt:lpwstr>
  </property>
</Properties>
</file>