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21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70" r:id="rId4"/>
    <p:sldMasterId id="214748367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21" Type="http://schemas.openxmlformats.org/officeDocument/2006/relationships/slide" Target="slides/slide15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1d162289d7_2_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7" name="Google Shape;127;g31d162289d7_2_7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1d162289d7_2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4" name="Google Shape;144;g31d162289d7_2_9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1d162289d7_2_1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0" name="Google Shape;170;g31d162289d7_2_1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1d162289d7_2_1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0" name="Google Shape;180;g31d162289d7_2_12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1d162289d7_2_1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1" name="Google Shape;191;g31d162289d7_2_13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2" name="Google Shape;202;g31d162289d7_2_15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31d162289d7_2_1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13" name="Google Shape;213;g31d162289d7_2_16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g31d162289d7_2_1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22" name="Google Shape;222;g31d162289d7_2_17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1d162289d7_2_2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31" name="Google Shape;231;g31d162289d7_2_211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71" name="Google Shape;271;g3ae5b53aef7_0_4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31d162289d7_2_37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80" name="Google Shape;280;g31d162289d7_2_372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90" name="Google Shape;290;g3ae5b53aef7_0_6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7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g31d162289d7_2_3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99" name="Google Shape;299;g31d162289d7_2_398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31d162289d7_2_4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08" name="Google Shape;308;g31d162289d7_2_406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1d162289d7_2_4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17" name="Google Shape;317;g31d162289d7_2_414:notes"/>
          <p:cNvSpPr/>
          <p:nvPr>
            <p:ph idx="2" type="sldImg"/>
          </p:nvPr>
        </p:nvSpPr>
        <p:spPr>
          <a:xfrm>
            <a:off x="1143203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58" name="Google Shape;58;p1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59" name="Google Shape;59;p1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/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" type="subTitle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63" name="Google Shape;63;p15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4" name="Google Shape;64;p15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5" name="Google Shape;65;p15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68" name="Google Shape;68;p16"/>
          <p:cNvSpPr txBox="1"/>
          <p:nvPr>
            <p:ph idx="1" type="body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69" name="Google Shape;69;p16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0" name="Google Shape;70;p16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1" name="Google Shape;71;p16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/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4" name="Google Shape;74;p17"/>
          <p:cNvSpPr txBox="1"/>
          <p:nvPr>
            <p:ph idx="1" type="body"/>
          </p:nvPr>
        </p:nvSpPr>
        <p:spPr>
          <a:xfrm>
            <a:off x="361156" y="1453357"/>
            <a:ext cx="3886200" cy="7500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75" name="Google Shape;75;p17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6" name="Google Shape;76;p17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77" name="Google Shape;77;p17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0" name="Google Shape;80;p18"/>
          <p:cNvSpPr txBox="1"/>
          <p:nvPr>
            <p:ph idx="1" type="body"/>
          </p:nvPr>
        </p:nvSpPr>
        <p:spPr>
          <a:xfrm>
            <a:off x="2286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81" name="Google Shape;81;p18"/>
          <p:cNvSpPr txBox="1"/>
          <p:nvPr>
            <p:ph idx="2" type="body"/>
          </p:nvPr>
        </p:nvSpPr>
        <p:spPr>
          <a:xfrm>
            <a:off x="23241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175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indent="-3048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indent="-2921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/>
        </p:txBody>
      </p:sp>
      <p:sp>
        <p:nvSpPr>
          <p:cNvPr id="82" name="Google Shape;82;p18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3" name="Google Shape;83;p18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4" name="Google Shape;84;p18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87" name="Google Shape;87;p19"/>
          <p:cNvSpPr txBox="1"/>
          <p:nvPr>
            <p:ph idx="1" type="body"/>
          </p:nvPr>
        </p:nvSpPr>
        <p:spPr>
          <a:xfrm>
            <a:off x="228600" y="767556"/>
            <a:ext cx="2020200" cy="3198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88" name="Google Shape;88;p19"/>
          <p:cNvSpPr txBox="1"/>
          <p:nvPr>
            <p:ph idx="2" type="body"/>
          </p:nvPr>
        </p:nvSpPr>
        <p:spPr>
          <a:xfrm>
            <a:off x="228600" y="1087438"/>
            <a:ext cx="2020200" cy="1975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89" name="Google Shape;89;p19"/>
          <p:cNvSpPr txBox="1"/>
          <p:nvPr>
            <p:ph idx="3" type="body"/>
          </p:nvPr>
        </p:nvSpPr>
        <p:spPr>
          <a:xfrm>
            <a:off x="2322513" y="767556"/>
            <a:ext cx="2020800" cy="3198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b="1" sz="1200"/>
            </a:lvl1pPr>
            <a:lvl2pPr indent="-2286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b="1" sz="10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b="1" sz="900"/>
            </a:lvl3pPr>
            <a:lvl4pPr indent="-2286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4pPr>
            <a:lvl5pPr indent="-2286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5pPr>
            <a:lvl6pPr indent="-2286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6pPr>
            <a:lvl7pPr indent="-2286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7pPr>
            <a:lvl8pPr indent="-2286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8pPr>
            <a:lvl9pPr indent="-2286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b="1" sz="800"/>
            </a:lvl9pPr>
          </a:lstStyle>
          <a:p/>
        </p:txBody>
      </p:sp>
      <p:sp>
        <p:nvSpPr>
          <p:cNvPr id="90" name="Google Shape;90;p19"/>
          <p:cNvSpPr txBox="1"/>
          <p:nvPr>
            <p:ph idx="4" type="body"/>
          </p:nvPr>
        </p:nvSpPr>
        <p:spPr>
          <a:xfrm>
            <a:off x="2322513" y="1087438"/>
            <a:ext cx="2020800" cy="1975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0480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indent="-29210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indent="-2794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indent="-2794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indent="-2794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indent="-2794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indent="-2794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indent="-2794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/>
        </p:txBody>
      </p:sp>
      <p:sp>
        <p:nvSpPr>
          <p:cNvPr id="91" name="Google Shape;91;p19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2" name="Google Shape;92;p19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3" name="Google Shape;93;p19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6" name="Google Shape;96;p20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7" name="Google Shape;97;p20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98" name="Google Shape;98;p20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/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1" name="Google Shape;101;p21"/>
          <p:cNvSpPr txBox="1"/>
          <p:nvPr>
            <p:ph idx="1" type="body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indent="-317500" lvl="1" marL="9144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indent="-3048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indent="-29210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indent="-29210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indent="-29210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indent="-29210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indent="-29210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indent="-29210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/>
        </p:txBody>
      </p:sp>
      <p:sp>
        <p:nvSpPr>
          <p:cNvPr id="102" name="Google Shape;102;p21"/>
          <p:cNvSpPr txBox="1"/>
          <p:nvPr>
            <p:ph idx="2" type="body"/>
          </p:nvPr>
        </p:nvSpPr>
        <p:spPr>
          <a:xfrm>
            <a:off x="228600" y="717550"/>
            <a:ext cx="1504200" cy="23454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103" name="Google Shape;103;p21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4" name="Google Shape;104;p21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5" name="Google Shape;105;p21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/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anchorCtr="0" anchor="b" bIns="22850" lIns="45725" spcFirstLastPara="1" rIns="45725" wrap="square" tIns="2285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b="1" sz="1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08" name="Google Shape;108;p22"/>
          <p:cNvSpPr/>
          <p:nvPr>
            <p:ph idx="2" type="pic"/>
          </p:nvPr>
        </p:nvSpPr>
        <p:spPr>
          <a:xfrm>
            <a:off x="896144" y="306388"/>
            <a:ext cx="20574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/>
          <p:nvPr>
            <p:ph idx="1" type="body"/>
          </p:nvPr>
        </p:nvSpPr>
        <p:spPr>
          <a:xfrm>
            <a:off x="896144" y="2683669"/>
            <a:ext cx="2743200" cy="4023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indent="-228600" lvl="1" marL="914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indent="-228600" lvl="2" marL="1371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indent="-228600" lvl="3" marL="1828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indent="-228600" lvl="4" marL="22860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indent="-228600" lvl="5" marL="27432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indent="-228600" lvl="6" marL="32004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indent="-228600" lvl="7" marL="3657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indent="-228600" lvl="8" marL="41148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/>
        </p:txBody>
      </p:sp>
      <p:sp>
        <p:nvSpPr>
          <p:cNvPr id="110" name="Google Shape;110;p22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1" name="Google Shape;111;p22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2" name="Google Shape;112;p22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5" name="Google Shape;115;p23"/>
          <p:cNvSpPr txBox="1"/>
          <p:nvPr>
            <p:ph idx="1" type="body"/>
          </p:nvPr>
        </p:nvSpPr>
        <p:spPr>
          <a:xfrm rot="5400000">
            <a:off x="1154550" y="-125850"/>
            <a:ext cx="22629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116" name="Google Shape;116;p2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7" name="Google Shape;117;p2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18" name="Google Shape;118;p2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/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1" name="Google Shape;121;p24"/>
          <p:cNvSpPr txBox="1"/>
          <p:nvPr>
            <p:ph idx="1" type="body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285750" lvl="0" marL="457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indent="-285750" lvl="1" marL="914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indent="-28575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indent="-285750" lvl="3" marL="1828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indent="-285750" lvl="4" marL="22860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indent="-285750" lvl="5" marL="27432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indent="-285750" lvl="6" marL="3200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indent="-285750" lvl="7" marL="3657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indent="-285750" lvl="8" marL="411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/>
        </p:txBody>
      </p:sp>
      <p:sp>
        <p:nvSpPr>
          <p:cNvPr id="122" name="Google Shape;122;p24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3" name="Google Shape;123;p24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/>
        </p:txBody>
      </p:sp>
      <p:sp>
        <p:nvSpPr>
          <p:cNvPr id="124" name="Google Shape;124;p24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/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b="0" i="0" sz="2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2" name="Google Shape;52;p13"/>
          <p:cNvSpPr txBox="1"/>
          <p:nvPr>
            <p:ph idx="1" type="body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anchorCtr="0" anchor="t" bIns="22850" lIns="45725" spcFirstLastPara="1" rIns="45725" wrap="square" tIns="22850">
            <a:normAutofit/>
          </a:bodyPr>
          <a:lstStyle>
            <a:lvl1pPr indent="-330200" lvl="0" marL="4572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b="0" i="0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04800" lvl="2" marL="13716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2100" lvl="3" marL="18288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2100" lvl="4" marL="22860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2100" lvl="5" marL="27432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2100" lvl="6" marL="32004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2100" lvl="7" marL="36576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2100" lvl="8" marL="4114800" marR="0" rtl="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b="0" i="0" sz="1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3" name="Google Shape;53;p13"/>
          <p:cNvSpPr txBox="1"/>
          <p:nvPr>
            <p:ph idx="10" type="dt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4" name="Google Shape;54;p13"/>
          <p:cNvSpPr txBox="1"/>
          <p:nvPr>
            <p:ph idx="11" type="ftr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5" name="Google Shape;55;p13"/>
          <p:cNvSpPr txBox="1"/>
          <p:nvPr>
            <p:ph idx="12" type="sldNum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22850" lIns="45725" spcFirstLastPara="1" rIns="45725" wrap="square" tIns="2285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b="0" i="0" sz="6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1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Relationship Id="rId4" Type="http://schemas.openxmlformats.org/officeDocument/2006/relationships/image" Target="../media/image17.png"/><Relationship Id="rId5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8.jpg"/><Relationship Id="rId4" Type="http://schemas.openxmlformats.org/officeDocument/2006/relationships/image" Target="../media/image7.png"/><Relationship Id="rId5" Type="http://schemas.openxmlformats.org/officeDocument/2006/relationships/image" Target="../media/image13.png"/><Relationship Id="rId6" Type="http://schemas.openxmlformats.org/officeDocument/2006/relationships/image" Target="../media/image9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5.png"/><Relationship Id="rId4" Type="http://schemas.openxmlformats.org/officeDocument/2006/relationships/image" Target="../media/image17.png"/><Relationship Id="rId5" Type="http://schemas.openxmlformats.org/officeDocument/2006/relationships/image" Target="../media/image14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5.png"/><Relationship Id="rId4" Type="http://schemas.openxmlformats.org/officeDocument/2006/relationships/image" Target="../media/image10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5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5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-753027" y="-59537"/>
            <a:ext cx="1541661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0" name="Google Shape;130;p25"/>
          <p:cNvSpPr/>
          <p:nvPr/>
        </p:nvSpPr>
        <p:spPr>
          <a:xfrm>
            <a:off x="8144948" y="4196275"/>
            <a:ext cx="1541661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131" name="Google Shape;131;p25"/>
          <p:cNvGrpSpPr/>
          <p:nvPr/>
        </p:nvGrpSpPr>
        <p:grpSpPr>
          <a:xfrm>
            <a:off x="1231253" y="1687253"/>
            <a:ext cx="6681491" cy="3236658"/>
            <a:chOff x="1176678" y="1839928"/>
            <a:chExt cx="6681491" cy="3236658"/>
          </a:xfrm>
        </p:grpSpPr>
        <p:sp>
          <p:nvSpPr>
            <p:cNvPr id="132" name="Google Shape;132;p25"/>
            <p:cNvSpPr/>
            <p:nvPr/>
          </p:nvSpPr>
          <p:spPr>
            <a:xfrm>
              <a:off x="1176678" y="1978246"/>
              <a:ext cx="6059235" cy="543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22850" lIns="45725" spcFirstLastPara="1" rIns="45725" wrap="square" tIns="2285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2400" u="none" cap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grpSp>
          <p:nvGrpSpPr>
            <p:cNvPr id="133" name="Google Shape;133;p25"/>
            <p:cNvGrpSpPr/>
            <p:nvPr/>
          </p:nvGrpSpPr>
          <p:grpSpPr>
            <a:xfrm>
              <a:off x="1254623" y="1839928"/>
              <a:ext cx="6603547" cy="3236658"/>
              <a:chOff x="1427019" y="1308765"/>
              <a:chExt cx="6449406" cy="3236658"/>
            </a:xfrm>
          </p:grpSpPr>
          <p:sp>
            <p:nvSpPr>
              <p:cNvPr id="134" name="Google Shape;134;p25"/>
              <p:cNvSpPr/>
              <p:nvPr/>
            </p:nvSpPr>
            <p:spPr>
              <a:xfrm>
                <a:off x="3974175" y="2421775"/>
                <a:ext cx="13551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i="0" lang="en" sz="1600" u="none" cap="none" strike="noStrike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By </a:t>
                </a:r>
                <a:endParaRPr b="0" i="0" sz="1600" u="none" cap="none" strike="noStrik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cxnSp>
            <p:nvCxnSpPr>
              <p:cNvPr id="135" name="Google Shape;135;p25"/>
              <p:cNvCxnSpPr/>
              <p:nvPr/>
            </p:nvCxnSpPr>
            <p:spPr>
              <a:xfrm flipH="1" rot="10800000">
                <a:off x="1427019" y="2324490"/>
                <a:ext cx="6154800" cy="6900"/>
              </a:xfrm>
              <a:prstGeom prst="straightConnector1">
                <a:avLst/>
              </a:prstGeom>
              <a:noFill/>
              <a:ln cap="flat" cmpd="sng" w="38100">
                <a:solidFill>
                  <a:srgbClr val="31859B"/>
                </a:solidFill>
                <a:prstDash val="solid"/>
                <a:round/>
                <a:headEnd len="sm" w="sm" type="none"/>
                <a:tailEnd len="sm" w="sm" type="none"/>
              </a:ln>
              <a:effectLst>
                <a:outerShdw blurRad="50800" rotWithShape="0" dir="16200000" dist="38100">
                  <a:srgbClr val="000000">
                    <a:alpha val="40000"/>
                  </a:srgbClr>
                </a:outerShdw>
                <a:reflection blurRad="0" dir="0" dist="0" endA="300" endPos="55000" kx="0" rotWithShape="0" algn="bl" stA="50000" stPos="0" sy="-100000" ky="0"/>
              </a:effectLst>
            </p:spPr>
          </p:cxnSp>
          <p:sp>
            <p:nvSpPr>
              <p:cNvPr id="136" name="Google Shape;136;p25"/>
              <p:cNvSpPr/>
              <p:nvPr/>
            </p:nvSpPr>
            <p:spPr>
              <a:xfrm>
                <a:off x="1785452" y="1308765"/>
                <a:ext cx="5559300" cy="886800"/>
              </a:xfrm>
              <a:prstGeom prst="horizontalScroll">
                <a:avLst>
                  <a:gd fmla="val 12500" name="adj"/>
                </a:avLst>
              </a:prstGeom>
              <a:solidFill>
                <a:srgbClr val="93B3D7"/>
              </a:solidFill>
              <a:ln cap="flat" cmpd="sng" w="25400">
                <a:solidFill>
                  <a:srgbClr val="395E89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rtl="0" algn="ctr">
                  <a:lnSpc>
                    <a:spcPct val="115000"/>
                  </a:lnSpc>
                  <a:spcBef>
                    <a:spcPts val="800"/>
                  </a:spcBef>
                  <a:spcAft>
                    <a:spcPts val="0"/>
                  </a:spcAft>
                  <a:buSzPts val="1100"/>
                  <a:buNone/>
                </a:pPr>
                <a:r>
                  <a:rPr b="1" lang="en" sz="1800">
                    <a:solidFill>
                      <a:schemeClr val="dk2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Research Proposal Title:</a:t>
                </a:r>
                <a:endParaRPr b="1" sz="1800">
                  <a:solidFill>
                    <a:schemeClr val="dk2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rtl="0" algn="l">
                  <a:lnSpc>
                    <a:spcPct val="115000"/>
                  </a:lnSpc>
                  <a:spcBef>
                    <a:spcPts val="80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700">
                    <a:solidFill>
                      <a:srgbClr val="974806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Machine Learning-Based Detection of Phishing URLs </a:t>
                </a:r>
                <a:r>
                  <a:rPr b="1" lang="en" sz="1700">
                    <a:solidFill>
                      <a:srgbClr val="C05B08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Using Lightweight Classification Models</a:t>
                </a:r>
                <a:endParaRPr b="1" i="0" sz="1700" u="none" cap="none" strike="noStrike">
                  <a:solidFill>
                    <a:srgbClr val="C05B08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974806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25"/>
              <p:cNvSpPr/>
              <p:nvPr/>
            </p:nvSpPr>
            <p:spPr>
              <a:xfrm>
                <a:off x="1427027" y="2436527"/>
                <a:ext cx="1893600" cy="338700"/>
              </a:xfrm>
              <a:prstGeom prst="rect">
                <a:avLst/>
              </a:prstGeom>
              <a:solidFill>
                <a:srgbClr val="C5D8F1"/>
              </a:solidFill>
              <a:ln cap="flat" cmpd="sng" w="9525">
                <a:solidFill>
                  <a:schemeClr val="lt1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</a:t>
                </a:r>
                <a:r>
                  <a:rPr b="1" i="0" lang="en" sz="16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ID:</a:t>
                </a:r>
                <a:r>
                  <a:rPr b="1" i="0" lang="en" sz="16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b="1" lang="en" sz="1600">
                    <a:latin typeface="Times New Roman"/>
                    <a:ea typeface="Times New Roman"/>
                    <a:cs typeface="Times New Roman"/>
                    <a:sym typeface="Times New Roman"/>
                  </a:rPr>
                  <a:t>2431309</a:t>
                </a:r>
                <a:endParaRPr b="0" i="0" sz="1600" u="none" cap="none" strike="noStrik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8" name="Google Shape;138;p25"/>
              <p:cNvSpPr/>
              <p:nvPr/>
            </p:nvSpPr>
            <p:spPr>
              <a:xfrm>
                <a:off x="2862350" y="2775225"/>
                <a:ext cx="4482300" cy="1087200"/>
              </a:xfrm>
              <a:prstGeom prst="rect">
                <a:avLst/>
              </a:prstGeom>
              <a:noFill/>
              <a:ln cap="flat" cmpd="sng" w="9525">
                <a:solidFill>
                  <a:srgbClr val="953734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" sz="18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Md. Ariful Islam</a:t>
                </a:r>
                <a:endParaRPr sz="1800"/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i="0" lang="en" sz="13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Student,  </a:t>
                </a:r>
                <a:r>
                  <a:rPr i="0" lang="en" sz="12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MSc</a:t>
                </a:r>
                <a:r>
                  <a:rPr lang="en" sz="120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i="0" lang="en" sz="1200" u="none" cap="none" strike="noStrik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Cybersecurity and Digital Forensics</a:t>
                </a:r>
                <a:endParaRPr sz="1200"/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3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University of Wales Trinity Saint David, London</a:t>
                </a:r>
                <a:endParaRPr b="1" sz="13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b="1" lang="en" sz="13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Module Name: </a:t>
                </a:r>
                <a:r>
                  <a:rPr lang="en" sz="120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Research Methods and Professional Development</a:t>
                </a:r>
                <a:endParaRPr sz="12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 b="1" sz="13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9" name="Google Shape;139;p25"/>
              <p:cNvSpPr/>
              <p:nvPr/>
            </p:nvSpPr>
            <p:spPr>
              <a:xfrm>
                <a:off x="3997138" y="3887423"/>
                <a:ext cx="10755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anchorCtr="0" anchor="ctr" bIns="22850" lIns="45725" spcFirstLastPara="1" rIns="45725" wrap="square" tIns="22850">
                <a:noAutofit/>
              </a:bodyPr>
              <a:lstStyle/>
              <a:p>
                <a:pPr indent="0" lvl="0" marL="0" marR="0" rtl="0" algn="l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b="1" lang="en" sz="1600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Supervisor</a:t>
                </a:r>
                <a:endParaRPr b="0" i="0" sz="1600" u="none" cap="none" strike="noStrik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40" name="Google Shape;140;p25"/>
              <p:cNvSpPr/>
              <p:nvPr/>
            </p:nvSpPr>
            <p:spPr>
              <a:xfrm>
                <a:off x="1427025" y="4147323"/>
                <a:ext cx="6449400" cy="398100"/>
              </a:xfrm>
              <a:prstGeom prst="rect">
                <a:avLst/>
              </a:prstGeom>
              <a:noFill/>
              <a:ln cap="flat" cmpd="sng" w="9525">
                <a:solidFill>
                  <a:srgbClr val="974806"/>
                </a:solidFill>
                <a:prstDash val="solid"/>
                <a:round/>
                <a:headEnd len="sm" w="sm" type="none"/>
                <a:tailEnd len="sm" w="sm" type="none"/>
              </a:ln>
            </p:spPr>
            <p:txBody>
              <a:bodyPr anchorCtr="0" anchor="t" bIns="45700" lIns="91425" spcFirstLastPara="1" rIns="91425" wrap="square" tIns="45700">
                <a:noAutofit/>
              </a:bodyPr>
              <a:lstStyle/>
              <a:p>
                <a:pPr indent="0" lvl="0" marL="0" rtl="0" algn="ctr"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100"/>
                  <a:buFont typeface="Arial"/>
                  <a:buNone/>
                </a:pPr>
                <a:r>
                  <a:rPr b="1" lang="en" sz="1800">
                    <a:latin typeface="Times New Roman"/>
                    <a:ea typeface="Times New Roman"/>
                    <a:cs typeface="Times New Roman"/>
                    <a:sym typeface="Times New Roman"/>
                  </a:rPr>
                  <a:t>Dr. Suresh Shanmugasundaram</a:t>
                </a:r>
                <a:endParaRPr b="1" sz="1800"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</p:grpSp>
      </p:grpSp>
      <p:pic>
        <p:nvPicPr>
          <p:cNvPr id="141" name="Google Shape;141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94225" y="186625"/>
            <a:ext cx="3198025" cy="795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6"/>
          <p:cNvSpPr/>
          <p:nvPr/>
        </p:nvSpPr>
        <p:spPr>
          <a:xfrm>
            <a:off x="1605879" y="712256"/>
            <a:ext cx="528380" cy="4108497"/>
          </a:xfrm>
          <a:custGeom>
            <a:rect b="b" l="l" r="r" t="t"/>
            <a:pathLst>
              <a:path extrusionOk="0" h="2317911" w="368852">
                <a:moveTo>
                  <a:pt x="0" y="0"/>
                </a:moveTo>
                <a:lnTo>
                  <a:pt x="368852" y="0"/>
                </a:lnTo>
                <a:lnTo>
                  <a:pt x="368852" y="2317911"/>
                </a:lnTo>
                <a:lnTo>
                  <a:pt x="0" y="2317911"/>
                </a:lnTo>
                <a:close/>
              </a:path>
            </a:pathLst>
          </a:custGeom>
          <a:solidFill>
            <a:srgbClr val="1C5739"/>
          </a:solidFill>
          <a:ln>
            <a:noFill/>
          </a:ln>
        </p:spPr>
      </p:sp>
      <p:grpSp>
        <p:nvGrpSpPr>
          <p:cNvPr id="147" name="Google Shape;147;p26"/>
          <p:cNvGrpSpPr/>
          <p:nvPr/>
        </p:nvGrpSpPr>
        <p:grpSpPr>
          <a:xfrm>
            <a:off x="6096608" y="671557"/>
            <a:ext cx="2704580" cy="4026012"/>
            <a:chOff x="0" y="-19050"/>
            <a:chExt cx="1424588" cy="2120628"/>
          </a:xfrm>
        </p:grpSpPr>
        <p:sp>
          <p:nvSpPr>
            <p:cNvPr id="148" name="Google Shape;148;p26"/>
            <p:cNvSpPr/>
            <p:nvPr/>
          </p:nvSpPr>
          <p:spPr>
            <a:xfrm>
              <a:off x="0" y="0"/>
              <a:ext cx="1424588" cy="2101578"/>
            </a:xfrm>
            <a:custGeom>
              <a:rect b="b" l="l" r="r" t="t"/>
              <a:pathLst>
                <a:path extrusionOk="0" h="2101578" w="142458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149" name="Google Shape;149;p26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t/>
              </a:r>
              <a:endParaRPr b="0" i="0" sz="1200" u="none" cap="none" strike="noStrik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150" name="Google Shape;150;p26"/>
          <p:cNvSpPr/>
          <p:nvPr/>
        </p:nvSpPr>
        <p:spPr>
          <a:xfrm>
            <a:off x="7849458" y="4348907"/>
            <a:ext cx="1903285" cy="1041616"/>
          </a:xfrm>
          <a:custGeom>
            <a:rect b="b" l="l" r="r" t="t"/>
            <a:pathLst>
              <a:path extrusionOk="0" h="2083232" w="3806571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51" name="Google Shape;151;p26"/>
          <p:cNvSpPr txBox="1"/>
          <p:nvPr/>
        </p:nvSpPr>
        <p:spPr>
          <a:xfrm>
            <a:off x="1544575" y="726350"/>
            <a:ext cx="468600" cy="3932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01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07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ctr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b="0" i="0" sz="1200" u="none" cap="none" strike="noStrike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2249713" y="712251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Background</a:t>
            </a:r>
            <a:endParaRPr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2249713" y="1083518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Current Developments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249688" y="1747939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Aim &amp;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Objectives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5" name="Google Shape;155;p26"/>
          <p:cNvSpPr txBox="1"/>
          <p:nvPr/>
        </p:nvSpPr>
        <p:spPr>
          <a:xfrm>
            <a:off x="2249713" y="1954062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2249712" y="2424842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Dataset Overview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249712" y="2762275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Feature Extraction Pipeline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8" name="Google Shape;158;p26"/>
          <p:cNvSpPr txBox="1"/>
          <p:nvPr/>
        </p:nvSpPr>
        <p:spPr>
          <a:xfrm>
            <a:off x="2249712" y="4122705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Impact &amp; Limitations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9" name="Google Shape;159;p26"/>
          <p:cNvSpPr txBox="1"/>
          <p:nvPr/>
        </p:nvSpPr>
        <p:spPr>
          <a:xfrm>
            <a:off x="2249712" y="4447471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0" name="Google Shape;160;p2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172200" y="819150"/>
            <a:ext cx="2552700" cy="374252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6"/>
          <p:cNvSpPr txBox="1"/>
          <p:nvPr/>
        </p:nvSpPr>
        <p:spPr>
          <a:xfrm>
            <a:off x="3684012" y="310726"/>
            <a:ext cx="28953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" sz="18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 Of Contents</a:t>
            </a:r>
            <a:endParaRPr b="1" i="0" sz="18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-202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b="1" i="0" lang="en" sz="1400" u="none" cap="none" strike="noStrike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02</a:t>
            </a:r>
            <a:endParaRPr b="0" i="0" sz="1400" u="none" cap="none" strike="noStrike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26"/>
          <p:cNvSpPr txBox="1"/>
          <p:nvPr/>
        </p:nvSpPr>
        <p:spPr>
          <a:xfrm>
            <a:off x="2249688" y="1423720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Problem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4" name="Google Shape;164;p26"/>
          <p:cNvSpPr txBox="1"/>
          <p:nvPr/>
        </p:nvSpPr>
        <p:spPr>
          <a:xfrm>
            <a:off x="2249712" y="2087388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Literature Review Summary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5" name="Google Shape;165;p26"/>
          <p:cNvSpPr txBox="1"/>
          <p:nvPr/>
        </p:nvSpPr>
        <p:spPr>
          <a:xfrm>
            <a:off x="2249712" y="3776588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0" i="0" lang="en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Gantt Chart</a:t>
            </a:r>
            <a:endParaRPr b="0" i="0" sz="1200" u="none" cap="none" strike="noStrike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2249712" y="3100717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Methodology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7" name="Google Shape;167;p26"/>
          <p:cNvSpPr txBox="1"/>
          <p:nvPr/>
        </p:nvSpPr>
        <p:spPr>
          <a:xfrm>
            <a:off x="2249712" y="3438654"/>
            <a:ext cx="3038400" cy="1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Methodology</a:t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7"/>
          <p:cNvSpPr/>
          <p:nvPr/>
        </p:nvSpPr>
        <p:spPr>
          <a:xfrm rot="10800000">
            <a:off x="0" y="0"/>
            <a:ext cx="9144000" cy="514350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7" l="0" r="0" t="-38881"/>
            </a:stretch>
          </a:blipFill>
          <a:ln>
            <a:noFill/>
          </a:ln>
          <a:effectLst>
            <a:outerShdw blurRad="57150" rotWithShape="0" algn="bl" dir="5400000" dist="19050">
              <a:srgbClr val="000000">
                <a:alpha val="49803"/>
              </a:srgbClr>
            </a:outerShdw>
          </a:effectLst>
        </p:spPr>
      </p:sp>
      <p:sp>
        <p:nvSpPr>
          <p:cNvPr id="173" name="Google Shape;173;p27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898001" y="655966"/>
            <a:ext cx="25371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Background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5" name="Google Shape;175;p27"/>
          <p:cNvSpPr txBox="1"/>
          <p:nvPr/>
        </p:nvSpPr>
        <p:spPr>
          <a:xfrm>
            <a:off x="190625" y="1238225"/>
            <a:ext cx="4696800" cy="3078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Phishing is one of the top worldwide cyber threats.[5]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Posted for credential theft, malware delivery and financial fraud.[5][1]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Conventional methods are inadequate to recognize phishing URLs of zero-day. [1][3]</a:t>
            </a:r>
            <a:endParaRPr sz="2000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6" name="Google Shape;176;p2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03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7" name="Google Shape;177;p2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087125" y="1238225"/>
            <a:ext cx="3690150" cy="2118650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  <a:reflection blurRad="0" dir="5400000" dist="142875" endA="0" endPos="8000" fadeDir="5400012" kx="0" rotWithShape="0" algn="bl" stA="46000" stPos="0" sy="-100000" ky="0"/>
          </a:effectLst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8"/>
          <p:cNvSpPr/>
          <p:nvPr/>
        </p:nvSpPr>
        <p:spPr>
          <a:xfrm rot="10800000">
            <a:off x="-4924725" y="-266271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0" l="0" r="0" t="-38881"/>
            </a:stretch>
          </a:blipFill>
          <a:ln>
            <a:noFill/>
          </a:ln>
        </p:spPr>
      </p:sp>
      <p:sp>
        <p:nvSpPr>
          <p:cNvPr id="183" name="Google Shape;183;p28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4" name="Google Shape;184;p28"/>
          <p:cNvSpPr txBox="1"/>
          <p:nvPr/>
        </p:nvSpPr>
        <p:spPr>
          <a:xfrm>
            <a:off x="863987" y="504950"/>
            <a:ext cx="32673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Developments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5" name="Google Shape;185;p28"/>
          <p:cNvSpPr txBox="1"/>
          <p:nvPr/>
        </p:nvSpPr>
        <p:spPr>
          <a:xfrm>
            <a:off x="8340300" y="4970500"/>
            <a:ext cx="914400" cy="36930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6" name="Google Shape;186;p28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7" name="Google Shape;187;p2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04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8" name="Google Shape;188;p28"/>
          <p:cNvSpPr txBox="1"/>
          <p:nvPr/>
        </p:nvSpPr>
        <p:spPr>
          <a:xfrm>
            <a:off x="817000" y="1739888"/>
            <a:ext cx="7670700" cy="14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AI-generated phishing URLs increasing.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Cloud-hosted malicious sites becoming common. 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Transition in Security industry towards ML based detection. [3]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9"/>
          <p:cNvSpPr/>
          <p:nvPr/>
        </p:nvSpPr>
        <p:spPr>
          <a:xfrm rot="10800000">
            <a:off x="-9225" y="-876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64" l="0" r="0" t="-38884"/>
            </a:stretch>
          </a:blipFill>
          <a:ln>
            <a:noFill/>
          </a:ln>
        </p:spPr>
      </p:sp>
      <p:sp>
        <p:nvSpPr>
          <p:cNvPr id="194" name="Google Shape;194;p29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9"/>
          <p:cNvSpPr txBox="1"/>
          <p:nvPr/>
        </p:nvSpPr>
        <p:spPr>
          <a:xfrm>
            <a:off x="863987" y="504950"/>
            <a:ext cx="3267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Problem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6" name="Google Shape;196;p29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7" name="Google Shape;197;p29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8" name="Google Shape;198;p29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05</a:t>
            </a:r>
            <a:endParaRPr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9" name="Google Shape;199;p29"/>
          <p:cNvSpPr txBox="1"/>
          <p:nvPr/>
        </p:nvSpPr>
        <p:spPr>
          <a:xfrm>
            <a:off x="863975" y="1428600"/>
            <a:ext cx="7288200" cy="282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683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detection methods are based on the limited or out-dated databases.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683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Deep models are also computationally expensive for real-time detection.</a:t>
            </a: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683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Char char="●"/>
            </a:pP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Insufficient lightweight ML model evaluation on modern data sets.</a:t>
            </a:r>
            <a:r>
              <a:rPr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</a:t>
            </a:r>
            <a:endParaRPr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64" l="0" r="0" t="-3888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863975" y="497900"/>
            <a:ext cx="4013400" cy="86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Aim &amp; Objectives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r>
              <a:t/>
            </a:r>
            <a:endParaRPr b="1" sz="260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t/>
            </a:r>
            <a:endParaRPr b="0" i="0" sz="12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8" name="Google Shape;208;p30"/>
          <p:cNvSpPr txBox="1"/>
          <p:nvPr/>
        </p:nvSpPr>
        <p:spPr>
          <a:xfrm>
            <a:off x="577775" y="1296425"/>
            <a:ext cx="79971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Evaluate lightweight ML models for phishing URL detection. [6]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Utilise lexical and domain based features from the Mendeley 2023 dataset.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06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577775" y="2375013"/>
            <a:ext cx="8574900" cy="15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Preprocess and analyse the dataset.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Train LR, NB, DT, RF, and SVM.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Compute accuracy, recall, precision, F1-score and ROC-AUC.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Compare models and inspect feature importance.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1"/>
          <p:cNvSpPr/>
          <p:nvPr/>
        </p:nvSpPr>
        <p:spPr>
          <a:xfrm rot="10800000">
            <a:off x="0" y="-12030"/>
            <a:ext cx="9144000" cy="5297805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82" l="0" r="0" t="-38875"/>
            </a:stretch>
          </a:blipFill>
          <a:ln>
            <a:noFill/>
          </a:ln>
        </p:spPr>
      </p:sp>
      <p:sp>
        <p:nvSpPr>
          <p:cNvPr id="216" name="Google Shape;216;p31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31"/>
          <p:cNvSpPr txBox="1"/>
          <p:nvPr/>
        </p:nvSpPr>
        <p:spPr>
          <a:xfrm>
            <a:off x="898000" y="655975"/>
            <a:ext cx="37203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Literature Review Summary</a:t>
            </a:r>
            <a:endParaRPr b="1" i="0" sz="2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8" name="Google Shape;218;p31"/>
          <p:cNvSpPr txBox="1"/>
          <p:nvPr/>
        </p:nvSpPr>
        <p:spPr>
          <a:xfrm>
            <a:off x="1411525" y="1628725"/>
            <a:ext cx="6811200" cy="2247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Blacklist &amp; heuristic methods outdated.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ML models are more effective with lexical features. [1][3]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Gap: few works consider large modern datasets and lightweight ML for them.[1]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457200" marR="0" rtl="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9" name="Google Shape;219;p31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07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2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0" l="0" r="0" t="-38881"/>
            </a:stretch>
          </a:blipFill>
          <a:ln>
            <a:noFill/>
          </a:ln>
        </p:spPr>
      </p:sp>
      <p:sp>
        <p:nvSpPr>
          <p:cNvPr id="225" name="Google Shape;225;p32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6" name="Google Shape;226;p32"/>
          <p:cNvSpPr txBox="1"/>
          <p:nvPr/>
        </p:nvSpPr>
        <p:spPr>
          <a:xfrm>
            <a:off x="915589" y="660616"/>
            <a:ext cx="25371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Dataset</a:t>
            </a: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Overview</a:t>
            </a:r>
            <a:endParaRPr b="1" i="0" sz="20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7" name="Google Shape;227;p32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08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8" name="Google Shape;228;p32"/>
          <p:cNvSpPr txBox="1"/>
          <p:nvPr/>
        </p:nvSpPr>
        <p:spPr>
          <a:xfrm>
            <a:off x="1221275" y="1699662"/>
            <a:ext cx="7306500" cy="14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Mendeley Phishing Detection Dataset (2023). [4]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≈247,950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labelled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URLs; 41 lexical/domain/content features.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modern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dataset capturing recent phishing patterns.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3" name="Google Shape;233;p33"/>
          <p:cNvGrpSpPr/>
          <p:nvPr/>
        </p:nvGrpSpPr>
        <p:grpSpPr>
          <a:xfrm>
            <a:off x="1" y="0"/>
            <a:ext cx="4506807" cy="2535079"/>
            <a:chOff x="0" y="0"/>
            <a:chExt cx="6089457" cy="3425320"/>
          </a:xfrm>
        </p:grpSpPr>
        <p:sp>
          <p:nvSpPr>
            <p:cNvPr id="234" name="Google Shape;234;p33"/>
            <p:cNvSpPr/>
            <p:nvPr/>
          </p:nvSpPr>
          <p:spPr>
            <a:xfrm>
              <a:off x="0" y="0"/>
              <a:ext cx="6089457" cy="3425320"/>
            </a:xfrm>
            <a:custGeom>
              <a:rect b="b" l="l" r="r" t="t"/>
              <a:pathLst>
                <a:path extrusionOk="0" h="3425320" w="6089457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solidFill>
              <a:srgbClr val="F9D54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0" y="0"/>
              <a:ext cx="6089457" cy="3425320"/>
            </a:xfrm>
            <a:custGeom>
              <a:rect b="b" l="l" r="r" t="t"/>
              <a:pathLst>
                <a:path extrusionOk="0" h="3425320" w="6089457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b="-83397" l="0" r="0" t="-83397"/>
              </a:stretch>
            </a:blip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36" name="Google Shape;236;p33"/>
          <p:cNvGrpSpPr/>
          <p:nvPr/>
        </p:nvGrpSpPr>
        <p:grpSpPr>
          <a:xfrm rot="-1756415">
            <a:off x="-2110324" y="2550761"/>
            <a:ext cx="4141196" cy="238545"/>
            <a:chOff x="0" y="-19050"/>
            <a:chExt cx="2181367" cy="125653"/>
          </a:xfrm>
        </p:grpSpPr>
        <p:sp>
          <p:nvSpPr>
            <p:cNvPr id="237" name="Google Shape;237;p33"/>
            <p:cNvSpPr/>
            <p:nvPr/>
          </p:nvSpPr>
          <p:spPr>
            <a:xfrm>
              <a:off x="0" y="0"/>
              <a:ext cx="2181366" cy="106603"/>
            </a:xfrm>
            <a:custGeom>
              <a:rect b="b" l="l" r="r" t="t"/>
              <a:pathLst>
                <a:path extrusionOk="0" h="106603" w="2181366">
                  <a:moveTo>
                    <a:pt x="0" y="0"/>
                  </a:moveTo>
                  <a:lnTo>
                    <a:pt x="2181366" y="0"/>
                  </a:lnTo>
                  <a:lnTo>
                    <a:pt x="2181366" y="106603"/>
                  </a:lnTo>
                  <a:lnTo>
                    <a:pt x="0" y="106603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38" name="Google Shape;238;p33"/>
            <p:cNvSpPr txBox="1"/>
            <p:nvPr/>
          </p:nvSpPr>
          <p:spPr>
            <a:xfrm>
              <a:off x="0" y="-19050"/>
              <a:ext cx="2181367" cy="12565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9" name="Google Shape;239;p33"/>
          <p:cNvGrpSpPr/>
          <p:nvPr/>
        </p:nvGrpSpPr>
        <p:grpSpPr>
          <a:xfrm rot="-1747251">
            <a:off x="1700983" y="433848"/>
            <a:ext cx="4141274" cy="91757"/>
            <a:chOff x="0" y="-19050"/>
            <a:chExt cx="2181367" cy="48332"/>
          </a:xfrm>
        </p:grpSpPr>
        <p:sp>
          <p:nvSpPr>
            <p:cNvPr id="240" name="Google Shape;240;p33"/>
            <p:cNvSpPr/>
            <p:nvPr/>
          </p:nvSpPr>
          <p:spPr>
            <a:xfrm>
              <a:off x="0" y="0"/>
              <a:ext cx="2181366" cy="29282"/>
            </a:xfrm>
            <a:custGeom>
              <a:rect b="b" l="l" r="r" t="t"/>
              <a:pathLst>
                <a:path extrusionOk="0" h="29282" w="2181366">
                  <a:moveTo>
                    <a:pt x="0" y="0"/>
                  </a:moveTo>
                  <a:lnTo>
                    <a:pt x="2181366" y="0"/>
                  </a:lnTo>
                  <a:lnTo>
                    <a:pt x="2181366" y="29282"/>
                  </a:lnTo>
                  <a:lnTo>
                    <a:pt x="0" y="29282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41" name="Google Shape;241;p33"/>
            <p:cNvSpPr txBox="1"/>
            <p:nvPr/>
          </p:nvSpPr>
          <p:spPr>
            <a:xfrm>
              <a:off x="0" y="-19050"/>
              <a:ext cx="2181367" cy="4833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2" name="Google Shape;242;p33"/>
          <p:cNvGrpSpPr/>
          <p:nvPr/>
        </p:nvGrpSpPr>
        <p:grpSpPr>
          <a:xfrm>
            <a:off x="5207091" y="88928"/>
            <a:ext cx="3917700" cy="909845"/>
            <a:chOff x="10452566" y="570237"/>
            <a:chExt cx="7835399" cy="1819689"/>
          </a:xfrm>
        </p:grpSpPr>
        <p:sp>
          <p:nvSpPr>
            <p:cNvPr id="243" name="Google Shape;243;p33"/>
            <p:cNvSpPr/>
            <p:nvPr/>
          </p:nvSpPr>
          <p:spPr>
            <a:xfrm>
              <a:off x="12128387" y="735091"/>
              <a:ext cx="6159578" cy="1594010"/>
            </a:xfrm>
            <a:custGeom>
              <a:rect b="b" l="l" r="r" t="t"/>
              <a:pathLst>
                <a:path extrusionOk="0" h="1447165" w="5081108">
                  <a:moveTo>
                    <a:pt x="417819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165"/>
                    <a:pt x="0" y="1447165"/>
                    <a:pt x="0" y="1447165"/>
                  </a:cubicBezTo>
                  <a:cubicBezTo>
                    <a:pt x="4178197" y="1447165"/>
                    <a:pt x="4178197" y="1447165"/>
                    <a:pt x="4178197" y="1447165"/>
                  </a:cubicBezTo>
                  <a:cubicBezTo>
                    <a:pt x="4675519" y="1447165"/>
                    <a:pt x="5081108" y="1122172"/>
                    <a:pt x="5081108" y="723519"/>
                  </a:cubicBezTo>
                  <a:cubicBezTo>
                    <a:pt x="5081108" y="324866"/>
                    <a:pt x="4675518" y="0"/>
                    <a:pt x="417819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10452566" y="570237"/>
              <a:ext cx="2197590" cy="1819689"/>
            </a:xfrm>
            <a:custGeom>
              <a:rect b="b" l="l" r="r" t="t"/>
              <a:pathLst>
                <a:path extrusionOk="0" h="2054860" w="2056384">
                  <a:moveTo>
                    <a:pt x="0" y="1027430"/>
                  </a:moveTo>
                  <a:cubicBezTo>
                    <a:pt x="0" y="459994"/>
                    <a:pt x="460375" y="0"/>
                    <a:pt x="1028192" y="0"/>
                  </a:cubicBezTo>
                  <a:cubicBezTo>
                    <a:pt x="1596009" y="0"/>
                    <a:pt x="2056384" y="459994"/>
                    <a:pt x="2056384" y="1027430"/>
                  </a:cubicBezTo>
                  <a:cubicBezTo>
                    <a:pt x="2056384" y="1594866"/>
                    <a:pt x="1596009" y="2054860"/>
                    <a:pt x="1028192" y="2054860"/>
                  </a:cubicBezTo>
                  <a:cubicBezTo>
                    <a:pt x="460375" y="2054860"/>
                    <a:pt x="0" y="1594866"/>
                    <a:pt x="0" y="1027430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11326823" y="1036611"/>
              <a:ext cx="621543" cy="790247"/>
            </a:xfrm>
            <a:custGeom>
              <a:rect b="b" l="l" r="r" t="t"/>
              <a:pathLst>
                <a:path extrusionOk="0" h="880347" w="799426">
                  <a:moveTo>
                    <a:pt x="0" y="0"/>
                  </a:moveTo>
                  <a:lnTo>
                    <a:pt x="799426" y="0"/>
                  </a:lnTo>
                  <a:lnTo>
                    <a:pt x="799426" y="880347"/>
                  </a:lnTo>
                  <a:lnTo>
                    <a:pt x="0" y="880347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</p:grpSp>
      <p:sp>
        <p:nvSpPr>
          <p:cNvPr id="246" name="Google Shape;246;p33"/>
          <p:cNvSpPr txBox="1"/>
          <p:nvPr/>
        </p:nvSpPr>
        <p:spPr>
          <a:xfrm>
            <a:off x="607286" y="2581332"/>
            <a:ext cx="2749500" cy="426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" sz="2800" u="none" cap="none" strike="noStrike">
                <a:solidFill>
                  <a:srgbClr val="040506"/>
                </a:solidFill>
                <a:latin typeface="Arial"/>
                <a:ea typeface="Arial"/>
                <a:cs typeface="Arial"/>
                <a:sym typeface="Arial"/>
              </a:rPr>
              <a:t>Methodology</a:t>
            </a:r>
            <a:endParaRPr b="0" i="0" sz="7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4448202" y="870761"/>
            <a:ext cx="4490331" cy="1046576"/>
            <a:chOff x="8975573" y="2258055"/>
            <a:chExt cx="8980663" cy="2093151"/>
          </a:xfrm>
        </p:grpSpPr>
        <p:sp>
          <p:nvSpPr>
            <p:cNvPr id="248" name="Google Shape;248;p33"/>
            <p:cNvSpPr/>
            <p:nvPr/>
          </p:nvSpPr>
          <p:spPr>
            <a:xfrm>
              <a:off x="10472065" y="2609234"/>
              <a:ext cx="7484171" cy="1596428"/>
            </a:xfrm>
            <a:custGeom>
              <a:rect b="b" l="l" r="r" t="t"/>
              <a:pathLst>
                <a:path extrusionOk="0" h="1449324" w="6412047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8975573" y="2258055"/>
              <a:ext cx="2229814" cy="1933154"/>
            </a:xfrm>
            <a:custGeom>
              <a:rect b="b" l="l" r="r" t="t"/>
              <a:pathLst>
                <a:path extrusionOk="0" h="2057146" w="2058416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33"/>
            <p:cNvSpPr txBox="1"/>
            <p:nvPr/>
          </p:nvSpPr>
          <p:spPr>
            <a:xfrm>
              <a:off x="11563650" y="2928906"/>
              <a:ext cx="5613600" cy="1422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Dataset preprocessing, feature engineering, and ML model training.</a:t>
              </a:r>
              <a:endParaRPr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b="1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251" name="Google Shape;251;p33"/>
          <p:cNvGrpSpPr/>
          <p:nvPr/>
        </p:nvGrpSpPr>
        <p:grpSpPr>
          <a:xfrm>
            <a:off x="3139520" y="2760405"/>
            <a:ext cx="4975499" cy="913499"/>
            <a:chOff x="6095885" y="6052547"/>
            <a:chExt cx="11138346" cy="1826998"/>
          </a:xfrm>
        </p:grpSpPr>
        <p:sp>
          <p:nvSpPr>
            <p:cNvPr id="252" name="Google Shape;252;p33"/>
            <p:cNvSpPr/>
            <p:nvPr/>
          </p:nvSpPr>
          <p:spPr>
            <a:xfrm>
              <a:off x="7764312" y="6255096"/>
              <a:ext cx="9469919" cy="1594850"/>
            </a:xfrm>
            <a:custGeom>
              <a:rect b="b" l="l" r="r" t="t"/>
              <a:pathLst>
                <a:path extrusionOk="0" h="1447927" w="6894422">
                  <a:moveTo>
                    <a:pt x="566926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927"/>
                    <a:pt x="0" y="1447927"/>
                    <a:pt x="0" y="1447927"/>
                  </a:cubicBezTo>
                  <a:cubicBezTo>
                    <a:pt x="5669267" y="1447927"/>
                    <a:pt x="5669267" y="1447927"/>
                    <a:pt x="5669267" y="1447927"/>
                  </a:cubicBezTo>
                  <a:cubicBezTo>
                    <a:pt x="6344252" y="1447927"/>
                    <a:pt x="6894422" y="1122807"/>
                    <a:pt x="6894422" y="724027"/>
                  </a:cubicBezTo>
                  <a:cubicBezTo>
                    <a:pt x="6894422" y="325247"/>
                    <a:pt x="6344252" y="0"/>
                    <a:pt x="566926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6095885" y="6052547"/>
              <a:ext cx="2264208" cy="1826998"/>
            </a:xfrm>
            <a:custGeom>
              <a:rect b="b" l="l" r="r" t="t"/>
              <a:pathLst>
                <a:path extrusionOk="0" h="2055622" w="2055622">
                  <a:moveTo>
                    <a:pt x="0" y="1027811"/>
                  </a:moveTo>
                  <a:cubicBezTo>
                    <a:pt x="0" y="460121"/>
                    <a:pt x="460121" y="0"/>
                    <a:pt x="1027811" y="0"/>
                  </a:cubicBezTo>
                  <a:cubicBezTo>
                    <a:pt x="1595501" y="0"/>
                    <a:pt x="2055622" y="460121"/>
                    <a:pt x="2055622" y="1027811"/>
                  </a:cubicBezTo>
                  <a:cubicBezTo>
                    <a:pt x="2055622" y="1595501"/>
                    <a:pt x="1595501" y="2055622"/>
                    <a:pt x="1027811" y="2055622"/>
                  </a:cubicBezTo>
                  <a:cubicBezTo>
                    <a:pt x="460121" y="2055622"/>
                    <a:pt x="0" y="1595501"/>
                    <a:pt x="0" y="1027811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4" name="Google Shape;254;p33"/>
          <p:cNvSpPr/>
          <p:nvPr/>
        </p:nvSpPr>
        <p:spPr>
          <a:xfrm>
            <a:off x="2935493" y="4107185"/>
            <a:ext cx="407707" cy="396156"/>
          </a:xfrm>
          <a:custGeom>
            <a:rect b="b" l="l" r="r" t="t"/>
            <a:pathLst>
              <a:path extrusionOk="0" h="880347" w="799426">
                <a:moveTo>
                  <a:pt x="0" y="0"/>
                </a:moveTo>
                <a:lnTo>
                  <a:pt x="799426" y="0"/>
                </a:lnTo>
                <a:lnTo>
                  <a:pt x="799426" y="880347"/>
                </a:lnTo>
                <a:lnTo>
                  <a:pt x="0" y="8803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255" name="Google Shape;255;p33"/>
          <p:cNvGrpSpPr/>
          <p:nvPr/>
        </p:nvGrpSpPr>
        <p:grpSpPr>
          <a:xfrm>
            <a:off x="2476500" y="3659105"/>
            <a:ext cx="4876800" cy="973804"/>
            <a:chOff x="8975573" y="2258055"/>
            <a:chExt cx="9753600" cy="1947607"/>
          </a:xfrm>
        </p:grpSpPr>
        <p:sp>
          <p:nvSpPr>
            <p:cNvPr id="256" name="Google Shape;256;p33"/>
            <p:cNvSpPr/>
            <p:nvPr/>
          </p:nvSpPr>
          <p:spPr>
            <a:xfrm>
              <a:off x="10472065" y="2609234"/>
              <a:ext cx="8257108" cy="1596428"/>
            </a:xfrm>
            <a:custGeom>
              <a:rect b="b" l="l" r="r" t="t"/>
              <a:pathLst>
                <a:path extrusionOk="0" h="1449324" w="6412047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8975573" y="2258055"/>
              <a:ext cx="2229814" cy="1933154"/>
            </a:xfrm>
            <a:custGeom>
              <a:rect b="b" l="l" r="r" t="t"/>
              <a:pathLst>
                <a:path extrusionOk="0" h="2057146" w="2058416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anchorCtr="0" anchor="ctr" bIns="45725" lIns="45725" spcFirstLastPara="1" rIns="45725" wrap="square" tIns="457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9521890" y="2805599"/>
              <a:ext cx="955733" cy="658065"/>
            </a:xfrm>
            <a:custGeom>
              <a:rect b="b" l="l" r="r" t="t"/>
              <a:pathLst>
                <a:path extrusionOk="0" h="892261" w="1029692">
                  <a:moveTo>
                    <a:pt x="0" y="0"/>
                  </a:moveTo>
                  <a:lnTo>
                    <a:pt x="1029692" y="0"/>
                  </a:lnTo>
                  <a:lnTo>
                    <a:pt x="1029692" y="892261"/>
                  </a:lnTo>
                  <a:lnTo>
                    <a:pt x="0" y="892261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t" bIns="22850" lIns="45725" spcFirstLastPara="1" rIns="45725" wrap="square" tIns="2285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33"/>
            <p:cNvSpPr txBox="1"/>
            <p:nvPr/>
          </p:nvSpPr>
          <p:spPr>
            <a:xfrm>
              <a:off x="11548450" y="2952456"/>
              <a:ext cx="5613600" cy="738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1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r>
                <a:rPr b="1" i="0" lang="en" sz="1200" u="none" cap="none" strike="noStrike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ML Models used: </a:t>
              </a:r>
              <a:r>
                <a:rPr b="1" lang="en" sz="120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LR · NB · DT · RF · SVM</a:t>
              </a:r>
              <a:endParaRPr b="1" i="0" sz="12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grpSp>
        <p:nvGrpSpPr>
          <p:cNvPr id="260" name="Google Shape;260;p33"/>
          <p:cNvGrpSpPr/>
          <p:nvPr/>
        </p:nvGrpSpPr>
        <p:grpSpPr>
          <a:xfrm>
            <a:off x="3762938" y="1787978"/>
            <a:ext cx="4773776" cy="973804"/>
            <a:chOff x="8975573" y="2258055"/>
            <a:chExt cx="9547551" cy="1947607"/>
          </a:xfrm>
        </p:grpSpPr>
        <p:grpSp>
          <p:nvGrpSpPr>
            <p:cNvPr id="261" name="Google Shape;261;p33"/>
            <p:cNvGrpSpPr/>
            <p:nvPr/>
          </p:nvGrpSpPr>
          <p:grpSpPr>
            <a:xfrm>
              <a:off x="8975573" y="2258055"/>
              <a:ext cx="9547551" cy="1947607"/>
              <a:chOff x="8975573" y="2258055"/>
              <a:chExt cx="9547551" cy="1947607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10472065" y="2609234"/>
                <a:ext cx="8051059" cy="1596428"/>
              </a:xfrm>
              <a:custGeom>
                <a:rect b="b" l="l" r="r" t="t"/>
                <a:pathLst>
                  <a:path extrusionOk="0" h="1449324" w="6412047">
                    <a:moveTo>
                      <a:pt x="5272625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449324"/>
                      <a:pt x="0" y="1449324"/>
                      <a:pt x="0" y="1449324"/>
                    </a:cubicBezTo>
                    <a:cubicBezTo>
                      <a:pt x="5272625" y="1449324"/>
                      <a:pt x="5272625" y="1449324"/>
                      <a:pt x="5272625" y="1449324"/>
                    </a:cubicBezTo>
                    <a:cubicBezTo>
                      <a:pt x="5900266" y="1449324"/>
                      <a:pt x="6412047" y="1123823"/>
                      <a:pt x="6412047" y="724662"/>
                    </a:cubicBezTo>
                    <a:cubicBezTo>
                      <a:pt x="6412047" y="325501"/>
                      <a:pt x="5900265" y="0"/>
                      <a:pt x="5272625" y="0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8975573" y="2258055"/>
                <a:ext cx="2229814" cy="1933154"/>
              </a:xfrm>
              <a:custGeom>
                <a:rect b="b" l="l" r="r" t="t"/>
                <a:pathLst>
                  <a:path extrusionOk="0" h="2057146" w="2058416">
                    <a:moveTo>
                      <a:pt x="0" y="1028573"/>
                    </a:moveTo>
                    <a:cubicBezTo>
                      <a:pt x="0" y="460502"/>
                      <a:pt x="460756" y="0"/>
                      <a:pt x="1029208" y="0"/>
                    </a:cubicBezTo>
                    <a:cubicBezTo>
                      <a:pt x="1597660" y="0"/>
                      <a:pt x="2058416" y="460502"/>
                      <a:pt x="2058416" y="1028573"/>
                    </a:cubicBezTo>
                    <a:cubicBezTo>
                      <a:pt x="2058416" y="1596644"/>
                      <a:pt x="1597660" y="2057146"/>
                      <a:pt x="1029208" y="2057146"/>
                    </a:cubicBezTo>
                    <a:cubicBezTo>
                      <a:pt x="460756" y="2057146"/>
                      <a:pt x="0" y="1596517"/>
                      <a:pt x="0" y="1028573"/>
                    </a:cubicBezTo>
                    <a:close/>
                  </a:path>
                </a:pathLst>
              </a:custGeom>
              <a:solidFill>
                <a:srgbClr val="1C5739"/>
              </a:solidFill>
              <a:ln>
                <a:noFill/>
              </a:ln>
            </p:spPr>
            <p:txBody>
              <a:bodyPr anchorCtr="0" anchor="ctr" bIns="45725" lIns="45725" spcFirstLastPara="1" rIns="45725" wrap="square" tIns="45725">
                <a:noAutofit/>
              </a:bodyPr>
              <a:lstStyle/>
              <a:p>
                <a:pPr indent="0" lvl="0" marL="0" marR="0" rtl="0" algn="l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r>
                  <a:t/>
                </a:r>
                <a:endParaRPr b="0" i="0" sz="1400" u="none" cap="none" strike="noStrik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64" name="Google Shape;264;p33"/>
            <p:cNvSpPr/>
            <p:nvPr/>
          </p:nvSpPr>
          <p:spPr>
            <a:xfrm>
              <a:off x="9590047" y="2749194"/>
              <a:ext cx="1000866" cy="988796"/>
            </a:xfrm>
            <a:custGeom>
              <a:rect b="b" l="l" r="r" t="t"/>
              <a:pathLst>
                <a:path extrusionOk="0" h="988796" w="1000866">
                  <a:moveTo>
                    <a:pt x="0" y="0"/>
                  </a:moveTo>
                  <a:lnTo>
                    <a:pt x="1000866" y="0"/>
                  </a:lnTo>
                  <a:lnTo>
                    <a:pt x="1000866" y="988796"/>
                  </a:lnTo>
                  <a:lnTo>
                    <a:pt x="0" y="98879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</p:sp>
      </p:grpSp>
      <p:sp>
        <p:nvSpPr>
          <p:cNvPr id="265" name="Google Shape;265;p33"/>
          <p:cNvSpPr txBox="1"/>
          <p:nvPr/>
        </p:nvSpPr>
        <p:spPr>
          <a:xfrm>
            <a:off x="6430825" y="328300"/>
            <a:ext cx="25077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Quantitative, experimental approach</a:t>
            </a:r>
            <a:endParaRPr b="1" i="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6" name="Google Shape;266;p33"/>
          <p:cNvSpPr txBox="1"/>
          <p:nvPr/>
        </p:nvSpPr>
        <p:spPr>
          <a:xfrm>
            <a:off x="5207112" y="2231172"/>
            <a:ext cx="25077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Python + Scikit-learn</a:t>
            </a:r>
            <a:endParaRPr b="1" i="0" sz="1400" u="none" cap="none" strike="noStrike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7" name="Google Shape;267;p33"/>
          <p:cNvSpPr txBox="1"/>
          <p:nvPr/>
        </p:nvSpPr>
        <p:spPr>
          <a:xfrm>
            <a:off x="4309500" y="3150238"/>
            <a:ext cx="3405300" cy="427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Evaluation using standard performance metrics.</a:t>
            </a:r>
            <a:endParaRPr b="1"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231F2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8" name="Google Shape;268;p33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09</a:t>
            </a:r>
            <a:endParaRPr b="0" i="0" sz="1400" u="none" cap="none" strike="noStrike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2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9" l="0" r="0" t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915605" y="660625"/>
            <a:ext cx="37254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 Extraction Pipeline</a:t>
            </a:r>
            <a:endParaRPr b="1" i="0" sz="22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Machine Learning-Based Detection of Phishing URLs </a:t>
            </a:r>
            <a:r>
              <a:rPr b="1" lang="en" sz="1200">
                <a:solidFill>
                  <a:srgbClr val="C05B08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Using Lightweight Classification Models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10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77" name="Google Shape;277;p34" title="ML_pipeline (3)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13875" y="1094400"/>
            <a:ext cx="5944275" cy="3194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35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3" name="Google Shape;283;p35"/>
          <p:cNvSpPr txBox="1"/>
          <p:nvPr/>
        </p:nvSpPr>
        <p:spPr>
          <a:xfrm>
            <a:off x="923064" y="27591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4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Gantt </a:t>
            </a: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Chart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4" name="Google Shape;284;p35"/>
          <p:cNvSpPr/>
          <p:nvPr/>
        </p:nvSpPr>
        <p:spPr>
          <a:xfrm rot="10800000">
            <a:off x="-1029611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85" name="Google Shape;285;p35"/>
          <p:cNvSpPr txBox="1"/>
          <p:nvPr/>
        </p:nvSpPr>
        <p:spPr>
          <a:xfrm>
            <a:off x="-2281125" y="-92250"/>
            <a:ext cx="66426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5"/>
          <p:cNvSpPr txBox="1"/>
          <p:nvPr/>
        </p:nvSpPr>
        <p:spPr>
          <a:xfrm>
            <a:off x="0" y="4430225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11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87" name="Google Shape;287;p35" title="ganttchats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17236" y="676115"/>
            <a:ext cx="6376132" cy="28965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9" l="0" r="0" t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rect b="b" l="l" r="r" t="t"/>
            <a:pathLst>
              <a:path extrusionOk="0" h="2511931" w="8744064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22850" lIns="45725" spcFirstLastPara="1" rIns="45725" wrap="square" tIns="2285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r>
              <a:t/>
            </a:r>
            <a:endParaRPr b="0" i="0" sz="900" u="none" cap="none" strike="noStrik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915525" y="577775"/>
            <a:ext cx="3303600" cy="77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rPr b="1" lang="en" sz="2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 &amp; Limitations</a:t>
            </a:r>
            <a:endParaRPr b="1" sz="2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just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12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6" name="Google Shape;296;p36"/>
          <p:cNvSpPr txBox="1"/>
          <p:nvPr/>
        </p:nvSpPr>
        <p:spPr>
          <a:xfrm>
            <a:off x="645850" y="1784925"/>
            <a:ext cx="79407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lnSpc>
                <a:spcPct val="2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Impact: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Detection on the fly in browsers/email filters.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[5]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556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Times New Roman"/>
              <a:buChar char="●"/>
            </a:pPr>
            <a:r>
              <a:rPr b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Limitations: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Dataset could be not representative for future phishing tactics. More shallow model might not outperform deep learning. [6]</a:t>
            </a:r>
            <a:endParaRPr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300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7"/>
          <p:cNvSpPr txBox="1"/>
          <p:nvPr/>
        </p:nvSpPr>
        <p:spPr>
          <a:xfrm>
            <a:off x="935164" y="33966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2" name="Google Shape;302;p37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3" name="Google Shape;303;p37"/>
          <p:cNvSpPr/>
          <p:nvPr/>
        </p:nvSpPr>
        <p:spPr>
          <a:xfrm rot="10800000">
            <a:off x="-1029610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04" name="Google Shape;304;p37"/>
          <p:cNvSpPr txBox="1"/>
          <p:nvPr/>
        </p:nvSpPr>
        <p:spPr>
          <a:xfrm>
            <a:off x="800650" y="878700"/>
            <a:ext cx="8067000" cy="35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[1] A. O. Almomani, “Fast and lightweight phishing URL detection using machine learning,” Cybersecurity, vol. 4, no. 1, pp. 1–17, 2021.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[2] S. Marchal, J. Francois, R. State, and T. Engel, “PhishStorm: Detecting phishing with streaming analytics,” in Proc. IEEE CNSM, 2013, pp. 253–259.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[3] A. Rao and C. P. Manoharan, “Phishing detection using machine learning techniques,” in Proc. IEEE ICCCI, 2020, pp. 1–6.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3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b="1" lang="en" sz="120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13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DFBFB"/>
        </a:solidFill>
      </p:bgPr>
    </p:bg>
    <p:spTree>
      <p:nvGrpSpPr>
        <p:cNvPr id="309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/>
          <p:nvPr/>
        </p:nvSpPr>
        <p:spPr>
          <a:xfrm>
            <a:off x="935164" y="339665"/>
            <a:ext cx="64137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b="1" i="0" lang="en" sz="2600" u="none" cap="none" strike="noStrik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</a:t>
            </a:r>
            <a:endParaRPr b="1" i="0" sz="400" u="none" cap="none" strike="noStrik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1" name="Google Shape;311;p38"/>
          <p:cNvSpPr/>
          <p:nvPr/>
        </p:nvSpPr>
        <p:spPr>
          <a:xfrm>
            <a:off x="8084862" y="3877447"/>
            <a:ext cx="2059221" cy="1827092"/>
          </a:xfrm>
          <a:custGeom>
            <a:rect b="b" l="l" r="r" t="t"/>
            <a:pathLst>
              <a:path extrusionOk="0" h="3654183" w="4118443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2" name="Google Shape;312;p38"/>
          <p:cNvSpPr/>
          <p:nvPr/>
        </p:nvSpPr>
        <p:spPr>
          <a:xfrm rot="10800000">
            <a:off x="-1029610" y="-399196"/>
            <a:ext cx="2059222" cy="1827092"/>
          </a:xfrm>
          <a:custGeom>
            <a:rect b="b" l="l" r="r" t="t"/>
            <a:pathLst>
              <a:path extrusionOk="0" h="3654183" w="4118443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3" name="Google Shape;313;p38"/>
          <p:cNvSpPr txBox="1"/>
          <p:nvPr/>
        </p:nvSpPr>
        <p:spPr>
          <a:xfrm>
            <a:off x="800650" y="739875"/>
            <a:ext cx="7846500" cy="4034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[4] Mendeley Data, “Phishing Detection Dataset,” Version 1, 2023.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[5] L. Almomani et al., “A survey of phishing email filtering techniques,” IEEE Communications Surveys &amp; Tutorials, vol. 15, no. 4, pp. 2070–2090, 2013.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i="1" lang="en" sz="20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[6] I. Mohawesh and A. Al-Hamami, “Machine learning approach for phishing detection using URL features,” Int. J. Computer Applications, vol. 182, no. 29, pp. 1–7, 2019.</a:t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i="1" sz="20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3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</a:t>
            </a:r>
            <a:r>
              <a:rPr b="1" lang="en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14</a:t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8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9"/>
          <p:cNvSpPr/>
          <p:nvPr/>
        </p:nvSpPr>
        <p:spPr>
          <a:xfrm rot="10800000">
            <a:off x="0" y="11525"/>
            <a:ext cx="9144000" cy="4114800"/>
          </a:xfrm>
          <a:custGeom>
            <a:rect b="b" l="l" r="r" t="t"/>
            <a:pathLst>
              <a:path extrusionOk="0" h="10287000" w="18288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8877" l="0" r="0" t="-38881"/>
            </a:stretch>
          </a:blipFill>
          <a:ln>
            <a:noFill/>
          </a:ln>
        </p:spPr>
      </p:sp>
      <p:sp>
        <p:nvSpPr>
          <p:cNvPr id="320" name="Google Shape;320;p39"/>
          <p:cNvSpPr txBox="1"/>
          <p:nvPr/>
        </p:nvSpPr>
        <p:spPr>
          <a:xfrm>
            <a:off x="3519825" y="1981525"/>
            <a:ext cx="2292900" cy="1173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300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100"/>
              <a:buFont typeface="Arial"/>
              <a:buNone/>
            </a:pPr>
            <a:r>
              <a:rPr b="1" i="0" lang="en" sz="4100" u="none" cap="none" strike="noStrike">
                <a:solidFill>
                  <a:srgbClr val="231F20"/>
                </a:solidFill>
                <a:latin typeface="Arial"/>
                <a:ea typeface="Arial"/>
                <a:cs typeface="Arial"/>
                <a:sym typeface="Arial"/>
              </a:rPr>
              <a:t>THANK </a:t>
            </a:r>
            <a:r>
              <a:rPr b="1" lang="en" sz="4100">
                <a:solidFill>
                  <a:srgbClr val="231F20"/>
                </a:solidFill>
              </a:rPr>
              <a:t>YOU.</a:t>
            </a:r>
            <a:endParaRPr b="1" i="0" sz="7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21" name="Google Shape;321;p39"/>
          <p:cNvGrpSpPr/>
          <p:nvPr/>
        </p:nvGrpSpPr>
        <p:grpSpPr>
          <a:xfrm rot="826408">
            <a:off x="-9172243" y="-1819223"/>
            <a:ext cx="10513472" cy="6452311"/>
            <a:chOff x="0" y="-19050"/>
            <a:chExt cx="5537802" cy="3398651"/>
          </a:xfrm>
        </p:grpSpPr>
        <p:sp>
          <p:nvSpPr>
            <p:cNvPr id="322" name="Google Shape;322;p39"/>
            <p:cNvSpPr/>
            <p:nvPr/>
          </p:nvSpPr>
          <p:spPr>
            <a:xfrm>
              <a:off x="0" y="0"/>
              <a:ext cx="5537802" cy="3379601"/>
            </a:xfrm>
            <a:custGeom>
              <a:rect b="b" l="l" r="r" t="t"/>
              <a:pathLst>
                <a:path extrusionOk="0" h="3379601" w="5537802">
                  <a:moveTo>
                    <a:pt x="0" y="0"/>
                  </a:moveTo>
                  <a:lnTo>
                    <a:pt x="5537802" y="0"/>
                  </a:lnTo>
                  <a:lnTo>
                    <a:pt x="5537802" y="3379601"/>
                  </a:lnTo>
                  <a:lnTo>
                    <a:pt x="0" y="3379601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323" name="Google Shape;323;p39"/>
            <p:cNvSpPr txBox="1"/>
            <p:nvPr/>
          </p:nvSpPr>
          <p:spPr>
            <a:xfrm>
              <a:off x="0" y="-19050"/>
              <a:ext cx="5537802" cy="339865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24" name="Google Shape;324;p39"/>
          <p:cNvGrpSpPr/>
          <p:nvPr/>
        </p:nvGrpSpPr>
        <p:grpSpPr>
          <a:xfrm rot="773922">
            <a:off x="1874855" y="-2452705"/>
            <a:ext cx="156923" cy="4277444"/>
            <a:chOff x="0" y="-19050"/>
            <a:chExt cx="82656" cy="2253084"/>
          </a:xfrm>
        </p:grpSpPr>
        <p:sp>
          <p:nvSpPr>
            <p:cNvPr id="325" name="Google Shape;325;p39"/>
            <p:cNvSpPr/>
            <p:nvPr/>
          </p:nvSpPr>
          <p:spPr>
            <a:xfrm>
              <a:off x="0" y="0"/>
              <a:ext cx="82656" cy="2234034"/>
            </a:xfrm>
            <a:custGeom>
              <a:rect b="b" l="l" r="r" t="t"/>
              <a:pathLst>
                <a:path extrusionOk="0" h="2234034" w="82656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397D5A"/>
            </a:solidFill>
            <a:ln>
              <a:noFill/>
            </a:ln>
          </p:spPr>
        </p:sp>
        <p:sp>
          <p:nvSpPr>
            <p:cNvPr id="326" name="Google Shape;326;p39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5400" lIns="25400" spcFirstLastPara="1" rIns="25400" wrap="square" tIns="25400">
              <a:noAutofit/>
            </a:bodyPr>
            <a:lstStyle/>
            <a:p>
              <a:pPr indent="0" lvl="0" marL="0" marR="0" rtl="0" algn="ctr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r>
                <a:t/>
              </a:r>
              <a:endParaRPr b="0" i="0" sz="9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7" name="Google Shape;327;p39"/>
          <p:cNvSpPr txBox="1"/>
          <p:nvPr/>
        </p:nvSpPr>
        <p:spPr>
          <a:xfrm>
            <a:off x="8227300" y="4878250"/>
            <a:ext cx="941100" cy="43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