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av" ContentType="audio/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52"/>
  </p:notesMasterIdLst>
  <p:sldIdLst>
    <p:sldId id="257" r:id="rId2"/>
    <p:sldId id="609" r:id="rId3"/>
    <p:sldId id="266" r:id="rId4"/>
    <p:sldId id="268" r:id="rId5"/>
    <p:sldId id="287" r:id="rId6"/>
    <p:sldId id="269" r:id="rId7"/>
    <p:sldId id="270" r:id="rId8"/>
    <p:sldId id="271" r:id="rId9"/>
    <p:sldId id="274" r:id="rId10"/>
    <p:sldId id="273" r:id="rId11"/>
    <p:sldId id="262" r:id="rId12"/>
    <p:sldId id="275" r:id="rId13"/>
    <p:sldId id="276" r:id="rId14"/>
    <p:sldId id="277" r:id="rId15"/>
    <p:sldId id="279" r:id="rId16"/>
    <p:sldId id="281" r:id="rId17"/>
    <p:sldId id="284" r:id="rId18"/>
    <p:sldId id="285" r:id="rId19"/>
    <p:sldId id="288" r:id="rId20"/>
    <p:sldId id="289" r:id="rId21"/>
    <p:sldId id="290" r:id="rId22"/>
    <p:sldId id="291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306" r:id="rId35"/>
    <p:sldId id="307" r:id="rId36"/>
    <p:sldId id="308" r:id="rId37"/>
    <p:sldId id="309" r:id="rId38"/>
    <p:sldId id="310" r:id="rId39"/>
    <p:sldId id="311" r:id="rId40"/>
    <p:sldId id="312" r:id="rId41"/>
    <p:sldId id="313" r:id="rId42"/>
    <p:sldId id="314" r:id="rId43"/>
    <p:sldId id="315" r:id="rId44"/>
    <p:sldId id="316" r:id="rId45"/>
    <p:sldId id="317" r:id="rId46"/>
    <p:sldId id="318" r:id="rId47"/>
    <p:sldId id="319" r:id="rId48"/>
    <p:sldId id="320" r:id="rId49"/>
    <p:sldId id="724" r:id="rId50"/>
    <p:sldId id="260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18"/>
    <p:restoredTop sz="88338"/>
  </p:normalViewPr>
  <p:slideViewPr>
    <p:cSldViewPr snapToGrid="0" snapToObjects="1">
      <p:cViewPr>
        <p:scale>
          <a:sx n="100" d="100"/>
          <a:sy n="100" d="100"/>
        </p:scale>
        <p:origin x="2256" y="1472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0B107-C551-6747-8A6C-DB7F000DB9FE}" type="datetimeFigureOut">
              <a:rPr lang="en-US" smtClean="0"/>
              <a:t>12/9/20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3EA98-E228-7446-9095-58D875B5B9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27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344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2571798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1085999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863" y="4416425"/>
            <a:ext cx="5143500" cy="4162425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40217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6582524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6319309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1429041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9354583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1378632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275512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40155974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3757550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42713682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9430747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4199067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33726777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277454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8006592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32243202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7911511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38054973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30045258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394474333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64658479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429417115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348616064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9628996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5123871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72373172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84618749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307183148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30916461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350112217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34429853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90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62507987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369991769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27682746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65212088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25517435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05043363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ChangeArrowheads="1"/>
          </p:cNvSpPr>
          <p:nvPr/>
        </p:nvSpPr>
        <p:spPr bwMode="auto">
          <a:xfrm>
            <a:off x="3971925" y="11113"/>
            <a:ext cx="3038475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7754" tIns="0" rIns="17754" bIns="0"/>
          <a:lstStyle>
            <a:lvl1pPr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/>
            <a:r>
              <a:rPr lang="en-US" altLang="en-US" sz="900" i="1"/>
              <a:t>28 July 1997</a:t>
            </a:r>
          </a:p>
        </p:txBody>
      </p:sp>
      <p:sp>
        <p:nvSpPr>
          <p:cNvPr id="95235" name="Rectangle 3"/>
          <p:cNvSpPr>
            <a:spLocks noChangeArrowheads="1"/>
          </p:cNvSpPr>
          <p:nvPr/>
        </p:nvSpPr>
        <p:spPr bwMode="auto">
          <a:xfrm>
            <a:off x="3971925" y="8813800"/>
            <a:ext cx="3038475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7754" tIns="0" rIns="17754" bIns="0" anchor="b"/>
          <a:lstStyle>
            <a:lvl1pPr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/>
            <a:r>
              <a:rPr lang="en-US" altLang="en-US" sz="900" i="1"/>
              <a:t>47</a:t>
            </a:r>
          </a:p>
        </p:txBody>
      </p:sp>
      <p:sp>
        <p:nvSpPr>
          <p:cNvPr id="95236" name="Rectangle 4"/>
          <p:cNvSpPr>
            <a:spLocks noChangeArrowheads="1"/>
          </p:cNvSpPr>
          <p:nvPr/>
        </p:nvSpPr>
        <p:spPr bwMode="auto">
          <a:xfrm>
            <a:off x="0" y="8813800"/>
            <a:ext cx="3035300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IN" altLang="en-US"/>
          </a:p>
        </p:txBody>
      </p:sp>
      <p:sp>
        <p:nvSpPr>
          <p:cNvPr id="95237" name="Rectangle 5"/>
          <p:cNvSpPr>
            <a:spLocks noChangeArrowheads="1"/>
          </p:cNvSpPr>
          <p:nvPr/>
        </p:nvSpPr>
        <p:spPr bwMode="auto">
          <a:xfrm>
            <a:off x="0" y="11113"/>
            <a:ext cx="3035300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7754" tIns="0" rIns="17754" bIns="0"/>
          <a:lstStyle>
            <a:lvl1pPr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920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900" i="1"/>
              <a:t>Chapter 3:  Ethics and Behavior and Organizations</a:t>
            </a:r>
          </a:p>
        </p:txBody>
      </p:sp>
      <p:sp>
        <p:nvSpPr>
          <p:cNvPr id="95238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90625" y="704850"/>
            <a:ext cx="4629150" cy="3471863"/>
          </a:xfrm>
          <a:ln cap="flat">
            <a:solidFill>
              <a:schemeClr val="tx1"/>
            </a:solidFill>
          </a:ln>
        </p:spPr>
      </p:sp>
      <p:sp>
        <p:nvSpPr>
          <p:cNvPr id="95239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31863" y="4416425"/>
            <a:ext cx="5143500" cy="4160838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385" tIns="45192" rIns="90385" bIns="45192"/>
          <a:lstStyle/>
          <a:p>
            <a:pPr>
              <a:spcBef>
                <a:spcPct val="0"/>
              </a:spcBef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166208689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62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01580311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728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54804131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83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82828319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933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211896546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035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26396710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137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398502826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73726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A66423-77F2-4977-BBDF-C29087EED842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863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365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228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09/12/2020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25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09/12/2020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22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09/12/2020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3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09/12/2020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25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09/12/2020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691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09/12/2020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118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09/12/2020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20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09/12/2020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079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09/12/2020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9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09/12/2020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37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oleObject" Target="../embeddings/oleObject1.bin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BMSK5005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150" y="3744615"/>
            <a:ext cx="11372850" cy="211692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Workplace Culture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&amp; its Impact on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Organisational Efficiency </a:t>
            </a:r>
          </a:p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Online Session 5</a:t>
            </a:r>
          </a:p>
        </p:txBody>
      </p:sp>
    </p:spTree>
    <p:extLst>
      <p:ext uri="{BB962C8B-B14F-4D97-AF65-F5344CB8AC3E}">
        <p14:creationId xmlns:p14="http://schemas.microsoft.com/office/powerpoint/2010/main" val="3922448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03CD4F3-BEB3-4547-BACA-629A7C093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968" y="332656"/>
            <a:ext cx="11533238" cy="568266"/>
          </a:xfrm>
        </p:spPr>
        <p:txBody>
          <a:bodyPr>
            <a:normAutofit fontScale="90000"/>
          </a:bodyPr>
          <a:lstStyle/>
          <a:p>
            <a:r>
              <a:rPr lang="en-GB" dirty="0"/>
              <a:t>Workplace Culture &amp; its Impact on Organisational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973A9-78E8-E747-AF51-3035BE26A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7703" y="1753000"/>
            <a:ext cx="4534943" cy="32601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b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assess the culture and context of  an organisation;  </a:t>
            </a:r>
          </a:p>
          <a:p>
            <a:pPr marL="0" indent="0" hangingPunc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Evaluate an organisation within its broader environment using appropriate environmental and organisational analysis techniques;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appraise the cultural and ethical behaviour present in one or more organisations.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9B092D-2163-6043-AB71-488A8A713124}"/>
              </a:ext>
            </a:extLst>
          </p:cNvPr>
          <p:cNvSpPr txBox="1"/>
          <p:nvPr/>
        </p:nvSpPr>
        <p:spPr>
          <a:xfrm>
            <a:off x="6526806" y="1753000"/>
            <a:ext cx="3313610" cy="279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Common Assessment Criteria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Engagement with Literature Skills.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Knowledge and Understanding Skills 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Cognitive and Intellectual Skills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Skills 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Transferable Skills for Life &amp; Professional Practice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D2D0976-E7FE-B244-AB03-0247B2252541}"/>
              </a:ext>
            </a:extLst>
          </p:cNvPr>
          <p:cNvCxnSpPr/>
          <p:nvPr/>
        </p:nvCxnSpPr>
        <p:spPr>
          <a:xfrm>
            <a:off x="6384032" y="1944001"/>
            <a:ext cx="0" cy="296137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F8413DB-875C-2540-B615-A8464A40311F}"/>
              </a:ext>
            </a:extLst>
          </p:cNvPr>
          <p:cNvSpPr txBox="1"/>
          <p:nvPr/>
        </p:nvSpPr>
        <p:spPr>
          <a:xfrm>
            <a:off x="9847192" y="2132856"/>
            <a:ext cx="497280" cy="2392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  <a:p>
            <a:pPr>
              <a:lnSpc>
                <a:spcPct val="17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D7420-4331-584C-A3BF-5863AF669A90}"/>
              </a:ext>
            </a:extLst>
          </p:cNvPr>
          <p:cNvSpPr txBox="1"/>
          <p:nvPr/>
        </p:nvSpPr>
        <p:spPr>
          <a:xfrm>
            <a:off x="1777703" y="5206181"/>
            <a:ext cx="3690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Submission date: </a:t>
            </a:r>
            <a:r>
              <a:rPr lang="en-US" u="sng" dirty="0">
                <a:solidFill>
                  <a:srgbClr val="FF0000"/>
                </a:solidFill>
              </a:rPr>
              <a:t>17 December 2020</a:t>
            </a:r>
          </a:p>
        </p:txBody>
      </p:sp>
    </p:spTree>
    <p:extLst>
      <p:ext uri="{BB962C8B-B14F-4D97-AF65-F5344CB8AC3E}">
        <p14:creationId xmlns:p14="http://schemas.microsoft.com/office/powerpoint/2010/main" val="2224791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Introduction</a:t>
            </a:r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>
          <a:xfrm>
            <a:off x="2057400" y="1295400"/>
            <a:ext cx="7772400" cy="41910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 b="1" dirty="0"/>
              <a:t>Inventory of Ethical Issues in Business</a:t>
            </a:r>
          </a:p>
          <a:p>
            <a:pPr algn="ctr" eaLnBrk="1" hangingPunct="1">
              <a:buFontTx/>
              <a:buNone/>
            </a:pPr>
            <a:endParaRPr lang="en-US" altLang="en-US" b="1" dirty="0"/>
          </a:p>
          <a:p>
            <a:pPr eaLnBrk="1" hangingPunct="1"/>
            <a:r>
              <a:rPr lang="en-US" altLang="en-US" dirty="0"/>
              <a:t>Employee-Employer Relations</a:t>
            </a:r>
          </a:p>
          <a:p>
            <a:pPr eaLnBrk="1" hangingPunct="1"/>
            <a:r>
              <a:rPr lang="en-US" altLang="en-US" dirty="0"/>
              <a:t>Employer-Employee Relations</a:t>
            </a:r>
          </a:p>
          <a:p>
            <a:pPr eaLnBrk="1" hangingPunct="1"/>
            <a:r>
              <a:rPr lang="en-US" altLang="en-US" dirty="0"/>
              <a:t>Company-Customer Relations</a:t>
            </a:r>
          </a:p>
          <a:p>
            <a:pPr eaLnBrk="1" hangingPunct="1"/>
            <a:r>
              <a:rPr lang="en-US" altLang="en-US" dirty="0"/>
              <a:t>Company-Shareholder Relations</a:t>
            </a:r>
          </a:p>
          <a:p>
            <a:pPr eaLnBrk="1" hangingPunct="1"/>
            <a:r>
              <a:rPr lang="en-US" altLang="en-US" dirty="0"/>
              <a:t>Company-Community/Public Interest</a:t>
            </a:r>
          </a:p>
        </p:txBody>
      </p:sp>
    </p:spTree>
    <p:extLst>
      <p:ext uri="{BB962C8B-B14F-4D97-AF65-F5344CB8AC3E}">
        <p14:creationId xmlns:p14="http://schemas.microsoft.com/office/powerpoint/2010/main" val="4111160055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362200" y="609600"/>
            <a:ext cx="7620000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/>
              <a:t>Public’s Opinion of Business Ethics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209800" y="1524000"/>
            <a:ext cx="8153400" cy="4572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Gallup Poll finds that only 17 percent to 20 percent of the  public thought the business ethics of executives to be </a:t>
            </a:r>
            <a:r>
              <a:rPr lang="en-US" altLang="en-US" sz="2400" i="1" dirty="0"/>
              <a:t>very high</a:t>
            </a:r>
            <a:r>
              <a:rPr lang="en-US" altLang="en-US" sz="2400" dirty="0"/>
              <a:t> or </a:t>
            </a:r>
            <a:r>
              <a:rPr lang="en-US" altLang="en-US" sz="2400" i="1" dirty="0"/>
              <a:t>high</a:t>
            </a:r>
            <a:r>
              <a:rPr lang="en-US" altLang="en-US" sz="2400" dirty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To understand public sentiment towards business ethics, ask three questions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Has business ethics really deteriorated?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Are the media reporting ethical problems more frequently and vigorously?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Are practices that once were socially acceptable no longer socially acceptable? </a:t>
            </a:r>
          </a:p>
        </p:txBody>
      </p:sp>
    </p:spTree>
    <p:extLst>
      <p:ext uri="{BB962C8B-B14F-4D97-AF65-F5344CB8AC3E}">
        <p14:creationId xmlns:p14="http://schemas.microsoft.com/office/powerpoint/2010/main" val="4211122680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/>
              <a:t>Public’s Opinion of Business Ethics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/>
              <a:t>Gallup opinion polls about ethical behavior (see text book Figure 3.1)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Pharmacists ranked highest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Car salespeople ranked lowest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Business executives ranked near the middle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People in the United States do not have a positive view of ethics and behavior in organizations</a:t>
            </a:r>
          </a:p>
        </p:txBody>
      </p:sp>
    </p:spTree>
    <p:extLst>
      <p:ext uri="{BB962C8B-B14F-4D97-AF65-F5344CB8AC3E}">
        <p14:creationId xmlns:p14="http://schemas.microsoft.com/office/powerpoint/2010/main" val="1712685279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Business Ethics: What Does It Really Mean?</a:t>
            </a:r>
          </a:p>
        </p:txBody>
      </p:sp>
      <p:sp>
        <p:nvSpPr>
          <p:cNvPr id="8195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 b="1" dirty="0"/>
              <a:t>Definitions</a:t>
            </a:r>
          </a:p>
          <a:p>
            <a:pPr eaLnBrk="1" hangingPunct="1"/>
            <a:r>
              <a:rPr lang="en-US" altLang="en-US" b="1" dirty="0"/>
              <a:t>Ethics</a:t>
            </a:r>
            <a:r>
              <a:rPr lang="en-US" altLang="en-US" dirty="0"/>
              <a:t> involves a discipline that examines good or bad practices within the context of a moral duty</a:t>
            </a:r>
          </a:p>
          <a:p>
            <a:pPr eaLnBrk="1" hangingPunct="1"/>
            <a:r>
              <a:rPr lang="en-US" altLang="en-US" b="1" dirty="0"/>
              <a:t>Moral conduct</a:t>
            </a:r>
            <a:r>
              <a:rPr lang="en-US" altLang="en-US" dirty="0"/>
              <a:t> is behavior that is right or wrong</a:t>
            </a:r>
          </a:p>
          <a:p>
            <a:pPr eaLnBrk="1" hangingPunct="1"/>
            <a:r>
              <a:rPr lang="en-US" altLang="en-US" b="1" dirty="0"/>
              <a:t>Business ethics</a:t>
            </a:r>
            <a:r>
              <a:rPr lang="en-US" altLang="en-US" dirty="0"/>
              <a:t> include practices and behaviors that are good or bad</a:t>
            </a:r>
            <a:endParaRPr lang="en-US" altLang="en-US" b="1" dirty="0"/>
          </a:p>
        </p:txBody>
      </p:sp>
    </p:spTree>
    <p:extLst>
      <p:ext uri="{BB962C8B-B14F-4D97-AF65-F5344CB8AC3E}">
        <p14:creationId xmlns:p14="http://schemas.microsoft.com/office/powerpoint/2010/main" val="2866025839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Business Ethics: What Does It Really Mean?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 sz="3600" b="1"/>
              <a:t>Two Key Branches of Ethics</a:t>
            </a:r>
          </a:p>
          <a:p>
            <a:pPr eaLnBrk="1" hangingPunct="1"/>
            <a:r>
              <a:rPr lang="en-US" altLang="en-US" b="1"/>
              <a:t>Descriptive ethics</a:t>
            </a:r>
            <a:r>
              <a:rPr lang="en-US" altLang="en-US"/>
              <a:t> involves describing, characterizing and studying morality</a:t>
            </a:r>
          </a:p>
          <a:p>
            <a:pPr lvl="1" eaLnBrk="1" hangingPunct="1"/>
            <a:r>
              <a:rPr lang="en-US" altLang="en-US"/>
              <a:t>“What is”</a:t>
            </a:r>
          </a:p>
          <a:p>
            <a:pPr eaLnBrk="1" hangingPunct="1"/>
            <a:r>
              <a:rPr lang="en-US" altLang="en-US" b="1"/>
              <a:t>Normative ethics</a:t>
            </a:r>
            <a:r>
              <a:rPr lang="en-US" altLang="en-US"/>
              <a:t> involves supplying and justifying moral systems</a:t>
            </a:r>
          </a:p>
          <a:p>
            <a:pPr lvl="1" eaLnBrk="1" hangingPunct="1"/>
            <a:r>
              <a:rPr lang="en-US" altLang="en-US"/>
              <a:t>“What should be”</a:t>
            </a:r>
          </a:p>
        </p:txBody>
      </p:sp>
    </p:spTree>
    <p:extLst>
      <p:ext uri="{BB962C8B-B14F-4D97-AF65-F5344CB8AC3E}">
        <p14:creationId xmlns:p14="http://schemas.microsoft.com/office/powerpoint/2010/main" val="3734392093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Conventional Approach to Business Ethics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Conventional approach to business ethics involves a comparison of a decision or practice to prevailing societal norms</a:t>
            </a:r>
          </a:p>
          <a:p>
            <a:pPr lvl="1" eaLnBrk="1" hangingPunct="1"/>
            <a:r>
              <a:rPr lang="en-US" altLang="en-US" dirty="0"/>
              <a:t>Pitfall: </a:t>
            </a:r>
            <a:r>
              <a:rPr lang="en-US" altLang="en-US" b="1" dirty="0"/>
              <a:t>ethical relativism</a:t>
            </a:r>
          </a:p>
          <a:p>
            <a:pPr eaLnBrk="1" hangingPunct="1"/>
            <a:endParaRPr lang="en-US" altLang="en-US" dirty="0"/>
          </a:p>
          <a:p>
            <a:pPr eaLnBrk="1" hangingPunct="1">
              <a:buFontTx/>
              <a:buNone/>
            </a:pPr>
            <a:r>
              <a:rPr lang="en-US" altLang="en-US" sz="2400" dirty="0"/>
              <a:t>Decision or Practice 		Prevailing Norms</a:t>
            </a:r>
          </a:p>
        </p:txBody>
      </p:sp>
      <p:sp>
        <p:nvSpPr>
          <p:cNvPr id="10244" name="AutoShape 4"/>
          <p:cNvSpPr>
            <a:spLocks noChangeArrowheads="1"/>
          </p:cNvSpPr>
          <p:nvPr/>
        </p:nvSpPr>
        <p:spPr bwMode="auto">
          <a:xfrm>
            <a:off x="5105400" y="4267201"/>
            <a:ext cx="1214438" cy="485775"/>
          </a:xfrm>
          <a:prstGeom prst="left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1552541722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2590800" y="1524000"/>
            <a:ext cx="6781800" cy="3962400"/>
            <a:chOff x="1066800" y="1905000"/>
            <a:chExt cx="6781800" cy="3962400"/>
          </a:xfrm>
        </p:grpSpPr>
        <p:sp>
          <p:nvSpPr>
            <p:cNvPr id="11268" name="Text Box 5"/>
            <p:cNvSpPr txBox="1">
              <a:spLocks noChangeArrowheads="1"/>
            </p:cNvSpPr>
            <p:nvPr/>
          </p:nvSpPr>
          <p:spPr bwMode="auto">
            <a:xfrm>
              <a:off x="1066800" y="19050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Fellow Workers</a:t>
              </a:r>
            </a:p>
          </p:txBody>
        </p:sp>
        <p:sp>
          <p:nvSpPr>
            <p:cNvPr id="11269" name="Text Box 6"/>
            <p:cNvSpPr txBox="1">
              <a:spLocks noChangeArrowheads="1"/>
            </p:cNvSpPr>
            <p:nvPr/>
          </p:nvSpPr>
          <p:spPr bwMode="auto">
            <a:xfrm>
              <a:off x="1066800" y="28956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Family</a:t>
              </a:r>
            </a:p>
          </p:txBody>
        </p:sp>
        <p:sp>
          <p:nvSpPr>
            <p:cNvPr id="11270" name="Text Box 7"/>
            <p:cNvSpPr txBox="1">
              <a:spLocks noChangeArrowheads="1"/>
            </p:cNvSpPr>
            <p:nvPr/>
          </p:nvSpPr>
          <p:spPr bwMode="auto">
            <a:xfrm>
              <a:off x="1066800" y="39624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Friends</a:t>
              </a:r>
            </a:p>
          </p:txBody>
        </p:sp>
        <p:sp>
          <p:nvSpPr>
            <p:cNvPr id="11271" name="Text Box 8"/>
            <p:cNvSpPr txBox="1">
              <a:spLocks noChangeArrowheads="1"/>
            </p:cNvSpPr>
            <p:nvPr/>
          </p:nvSpPr>
          <p:spPr bwMode="auto">
            <a:xfrm>
              <a:off x="1066800" y="50292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The Law</a:t>
              </a:r>
            </a:p>
          </p:txBody>
        </p:sp>
        <p:sp>
          <p:nvSpPr>
            <p:cNvPr id="11272" name="Text Box 9"/>
            <p:cNvSpPr txBox="1">
              <a:spLocks noChangeArrowheads="1"/>
            </p:cNvSpPr>
            <p:nvPr/>
          </p:nvSpPr>
          <p:spPr bwMode="auto">
            <a:xfrm>
              <a:off x="6096000" y="19050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Regions of Country</a:t>
              </a:r>
            </a:p>
          </p:txBody>
        </p:sp>
        <p:sp>
          <p:nvSpPr>
            <p:cNvPr id="11273" name="Text Box 10"/>
            <p:cNvSpPr txBox="1">
              <a:spLocks noChangeArrowheads="1"/>
            </p:cNvSpPr>
            <p:nvPr/>
          </p:nvSpPr>
          <p:spPr bwMode="auto">
            <a:xfrm>
              <a:off x="6096000" y="29718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Profession</a:t>
              </a:r>
            </a:p>
          </p:txBody>
        </p:sp>
        <p:sp>
          <p:nvSpPr>
            <p:cNvPr id="11274" name="Text Box 11"/>
            <p:cNvSpPr txBox="1">
              <a:spLocks noChangeArrowheads="1"/>
            </p:cNvSpPr>
            <p:nvPr/>
          </p:nvSpPr>
          <p:spPr bwMode="auto">
            <a:xfrm>
              <a:off x="6096000" y="40386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Employer</a:t>
              </a:r>
            </a:p>
          </p:txBody>
        </p:sp>
        <p:sp>
          <p:nvSpPr>
            <p:cNvPr id="11275" name="Text Box 12"/>
            <p:cNvSpPr txBox="1">
              <a:spLocks noChangeArrowheads="1"/>
            </p:cNvSpPr>
            <p:nvPr/>
          </p:nvSpPr>
          <p:spPr bwMode="auto">
            <a:xfrm>
              <a:off x="6096000" y="51054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Society at Large</a:t>
              </a:r>
            </a:p>
          </p:txBody>
        </p:sp>
        <p:sp>
          <p:nvSpPr>
            <p:cNvPr id="11276" name="Text Box 13"/>
            <p:cNvSpPr txBox="1">
              <a:spLocks noChangeArrowheads="1"/>
            </p:cNvSpPr>
            <p:nvPr/>
          </p:nvSpPr>
          <p:spPr bwMode="auto">
            <a:xfrm>
              <a:off x="3581400" y="19050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/>
                <a:t>Fellow Workers</a:t>
              </a:r>
            </a:p>
          </p:txBody>
        </p:sp>
        <p:sp>
          <p:nvSpPr>
            <p:cNvPr id="11277" name="Text Box 14"/>
            <p:cNvSpPr txBox="1">
              <a:spLocks noChangeArrowheads="1"/>
            </p:cNvSpPr>
            <p:nvPr/>
          </p:nvSpPr>
          <p:spPr bwMode="auto">
            <a:xfrm>
              <a:off x="3657600" y="5105400"/>
              <a:ext cx="1752600" cy="76200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 anchorCtr="1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dirty="0"/>
                <a:t>Religious Beliefs</a:t>
              </a:r>
            </a:p>
          </p:txBody>
        </p:sp>
        <p:sp>
          <p:nvSpPr>
            <p:cNvPr id="11278" name="Oval 15"/>
            <p:cNvSpPr>
              <a:spLocks noChangeArrowheads="1"/>
            </p:cNvSpPr>
            <p:nvPr/>
          </p:nvSpPr>
          <p:spPr bwMode="auto">
            <a:xfrm>
              <a:off x="3429000" y="3048000"/>
              <a:ext cx="2209800" cy="16764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IN" altLang="en-US"/>
            </a:p>
          </p:txBody>
        </p:sp>
        <p:sp>
          <p:nvSpPr>
            <p:cNvPr id="11279" name="Text Box 16"/>
            <p:cNvSpPr txBox="1">
              <a:spLocks noChangeArrowheads="1"/>
            </p:cNvSpPr>
            <p:nvPr/>
          </p:nvSpPr>
          <p:spPr bwMode="auto">
            <a:xfrm>
              <a:off x="3581400" y="3505200"/>
              <a:ext cx="1828800" cy="779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1800" b="1"/>
                <a:t>The Individual</a:t>
              </a:r>
            </a:p>
            <a:p>
              <a:pPr algn="ctr">
                <a:spcBef>
                  <a:spcPct val="50000"/>
                </a:spcBef>
              </a:pPr>
              <a:r>
                <a:rPr lang="en-US" altLang="en-US" sz="1800" b="1"/>
                <a:t>Conscience</a:t>
              </a:r>
            </a:p>
          </p:txBody>
        </p:sp>
        <p:sp>
          <p:nvSpPr>
            <p:cNvPr id="11280" name="Line 17"/>
            <p:cNvSpPr>
              <a:spLocks noChangeShapeType="1"/>
            </p:cNvSpPr>
            <p:nvPr/>
          </p:nvSpPr>
          <p:spPr bwMode="auto">
            <a:xfrm>
              <a:off x="3581400" y="3886200"/>
              <a:ext cx="1905000" cy="0"/>
            </a:xfrm>
            <a:prstGeom prst="line">
              <a:avLst/>
            </a:prstGeom>
            <a:noFill/>
            <a:ln w="12700">
              <a:solidFill>
                <a:srgbClr val="FFFFCC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1" name="Line 18"/>
            <p:cNvSpPr>
              <a:spLocks noChangeShapeType="1"/>
            </p:cNvSpPr>
            <p:nvPr/>
          </p:nvSpPr>
          <p:spPr bwMode="auto">
            <a:xfrm>
              <a:off x="2819400" y="2362200"/>
              <a:ext cx="838200" cy="9906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2" name="Line 19"/>
            <p:cNvSpPr>
              <a:spLocks noChangeShapeType="1"/>
            </p:cNvSpPr>
            <p:nvPr/>
          </p:nvSpPr>
          <p:spPr bwMode="auto">
            <a:xfrm>
              <a:off x="2819400" y="3352800"/>
              <a:ext cx="609600" cy="3048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3" name="Line 20"/>
            <p:cNvSpPr>
              <a:spLocks noChangeShapeType="1"/>
            </p:cNvSpPr>
            <p:nvPr/>
          </p:nvSpPr>
          <p:spPr bwMode="auto">
            <a:xfrm flipV="1">
              <a:off x="2819400" y="4114800"/>
              <a:ext cx="609600" cy="3048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4" name="Line 21"/>
            <p:cNvSpPr>
              <a:spLocks noChangeShapeType="1"/>
            </p:cNvSpPr>
            <p:nvPr/>
          </p:nvSpPr>
          <p:spPr bwMode="auto">
            <a:xfrm flipV="1">
              <a:off x="2819400" y="4419600"/>
              <a:ext cx="914400" cy="9906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5" name="Line 22"/>
            <p:cNvSpPr>
              <a:spLocks noChangeShapeType="1"/>
            </p:cNvSpPr>
            <p:nvPr/>
          </p:nvSpPr>
          <p:spPr bwMode="auto">
            <a:xfrm flipV="1">
              <a:off x="4495800" y="4724400"/>
              <a:ext cx="0" cy="3810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6" name="Line 23"/>
            <p:cNvSpPr>
              <a:spLocks noChangeShapeType="1"/>
            </p:cNvSpPr>
            <p:nvPr/>
          </p:nvSpPr>
          <p:spPr bwMode="auto">
            <a:xfrm>
              <a:off x="4495800" y="2667000"/>
              <a:ext cx="0" cy="3810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7" name="Line 24"/>
            <p:cNvSpPr>
              <a:spLocks noChangeShapeType="1"/>
            </p:cNvSpPr>
            <p:nvPr/>
          </p:nvSpPr>
          <p:spPr bwMode="auto">
            <a:xfrm flipH="1">
              <a:off x="5257800" y="2286000"/>
              <a:ext cx="838200" cy="9906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8" name="Line 25"/>
            <p:cNvSpPr>
              <a:spLocks noChangeShapeType="1"/>
            </p:cNvSpPr>
            <p:nvPr/>
          </p:nvSpPr>
          <p:spPr bwMode="auto">
            <a:xfrm flipH="1">
              <a:off x="5562600" y="3429000"/>
              <a:ext cx="533400" cy="1524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89" name="Line 26"/>
            <p:cNvSpPr>
              <a:spLocks noChangeShapeType="1"/>
            </p:cNvSpPr>
            <p:nvPr/>
          </p:nvSpPr>
          <p:spPr bwMode="auto">
            <a:xfrm flipH="1" flipV="1">
              <a:off x="5562600" y="4267200"/>
              <a:ext cx="533400" cy="2286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90" name="Line 27"/>
            <p:cNvSpPr>
              <a:spLocks noChangeShapeType="1"/>
            </p:cNvSpPr>
            <p:nvPr/>
          </p:nvSpPr>
          <p:spPr bwMode="auto">
            <a:xfrm flipH="1" flipV="1">
              <a:off x="5257800" y="4572000"/>
              <a:ext cx="838200" cy="9906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11291" name="Picture 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82296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2425906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Ethics and the Law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962150" y="1188368"/>
            <a:ext cx="8229600" cy="3917032"/>
          </a:xfrm>
        </p:spPr>
        <p:txBody>
          <a:bodyPr/>
          <a:lstStyle/>
          <a:p>
            <a:pPr eaLnBrk="1" hangingPunct="1"/>
            <a:r>
              <a:rPr lang="en-US" altLang="en-US" dirty="0"/>
              <a:t>Law often represents an ethical minimum</a:t>
            </a:r>
          </a:p>
          <a:p>
            <a:pPr eaLnBrk="1" hangingPunct="1"/>
            <a:r>
              <a:rPr lang="en-US" altLang="en-US" dirty="0"/>
              <a:t>Ethics often represents a standard that exceeds the legal minimum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4378810" y="2971800"/>
            <a:ext cx="3645976" cy="2438400"/>
            <a:chOff x="2854810" y="2971800"/>
            <a:chExt cx="3645976" cy="2438400"/>
          </a:xfrm>
        </p:grpSpPr>
        <p:grpSp>
          <p:nvGrpSpPr>
            <p:cNvPr id="3" name="Group 2"/>
            <p:cNvGrpSpPr/>
            <p:nvPr/>
          </p:nvGrpSpPr>
          <p:grpSpPr>
            <a:xfrm>
              <a:off x="2854810" y="3581400"/>
              <a:ext cx="3645976" cy="1828800"/>
              <a:chOff x="2907224" y="4191000"/>
              <a:chExt cx="3645976" cy="1828800"/>
            </a:xfrm>
          </p:grpSpPr>
          <p:sp>
            <p:nvSpPr>
              <p:cNvPr id="12292" name="Oval 4"/>
              <p:cNvSpPr>
                <a:spLocks noChangeArrowheads="1"/>
              </p:cNvSpPr>
              <p:nvPr/>
            </p:nvSpPr>
            <p:spPr bwMode="auto">
              <a:xfrm>
                <a:off x="2907224" y="4197350"/>
                <a:ext cx="1981200" cy="1822450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algn="ctr"/>
                <a:r>
                  <a:rPr lang="en-US" altLang="en-US" sz="2400"/>
                  <a:t>Ethics</a:t>
                </a:r>
              </a:p>
            </p:txBody>
          </p:sp>
          <p:sp>
            <p:nvSpPr>
              <p:cNvPr id="12293" name="Oval 6"/>
              <p:cNvSpPr>
                <a:spLocks noChangeArrowheads="1"/>
              </p:cNvSpPr>
              <p:nvPr/>
            </p:nvSpPr>
            <p:spPr bwMode="auto">
              <a:xfrm>
                <a:off x="4572000" y="4197350"/>
                <a:ext cx="1981200" cy="1822450"/>
              </a:xfrm>
              <a:prstGeom prst="ellipse">
                <a:avLst/>
              </a:prstGeom>
              <a:solidFill>
                <a:schemeClr val="accent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algn="ctr"/>
                <a:r>
                  <a:rPr lang="en-US" altLang="en-US" sz="2400"/>
                  <a:t>Law</a:t>
                </a:r>
              </a:p>
            </p:txBody>
          </p:sp>
          <p:cxnSp>
            <p:nvCxnSpPr>
              <p:cNvPr id="12294" name="AutoShape 9"/>
              <p:cNvCxnSpPr>
                <a:cxnSpLocks noChangeShapeType="1"/>
                <a:stCxn id="12292" idx="0"/>
                <a:endCxn id="12293" idx="0"/>
              </p:cNvCxnSpPr>
              <p:nvPr/>
            </p:nvCxnSpPr>
            <p:spPr bwMode="auto">
              <a:xfrm rot="5400000" flipH="1" flipV="1">
                <a:off x="4730212" y="3364962"/>
                <a:ext cx="12700" cy="1664776"/>
              </a:xfrm>
              <a:prstGeom prst="curvedConnector3">
                <a:avLst>
                  <a:gd name="adj1" fmla="val 1800000"/>
                </a:avLst>
              </a:prstGeom>
              <a:noFill/>
              <a:ln w="12700">
                <a:solidFill>
                  <a:schemeClr val="tx1"/>
                </a:solidFill>
                <a:round/>
                <a:headEnd type="triangl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12295" name="Text Box 10"/>
            <p:cNvSpPr txBox="1">
              <a:spLocks noChangeArrowheads="1"/>
            </p:cNvSpPr>
            <p:nvPr/>
          </p:nvSpPr>
          <p:spPr bwMode="auto">
            <a:xfrm>
              <a:off x="3845410" y="2971800"/>
              <a:ext cx="1790700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Frequent Overlap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7464785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Making Ethical Judgments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2133601" y="228601"/>
            <a:ext cx="4264025" cy="520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br>
              <a:rPr lang="en-US" altLang="en-US" sz="1400" b="1">
                <a:latin typeface="Arial" charset="0"/>
              </a:rPr>
            </a:br>
            <a:endParaRPr lang="en-US" altLang="en-US" sz="1400" b="1">
              <a:latin typeface="Arial" charset="0"/>
            </a:endParaRP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3048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anchor="ctr" anchorCtr="1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800"/>
              <a:t>Behavior or act that has been committed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7239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anchor="ctr" anchorCtr="1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800"/>
              <a:t>Prevailing norms of acceptability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5181600" y="41148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anchor="ctr" anchorCtr="1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800"/>
              <a:t>Value judgments and perceptions of the observer</a:t>
            </a:r>
          </a:p>
        </p:txBody>
      </p:sp>
      <p:cxnSp>
        <p:nvCxnSpPr>
          <p:cNvPr id="13319" name="AutoShape 7"/>
          <p:cNvCxnSpPr>
            <a:cxnSpLocks noChangeShapeType="1"/>
            <a:stCxn id="13318" idx="1"/>
            <a:endCxn id="13316" idx="2"/>
          </p:cNvCxnSpPr>
          <p:nvPr/>
        </p:nvCxnSpPr>
        <p:spPr bwMode="auto">
          <a:xfrm rot="10800000">
            <a:off x="4000500" y="3276600"/>
            <a:ext cx="11811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320" name="AutoShape 8"/>
          <p:cNvCxnSpPr>
            <a:cxnSpLocks noChangeShapeType="1"/>
            <a:stCxn id="13318" idx="3"/>
            <a:endCxn id="13317" idx="2"/>
          </p:cNvCxnSpPr>
          <p:nvPr/>
        </p:nvCxnSpPr>
        <p:spPr bwMode="auto">
          <a:xfrm flipV="1">
            <a:off x="7086600" y="3276600"/>
            <a:ext cx="11049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5257800" y="2133601"/>
            <a:ext cx="1676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800"/>
              <a:t>compared with</a:t>
            </a:r>
          </a:p>
        </p:txBody>
      </p:sp>
      <p:cxnSp>
        <p:nvCxnSpPr>
          <p:cNvPr id="13322" name="AutoShape 10"/>
          <p:cNvCxnSpPr>
            <a:cxnSpLocks noChangeShapeType="1"/>
          </p:cNvCxnSpPr>
          <p:nvPr/>
        </p:nvCxnSpPr>
        <p:spPr bwMode="auto">
          <a:xfrm>
            <a:off x="4953000" y="2590800"/>
            <a:ext cx="2286000" cy="0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948265847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762000"/>
          </a:xfrm>
        </p:spPr>
        <p:txBody>
          <a:bodyPr/>
          <a:lstStyle/>
          <a:p>
            <a:pPr eaLnBrk="1" hangingPunct="1"/>
            <a:r>
              <a:rPr lang="en-US" altLang="en-US"/>
              <a:t>Ethics, Economics, and Law</a:t>
            </a:r>
          </a:p>
        </p:txBody>
      </p:sp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1905000" y="1295400"/>
          <a:ext cx="8534400" cy="480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0" name="Photo Editor Photo" r:id="rId5" imgW="6916115" imgH="6200000" progId="MSPhotoEd.3">
                  <p:embed/>
                </p:oleObj>
              </mc:Choice>
              <mc:Fallback>
                <p:oleObj name="Photo Editor Photo" r:id="rId5" imgW="6916115" imgH="6200000" progId="MSPhotoEd.3">
                  <p:embed/>
                  <p:pic>
                    <p:nvPicPr>
                      <p:cNvPr id="1026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1295400"/>
                        <a:ext cx="8534400" cy="480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75628869"/>
      </p:ext>
    </p:extLst>
  </p:cSld>
  <p:clrMapOvr>
    <a:masterClrMapping/>
  </p:clrMapOvr>
  <p:transition spd="slow">
    <p:wipe dir="r"/>
    <p:sndAc>
      <p:stSnd>
        <p:snd r:embed="rId4" name="CHIMES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Four Important Ethical Questions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What is?</a:t>
            </a:r>
          </a:p>
          <a:p>
            <a:pPr eaLnBrk="1" hangingPunct="1"/>
            <a:r>
              <a:rPr lang="en-US" altLang="en-US"/>
              <a:t>What ought to be?</a:t>
            </a:r>
          </a:p>
          <a:p>
            <a:pPr eaLnBrk="1" hangingPunct="1"/>
            <a:r>
              <a:rPr lang="en-US" altLang="en-US"/>
              <a:t>How to we get from what is to what ought to be?</a:t>
            </a:r>
          </a:p>
          <a:p>
            <a:pPr eaLnBrk="1" hangingPunct="1"/>
            <a:r>
              <a:rPr lang="en-US" altLang="en-US"/>
              <a:t>What is our motivation for acting ethically?</a:t>
            </a:r>
          </a:p>
        </p:txBody>
      </p:sp>
    </p:spTree>
    <p:extLst>
      <p:ext uri="{BB962C8B-B14F-4D97-AF65-F5344CB8AC3E}">
        <p14:creationId xmlns:p14="http://schemas.microsoft.com/office/powerpoint/2010/main" val="354087045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3 Models of Management Ethics</a:t>
            </a:r>
          </a:p>
        </p:txBody>
      </p:sp>
      <p:sp>
        <p:nvSpPr>
          <p:cNvPr id="15363" name="Text Box 6"/>
          <p:cNvSpPr txBox="1">
            <a:spLocks noChangeArrowheads="1"/>
          </p:cNvSpPr>
          <p:nvPr/>
        </p:nvSpPr>
        <p:spPr bwMode="auto">
          <a:xfrm>
            <a:off x="2895601" y="1828801"/>
            <a:ext cx="744569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b="1">
                <a:latin typeface="Garamond" pitchFamily="18" charset="0"/>
              </a:rPr>
              <a:t>Three Types Of Management Ethics</a:t>
            </a:r>
          </a:p>
        </p:txBody>
      </p:sp>
      <p:sp>
        <p:nvSpPr>
          <p:cNvPr id="15364" name="Rectangle 7"/>
          <p:cNvSpPr>
            <a:spLocks noChangeArrowheads="1"/>
          </p:cNvSpPr>
          <p:nvPr/>
        </p:nvSpPr>
        <p:spPr bwMode="auto">
          <a:xfrm>
            <a:off x="5334000" y="2971800"/>
            <a:ext cx="1905000" cy="1752600"/>
          </a:xfrm>
          <a:prstGeom prst="rect">
            <a:avLst/>
          </a:prstGeom>
          <a:solidFill>
            <a:srgbClr val="CC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endParaRPr lang="en-US" altLang="en-US" sz="3200">
              <a:latin typeface="Garamond" pitchFamily="18" charset="0"/>
            </a:endParaRPr>
          </a:p>
        </p:txBody>
      </p:sp>
      <p:sp>
        <p:nvSpPr>
          <p:cNvPr id="15365" name="Rectangle 8"/>
          <p:cNvSpPr>
            <a:spLocks noChangeArrowheads="1"/>
          </p:cNvSpPr>
          <p:nvPr/>
        </p:nvSpPr>
        <p:spPr bwMode="auto">
          <a:xfrm>
            <a:off x="8229600" y="2971800"/>
            <a:ext cx="1905000" cy="1752600"/>
          </a:xfrm>
          <a:prstGeom prst="rect">
            <a:avLst/>
          </a:prstGeom>
          <a:solidFill>
            <a:srgbClr val="99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endParaRPr lang="en-US" altLang="en-US" sz="3200">
              <a:latin typeface="Garamond" pitchFamily="18" charset="0"/>
            </a:endParaRPr>
          </a:p>
        </p:txBody>
      </p:sp>
      <p:sp>
        <p:nvSpPr>
          <p:cNvPr id="15366" name="Rectangle 9"/>
          <p:cNvSpPr>
            <a:spLocks noChangeArrowheads="1"/>
          </p:cNvSpPr>
          <p:nvPr/>
        </p:nvSpPr>
        <p:spPr bwMode="auto">
          <a:xfrm>
            <a:off x="2514600" y="2971800"/>
            <a:ext cx="1905000" cy="175260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endParaRPr lang="en-US" altLang="en-US" sz="3200">
              <a:latin typeface="Garamond" pitchFamily="18" charset="0"/>
            </a:endParaRPr>
          </a:p>
        </p:txBody>
      </p:sp>
      <p:sp>
        <p:nvSpPr>
          <p:cNvPr id="15367" name="WordArt 10"/>
          <p:cNvSpPr>
            <a:spLocks noChangeArrowheads="1" noChangeShapeType="1" noTextEdit="1"/>
          </p:cNvSpPr>
          <p:nvPr/>
        </p:nvSpPr>
        <p:spPr bwMode="auto">
          <a:xfrm>
            <a:off x="2819401" y="3505200"/>
            <a:ext cx="1095375" cy="611188"/>
          </a:xfrm>
          <a:prstGeom prst="rect">
            <a:avLst/>
          </a:prstGeom>
        </p:spPr>
        <p:txBody>
          <a:bodyPr wrap="none" fromWordArt="1">
            <a:prstTxWarp prst="textCanDown">
              <a:avLst>
                <a:gd name="adj" fmla="val 33333"/>
              </a:avLst>
            </a:prstTxWarp>
          </a:bodyPr>
          <a:lstStyle/>
          <a:p>
            <a:pPr algn="ctr"/>
            <a:r>
              <a:rPr lang="en-GB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Moral</a:t>
            </a:r>
          </a:p>
        </p:txBody>
      </p:sp>
      <p:sp>
        <p:nvSpPr>
          <p:cNvPr id="15368" name="WordArt 11"/>
          <p:cNvSpPr>
            <a:spLocks noChangeArrowheads="1" noChangeShapeType="1" noTextEdit="1"/>
          </p:cNvSpPr>
          <p:nvPr/>
        </p:nvSpPr>
        <p:spPr bwMode="auto">
          <a:xfrm>
            <a:off x="5562601" y="3505200"/>
            <a:ext cx="1362075" cy="611188"/>
          </a:xfrm>
          <a:prstGeom prst="rect">
            <a:avLst/>
          </a:prstGeom>
        </p:spPr>
        <p:txBody>
          <a:bodyPr wrap="none" fromWordArt="1">
            <a:prstTxWarp prst="textCanDown">
              <a:avLst>
                <a:gd name="adj" fmla="val 33333"/>
              </a:avLst>
            </a:prstTxWarp>
          </a:bodyPr>
          <a:lstStyle/>
          <a:p>
            <a:pPr algn="ctr"/>
            <a:r>
              <a:rPr lang="en-GB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Amoral</a:t>
            </a:r>
          </a:p>
        </p:txBody>
      </p:sp>
      <p:sp>
        <p:nvSpPr>
          <p:cNvPr id="15369" name="WordArt 12"/>
          <p:cNvSpPr>
            <a:spLocks noChangeArrowheads="1" noChangeShapeType="1" noTextEdit="1"/>
          </p:cNvSpPr>
          <p:nvPr/>
        </p:nvSpPr>
        <p:spPr bwMode="auto">
          <a:xfrm>
            <a:off x="8458201" y="3581400"/>
            <a:ext cx="1533525" cy="611188"/>
          </a:xfrm>
          <a:prstGeom prst="rect">
            <a:avLst/>
          </a:prstGeom>
        </p:spPr>
        <p:txBody>
          <a:bodyPr wrap="none" fromWordArt="1">
            <a:prstTxWarp prst="textCanDown">
              <a:avLst>
                <a:gd name="adj" fmla="val 33333"/>
              </a:avLst>
            </a:prstTxWarp>
          </a:bodyPr>
          <a:lstStyle/>
          <a:p>
            <a:pPr algn="ctr"/>
            <a:r>
              <a:rPr lang="en-GB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Immoral</a:t>
            </a:r>
          </a:p>
        </p:txBody>
      </p:sp>
    </p:spTree>
    <p:extLst>
      <p:ext uri="{BB962C8B-B14F-4D97-AF65-F5344CB8AC3E}">
        <p14:creationId xmlns:p14="http://schemas.microsoft.com/office/powerpoint/2010/main" val="1310795581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0" y="304800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dirty="0"/>
              <a:t>Three Models of Management Morality and Emphasis on CSR</a:t>
            </a:r>
          </a:p>
        </p:txBody>
      </p:sp>
      <p:pic>
        <p:nvPicPr>
          <p:cNvPr id="16387" name="Picture 4" descr="msotw9_temp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04"/>
          <a:stretch>
            <a:fillRect/>
          </a:stretch>
        </p:blipFill>
        <p:spPr bwMode="auto">
          <a:xfrm>
            <a:off x="2362200" y="1828801"/>
            <a:ext cx="7086600" cy="3830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0577754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Making Moral Management Actionable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3505200" y="2286000"/>
            <a:ext cx="5257800" cy="3733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3600" b="1"/>
              <a:t>       Important Factors</a:t>
            </a:r>
            <a:endParaRPr lang="en-US" altLang="en-US" b="1"/>
          </a:p>
          <a:p>
            <a:pPr eaLnBrk="1" hangingPunct="1"/>
            <a:r>
              <a:rPr lang="en-US" altLang="en-US"/>
              <a:t>Senior management</a:t>
            </a:r>
          </a:p>
          <a:p>
            <a:pPr eaLnBrk="1" hangingPunct="1"/>
            <a:r>
              <a:rPr lang="en-US" altLang="en-US"/>
              <a:t>Ethics training</a:t>
            </a:r>
          </a:p>
          <a:p>
            <a:pPr eaLnBrk="1" hangingPunct="1"/>
            <a:r>
              <a:rPr lang="en-US" altLang="en-US"/>
              <a:t>Self-analysis</a:t>
            </a:r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6690259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Developing Moral Judgment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209800" y="1981200"/>
            <a:ext cx="8077200" cy="4114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 sz="3600" b="1"/>
              <a:t>External Sources of a Manager’s Values</a:t>
            </a:r>
          </a:p>
          <a:p>
            <a:pPr eaLnBrk="1" hangingPunct="1"/>
            <a:r>
              <a:rPr lang="en-US" altLang="en-US"/>
              <a:t>Religious values</a:t>
            </a:r>
          </a:p>
          <a:p>
            <a:pPr eaLnBrk="1" hangingPunct="1"/>
            <a:r>
              <a:rPr lang="en-US" altLang="en-US"/>
              <a:t>Philosophical values</a:t>
            </a:r>
          </a:p>
          <a:p>
            <a:pPr eaLnBrk="1" hangingPunct="1"/>
            <a:r>
              <a:rPr lang="en-US" altLang="en-US"/>
              <a:t>Cultural values</a:t>
            </a:r>
          </a:p>
          <a:p>
            <a:pPr eaLnBrk="1" hangingPunct="1"/>
            <a:r>
              <a:rPr lang="en-US" altLang="en-US"/>
              <a:t>Legal values</a:t>
            </a:r>
          </a:p>
          <a:p>
            <a:pPr eaLnBrk="1" hangingPunct="1"/>
            <a:r>
              <a:rPr lang="en-US" altLang="en-US"/>
              <a:t>Professional values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1623730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Developing Moral Judgment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1905000" y="1295400"/>
            <a:ext cx="8229600" cy="391703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 sz="3600" b="1" dirty="0"/>
              <a:t>Internal Sources of a Manager’s Values</a:t>
            </a:r>
          </a:p>
          <a:p>
            <a:pPr eaLnBrk="1" hangingPunct="1"/>
            <a:r>
              <a:rPr lang="en-US" altLang="en-US" dirty="0"/>
              <a:t>Respect for the authority structure</a:t>
            </a:r>
          </a:p>
          <a:p>
            <a:pPr eaLnBrk="1" hangingPunct="1"/>
            <a:r>
              <a:rPr lang="en-US" altLang="en-US" dirty="0"/>
              <a:t>Loyalty</a:t>
            </a:r>
          </a:p>
          <a:p>
            <a:pPr eaLnBrk="1" hangingPunct="1"/>
            <a:r>
              <a:rPr lang="en-US" altLang="en-US" dirty="0"/>
              <a:t>Conformity</a:t>
            </a:r>
          </a:p>
          <a:p>
            <a:pPr eaLnBrk="1" hangingPunct="1"/>
            <a:r>
              <a:rPr lang="en-US" altLang="en-US" dirty="0"/>
              <a:t>Performance</a:t>
            </a:r>
          </a:p>
          <a:p>
            <a:pPr eaLnBrk="1" hangingPunct="1"/>
            <a:r>
              <a:rPr lang="en-US" altLang="en-US" dirty="0"/>
              <a:t>Results</a:t>
            </a:r>
          </a:p>
        </p:txBody>
      </p:sp>
    </p:spTree>
    <p:extLst>
      <p:ext uri="{BB962C8B-B14F-4D97-AF65-F5344CB8AC3E}">
        <p14:creationId xmlns:p14="http://schemas.microsoft.com/office/powerpoint/2010/main" val="1334554692"/>
      </p:ext>
    </p:extLst>
  </p:cSld>
  <p:clrMapOvr>
    <a:masterClrMapping/>
  </p:clrMapOvr>
  <p:transition spd="slow">
    <p:wipe dir="r"/>
    <p:sndAc>
      <p:stSnd>
        <p:snd r:embed="rId3" name="CHIMES.WAV"/>
      </p:stSnd>
    </p:sndAc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/>
              <a:t>Can Business Ethics Be Taught And Trained?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2895600" y="1905000"/>
            <a:ext cx="7772400" cy="4724400"/>
          </a:xfrm>
        </p:spPr>
        <p:txBody>
          <a:bodyPr/>
          <a:lstStyle/>
          <a:p>
            <a:pPr marL="609600" indent="-609600"/>
            <a:r>
              <a:rPr lang="en-US" altLang="en-US" b="1"/>
              <a:t>Ethic courses should not:	</a:t>
            </a:r>
          </a:p>
          <a:p>
            <a:pPr marL="990600" lvl="1" indent="-533400"/>
            <a:r>
              <a:rPr lang="en-US" altLang="en-US" sz="2600" b="1"/>
              <a:t>Advocate a set of rules from a single perspective </a:t>
            </a:r>
          </a:p>
          <a:p>
            <a:pPr marL="990600" lvl="1" indent="-533400"/>
            <a:r>
              <a:rPr lang="en-US" altLang="en-US" sz="2600" b="1"/>
              <a:t>Not offer only one best solution to  specific ethical problems</a:t>
            </a:r>
          </a:p>
          <a:p>
            <a:pPr marL="990600" lvl="1" indent="-533400"/>
            <a:r>
              <a:rPr lang="en-US" altLang="en-US" sz="2600" b="1"/>
              <a:t>Not promise superior or absolute ways of thinking and behaving in situations</a:t>
            </a:r>
          </a:p>
        </p:txBody>
      </p:sp>
    </p:spTree>
    <p:extLst>
      <p:ext uri="{BB962C8B-B14F-4D97-AF65-F5344CB8AC3E}">
        <p14:creationId xmlns:p14="http://schemas.microsoft.com/office/powerpoint/2010/main" val="2526031756"/>
      </p:ext>
    </p:extLst>
  </p:cSld>
  <p:clrMapOvr>
    <a:masterClrMapping/>
  </p:clrMapOvr>
  <p:transition>
    <p:cover dir="lu"/>
    <p:sndAc>
      <p:stSnd>
        <p:snd r:embed="rId3" name="justb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" dur="500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" dur="500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3" grpId="0" build="p" bldLvl="2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b="1"/>
              <a:t>Can Business Ethics Be Taught And Trained?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2895600" y="1905000"/>
            <a:ext cx="7772400" cy="4724400"/>
          </a:xfrm>
        </p:spPr>
        <p:txBody>
          <a:bodyPr/>
          <a:lstStyle/>
          <a:p>
            <a:pPr marL="609600" indent="-609600"/>
            <a:r>
              <a:rPr lang="en-US" altLang="en-US" dirty="0"/>
              <a:t>Scholars argue that ethical training can add value to the moral environment of a firm and to relationships in the workplace by:</a:t>
            </a:r>
          </a:p>
          <a:p>
            <a:pPr marL="990600" lvl="1" indent="-533400"/>
            <a:r>
              <a:rPr lang="en-US" altLang="en-US" sz="2600" dirty="0"/>
              <a:t>Finding a match between employer’s and employee’s values</a:t>
            </a:r>
          </a:p>
          <a:p>
            <a:pPr marL="990600" lvl="1" indent="-533400"/>
            <a:r>
              <a:rPr lang="en-US" altLang="en-US" sz="2600" dirty="0"/>
              <a:t>Handling an unethical directive</a:t>
            </a:r>
          </a:p>
          <a:p>
            <a:pPr marL="990600" lvl="1" indent="-533400"/>
            <a:r>
              <a:rPr lang="en-US" altLang="en-US" sz="2600" dirty="0"/>
              <a:t>Coping with a performance system that encourages unethical means</a:t>
            </a:r>
          </a:p>
        </p:txBody>
      </p:sp>
    </p:spTree>
    <p:extLst>
      <p:ext uri="{BB962C8B-B14F-4D97-AF65-F5344CB8AC3E}">
        <p14:creationId xmlns:p14="http://schemas.microsoft.com/office/powerpoint/2010/main" val="825375942"/>
      </p:ext>
    </p:extLst>
  </p:cSld>
  <p:clrMapOvr>
    <a:masterClrMapping/>
  </p:clrMapOvr>
  <p:transition>
    <p:dissolve/>
    <p:sndAc>
      <p:stSnd>
        <p:snd r:embed="rId3" name="217_nowayma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 bldLvl="2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Ethics-Moral Disengagement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Social Learning Theory</a:t>
            </a:r>
          </a:p>
          <a:p>
            <a:pPr lvl="1" eaLnBrk="1" hangingPunct="1"/>
            <a:r>
              <a:rPr lang="en-US" altLang="en-US"/>
              <a:t>Moral reasoning translates to moral action through self regulatory processes</a:t>
            </a:r>
          </a:p>
          <a:p>
            <a:pPr lvl="2" eaLnBrk="1" hangingPunct="1"/>
            <a:r>
              <a:rPr lang="en-US" altLang="en-US"/>
              <a:t>You do things that bring you self-worth</a:t>
            </a:r>
          </a:p>
          <a:p>
            <a:pPr lvl="2" eaLnBrk="1" hangingPunct="1"/>
            <a:r>
              <a:rPr lang="en-US" altLang="en-US"/>
              <a:t>You avoid things that avoid self censure</a:t>
            </a:r>
          </a:p>
          <a:p>
            <a:pPr eaLnBrk="1" hangingPunct="1"/>
            <a:r>
              <a:rPr lang="en-US" altLang="en-US"/>
              <a:t>You have to disengage from your normal internal self sanctions to commit unethical or deviant acts</a:t>
            </a:r>
          </a:p>
        </p:txBody>
      </p:sp>
    </p:spTree>
    <p:extLst>
      <p:ext uri="{BB962C8B-B14F-4D97-AF65-F5344CB8AC3E}">
        <p14:creationId xmlns:p14="http://schemas.microsoft.com/office/powerpoint/2010/main" val="1409706958"/>
      </p:ext>
    </p:extLst>
  </p:cSld>
  <p:clrMapOvr>
    <a:masterClrMapping/>
  </p:clrMapOvr>
  <p:transition spd="slow">
    <p:wipe dir="r"/>
    <p:sndAc>
      <p:stSnd>
        <p:snd r:embed="rId3" name="cartman-no_more_pie.wav"/>
      </p:stSnd>
    </p:sndAc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Moral Disengagement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/>
              <a:t>Scoring the questionnaire</a:t>
            </a:r>
          </a:p>
          <a:p>
            <a:pPr lvl="1" eaLnBrk="1" hangingPunct="1"/>
            <a:r>
              <a:rPr lang="en-US" altLang="en-US"/>
              <a:t>Moral justification-A</a:t>
            </a:r>
          </a:p>
          <a:p>
            <a:pPr lvl="1" eaLnBrk="1" hangingPunct="1"/>
            <a:r>
              <a:rPr lang="en-US" altLang="en-US"/>
              <a:t>Euphemistic language-B</a:t>
            </a:r>
          </a:p>
          <a:p>
            <a:pPr lvl="1" eaLnBrk="1" hangingPunct="1"/>
            <a:r>
              <a:rPr lang="en-US" altLang="en-US"/>
              <a:t>Displacement of responsibility-C</a:t>
            </a:r>
          </a:p>
          <a:p>
            <a:pPr lvl="1" eaLnBrk="1" hangingPunct="1"/>
            <a:r>
              <a:rPr lang="en-US" altLang="en-US"/>
              <a:t>Advantageous comparison-D</a:t>
            </a:r>
          </a:p>
          <a:p>
            <a:pPr lvl="1" eaLnBrk="1" hangingPunct="1"/>
            <a:r>
              <a:rPr lang="en-US" altLang="en-US"/>
              <a:t>Diffusion of responsibility-E</a:t>
            </a:r>
          </a:p>
          <a:p>
            <a:pPr lvl="1" eaLnBrk="1" hangingPunct="1"/>
            <a:r>
              <a:rPr lang="en-US" altLang="en-US"/>
              <a:t>Distorting consequences-F</a:t>
            </a:r>
          </a:p>
          <a:p>
            <a:pPr lvl="1" eaLnBrk="1" hangingPunct="1"/>
            <a:r>
              <a:rPr lang="en-US" altLang="en-US"/>
              <a:t>Attribution of blame-G</a:t>
            </a:r>
          </a:p>
          <a:p>
            <a:pPr lvl="1" eaLnBrk="1" hangingPunct="1"/>
            <a:r>
              <a:rPr lang="en-US" altLang="en-US"/>
              <a:t>Dehumanization-H</a:t>
            </a:r>
          </a:p>
        </p:txBody>
      </p:sp>
    </p:spTree>
    <p:extLst>
      <p:ext uri="{BB962C8B-B14F-4D97-AF65-F5344CB8AC3E}">
        <p14:creationId xmlns:p14="http://schemas.microsoft.com/office/powerpoint/2010/main" val="1817158282"/>
      </p:ext>
    </p:extLst>
  </p:cSld>
  <p:clrMapOvr>
    <a:masterClrMapping/>
  </p:clrMapOvr>
  <p:transition spd="slow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Ethical and</a:t>
            </a:r>
            <a:br>
              <a:rPr lang="en-US" altLang="en-US"/>
            </a:br>
            <a:r>
              <a:rPr lang="en-US" altLang="en-US"/>
              <a:t>Unethical Behavior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 b="1"/>
              <a:t>Ethical behavior</a:t>
            </a:r>
            <a:r>
              <a:rPr lang="en-US" altLang="en-US"/>
              <a:t> is good, right, just, honorable, and praiseworthy</a:t>
            </a:r>
          </a:p>
          <a:p>
            <a:pPr eaLnBrk="1" hangingPunct="1"/>
            <a:r>
              <a:rPr lang="en-US" altLang="en-US" b="1"/>
              <a:t>Unethical behavior</a:t>
            </a:r>
            <a:r>
              <a:rPr lang="en-US" altLang="en-US"/>
              <a:t> is wrong, reprehensible, or fails to meet an obligation</a:t>
            </a:r>
          </a:p>
          <a:p>
            <a:pPr eaLnBrk="1" hangingPunct="1"/>
            <a:r>
              <a:rPr lang="en-US" altLang="en-US"/>
              <a:t>Judgment of behavior is based on a specific moral philosophy or ethical theory</a:t>
            </a:r>
          </a:p>
        </p:txBody>
      </p:sp>
    </p:spTree>
    <p:extLst>
      <p:ext uri="{BB962C8B-B14F-4D97-AF65-F5344CB8AC3E}">
        <p14:creationId xmlns:p14="http://schemas.microsoft.com/office/powerpoint/2010/main" val="496736211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Ethical and</a:t>
            </a:r>
            <a:br>
              <a:rPr lang="en-US" altLang="en-US"/>
            </a:br>
            <a:r>
              <a:rPr lang="en-US" altLang="en-US"/>
              <a:t>Unethical Behavior (Cont.)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/>
              <a:t>Nagging issues</a:t>
            </a:r>
          </a:p>
          <a:p>
            <a:pPr lvl="1" eaLnBrk="1" hangingPunct="1"/>
            <a:r>
              <a:rPr lang="en-US" altLang="en-US"/>
              <a:t>Finding a standard of judgment with which all reasonable people can agree</a:t>
            </a:r>
          </a:p>
          <a:p>
            <a:pPr lvl="1" eaLnBrk="1" hangingPunct="1"/>
            <a:r>
              <a:rPr lang="en-US" altLang="en-US"/>
              <a:t>Defining the meaning of “good,” “bad,” “right”, and “wrong”</a:t>
            </a:r>
          </a:p>
          <a:p>
            <a:pPr lvl="1" eaLnBrk="1" hangingPunct="1"/>
            <a:r>
              <a:rPr lang="en-US" altLang="en-US"/>
              <a:t>Add the nasty issue of cross-cultural ethical behavior</a:t>
            </a:r>
          </a:p>
        </p:txBody>
      </p:sp>
    </p:spTree>
    <p:extLst>
      <p:ext uri="{BB962C8B-B14F-4D97-AF65-F5344CB8AC3E}">
        <p14:creationId xmlns:p14="http://schemas.microsoft.com/office/powerpoint/2010/main" val="2639275632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 fontScale="90000"/>
          </a:bodyPr>
          <a:lstStyle/>
          <a:p>
            <a:pPr eaLnBrk="1" hangingPunct="1"/>
            <a:r>
              <a:rPr lang="en-US" altLang="en-US"/>
              <a:t>Ethical and </a:t>
            </a:r>
            <a:br>
              <a:rPr lang="en-US" altLang="en-US"/>
            </a:br>
            <a:r>
              <a:rPr lang="en-US" altLang="en-US"/>
              <a:t>Unethical Behavior  (Cont.)</a:t>
            </a:r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2514601" y="2944813"/>
            <a:ext cx="156613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Find 1 cent</a:t>
            </a:r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8251826" y="3001963"/>
            <a:ext cx="1131721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Find $1</a:t>
            </a:r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2471738" y="4164013"/>
            <a:ext cx="3121048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Find wallet with $1,000</a:t>
            </a:r>
          </a:p>
          <a:p>
            <a:r>
              <a:rPr lang="en-US" altLang="en-US" sz="2400"/>
              <a:t>and no identification.</a:t>
            </a:r>
          </a:p>
        </p:txBody>
      </p:sp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6324600" y="4179888"/>
            <a:ext cx="3121048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Find wallet with $1,000</a:t>
            </a:r>
          </a:p>
          <a:p>
            <a:r>
              <a:rPr lang="en-US" altLang="en-US" sz="2400"/>
              <a:t>and identification.</a:t>
            </a:r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2605088" y="3797300"/>
            <a:ext cx="6691312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6" name="Line 8"/>
          <p:cNvSpPr>
            <a:spLocks noChangeShapeType="1"/>
          </p:cNvSpPr>
          <p:nvPr/>
        </p:nvSpPr>
        <p:spPr bwMode="auto">
          <a:xfrm>
            <a:off x="6096000" y="2516188"/>
            <a:ext cx="0" cy="2957512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7" name="Text Box 9"/>
          <p:cNvSpPr txBox="1">
            <a:spLocks noChangeArrowheads="1"/>
          </p:cNvSpPr>
          <p:nvPr/>
        </p:nvSpPr>
        <p:spPr bwMode="auto">
          <a:xfrm>
            <a:off x="6003925" y="49053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 sz="2400"/>
          </a:p>
        </p:txBody>
      </p:sp>
      <p:sp>
        <p:nvSpPr>
          <p:cNvPr id="27658" name="Text Box 10"/>
          <p:cNvSpPr txBox="1">
            <a:spLocks noChangeArrowheads="1"/>
          </p:cNvSpPr>
          <p:nvPr/>
        </p:nvSpPr>
        <p:spPr bwMode="auto">
          <a:xfrm>
            <a:off x="4943476" y="1739900"/>
            <a:ext cx="23034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 u="sng"/>
              <a:t>Ethical dilemmas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93773088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 fontScale="90000"/>
          </a:bodyPr>
          <a:lstStyle/>
          <a:p>
            <a:pPr eaLnBrk="1" hangingPunct="1"/>
            <a:r>
              <a:rPr lang="en-US" altLang="en-US"/>
              <a:t>Legal Versus Ethical Behavior:</a:t>
            </a:r>
            <a:br>
              <a:rPr lang="en-US" altLang="en-US"/>
            </a:br>
            <a:r>
              <a:rPr lang="en-US" altLang="en-US"/>
              <a:t>The Issue of Lying</a:t>
            </a:r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7443789" y="2122489"/>
            <a:ext cx="2409825" cy="1114425"/>
          </a:xfrm>
          <a:prstGeom prst="rect">
            <a:avLst/>
          </a:prstGeom>
          <a:solidFill>
            <a:schemeClr val="accent1"/>
          </a:solidFill>
          <a:ln w="508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3200">
                <a:solidFill>
                  <a:srgbClr val="FF0000"/>
                </a:solidFill>
              </a:rPr>
              <a:t>Ethical behavior</a:t>
            </a: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2262189" y="2122489"/>
            <a:ext cx="2257425" cy="1114425"/>
          </a:xfrm>
          <a:prstGeom prst="rect">
            <a:avLst/>
          </a:prstGeom>
          <a:solidFill>
            <a:schemeClr val="accent1"/>
          </a:solidFill>
          <a:ln w="508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3200">
                <a:solidFill>
                  <a:srgbClr val="FF0000"/>
                </a:solidFill>
              </a:rPr>
              <a:t>Legal behavior</a:t>
            </a: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5588000" y="1562100"/>
            <a:ext cx="1016000" cy="3454400"/>
          </a:xfrm>
          <a:prstGeom prst="rect">
            <a:avLst/>
          </a:prstGeom>
          <a:solidFill>
            <a:schemeClr val="folHlink"/>
          </a:solidFill>
          <a:ln w="50800">
            <a:solidFill>
              <a:schemeClr val="hlink"/>
            </a:solidFill>
            <a:prstDash val="lgDash"/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/>
          <a:p>
            <a:pPr>
              <a:defRPr/>
            </a:pPr>
            <a:endParaRPr lang="en-IN"/>
          </a:p>
        </p:txBody>
      </p:sp>
      <p:sp>
        <p:nvSpPr>
          <p:cNvPr id="28678" name="Line 6"/>
          <p:cNvSpPr>
            <a:spLocks noChangeShapeType="1"/>
          </p:cNvSpPr>
          <p:nvPr/>
        </p:nvSpPr>
        <p:spPr bwMode="auto">
          <a:xfrm flipV="1">
            <a:off x="4495800" y="2679700"/>
            <a:ext cx="29718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2133600" y="4037013"/>
            <a:ext cx="2201886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Testifying under</a:t>
            </a:r>
            <a:br>
              <a:rPr lang="en-US" altLang="en-US" sz="2400"/>
            </a:br>
            <a:r>
              <a:rPr lang="en-US" altLang="en-US" sz="2400"/>
              <a:t>oath in court.</a:t>
            </a:r>
          </a:p>
        </p:txBody>
      </p:sp>
      <p:sp>
        <p:nvSpPr>
          <p:cNvPr id="28680" name="Rectangle 8"/>
          <p:cNvSpPr>
            <a:spLocks noChangeArrowheads="1"/>
          </p:cNvSpPr>
          <p:nvPr/>
        </p:nvSpPr>
        <p:spPr bwMode="auto">
          <a:xfrm>
            <a:off x="3030737" y="5160962"/>
            <a:ext cx="6130525" cy="4591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508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 dirty="0"/>
              <a:t>Lying:  deliberate misrepresentation of the truth.</a:t>
            </a:r>
          </a:p>
        </p:txBody>
      </p:sp>
      <p:sp>
        <p:nvSpPr>
          <p:cNvPr id="28681" name="Rectangle 9"/>
          <p:cNvSpPr>
            <a:spLocks noChangeArrowheads="1"/>
          </p:cNvSpPr>
          <p:nvPr/>
        </p:nvSpPr>
        <p:spPr bwMode="auto">
          <a:xfrm>
            <a:off x="7315201" y="3884613"/>
            <a:ext cx="2632773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 dirty="0"/>
              <a:t>Lying to a customer</a:t>
            </a:r>
            <a:br>
              <a:rPr lang="en-US" altLang="en-US" sz="2400" dirty="0"/>
            </a:br>
            <a:r>
              <a:rPr lang="en-US" altLang="en-US" sz="2400" dirty="0"/>
              <a:t>about the safety of</a:t>
            </a:r>
            <a:br>
              <a:rPr lang="en-US" altLang="en-US" sz="2400" dirty="0"/>
            </a:br>
            <a:r>
              <a:rPr lang="en-US" altLang="en-US" sz="2400" dirty="0"/>
              <a:t>a product.</a:t>
            </a:r>
          </a:p>
        </p:txBody>
      </p:sp>
      <p:sp>
        <p:nvSpPr>
          <p:cNvPr id="28682" name="Rectangle 10"/>
          <p:cNvSpPr>
            <a:spLocks noChangeArrowheads="1"/>
          </p:cNvSpPr>
          <p:nvPr/>
        </p:nvSpPr>
        <p:spPr bwMode="auto">
          <a:xfrm>
            <a:off x="5091114" y="4113213"/>
            <a:ext cx="2029403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/>
              <a:t>“How does my</a:t>
            </a:r>
            <a:br>
              <a:rPr lang="en-US" altLang="en-US" sz="2400"/>
            </a:br>
            <a:r>
              <a:rPr lang="en-US" altLang="en-US" sz="2400"/>
              <a:t>hair look?”</a:t>
            </a:r>
          </a:p>
        </p:txBody>
      </p:sp>
    </p:spTree>
    <p:extLst>
      <p:ext uri="{BB962C8B-B14F-4D97-AF65-F5344CB8AC3E}">
        <p14:creationId xmlns:p14="http://schemas.microsoft.com/office/powerpoint/2010/main" val="3905180358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/>
              <a:t>Four major theories of ethics in the Western world</a:t>
            </a:r>
          </a:p>
          <a:p>
            <a:pPr lvl="1" eaLnBrk="1" hangingPunct="1"/>
            <a:r>
              <a:rPr lang="en-US" altLang="en-US"/>
              <a:t>Utilitarianism:  net benefits</a:t>
            </a:r>
          </a:p>
          <a:p>
            <a:pPr lvl="1" eaLnBrk="1" hangingPunct="1"/>
            <a:r>
              <a:rPr lang="en-US" altLang="en-US"/>
              <a:t>Rights:  entitlement</a:t>
            </a:r>
          </a:p>
          <a:p>
            <a:pPr lvl="1" eaLnBrk="1" hangingPunct="1"/>
            <a:r>
              <a:rPr lang="en-US" altLang="en-US"/>
              <a:t>Justice:  fairness</a:t>
            </a:r>
          </a:p>
          <a:p>
            <a:pPr lvl="1" eaLnBrk="1" hangingPunct="1"/>
            <a:r>
              <a:rPr lang="en-US" altLang="en-US"/>
              <a:t>Egoism:  self-interest</a:t>
            </a:r>
          </a:p>
        </p:txBody>
      </p:sp>
    </p:spTree>
    <p:extLst>
      <p:ext uri="{BB962C8B-B14F-4D97-AF65-F5344CB8AC3E}">
        <p14:creationId xmlns:p14="http://schemas.microsoft.com/office/powerpoint/2010/main" val="1537012241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b="1"/>
              <a:t>Utilitarianism</a:t>
            </a:r>
            <a:endParaRPr lang="en-US" altLang="en-US"/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examine an action’s effects to decide whether it is morally correct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Action is morally right if the total net benefit of the action exceeds the total net benefit of any other action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Assumes a person can assess all costs and benefits of an action</a:t>
            </a:r>
          </a:p>
        </p:txBody>
      </p:sp>
    </p:spTree>
    <p:extLst>
      <p:ext uri="{BB962C8B-B14F-4D97-AF65-F5344CB8AC3E}">
        <p14:creationId xmlns:p14="http://schemas.microsoft.com/office/powerpoint/2010/main" val="450533619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/>
              <a:t>Utilitarianism (cont.)</a:t>
            </a:r>
          </a:p>
          <a:p>
            <a:pPr lvl="1" eaLnBrk="1" hangingPunct="1"/>
            <a:r>
              <a:rPr lang="en-US" altLang="en-US"/>
              <a:t>Assessment of net benefits includes any important indirect effects</a:t>
            </a:r>
          </a:p>
          <a:p>
            <a:pPr lvl="1" eaLnBrk="1" hangingPunct="1"/>
            <a:r>
              <a:rPr lang="en-US" altLang="en-US"/>
              <a:t>Example:  assessing the effects of pollutant discharge from a factory on the immediate surrounding environment and those down stream or down wind from the factory</a:t>
            </a:r>
          </a:p>
          <a:p>
            <a:pPr lvl="1" eaLnBrk="1" hangingPunct="1"/>
            <a:r>
              <a:rPr lang="en-US" altLang="en-US"/>
              <a:t>Two forms:  act and rule</a:t>
            </a:r>
          </a:p>
        </p:txBody>
      </p:sp>
    </p:spTree>
    <p:extLst>
      <p:ext uri="{BB962C8B-B14F-4D97-AF65-F5344CB8AC3E}">
        <p14:creationId xmlns:p14="http://schemas.microsoft.com/office/powerpoint/2010/main" val="3024577836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/>
              <a:t>Utilitarianism (cont.)</a:t>
            </a:r>
          </a:p>
          <a:p>
            <a:pPr lvl="1" eaLnBrk="1" hangingPunct="1"/>
            <a:r>
              <a:rPr lang="en-US" altLang="en-US" b="1"/>
              <a:t>Act utilitarianism</a:t>
            </a:r>
            <a:r>
              <a:rPr lang="en-US" altLang="en-US"/>
              <a:t> asks a person to assess the effects of all </a:t>
            </a:r>
            <a:r>
              <a:rPr lang="en-US" altLang="en-US" b="1"/>
              <a:t>actions</a:t>
            </a:r>
            <a:endParaRPr lang="en-US" altLang="en-US"/>
          </a:p>
          <a:p>
            <a:pPr lvl="1" eaLnBrk="1" hangingPunct="1"/>
            <a:r>
              <a:rPr lang="en-US" altLang="en-US"/>
              <a:t>Rejects the view that actions can be classified as right or wrong in themselves</a:t>
            </a:r>
          </a:p>
          <a:p>
            <a:pPr lvl="1" eaLnBrk="1" hangingPunct="1"/>
            <a:r>
              <a:rPr lang="en-US" altLang="en-US"/>
              <a:t>Example:  lying is ethical if it produces more good than bad</a:t>
            </a:r>
          </a:p>
        </p:txBody>
      </p:sp>
    </p:spTree>
    <p:extLst>
      <p:ext uri="{BB962C8B-B14F-4D97-AF65-F5344CB8AC3E}">
        <p14:creationId xmlns:p14="http://schemas.microsoft.com/office/powerpoint/2010/main" val="550094019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 dirty="0"/>
              <a:t>Utilitarianism (cont.)</a:t>
            </a:r>
          </a:p>
          <a:p>
            <a:pPr lvl="1" eaLnBrk="1" hangingPunct="1"/>
            <a:r>
              <a:rPr lang="en-US" altLang="en-US" b="1" dirty="0"/>
              <a:t>Rule utilitarianism</a:t>
            </a:r>
            <a:r>
              <a:rPr lang="en-US" altLang="en-US" dirty="0"/>
              <a:t> asks a person to assess actions according to a set of </a:t>
            </a:r>
            <a:r>
              <a:rPr lang="en-US" altLang="en-US" b="1" dirty="0"/>
              <a:t>rules</a:t>
            </a:r>
            <a:r>
              <a:rPr lang="en-US" altLang="en-US" dirty="0"/>
              <a:t> designed to yield the greatest net benefit to all affected</a:t>
            </a:r>
          </a:p>
          <a:p>
            <a:pPr lvl="1" eaLnBrk="1" hangingPunct="1"/>
            <a:r>
              <a:rPr lang="en-US" altLang="en-US" dirty="0"/>
              <a:t>Compares act to rules</a:t>
            </a:r>
          </a:p>
          <a:p>
            <a:pPr lvl="1" eaLnBrk="1" hangingPunct="1"/>
            <a:r>
              <a:rPr lang="en-US" altLang="en-US" dirty="0"/>
              <a:t>Does not accept an action as right if it maximizes net benefits only once</a:t>
            </a:r>
          </a:p>
          <a:p>
            <a:pPr lvl="1" eaLnBrk="1" hangingPunct="1"/>
            <a:r>
              <a:rPr lang="en-US" altLang="en-US" dirty="0"/>
              <a:t>Example:  lying is </a:t>
            </a:r>
            <a:r>
              <a:rPr lang="en-US" altLang="en-US" b="1" i="1" dirty="0"/>
              <a:t>always</a:t>
            </a:r>
            <a:r>
              <a:rPr lang="en-US" altLang="en-US" dirty="0"/>
              <a:t> wrong or “thou shalt not lie”</a:t>
            </a:r>
          </a:p>
        </p:txBody>
      </p:sp>
    </p:spTree>
    <p:extLst>
      <p:ext uri="{BB962C8B-B14F-4D97-AF65-F5344CB8AC3E}">
        <p14:creationId xmlns:p14="http://schemas.microsoft.com/office/powerpoint/2010/main" val="605753152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/>
              <a:t>Utilitarianism (cont.)</a:t>
            </a:r>
          </a:p>
          <a:p>
            <a:pPr lvl="1" eaLnBrk="1" hangingPunct="1"/>
            <a:r>
              <a:rPr lang="en-US" altLang="en-US">
                <a:solidFill>
                  <a:schemeClr val="tx2"/>
                </a:solidFill>
              </a:rPr>
              <a:t>Two main limitations</a:t>
            </a:r>
          </a:p>
          <a:p>
            <a:pPr lvl="2" eaLnBrk="1" hangingPunct="1"/>
            <a:r>
              <a:rPr lang="en-US" altLang="en-US"/>
              <a:t>Hard to use in difficult to quantify situations</a:t>
            </a:r>
          </a:p>
          <a:p>
            <a:pPr lvl="2" eaLnBrk="1" hangingPunct="1"/>
            <a:r>
              <a:rPr lang="en-US" altLang="en-US"/>
              <a:t>Does not include  rights and justice</a:t>
            </a:r>
          </a:p>
          <a:p>
            <a:pPr lvl="1" eaLnBrk="1" hangingPunct="1"/>
            <a:r>
              <a:rPr lang="en-US" altLang="en-US"/>
              <a:t>Other ethical theories meet these objections</a:t>
            </a:r>
          </a:p>
        </p:txBody>
      </p:sp>
    </p:spTree>
    <p:extLst>
      <p:ext uri="{BB962C8B-B14F-4D97-AF65-F5344CB8AC3E}">
        <p14:creationId xmlns:p14="http://schemas.microsoft.com/office/powerpoint/2010/main" val="1132197379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/>
              <a:t>Rights</a:t>
            </a:r>
          </a:p>
          <a:p>
            <a:pPr lvl="1" eaLnBrk="1" hangingPunct="1"/>
            <a:r>
              <a:rPr lang="en-US" altLang="en-US" b="1"/>
              <a:t>Right:  a</a:t>
            </a:r>
            <a:r>
              <a:rPr lang="en-US" altLang="en-US"/>
              <a:t> person’s just claim or entitlement</a:t>
            </a:r>
          </a:p>
          <a:p>
            <a:pPr lvl="1" eaLnBrk="1" hangingPunct="1"/>
            <a:r>
              <a:rPr lang="en-US" altLang="en-US"/>
              <a:t>Focuses on the person’s actions or the actions of others toward the person</a:t>
            </a:r>
          </a:p>
          <a:p>
            <a:pPr lvl="2" eaLnBrk="1" hangingPunct="1"/>
            <a:r>
              <a:rPr lang="en-US" altLang="en-US" b="1"/>
              <a:t>Legal rights: </a:t>
            </a:r>
            <a:r>
              <a:rPr lang="en-US" altLang="en-US"/>
              <a:t> defined by a system of laws</a:t>
            </a:r>
          </a:p>
          <a:p>
            <a:pPr lvl="2" eaLnBrk="1" hangingPunct="1"/>
            <a:r>
              <a:rPr lang="en-US" altLang="en-US" b="1"/>
              <a:t>Moral rights:</a:t>
            </a:r>
            <a:r>
              <a:rPr lang="en-US" altLang="en-US"/>
              <a:t>  based on ethical standards</a:t>
            </a:r>
          </a:p>
          <a:p>
            <a:pPr lvl="1" eaLnBrk="1" hangingPunct="1"/>
            <a:r>
              <a:rPr lang="en-US" altLang="en-US"/>
              <a:t>Purpose: let a person freely pursue certain actions without interference from others</a:t>
            </a:r>
          </a:p>
        </p:txBody>
      </p:sp>
    </p:spTree>
    <p:extLst>
      <p:ext uri="{BB962C8B-B14F-4D97-AF65-F5344CB8AC3E}">
        <p14:creationId xmlns:p14="http://schemas.microsoft.com/office/powerpoint/2010/main" val="219875991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Rights (cont.)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Features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Respect the rights of others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Lets people act as equals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Moral justification of a person’s action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Examples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Legal right:  right to a fair trial in the United States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Moral right:  right to due process within an organization</a:t>
            </a:r>
          </a:p>
        </p:txBody>
      </p:sp>
    </p:spTree>
    <p:extLst>
      <p:ext uri="{BB962C8B-B14F-4D97-AF65-F5344CB8AC3E}">
        <p14:creationId xmlns:p14="http://schemas.microsoft.com/office/powerpoint/2010/main" val="1723935872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Theories of Ethics (Cont.)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Rights (cont.)</a:t>
            </a:r>
          </a:p>
          <a:p>
            <a:pPr lvl="1" eaLnBrk="1" hangingPunct="1"/>
            <a:r>
              <a:rPr lang="en-US" altLang="en-US"/>
              <a:t>Rejects view of assessing the results of actions</a:t>
            </a:r>
          </a:p>
          <a:p>
            <a:pPr lvl="1" eaLnBrk="1" hangingPunct="1"/>
            <a:r>
              <a:rPr lang="en-US" altLang="en-US"/>
              <a:t>Expresses moral rights from individual's view, not society's.  Does not look to the number of people who benefit from limiting another person's rights</a:t>
            </a:r>
          </a:p>
          <a:p>
            <a:pPr lvl="1" eaLnBrk="1" hangingPunct="1"/>
            <a:r>
              <a:rPr lang="en-US" altLang="en-US"/>
              <a:t>Example:  right to free speech in the United States stands even if a person expresses a dissenting view</a:t>
            </a:r>
          </a:p>
        </p:txBody>
      </p:sp>
    </p:spTree>
    <p:extLst>
      <p:ext uri="{BB962C8B-B14F-4D97-AF65-F5344CB8AC3E}">
        <p14:creationId xmlns:p14="http://schemas.microsoft.com/office/powerpoint/2010/main" val="33568356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1905000" y="1219200"/>
            <a:ext cx="8229600" cy="3917032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Rights (cont.)</a:t>
            </a:r>
          </a:p>
          <a:p>
            <a:pPr lvl="1" eaLnBrk="1" hangingPunct="1"/>
            <a:r>
              <a:rPr lang="en-US" altLang="en-US" dirty="0"/>
              <a:t>Types of rights</a:t>
            </a:r>
            <a:endParaRPr lang="en-US" altLang="en-US" b="1" dirty="0"/>
          </a:p>
          <a:p>
            <a:pPr lvl="2" eaLnBrk="1" hangingPunct="1"/>
            <a:r>
              <a:rPr lang="en-US" altLang="en-US" b="1" dirty="0"/>
              <a:t>Negative rights:</a:t>
            </a:r>
            <a:r>
              <a:rPr lang="en-US" altLang="en-US" dirty="0"/>
              <a:t>  do not interfere with another person’s rights</a:t>
            </a:r>
          </a:p>
          <a:p>
            <a:pPr lvl="2" eaLnBrk="1" hangingPunct="1"/>
            <a:r>
              <a:rPr lang="en-US" altLang="en-US" b="1" dirty="0"/>
              <a:t>Positive rights:</a:t>
            </a:r>
            <a:r>
              <a:rPr lang="en-US" altLang="en-US" dirty="0"/>
              <a:t>  A person has a duty to help others pursue their rights</a:t>
            </a:r>
          </a:p>
          <a:p>
            <a:pPr lvl="3" eaLnBrk="1" hangingPunct="1"/>
            <a:endParaRPr lang="en-US" altLang="en-US" sz="2400" dirty="0"/>
          </a:p>
          <a:p>
            <a:pPr lvl="3" eaLnBrk="1" hangingPunct="1"/>
            <a:endParaRPr lang="en-US" altLang="en-US" sz="2400" dirty="0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2756547" y="3886200"/>
            <a:ext cx="6596063" cy="4572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571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2400" dirty="0"/>
              <a:t>Negative:  do not stop a person from whistleblowing</a:t>
            </a:r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3154363" y="4648201"/>
            <a:ext cx="5969000" cy="83026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571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2400" dirty="0"/>
              <a:t>Positive:   coworker helps another person blow</a:t>
            </a:r>
            <a:br>
              <a:rPr lang="en-US" altLang="en-US" sz="2400" dirty="0"/>
            </a:br>
            <a:r>
              <a:rPr lang="en-US" altLang="en-US" sz="2400" dirty="0"/>
              <a:t>the whistle on unethical actions</a:t>
            </a:r>
          </a:p>
        </p:txBody>
      </p:sp>
    </p:spTree>
    <p:extLst>
      <p:ext uri="{BB962C8B-B14F-4D97-AF65-F5344CB8AC3E}">
        <p14:creationId xmlns:p14="http://schemas.microsoft.com/office/powerpoint/2010/main" val="3067544966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295400"/>
            <a:ext cx="8229600" cy="3917032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b="1" dirty="0"/>
              <a:t>Justice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Looks at the balance of benefits and burdens distributed among members of a group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Can result from the application of rules, policies, or laws that apply to a society or a group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Just results of actions override utilitarian results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Rejects view that an injustice is acceptable if others benefit the action</a:t>
            </a:r>
          </a:p>
        </p:txBody>
      </p:sp>
    </p:spTree>
    <p:extLst>
      <p:ext uri="{BB962C8B-B14F-4D97-AF65-F5344CB8AC3E}">
        <p14:creationId xmlns:p14="http://schemas.microsoft.com/office/powerpoint/2010/main" val="1634332873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 b="1"/>
              <a:t>Egoism</a:t>
            </a:r>
            <a:endParaRPr lang="en-US" altLang="en-US"/>
          </a:p>
          <a:p>
            <a:pPr lvl="1" eaLnBrk="1" hangingPunct="1"/>
            <a:r>
              <a:rPr lang="en-US" altLang="en-US"/>
              <a:t>Self-centered form of ethics</a:t>
            </a:r>
          </a:p>
          <a:p>
            <a:pPr lvl="1" eaLnBrk="1" hangingPunct="1"/>
            <a:r>
              <a:rPr lang="en-US" altLang="en-US"/>
              <a:t>Two forms of ethical egoism:  individual and universal</a:t>
            </a:r>
          </a:p>
          <a:p>
            <a:pPr lvl="1" eaLnBrk="1" hangingPunct="1"/>
            <a:r>
              <a:rPr lang="en-US" altLang="en-US" b="1"/>
              <a:t>Individual ethical egoism</a:t>
            </a:r>
          </a:p>
          <a:p>
            <a:pPr lvl="2" eaLnBrk="1" hangingPunct="1"/>
            <a:r>
              <a:rPr lang="en-US" altLang="en-US"/>
              <a:t>Judges actions only by their effects on one’s interests</a:t>
            </a:r>
          </a:p>
          <a:p>
            <a:pPr lvl="2" eaLnBrk="1" hangingPunct="1"/>
            <a:r>
              <a:rPr lang="en-US" altLang="en-US"/>
              <a:t>Usually rejected by moral philosophers as a defensible basis of ethics</a:t>
            </a:r>
          </a:p>
        </p:txBody>
      </p:sp>
    </p:spTree>
    <p:extLst>
      <p:ext uri="{BB962C8B-B14F-4D97-AF65-F5344CB8AC3E}">
        <p14:creationId xmlns:p14="http://schemas.microsoft.com/office/powerpoint/2010/main" val="1382213216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/>
              <a:t>Egoism (cont.)</a:t>
            </a:r>
          </a:p>
          <a:p>
            <a:pPr lvl="1" eaLnBrk="1" hangingPunct="1"/>
            <a:r>
              <a:rPr lang="en-US" altLang="en-US" b="1"/>
              <a:t>Universal ethical egoism</a:t>
            </a:r>
          </a:p>
          <a:p>
            <a:pPr lvl="2" eaLnBrk="1" hangingPunct="1"/>
            <a:r>
              <a:rPr lang="en-US" altLang="en-US"/>
              <a:t>Can include the interests of others when assessing one’s actions</a:t>
            </a:r>
          </a:p>
          <a:p>
            <a:pPr lvl="2" eaLnBrk="1" hangingPunct="1"/>
            <a:r>
              <a:rPr lang="en-US" altLang="en-US"/>
              <a:t>Still self-centered:  pursuing pleasure and avoiding pain</a:t>
            </a:r>
          </a:p>
          <a:p>
            <a:pPr lvl="2" eaLnBrk="1" hangingPunct="1"/>
            <a:r>
              <a:rPr lang="en-US" altLang="en-US"/>
              <a:t>“Enlightened self-interest.”  Considers the interests of others because the person wants others to do the same toward him or her</a:t>
            </a:r>
          </a:p>
        </p:txBody>
      </p:sp>
    </p:spTree>
    <p:extLst>
      <p:ext uri="{BB962C8B-B14F-4D97-AF65-F5344CB8AC3E}">
        <p14:creationId xmlns:p14="http://schemas.microsoft.com/office/powerpoint/2010/main" val="3114754671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/>
              <a:t>Egoism (cont.)</a:t>
            </a:r>
          </a:p>
          <a:p>
            <a:pPr lvl="1" eaLnBrk="1" hangingPunct="1"/>
            <a:r>
              <a:rPr lang="en-US" altLang="en-US"/>
              <a:t>Objections raised by moral philosophers</a:t>
            </a:r>
          </a:p>
          <a:p>
            <a:pPr lvl="2" eaLnBrk="1" hangingPunct="1"/>
            <a:r>
              <a:rPr lang="en-US" altLang="en-US"/>
              <a:t>Does not resolve conflicts in people’s interests</a:t>
            </a:r>
          </a:p>
          <a:p>
            <a:pPr lvl="2" eaLnBrk="1" hangingPunct="1"/>
            <a:r>
              <a:rPr lang="en-US" altLang="en-US"/>
              <a:t>One party would always have the pursuit of his or her interests blocked</a:t>
            </a:r>
          </a:p>
        </p:txBody>
      </p:sp>
    </p:spTree>
    <p:extLst>
      <p:ext uri="{BB962C8B-B14F-4D97-AF65-F5344CB8AC3E}">
        <p14:creationId xmlns:p14="http://schemas.microsoft.com/office/powerpoint/2010/main" val="707713894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Theories of Ethics (Cont.)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dirty="0"/>
              <a:t>Questions from the ethical theories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b="1" dirty="0"/>
              <a:t>Utilitarianism:  </a:t>
            </a:r>
            <a:r>
              <a:rPr lang="en-US" altLang="en-US" dirty="0"/>
              <a:t>does the action yield the greatest net benefits?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b="1" dirty="0"/>
              <a:t>Rights:  </a:t>
            </a:r>
            <a:r>
              <a:rPr lang="en-US" altLang="en-US" dirty="0"/>
              <a:t>does the action negatively affect someone’s moral rights?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b="1" dirty="0"/>
              <a:t>Justice:  </a:t>
            </a:r>
            <a:r>
              <a:rPr lang="en-US" altLang="en-US" dirty="0"/>
              <a:t>does the action give a fair distribution of costs and benefits among those affected?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b="1" dirty="0"/>
              <a:t>Egoism:  </a:t>
            </a:r>
            <a:r>
              <a:rPr lang="en-US" altLang="en-US" dirty="0"/>
              <a:t>will the action lead to other people behaving toward me in a way I would like?</a:t>
            </a:r>
          </a:p>
        </p:txBody>
      </p:sp>
    </p:spTree>
    <p:extLst>
      <p:ext uri="{BB962C8B-B14F-4D97-AF65-F5344CB8AC3E}">
        <p14:creationId xmlns:p14="http://schemas.microsoft.com/office/powerpoint/2010/main" val="736365714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International Aspects</a:t>
            </a:r>
            <a:br>
              <a:rPr lang="en-US" altLang="en-US"/>
            </a:br>
            <a:r>
              <a:rPr lang="en-US" altLang="en-US"/>
              <a:t>of Ethics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Sharp contrasts exist between U.S. attitudes toward business ethics and those of other countries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Of the major capitalist nations, the United States has the highest frequency of reporting ethical violations, the toughest laws, and the greatest prevalence of organization codes of ethics</a:t>
            </a:r>
          </a:p>
        </p:txBody>
      </p:sp>
    </p:spTree>
    <p:extLst>
      <p:ext uri="{BB962C8B-B14F-4D97-AF65-F5344CB8AC3E}">
        <p14:creationId xmlns:p14="http://schemas.microsoft.com/office/powerpoint/2010/main" val="1968973998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 fontScale="90000"/>
          </a:bodyPr>
          <a:lstStyle/>
          <a:p>
            <a:pPr eaLnBrk="1" hangingPunct="1"/>
            <a:r>
              <a:rPr lang="en-US" altLang="en-US"/>
              <a:t>International Aspects</a:t>
            </a:r>
            <a:br>
              <a:rPr lang="en-US" altLang="en-US"/>
            </a:br>
            <a:r>
              <a:rPr lang="en-US" altLang="en-US"/>
              <a:t>of Ethics (Cont.)</a:t>
            </a:r>
          </a:p>
        </p:txBody>
      </p:sp>
      <p:sp>
        <p:nvSpPr>
          <p:cNvPr id="46083" name="Oval 3"/>
          <p:cNvSpPr>
            <a:spLocks noChangeArrowheads="1"/>
          </p:cNvSpPr>
          <p:nvPr/>
        </p:nvSpPr>
        <p:spPr bwMode="auto">
          <a:xfrm>
            <a:off x="5040313" y="3086100"/>
            <a:ext cx="2070100" cy="2070100"/>
          </a:xfrm>
          <a:prstGeom prst="ellipse">
            <a:avLst/>
          </a:prstGeom>
          <a:solidFill>
            <a:schemeClr val="bg2"/>
          </a:solidFill>
          <a:ln w="571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IN" altLang="en-US"/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2717800" y="3675064"/>
            <a:ext cx="1411288" cy="828675"/>
          </a:xfrm>
          <a:prstGeom prst="rect">
            <a:avLst/>
          </a:prstGeom>
          <a:solidFill>
            <a:schemeClr val="bg2"/>
          </a:solidFill>
          <a:ln w="57150">
            <a:solidFill>
              <a:schemeClr val="tx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2400"/>
              <a:t>Cultural</a:t>
            </a:r>
            <a:br>
              <a:rPr lang="en-US" altLang="en-US" sz="2400"/>
            </a:br>
            <a:r>
              <a:rPr lang="en-US" altLang="en-US" sz="2400"/>
              <a:t>relativism</a:t>
            </a:r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7934325" y="3670301"/>
            <a:ext cx="1087438" cy="828675"/>
          </a:xfrm>
          <a:prstGeom prst="rect">
            <a:avLst/>
          </a:prstGeom>
          <a:solidFill>
            <a:schemeClr val="bg2"/>
          </a:solidFill>
          <a:ln w="57150">
            <a:solidFill>
              <a:schemeClr val="tx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2400"/>
              <a:t>Ethical</a:t>
            </a:r>
            <a:br>
              <a:rPr lang="en-US" altLang="en-US" sz="2400"/>
            </a:br>
            <a:r>
              <a:rPr lang="en-US" altLang="en-US" sz="2400"/>
              <a:t>realism</a:t>
            </a:r>
          </a:p>
        </p:txBody>
      </p:sp>
      <p:sp>
        <p:nvSpPr>
          <p:cNvPr id="46086" name="Line 6"/>
          <p:cNvSpPr>
            <a:spLocks noChangeShapeType="1"/>
          </p:cNvSpPr>
          <p:nvPr/>
        </p:nvSpPr>
        <p:spPr bwMode="auto">
          <a:xfrm>
            <a:off x="4171951" y="4089400"/>
            <a:ext cx="86836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7" name="Line 7"/>
          <p:cNvSpPr>
            <a:spLocks noChangeShapeType="1"/>
          </p:cNvSpPr>
          <p:nvPr/>
        </p:nvSpPr>
        <p:spPr bwMode="auto">
          <a:xfrm flipH="1">
            <a:off x="7110413" y="4103688"/>
            <a:ext cx="81756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8" name="Rectangle 8"/>
          <p:cNvSpPr>
            <a:spLocks noChangeArrowheads="1"/>
          </p:cNvSpPr>
          <p:nvPr/>
        </p:nvSpPr>
        <p:spPr bwMode="auto">
          <a:xfrm>
            <a:off x="5172075" y="3727451"/>
            <a:ext cx="18542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altLang="en-US" sz="2400"/>
              <a:t>Multinational</a:t>
            </a:r>
            <a:br>
              <a:rPr lang="en-US" altLang="en-US" sz="2400"/>
            </a:br>
            <a:r>
              <a:rPr lang="en-US" altLang="en-US" sz="2400"/>
              <a:t>organization</a:t>
            </a:r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 bwMode="auto">
          <a:xfrm>
            <a:off x="4876801" y="1920875"/>
            <a:ext cx="24161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400" u="sng"/>
              <a:t>Two ethical views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498430790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International Aspects</a:t>
            </a:r>
            <a:br>
              <a:rPr lang="en-US" altLang="en-US"/>
            </a:br>
            <a:r>
              <a:rPr lang="en-US" altLang="en-US"/>
              <a:t>of Ethics (Cont.)</a:t>
            </a:r>
          </a:p>
        </p:txBody>
      </p:sp>
      <p:sp>
        <p:nvSpPr>
          <p:cNvPr id="47107" name="Rectangle 3"/>
          <p:cNvSpPr>
            <a:spLocks noChangeArrowheads="1"/>
          </p:cNvSpPr>
          <p:nvPr/>
        </p:nvSpPr>
        <p:spPr bwMode="auto">
          <a:xfrm>
            <a:off x="2209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20000"/>
              </a:spcBef>
              <a:buFontTx/>
              <a:buChar char="•"/>
            </a:pPr>
            <a:r>
              <a:rPr lang="en-US" altLang="en-US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Ethical views (cont.)</a:t>
            </a:r>
          </a:p>
          <a:p>
            <a:pPr lvl="1">
              <a:spcBef>
                <a:spcPct val="20000"/>
              </a:spcBef>
              <a:buFontTx/>
              <a:buChar char="­"/>
            </a:pPr>
            <a:r>
              <a:rPr lang="en-US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Cultural relativism</a:t>
            </a:r>
            <a:endParaRPr lang="en-US" altLang="en-US" sz="2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2">
              <a:spcBef>
                <a:spcPct val="20000"/>
              </a:spcBef>
              <a:buFontTx/>
              <a:buChar char="•"/>
            </a:pPr>
            <a:r>
              <a:rPr lang="en-US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Cultural relativism refers to differences in ethical values among different cultures</a:t>
            </a:r>
          </a:p>
          <a:p>
            <a:pPr lvl="2">
              <a:spcBef>
                <a:spcPct val="20000"/>
              </a:spcBef>
              <a:buFontTx/>
              <a:buChar char="•"/>
            </a:pPr>
            <a:r>
              <a:rPr lang="en-US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Premise:  right and wrong should be decided by each society's predominant ethical values</a:t>
            </a:r>
          </a:p>
          <a:p>
            <a:pPr lvl="2">
              <a:spcBef>
                <a:spcPct val="20000"/>
              </a:spcBef>
              <a:buFontTx/>
              <a:buChar char="•"/>
            </a:pPr>
            <a:r>
              <a:rPr lang="en-US" alt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Cultural relativists base their argument on three points</a:t>
            </a:r>
          </a:p>
        </p:txBody>
      </p:sp>
    </p:spTree>
    <p:extLst>
      <p:ext uri="{BB962C8B-B14F-4D97-AF65-F5344CB8AC3E}">
        <p14:creationId xmlns:p14="http://schemas.microsoft.com/office/powerpoint/2010/main" val="2215222715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International Aspects</a:t>
            </a:r>
            <a:br>
              <a:rPr lang="en-US" altLang="en-US"/>
            </a:br>
            <a:r>
              <a:rPr lang="en-US" altLang="en-US"/>
              <a:t>of Ethics (Cont.)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524000" y="1981200"/>
            <a:ext cx="7772400" cy="4114800"/>
          </a:xfrm>
        </p:spPr>
        <p:txBody>
          <a:bodyPr/>
          <a:lstStyle/>
          <a:p>
            <a:pPr lvl="1" eaLnBrk="1" hangingPunct="1">
              <a:buFontTx/>
              <a:buChar char="­"/>
            </a:pPr>
            <a:r>
              <a:rPr lang="en-US" altLang="en-US" sz="3200" dirty="0"/>
              <a:t>Cultural relativism(cont.)</a:t>
            </a:r>
          </a:p>
          <a:p>
            <a:pPr lvl="2" eaLnBrk="1" hangingPunct="1"/>
            <a:r>
              <a:rPr lang="en-US" altLang="en-US" dirty="0"/>
              <a:t>Three points</a:t>
            </a:r>
          </a:p>
          <a:p>
            <a:pPr lvl="3" eaLnBrk="1" hangingPunct="1"/>
            <a:r>
              <a:rPr lang="en-US" altLang="en-US" dirty="0"/>
              <a:t>Moral judgments are statements of feelings and opinions; neither wrong nor right</a:t>
            </a:r>
          </a:p>
          <a:p>
            <a:pPr lvl="3" eaLnBrk="1" hangingPunct="1"/>
            <a:r>
              <a:rPr lang="en-US" altLang="en-US" dirty="0"/>
              <a:t>Moral judgments are based on local ethical systems; cannot judge right or wrong across cultures</a:t>
            </a:r>
          </a:p>
          <a:p>
            <a:pPr lvl="3" eaLnBrk="1" hangingPunct="1"/>
            <a:r>
              <a:rPr lang="en-US" altLang="en-US" dirty="0"/>
              <a:t>Prudent approach:  do not claim an action is either right or wrong</a:t>
            </a:r>
          </a:p>
        </p:txBody>
      </p:sp>
    </p:spTree>
    <p:extLst>
      <p:ext uri="{BB962C8B-B14F-4D97-AF65-F5344CB8AC3E}">
        <p14:creationId xmlns:p14="http://schemas.microsoft.com/office/powerpoint/2010/main" val="312912584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International Aspects</a:t>
            </a:r>
            <a:br>
              <a:rPr lang="en-US" altLang="en-US"/>
            </a:br>
            <a:r>
              <a:rPr lang="en-US" altLang="en-US"/>
              <a:t>of Ethics (Cont.)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4000"/>
              <a:t>Ethical views (cont.)</a:t>
            </a:r>
          </a:p>
          <a:p>
            <a:pPr lvl="1" eaLnBrk="1" hangingPunct="1">
              <a:lnSpc>
                <a:spcPct val="90000"/>
              </a:lnSpc>
              <a:buFontTx/>
              <a:buChar char="­"/>
            </a:pPr>
            <a:r>
              <a:rPr lang="en-US" altLang="en-US" sz="3200"/>
              <a:t>Cultural relativism(cont.)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Managers should behave according to local ethical systems, even if their behavior violates the ethical systems of their home country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Many philosophers have rejected cultural relativism's argument that codes of ethics cannot cross national boundaries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Agree, however, that countries vary in what they define as right and wrong</a:t>
            </a:r>
          </a:p>
        </p:txBody>
      </p:sp>
    </p:spTree>
    <p:extLst>
      <p:ext uri="{BB962C8B-B14F-4D97-AF65-F5344CB8AC3E}">
        <p14:creationId xmlns:p14="http://schemas.microsoft.com/office/powerpoint/2010/main" val="91579641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International Aspects</a:t>
            </a:r>
            <a:br>
              <a:rPr lang="en-US" altLang="en-US"/>
            </a:br>
            <a:r>
              <a:rPr lang="en-US" altLang="en-US"/>
              <a:t>of Ethics (Cont.)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Ethical views (cont.)</a:t>
            </a:r>
            <a:endParaRPr lang="en-US" altLang="en-US" sz="4000"/>
          </a:p>
          <a:p>
            <a:pPr lvl="1" eaLnBrk="1" hangingPunct="1"/>
            <a:r>
              <a:rPr lang="en-US" altLang="en-US" b="1"/>
              <a:t>Ethical realism</a:t>
            </a:r>
          </a:p>
          <a:p>
            <a:pPr lvl="2" eaLnBrk="1" hangingPunct="1"/>
            <a:r>
              <a:rPr lang="en-US" altLang="en-US"/>
              <a:t>Morality does not apply to international transactions</a:t>
            </a:r>
          </a:p>
          <a:p>
            <a:pPr lvl="2" eaLnBrk="1" hangingPunct="1"/>
            <a:r>
              <a:rPr lang="en-US" altLang="en-US"/>
              <a:t>Because no power rules over international events, people will not behave morally</a:t>
            </a:r>
          </a:p>
          <a:p>
            <a:pPr lvl="2" eaLnBrk="1" hangingPunct="1"/>
            <a:r>
              <a:rPr lang="en-US" altLang="en-US"/>
              <a:t>Because others will not behave morally, one is not morally required to behave ethically</a:t>
            </a:r>
          </a:p>
          <a:p>
            <a:pPr lvl="1" eaLnBrk="1" hangingPunct="1"/>
            <a:r>
              <a:rPr lang="en-US" altLang="en-US"/>
              <a:t>See text for a revision to this view of ethical realism</a:t>
            </a:r>
          </a:p>
        </p:txBody>
      </p:sp>
    </p:spTree>
    <p:extLst>
      <p:ext uri="{BB962C8B-B14F-4D97-AF65-F5344CB8AC3E}">
        <p14:creationId xmlns:p14="http://schemas.microsoft.com/office/powerpoint/2010/main" val="63214122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pPr eaLnBrk="1" hangingPunct="1"/>
            <a:r>
              <a:rPr lang="en-US" altLang="en-US"/>
              <a:t>International Aspects</a:t>
            </a:r>
            <a:br>
              <a:rPr lang="en-US" altLang="en-US"/>
            </a:br>
            <a:r>
              <a:rPr lang="en-US" altLang="en-US"/>
              <a:t>of Ethics (Cont.)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 eaLnBrk="1" hangingPunct="1"/>
            <a:r>
              <a:rPr lang="en-US" altLang="en-US"/>
              <a:t>International ethical dilemmas</a:t>
            </a:r>
          </a:p>
          <a:p>
            <a:pPr lvl="1" eaLnBrk="1" hangingPunct="1"/>
            <a:r>
              <a:rPr lang="en-US" altLang="en-US"/>
              <a:t>Goods made in a country with no child labor laws</a:t>
            </a:r>
          </a:p>
          <a:p>
            <a:pPr lvl="1" eaLnBrk="1" hangingPunct="1"/>
            <a:r>
              <a:rPr lang="en-US" altLang="en-US"/>
              <a:t>Goods made in a country with child labor laws that are not enforced</a:t>
            </a:r>
          </a:p>
          <a:p>
            <a:pPr lvl="1" eaLnBrk="1" hangingPunct="1"/>
            <a:r>
              <a:rPr lang="en-US" altLang="en-US"/>
              <a:t>Changing the behavior of local people</a:t>
            </a:r>
          </a:p>
          <a:p>
            <a:pPr lvl="1" eaLnBrk="1" hangingPunct="1"/>
            <a:r>
              <a:rPr lang="en-US" altLang="en-US"/>
              <a:t>Making small payments that are allowed under the FCPA</a:t>
            </a:r>
          </a:p>
        </p:txBody>
      </p:sp>
    </p:spTree>
    <p:extLst>
      <p:ext uri="{BB962C8B-B14F-4D97-AF65-F5344CB8AC3E}">
        <p14:creationId xmlns:p14="http://schemas.microsoft.com/office/powerpoint/2010/main" val="1230177064"/>
      </p:ext>
    </p:extLst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26855F1-54CD-3949-83C7-D1EBA7DBB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119743"/>
            <a:ext cx="11000509" cy="1143000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Workplace Culture &amp; its Impact on Organisational Efficiency </a:t>
            </a:r>
            <a:br>
              <a:rPr lang="en-GB" sz="2400" b="1" dirty="0"/>
            </a:b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439352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Hampden-Turner, C. and Trompenaars, F. (1993) T</a:t>
            </a:r>
            <a:r>
              <a:rPr lang="en-GB" sz="1600" i="1" dirty="0"/>
              <a:t>he seven cultures of capitalism values systems for creating wealth in the United States, Britain, Japan, Germany, France, Sweden and the Netherlands</a:t>
            </a:r>
            <a:r>
              <a:rPr lang="en-GB" sz="1600" dirty="0"/>
              <a:t> . New York. Doubleday </a:t>
            </a:r>
          </a:p>
          <a:p>
            <a:r>
              <a:rPr lang="en-GB" sz="1600" dirty="0"/>
              <a:t>Nagashina, N.  (1973) </a:t>
            </a:r>
            <a:r>
              <a:rPr lang="en-GB" sz="1600" i="1" dirty="0"/>
              <a:t>A Reversed World: Or is it? The Japanese way of communicating and their attitudes toward alien cultures</a:t>
            </a:r>
            <a:r>
              <a:rPr lang="en-GB" sz="1600" dirty="0"/>
              <a:t>. In Horton and Finnegan, R.  </a:t>
            </a:r>
            <a:r>
              <a:rPr lang="en-GB" sz="1600" i="1" dirty="0"/>
              <a:t>Modes of thought</a:t>
            </a:r>
            <a:r>
              <a:rPr lang="en-GB" sz="1600" dirty="0"/>
              <a:t>. London. Faber and Faber.</a:t>
            </a:r>
          </a:p>
          <a:p>
            <a:r>
              <a:rPr lang="en-GB" sz="1600" dirty="0"/>
              <a:t>Hoecklin, L.  (1994) </a:t>
            </a:r>
            <a:r>
              <a:rPr lang="en-GB" sz="1600" i="1" dirty="0"/>
              <a:t>Managing cultural differences: Strategies for competitive advantage</a:t>
            </a:r>
            <a:r>
              <a:rPr lang="en-GB" sz="1600" dirty="0"/>
              <a:t>. Wokingham. Addison Wesley Publishing Company.</a:t>
            </a:r>
          </a:p>
          <a:p>
            <a:r>
              <a:rPr lang="en-GB" sz="1600" dirty="0"/>
              <a:t>Hofstede, G. (2001) </a:t>
            </a:r>
            <a:r>
              <a:rPr lang="en-GB" sz="1600" i="1" dirty="0"/>
              <a:t>Cultures consequences</a:t>
            </a:r>
            <a:r>
              <a:rPr lang="en-GB" sz="1600" dirty="0"/>
              <a:t>, 2</a:t>
            </a:r>
            <a:r>
              <a:rPr lang="en-GB" sz="1600" baseline="30000" dirty="0"/>
              <a:t>nd</a:t>
            </a:r>
            <a:r>
              <a:rPr lang="en-GB" sz="1600" dirty="0"/>
              <a:t> edition. Thousand Oaks, CA. Sage.</a:t>
            </a:r>
          </a:p>
          <a:p>
            <a:r>
              <a:rPr lang="en-GB" sz="1600" dirty="0"/>
              <a:t>Schein, E. H. (1992) </a:t>
            </a:r>
            <a:r>
              <a:rPr lang="en-GB" sz="1600" i="1" dirty="0"/>
              <a:t>Organisational Culture and leadership</a:t>
            </a:r>
            <a:r>
              <a:rPr lang="en-GB" sz="1600" dirty="0"/>
              <a:t>. San Francisco. </a:t>
            </a:r>
            <a:r>
              <a:rPr lang="en-GB" sz="1600" dirty="0" err="1"/>
              <a:t>Jossey</a:t>
            </a:r>
            <a:r>
              <a:rPr lang="en-GB" sz="1600" dirty="0"/>
              <a:t> - Bass Publishers. </a:t>
            </a:r>
          </a:p>
          <a:p>
            <a:r>
              <a:rPr lang="en-GB" sz="1600" dirty="0" err="1"/>
              <a:t>Guirdham</a:t>
            </a:r>
            <a:r>
              <a:rPr lang="en-GB" sz="1600" dirty="0"/>
              <a:t>, M. (1999) </a:t>
            </a:r>
            <a:r>
              <a:rPr lang="en-GB" sz="1600" i="1" dirty="0"/>
              <a:t>Communicating across cultures. Basingstoke</a:t>
            </a:r>
            <a:r>
              <a:rPr lang="en-GB" sz="1600" dirty="0"/>
              <a:t>. MacMillan Press.</a:t>
            </a:r>
          </a:p>
          <a:p>
            <a:r>
              <a:rPr lang="en-GB" sz="1600" dirty="0"/>
              <a:t>Rayner, C. and Adam – Smith, D. (2009</a:t>
            </a:r>
            <a:r>
              <a:rPr lang="en-GB" sz="1600" i="1" dirty="0"/>
              <a:t>) Managing and leading people</a:t>
            </a:r>
            <a:r>
              <a:rPr lang="en-GB" sz="1600" dirty="0"/>
              <a:t>. 2</a:t>
            </a:r>
            <a:r>
              <a:rPr lang="en-GB" sz="1600" baseline="30000" dirty="0"/>
              <a:t>nd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dirty="0"/>
              <a:t>.  Trowbridge. CIPD.</a:t>
            </a:r>
          </a:p>
          <a:p>
            <a:r>
              <a:rPr lang="en-GB" sz="1600" dirty="0"/>
              <a:t>Kandola,, B. (2009) </a:t>
            </a:r>
            <a:r>
              <a:rPr lang="en-GB" sz="1600" i="1" dirty="0"/>
              <a:t>The value of difference: Eliminating bias in organisations. </a:t>
            </a:r>
            <a:r>
              <a:rPr lang="en-GB" sz="1600" dirty="0"/>
              <a:t>Oxford,. </a:t>
            </a:r>
            <a:r>
              <a:rPr lang="en-GB" sz="1600" dirty="0" err="1"/>
              <a:t>Pearn</a:t>
            </a:r>
            <a:r>
              <a:rPr lang="en-GB" sz="1600" dirty="0"/>
              <a:t> Kandola Publishing.</a:t>
            </a:r>
            <a:endParaRPr lang="en-GB" sz="1600" i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EMPL5005</a:t>
            </a:r>
          </a:p>
        </p:txBody>
      </p:sp>
    </p:spTree>
    <p:extLst>
      <p:ext uri="{BB962C8B-B14F-4D97-AF65-F5344CB8AC3E}">
        <p14:creationId xmlns:p14="http://schemas.microsoft.com/office/powerpoint/2010/main" val="821513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2249</Words>
  <Application>Microsoft Macintosh PowerPoint</Application>
  <PresentationFormat>Widescreen</PresentationFormat>
  <Paragraphs>311</Paragraphs>
  <Slides>50</Slides>
  <Notes>49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8" baseType="lpstr">
      <vt:lpstr>Arial</vt:lpstr>
      <vt:lpstr>Calibri</vt:lpstr>
      <vt:lpstr>Garamond</vt:lpstr>
      <vt:lpstr>Myriad Pro</vt:lpstr>
      <vt:lpstr>Tahoma</vt:lpstr>
      <vt:lpstr>Times New Roman</vt:lpstr>
      <vt:lpstr>20140311PresentationUWTSDTemplate</vt:lpstr>
      <vt:lpstr>Photo Editor Photo</vt:lpstr>
      <vt:lpstr>BA Management Skills for the Workplace BMSK5005</vt:lpstr>
      <vt:lpstr>Workplace Culture &amp; its Impact on Organisational Efficiency </vt:lpstr>
      <vt:lpstr>Introduction</vt:lpstr>
      <vt:lpstr>Public’s Opinion of Business Ethics</vt:lpstr>
      <vt:lpstr>Public’s Opinion of Business Ethics</vt:lpstr>
      <vt:lpstr>Business Ethics: What Does It Really Mean?</vt:lpstr>
      <vt:lpstr>Business Ethics: What Does It Really Mean?</vt:lpstr>
      <vt:lpstr>Conventional Approach to Business Ethics</vt:lpstr>
      <vt:lpstr>PowerPoint Presentation</vt:lpstr>
      <vt:lpstr>Ethics and the Law</vt:lpstr>
      <vt:lpstr>Making Ethical Judgments</vt:lpstr>
      <vt:lpstr>Ethics, Economics, and Law</vt:lpstr>
      <vt:lpstr>Four Important Ethical Questions</vt:lpstr>
      <vt:lpstr>3 Models of Management Ethics</vt:lpstr>
      <vt:lpstr>Three Models of Management Morality and Emphasis on CSR</vt:lpstr>
      <vt:lpstr>Making Moral Management Actionable</vt:lpstr>
      <vt:lpstr>Developing Moral Judgment</vt:lpstr>
      <vt:lpstr>Developing Moral Judgment</vt:lpstr>
      <vt:lpstr>Can Business Ethics Be Taught And Trained?</vt:lpstr>
      <vt:lpstr>Can Business Ethics Be Taught And Trained?</vt:lpstr>
      <vt:lpstr>Ethics-Moral Disengagement</vt:lpstr>
      <vt:lpstr>Moral Disengagement</vt:lpstr>
      <vt:lpstr>Ethical and Unethical Behavior</vt:lpstr>
      <vt:lpstr>Ethical and Unethical Behavior (Cont.)</vt:lpstr>
      <vt:lpstr>Ethical and  Unethical Behavior  (Cont.)</vt:lpstr>
      <vt:lpstr>Legal Versus Ethical Behavior: The Issue of Lying</vt:lpstr>
      <vt:lpstr>Theories of Ethics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Theories of Ethics (Cont.)</vt:lpstr>
      <vt:lpstr>International Aspects of Ethics</vt:lpstr>
      <vt:lpstr>International Aspects of Ethics (Cont.)</vt:lpstr>
      <vt:lpstr>International Aspects of Ethics (Cont.)</vt:lpstr>
      <vt:lpstr>International Aspects of Ethics (Cont.)</vt:lpstr>
      <vt:lpstr>International Aspects of Ethics (Cont.)</vt:lpstr>
      <vt:lpstr>International Aspects of Ethics (Cont.)</vt:lpstr>
      <vt:lpstr>International Aspects of Ethics (Cont.)</vt:lpstr>
      <vt:lpstr> Workplace Culture &amp; its Impact on Organisational Efficiency   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Management Skills for the Workplace BMSK5005</dc:title>
  <dc:creator>Mark Bell-Davies</dc:creator>
  <cp:lastModifiedBy>Mark Bell-Davies</cp:lastModifiedBy>
  <cp:revision>11</cp:revision>
  <dcterms:created xsi:type="dcterms:W3CDTF">2020-12-09T11:40:21Z</dcterms:created>
  <dcterms:modified xsi:type="dcterms:W3CDTF">2020-12-09T13:33:09Z</dcterms:modified>
</cp:coreProperties>
</file>