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80" r:id="rId1"/>
  </p:sldMasterIdLst>
  <p:notesMasterIdLst>
    <p:notesMasterId r:id="rId18"/>
  </p:notesMasterIdLst>
  <p:sldIdLst>
    <p:sldId id="256" r:id="rId2"/>
    <p:sldId id="257" r:id="rId3"/>
    <p:sldId id="258" r:id="rId4"/>
    <p:sldId id="259" r:id="rId5"/>
    <p:sldId id="262" r:id="rId6"/>
    <p:sldId id="261" r:id="rId7"/>
    <p:sldId id="269" r:id="rId8"/>
    <p:sldId id="260" r:id="rId9"/>
    <p:sldId id="270" r:id="rId10"/>
    <p:sldId id="263" r:id="rId11"/>
    <p:sldId id="271" r:id="rId12"/>
    <p:sldId id="264" r:id="rId13"/>
    <p:sldId id="265" r:id="rId14"/>
    <p:sldId id="266" r:id="rId15"/>
    <p:sldId id="267" r:id="rId16"/>
    <p:sldId id="268"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32" autoAdjust="0"/>
    <p:restoredTop sz="94660"/>
  </p:normalViewPr>
  <p:slideViewPr>
    <p:cSldViewPr snapToGrid="0">
      <p:cViewPr>
        <p:scale>
          <a:sx n="62" d="100"/>
          <a:sy n="62" d="100"/>
        </p:scale>
        <p:origin x="42"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90436E-E5C8-482F-B638-692BA891BF08}" type="datetimeFigureOut">
              <a:rPr lang="en-GB" smtClean="0"/>
              <a:t>25/01/2018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4A427A-55A6-44D3-B2F6-B44D05D641B7}" type="slidenum">
              <a:rPr lang="en-GB" smtClean="0"/>
              <a:t>‹#›</a:t>
            </a:fld>
            <a:endParaRPr lang="en-GB"/>
          </a:p>
        </p:txBody>
      </p:sp>
    </p:spTree>
    <p:extLst>
      <p:ext uri="{BB962C8B-B14F-4D97-AF65-F5344CB8AC3E}">
        <p14:creationId xmlns:p14="http://schemas.microsoft.com/office/powerpoint/2010/main" val="3745104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example of this would be where the people with power come together and help make decisions to improve infrastructure (rail links, transport., road links and so on) To encapsulate employment skills from a wider geographical area. </a:t>
            </a:r>
          </a:p>
        </p:txBody>
      </p:sp>
      <p:sp>
        <p:nvSpPr>
          <p:cNvPr id="4" name="Slide Number Placeholder 3"/>
          <p:cNvSpPr>
            <a:spLocks noGrp="1"/>
          </p:cNvSpPr>
          <p:nvPr>
            <p:ph type="sldNum" sz="quarter" idx="10"/>
          </p:nvPr>
        </p:nvSpPr>
        <p:spPr/>
        <p:txBody>
          <a:bodyPr/>
          <a:lstStyle/>
          <a:p>
            <a:fld id="{FB4A427A-55A6-44D3-B2F6-B44D05D641B7}" type="slidenum">
              <a:rPr lang="en-GB" smtClean="0"/>
              <a:t>4</a:t>
            </a:fld>
            <a:endParaRPr lang="en-GB"/>
          </a:p>
        </p:txBody>
      </p:sp>
    </p:spTree>
    <p:extLst>
      <p:ext uri="{BB962C8B-B14F-4D97-AF65-F5344CB8AC3E}">
        <p14:creationId xmlns:p14="http://schemas.microsoft.com/office/powerpoint/2010/main" val="1616841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(PM) current one for the referendum… ending.. This is increasing problems for services such as the ever increasing waiting times in the </a:t>
            </a:r>
            <a:r>
              <a:rPr lang="en-GB" dirty="0" err="1"/>
              <a:t>nhs</a:t>
            </a:r>
            <a:r>
              <a:rPr lang="en-GB" dirty="0"/>
              <a:t> , lack of job opportunities due to the increase in population, and housing problems due to the lack of investment in building new homes. </a:t>
            </a:r>
          </a:p>
        </p:txBody>
      </p:sp>
      <p:sp>
        <p:nvSpPr>
          <p:cNvPr id="4" name="Slide Number Placeholder 3"/>
          <p:cNvSpPr>
            <a:spLocks noGrp="1"/>
          </p:cNvSpPr>
          <p:nvPr>
            <p:ph type="sldNum" sz="quarter" idx="10"/>
          </p:nvPr>
        </p:nvSpPr>
        <p:spPr/>
        <p:txBody>
          <a:bodyPr/>
          <a:lstStyle/>
          <a:p>
            <a:fld id="{FB4A427A-55A6-44D3-B2F6-B44D05D641B7}" type="slidenum">
              <a:rPr lang="en-GB" smtClean="0"/>
              <a:t>5</a:t>
            </a:fld>
            <a:endParaRPr lang="en-GB"/>
          </a:p>
        </p:txBody>
      </p:sp>
    </p:spTree>
    <p:extLst>
      <p:ext uri="{BB962C8B-B14F-4D97-AF65-F5344CB8AC3E}">
        <p14:creationId xmlns:p14="http://schemas.microsoft.com/office/powerpoint/2010/main" val="396313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this point the people of Britain are still wandering what is actually going to happen after she’s signed the article. </a:t>
            </a:r>
          </a:p>
        </p:txBody>
      </p:sp>
      <p:sp>
        <p:nvSpPr>
          <p:cNvPr id="4" name="Slide Number Placeholder 3"/>
          <p:cNvSpPr>
            <a:spLocks noGrp="1"/>
          </p:cNvSpPr>
          <p:nvPr>
            <p:ph type="sldNum" sz="quarter" idx="10"/>
          </p:nvPr>
        </p:nvSpPr>
        <p:spPr/>
        <p:txBody>
          <a:bodyPr/>
          <a:lstStyle/>
          <a:p>
            <a:fld id="{FB4A427A-55A6-44D3-B2F6-B44D05D641B7}" type="slidenum">
              <a:rPr lang="en-GB" smtClean="0"/>
              <a:t>9</a:t>
            </a:fld>
            <a:endParaRPr lang="en-GB"/>
          </a:p>
        </p:txBody>
      </p:sp>
    </p:spTree>
    <p:extLst>
      <p:ext uri="{BB962C8B-B14F-4D97-AF65-F5344CB8AC3E}">
        <p14:creationId xmlns:p14="http://schemas.microsoft.com/office/powerpoint/2010/main" val="84117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 into more detail about acts. </a:t>
            </a:r>
          </a:p>
        </p:txBody>
      </p:sp>
      <p:sp>
        <p:nvSpPr>
          <p:cNvPr id="4" name="Slide Number Placeholder 3"/>
          <p:cNvSpPr>
            <a:spLocks noGrp="1"/>
          </p:cNvSpPr>
          <p:nvPr>
            <p:ph type="sldNum" sz="quarter" idx="10"/>
          </p:nvPr>
        </p:nvSpPr>
        <p:spPr/>
        <p:txBody>
          <a:bodyPr/>
          <a:lstStyle/>
          <a:p>
            <a:fld id="{FB4A427A-55A6-44D3-B2F6-B44D05D641B7}" type="slidenum">
              <a:rPr lang="en-GB" smtClean="0"/>
              <a:t>11</a:t>
            </a:fld>
            <a:endParaRPr lang="en-GB"/>
          </a:p>
        </p:txBody>
      </p:sp>
    </p:spTree>
    <p:extLst>
      <p:ext uri="{BB962C8B-B14F-4D97-AF65-F5344CB8AC3E}">
        <p14:creationId xmlns:p14="http://schemas.microsoft.com/office/powerpoint/2010/main" val="3657442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a nutshell he wants to ensure that it doesn’t affect any funding to do with the USA. </a:t>
            </a:r>
          </a:p>
          <a:p>
            <a:r>
              <a:rPr lang="en-GB" dirty="0"/>
              <a:t>Jong-Un is continuing to push the boundaries on a regular basis.</a:t>
            </a:r>
          </a:p>
        </p:txBody>
      </p:sp>
      <p:sp>
        <p:nvSpPr>
          <p:cNvPr id="4" name="Slide Number Placeholder 3"/>
          <p:cNvSpPr>
            <a:spLocks noGrp="1"/>
          </p:cNvSpPr>
          <p:nvPr>
            <p:ph type="sldNum" sz="quarter" idx="10"/>
          </p:nvPr>
        </p:nvSpPr>
        <p:spPr/>
        <p:txBody>
          <a:bodyPr/>
          <a:lstStyle/>
          <a:p>
            <a:fld id="{FB4A427A-55A6-44D3-B2F6-B44D05D641B7}" type="slidenum">
              <a:rPr lang="en-GB" smtClean="0"/>
              <a:t>12</a:t>
            </a:fld>
            <a:endParaRPr lang="en-GB"/>
          </a:p>
        </p:txBody>
      </p:sp>
    </p:spTree>
    <p:extLst>
      <p:ext uri="{BB962C8B-B14F-4D97-AF65-F5344CB8AC3E}">
        <p14:creationId xmlns:p14="http://schemas.microsoft.com/office/powerpoint/2010/main" val="21717054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23F103-BC34-4FE4-A40E-EDDEECFDA5D0}" type="datetimeFigureOut">
              <a:rPr lang="en-US" smtClean="0"/>
              <a:pPr/>
              <a:t>1/25/2018</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r>
              <a:rPr lang="en-US"/>
              <a:t>
              </a:t>
            </a:r>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03136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t>1/25/2018</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19227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1/25/2018</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5674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t>1/25/2018</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05076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t>1/25/2018</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72565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1/25/2018</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01027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1/25/2018</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65107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smtClean="0"/>
              <a:t>1/25/2018</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84947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35E72C73-2D91-4E12-BA25-F0AA0C03599B}" type="datetimeFigureOut">
              <a:rPr lang="en-US" smtClean="0"/>
              <a:t>1/25/2018</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68383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86D93-FCAC-47E0-A2EE-787E62CA814C}" type="datetimeFigureOut">
              <a:rPr lang="en-US" smtClean="0"/>
              <a:t>1/25/2018</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18590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879A6-0FD0-4734-A311-86BFCA472E6E}" type="datetimeFigureOut">
              <a:rPr lang="en-US" smtClean="0"/>
              <a:t>1/25/2018</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54284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2BE451C3-0FF4-47C4-B829-773ADF60F88C}" type="datetimeFigureOut">
              <a:rPr lang="en-US" smtClean="0"/>
              <a:t>1/25/2018</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57F1E4F-1CFF-5643-939E-217C01CDF565}"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6643363"/>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sldNum="0"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B9397-2970-49C8-8F2A-B9D626B3D5C6}"/>
              </a:ext>
            </a:extLst>
          </p:cNvPr>
          <p:cNvSpPr>
            <a:spLocks noGrp="1"/>
          </p:cNvSpPr>
          <p:nvPr>
            <p:ph type="ctrTitle"/>
          </p:nvPr>
        </p:nvSpPr>
        <p:spPr>
          <a:xfrm>
            <a:off x="1070112" y="755070"/>
            <a:ext cx="8537713" cy="2107400"/>
          </a:xfrm>
        </p:spPr>
        <p:txBody>
          <a:bodyPr>
            <a:noAutofit/>
          </a:bodyPr>
          <a:lstStyle/>
          <a:p>
            <a:r>
              <a:rPr lang="en-GB" sz="2800" b="1" i="1" dirty="0"/>
              <a:t>Demonstrate your engagement with current political events, legislation and manifesto from a Wales, UK and World perspective. </a:t>
            </a:r>
            <a:endParaRPr lang="en-GB" sz="2800" dirty="0"/>
          </a:p>
        </p:txBody>
      </p:sp>
      <p:sp>
        <p:nvSpPr>
          <p:cNvPr id="3" name="Subtitle 2">
            <a:extLst>
              <a:ext uri="{FF2B5EF4-FFF2-40B4-BE49-F238E27FC236}">
                <a16:creationId xmlns:a16="http://schemas.microsoft.com/office/drawing/2014/main" id="{1BC110B6-533F-4BB9-981D-04B25F636B14}"/>
              </a:ext>
            </a:extLst>
          </p:cNvPr>
          <p:cNvSpPr>
            <a:spLocks noGrp="1"/>
          </p:cNvSpPr>
          <p:nvPr>
            <p:ph type="subTitle" idx="1"/>
          </p:nvPr>
        </p:nvSpPr>
        <p:spPr>
          <a:xfrm>
            <a:off x="8937849" y="5068987"/>
            <a:ext cx="8637072" cy="977621"/>
          </a:xfrm>
        </p:spPr>
        <p:txBody>
          <a:bodyPr/>
          <a:lstStyle/>
          <a:p>
            <a:r>
              <a:rPr lang="en-GB" dirty="0"/>
              <a:t>1501524</a:t>
            </a:r>
          </a:p>
          <a:p>
            <a:r>
              <a:rPr lang="en-US" dirty="0"/>
              <a:t>	ECSS6002</a:t>
            </a:r>
            <a:endParaRPr lang="en-GB" dirty="0"/>
          </a:p>
        </p:txBody>
      </p:sp>
    </p:spTree>
    <p:extLst>
      <p:ext uri="{BB962C8B-B14F-4D97-AF65-F5344CB8AC3E}">
        <p14:creationId xmlns:p14="http://schemas.microsoft.com/office/powerpoint/2010/main" val="10372662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DA61A-830B-418B-8172-AADD2BE914C6}"/>
              </a:ext>
            </a:extLst>
          </p:cNvPr>
          <p:cNvSpPr>
            <a:spLocks noGrp="1"/>
          </p:cNvSpPr>
          <p:nvPr>
            <p:ph type="title"/>
          </p:nvPr>
        </p:nvSpPr>
        <p:spPr/>
        <p:txBody>
          <a:bodyPr/>
          <a:lstStyle/>
          <a:p>
            <a:r>
              <a:rPr lang="en-GB" dirty="0"/>
              <a:t>Contents</a:t>
            </a:r>
          </a:p>
        </p:txBody>
      </p:sp>
      <p:sp>
        <p:nvSpPr>
          <p:cNvPr id="3" name="Content Placeholder 2">
            <a:extLst>
              <a:ext uri="{FF2B5EF4-FFF2-40B4-BE49-F238E27FC236}">
                <a16:creationId xmlns:a16="http://schemas.microsoft.com/office/drawing/2014/main" id="{BD0A1C10-515E-40D8-A80D-99D16421F60A}"/>
              </a:ext>
            </a:extLst>
          </p:cNvPr>
          <p:cNvSpPr>
            <a:spLocks noGrp="1"/>
          </p:cNvSpPr>
          <p:nvPr>
            <p:ph idx="1"/>
          </p:nvPr>
        </p:nvSpPr>
        <p:spPr>
          <a:xfrm>
            <a:off x="1451579" y="2015732"/>
            <a:ext cx="3647363" cy="3450613"/>
          </a:xfrm>
        </p:spPr>
        <p:txBody>
          <a:bodyPr>
            <a:normAutofit fontScale="92500" lnSpcReduction="20000"/>
          </a:bodyPr>
          <a:lstStyle/>
          <a:p>
            <a:r>
              <a:rPr lang="en-GB" dirty="0"/>
              <a:t>Introduction</a:t>
            </a:r>
          </a:p>
          <a:p>
            <a:r>
              <a:rPr lang="en-GB" dirty="0"/>
              <a:t>Definition of political events </a:t>
            </a:r>
          </a:p>
          <a:p>
            <a:r>
              <a:rPr lang="en-GB" dirty="0"/>
              <a:t>Listening to the people of Britain</a:t>
            </a:r>
          </a:p>
          <a:p>
            <a:r>
              <a:rPr lang="en-GB" dirty="0"/>
              <a:t>Brexit </a:t>
            </a:r>
          </a:p>
          <a:p>
            <a:r>
              <a:rPr lang="en-GB" dirty="0"/>
              <a:t>Change in PM’s </a:t>
            </a:r>
          </a:p>
          <a:p>
            <a:r>
              <a:rPr lang="en-GB" dirty="0"/>
              <a:t>General Election </a:t>
            </a:r>
          </a:p>
          <a:p>
            <a:r>
              <a:rPr lang="en-GB" dirty="0"/>
              <a:t>Article 50</a:t>
            </a:r>
          </a:p>
          <a:p>
            <a:r>
              <a:rPr lang="en-GB" dirty="0"/>
              <a:t>Effects on Britain/Wales</a:t>
            </a:r>
          </a:p>
          <a:p>
            <a:pPr marL="0" indent="0">
              <a:buNone/>
            </a:pPr>
            <a:endParaRPr lang="en-GB" dirty="0"/>
          </a:p>
          <a:p>
            <a:endParaRPr lang="en-GB" dirty="0"/>
          </a:p>
        </p:txBody>
      </p:sp>
      <p:sp>
        <p:nvSpPr>
          <p:cNvPr id="4" name="TextBox 3">
            <a:extLst>
              <a:ext uri="{FF2B5EF4-FFF2-40B4-BE49-F238E27FC236}">
                <a16:creationId xmlns:a16="http://schemas.microsoft.com/office/drawing/2014/main" id="{F89FB645-6C7F-495E-A611-20A0D945E5D7}"/>
              </a:ext>
            </a:extLst>
          </p:cNvPr>
          <p:cNvSpPr txBox="1"/>
          <p:nvPr/>
        </p:nvSpPr>
        <p:spPr>
          <a:xfrm>
            <a:off x="6896746" y="2402237"/>
            <a:ext cx="3301139" cy="1477328"/>
          </a:xfrm>
          <a:prstGeom prst="rect">
            <a:avLst/>
          </a:prstGeom>
          <a:noFill/>
        </p:spPr>
        <p:txBody>
          <a:bodyPr wrap="square" rtlCol="0">
            <a:spAutoFit/>
          </a:bodyPr>
          <a:lstStyle/>
          <a:p>
            <a:pPr marL="285750" indent="-285750">
              <a:buFont typeface="Arial" panose="020B0604020202020204" pitchFamily="34" charset="0"/>
              <a:buChar char="•"/>
            </a:pPr>
            <a:r>
              <a:rPr lang="en-GB" dirty="0"/>
              <a:t>Legislation</a:t>
            </a:r>
          </a:p>
          <a:p>
            <a:pPr marL="285750" indent="-285750">
              <a:buFont typeface="Arial" panose="020B0604020202020204" pitchFamily="34" charset="0"/>
              <a:buChar char="•"/>
            </a:pPr>
            <a:r>
              <a:rPr lang="en-GB" dirty="0"/>
              <a:t>Donald Trump</a:t>
            </a:r>
          </a:p>
          <a:p>
            <a:pPr marL="285750" indent="-285750">
              <a:buFont typeface="Arial" panose="020B0604020202020204" pitchFamily="34" charset="0"/>
              <a:buChar char="•"/>
            </a:pPr>
            <a:r>
              <a:rPr lang="en-GB" dirty="0"/>
              <a:t>My Engagement</a:t>
            </a:r>
          </a:p>
          <a:p>
            <a:pPr marL="285750" indent="-285750">
              <a:buFont typeface="Arial" panose="020B0604020202020204" pitchFamily="34" charset="0"/>
              <a:buChar char="•"/>
            </a:pPr>
            <a:r>
              <a:rPr lang="en-GB" dirty="0"/>
              <a:t>Conclusion</a:t>
            </a:r>
          </a:p>
          <a:p>
            <a:pPr marL="285750" indent="-285750">
              <a:buFont typeface="Arial" panose="020B0604020202020204" pitchFamily="34" charset="0"/>
              <a:buChar char="•"/>
            </a:pPr>
            <a:r>
              <a:rPr lang="en-GB" dirty="0"/>
              <a:t>Reference List </a:t>
            </a:r>
          </a:p>
        </p:txBody>
      </p:sp>
    </p:spTree>
    <p:extLst>
      <p:ext uri="{BB962C8B-B14F-4D97-AF65-F5344CB8AC3E}">
        <p14:creationId xmlns:p14="http://schemas.microsoft.com/office/powerpoint/2010/main" val="3596499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C9C23-DB97-496A-9406-DECC6369B1E2}"/>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7F579B0D-FEAA-49D5-85D8-3B582C28FC60}"/>
              </a:ext>
            </a:extLst>
          </p:cNvPr>
          <p:cNvSpPr>
            <a:spLocks noGrp="1"/>
          </p:cNvSpPr>
          <p:nvPr>
            <p:ph idx="1"/>
          </p:nvPr>
        </p:nvSpPr>
        <p:spPr/>
        <p:txBody>
          <a:bodyPr/>
          <a:lstStyle/>
          <a:p>
            <a:pPr marL="0" indent="0">
              <a:buNone/>
            </a:pPr>
            <a:r>
              <a:rPr lang="en-GB" dirty="0"/>
              <a:t>Throughout this PowerPoint presentation I will demonstrate my engagement with current political events, legislation and manifesto from a Wales, UK and World perspective.</a:t>
            </a:r>
          </a:p>
        </p:txBody>
      </p:sp>
    </p:spTree>
    <p:extLst>
      <p:ext uri="{BB962C8B-B14F-4D97-AF65-F5344CB8AC3E}">
        <p14:creationId xmlns:p14="http://schemas.microsoft.com/office/powerpoint/2010/main" val="3057553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89F36-28CF-4085-89F9-76B961E55E4F}"/>
              </a:ext>
            </a:extLst>
          </p:cNvPr>
          <p:cNvSpPr>
            <a:spLocks noGrp="1"/>
          </p:cNvSpPr>
          <p:nvPr>
            <p:ph type="title"/>
          </p:nvPr>
        </p:nvSpPr>
        <p:spPr/>
        <p:txBody>
          <a:bodyPr/>
          <a:lstStyle/>
          <a:p>
            <a:r>
              <a:rPr lang="en-GB" dirty="0"/>
              <a:t>Political events	</a:t>
            </a:r>
          </a:p>
        </p:txBody>
      </p:sp>
      <p:sp>
        <p:nvSpPr>
          <p:cNvPr id="3" name="Content Placeholder 2">
            <a:extLst>
              <a:ext uri="{FF2B5EF4-FFF2-40B4-BE49-F238E27FC236}">
                <a16:creationId xmlns:a16="http://schemas.microsoft.com/office/drawing/2014/main" id="{3FC94AFE-79E1-4EB5-B72C-BDA9B12062CA}"/>
              </a:ext>
            </a:extLst>
          </p:cNvPr>
          <p:cNvSpPr>
            <a:spLocks noGrp="1"/>
          </p:cNvSpPr>
          <p:nvPr>
            <p:ph idx="1"/>
          </p:nvPr>
        </p:nvSpPr>
        <p:spPr/>
        <p:txBody>
          <a:bodyPr/>
          <a:lstStyle/>
          <a:p>
            <a:r>
              <a:rPr lang="en-GB" dirty="0"/>
              <a:t>This is defined by a decision that is made by the people in government, for the benefits of the people in the country (Reverso Dictionary, 2018).</a:t>
            </a:r>
          </a:p>
        </p:txBody>
      </p:sp>
    </p:spTree>
    <p:extLst>
      <p:ext uri="{BB962C8B-B14F-4D97-AF65-F5344CB8AC3E}">
        <p14:creationId xmlns:p14="http://schemas.microsoft.com/office/powerpoint/2010/main" val="96172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6DDE5-D402-4C78-B531-48B6D50C3605}"/>
              </a:ext>
            </a:extLst>
          </p:cNvPr>
          <p:cNvSpPr>
            <a:spLocks noGrp="1"/>
          </p:cNvSpPr>
          <p:nvPr>
            <p:ph type="title"/>
          </p:nvPr>
        </p:nvSpPr>
        <p:spPr/>
        <p:txBody>
          <a:bodyPr/>
          <a:lstStyle/>
          <a:p>
            <a:r>
              <a:rPr lang="en-GB" dirty="0"/>
              <a:t>Listening to the people of Britain</a:t>
            </a:r>
          </a:p>
        </p:txBody>
      </p:sp>
      <p:sp>
        <p:nvSpPr>
          <p:cNvPr id="3" name="Content Placeholder 2">
            <a:extLst>
              <a:ext uri="{FF2B5EF4-FFF2-40B4-BE49-F238E27FC236}">
                <a16:creationId xmlns:a16="http://schemas.microsoft.com/office/drawing/2014/main" id="{D9656626-84F4-40DD-8086-4A30F6389CE2}"/>
              </a:ext>
            </a:extLst>
          </p:cNvPr>
          <p:cNvSpPr>
            <a:spLocks noGrp="1"/>
          </p:cNvSpPr>
          <p:nvPr>
            <p:ph idx="1"/>
          </p:nvPr>
        </p:nvSpPr>
        <p:spPr/>
        <p:txBody>
          <a:bodyPr/>
          <a:lstStyle/>
          <a:p>
            <a:r>
              <a:rPr lang="en-GB" dirty="0"/>
              <a:t>David Cameron (PM) called the referendum for Britain leaving the EU after listening to the demands of the population with their concerns of increasing demands on health care, and social benefit systems in Britain  because of the ever increasing migration of European migrants which would inevitably lead to an unsustainable level of financial funding commitment by the government (BBC News, 2016).</a:t>
            </a:r>
          </a:p>
          <a:p>
            <a:endParaRPr lang="en-GB" dirty="0"/>
          </a:p>
          <a:p>
            <a:pPr marL="0" indent="0">
              <a:buNone/>
            </a:pPr>
            <a:endParaRPr lang="en-GB" dirty="0"/>
          </a:p>
        </p:txBody>
      </p:sp>
    </p:spTree>
    <p:extLst>
      <p:ext uri="{BB962C8B-B14F-4D97-AF65-F5344CB8AC3E}">
        <p14:creationId xmlns:p14="http://schemas.microsoft.com/office/powerpoint/2010/main" val="1817637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2F84B-49BC-487F-AE66-82FFC7D9C2FB}"/>
              </a:ext>
            </a:extLst>
          </p:cNvPr>
          <p:cNvSpPr>
            <a:spLocks noGrp="1"/>
          </p:cNvSpPr>
          <p:nvPr>
            <p:ph type="title"/>
          </p:nvPr>
        </p:nvSpPr>
        <p:spPr/>
        <p:txBody>
          <a:bodyPr/>
          <a:lstStyle/>
          <a:p>
            <a:r>
              <a:rPr lang="en-GB" dirty="0"/>
              <a:t>Brexit </a:t>
            </a:r>
          </a:p>
        </p:txBody>
      </p:sp>
      <p:pic>
        <p:nvPicPr>
          <p:cNvPr id="1026" name="Picture 2" descr="Image result for brexit pictures">
            <a:extLst>
              <a:ext uri="{FF2B5EF4-FFF2-40B4-BE49-F238E27FC236}">
                <a16:creationId xmlns:a16="http://schemas.microsoft.com/office/drawing/2014/main" id="{20BC7963-427C-4489-A2C9-9D2952D7F50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3278" y="2156302"/>
            <a:ext cx="4525147" cy="254539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018909E-A84C-406D-B4B7-B4E76BE32350}"/>
              </a:ext>
            </a:extLst>
          </p:cNvPr>
          <p:cNvSpPr txBox="1"/>
          <p:nvPr/>
        </p:nvSpPr>
        <p:spPr>
          <a:xfrm>
            <a:off x="588937" y="4701697"/>
            <a:ext cx="3347634" cy="369332"/>
          </a:xfrm>
          <a:prstGeom prst="rect">
            <a:avLst/>
          </a:prstGeom>
          <a:noFill/>
        </p:spPr>
        <p:txBody>
          <a:bodyPr wrap="square" rtlCol="0">
            <a:spAutoFit/>
          </a:bodyPr>
          <a:lstStyle/>
          <a:p>
            <a:r>
              <a:rPr lang="en-GB" dirty="0"/>
              <a:t>(Image of Brexit, 2016)</a:t>
            </a:r>
          </a:p>
        </p:txBody>
      </p:sp>
      <p:sp>
        <p:nvSpPr>
          <p:cNvPr id="6" name="TextBox 5">
            <a:extLst>
              <a:ext uri="{FF2B5EF4-FFF2-40B4-BE49-F238E27FC236}">
                <a16:creationId xmlns:a16="http://schemas.microsoft.com/office/drawing/2014/main" id="{C25DDC8D-464E-427B-B195-5AEA1B14FCA2}"/>
              </a:ext>
            </a:extLst>
          </p:cNvPr>
          <p:cNvSpPr txBox="1"/>
          <p:nvPr/>
        </p:nvSpPr>
        <p:spPr>
          <a:xfrm>
            <a:off x="6354305" y="2156302"/>
            <a:ext cx="4525147" cy="2585323"/>
          </a:xfrm>
          <a:prstGeom prst="rect">
            <a:avLst/>
          </a:prstGeom>
          <a:noFill/>
        </p:spPr>
        <p:txBody>
          <a:bodyPr wrap="square" rtlCol="0">
            <a:spAutoFit/>
          </a:bodyPr>
          <a:lstStyle/>
          <a:p>
            <a:pPr marL="285750" indent="-285750">
              <a:buFont typeface="Arial" panose="020B0604020202020204" pitchFamily="34" charset="0"/>
              <a:buChar char="•"/>
            </a:pPr>
            <a:r>
              <a:rPr lang="en-GB" dirty="0"/>
              <a:t>On 23</a:t>
            </a:r>
            <a:r>
              <a:rPr lang="en-GB" baseline="30000" dirty="0"/>
              <a:t>rd</a:t>
            </a:r>
            <a:r>
              <a:rPr lang="en-GB" dirty="0"/>
              <a:t> June 2016, Britain voted in a referendum on whether they wanted to remain or leave the EU. </a:t>
            </a:r>
          </a:p>
          <a:p>
            <a:pPr marL="285750" indent="-285750">
              <a:buFont typeface="Arial" panose="020B0604020202020204" pitchFamily="34" charset="0"/>
              <a:buChar char="•"/>
            </a:pPr>
            <a:endParaRPr lang="en-GB" dirty="0"/>
          </a:p>
          <a:p>
            <a:endParaRPr lang="en-GB" dirty="0"/>
          </a:p>
          <a:p>
            <a:pPr marL="285750" indent="-285750">
              <a:buFont typeface="Arial" panose="020B0604020202020204" pitchFamily="34" charset="0"/>
              <a:buChar char="•"/>
            </a:pPr>
            <a:r>
              <a:rPr lang="en-GB" dirty="0"/>
              <a:t>51% voted to leave</a:t>
            </a:r>
          </a:p>
          <a:p>
            <a:pPr marL="285750" indent="-285750">
              <a:buFont typeface="Arial" panose="020B0604020202020204" pitchFamily="34" charset="0"/>
              <a:buChar char="•"/>
            </a:pPr>
            <a:r>
              <a:rPr lang="en-GB" dirty="0"/>
              <a:t>48% voted to remain </a:t>
            </a:r>
          </a:p>
          <a:p>
            <a:pPr marL="285750" indent="-285750">
              <a:buFont typeface="Arial" panose="020B0604020202020204" pitchFamily="34" charset="0"/>
              <a:buChar char="•"/>
            </a:pPr>
            <a:endParaRPr lang="en-GB" dirty="0"/>
          </a:p>
          <a:p>
            <a:r>
              <a:rPr lang="en-GB" dirty="0"/>
              <a:t>                                        (BBC News, 2018)</a:t>
            </a:r>
          </a:p>
        </p:txBody>
      </p:sp>
    </p:spTree>
    <p:extLst>
      <p:ext uri="{BB962C8B-B14F-4D97-AF65-F5344CB8AC3E}">
        <p14:creationId xmlns:p14="http://schemas.microsoft.com/office/powerpoint/2010/main" val="4120373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25189-5076-4787-AA3F-0001441C76A2}"/>
              </a:ext>
            </a:extLst>
          </p:cNvPr>
          <p:cNvSpPr>
            <a:spLocks noGrp="1"/>
          </p:cNvSpPr>
          <p:nvPr>
            <p:ph type="title"/>
          </p:nvPr>
        </p:nvSpPr>
        <p:spPr/>
        <p:txBody>
          <a:bodyPr/>
          <a:lstStyle/>
          <a:p>
            <a:r>
              <a:rPr lang="en-GB" dirty="0"/>
              <a:t>Change in Prime ministers </a:t>
            </a:r>
          </a:p>
        </p:txBody>
      </p:sp>
      <p:sp>
        <p:nvSpPr>
          <p:cNvPr id="3" name="Content Placeholder 2">
            <a:extLst>
              <a:ext uri="{FF2B5EF4-FFF2-40B4-BE49-F238E27FC236}">
                <a16:creationId xmlns:a16="http://schemas.microsoft.com/office/drawing/2014/main" id="{DA1DB045-FFD5-415C-8013-6CCB8D1DA045}"/>
              </a:ext>
            </a:extLst>
          </p:cNvPr>
          <p:cNvSpPr>
            <a:spLocks noGrp="1"/>
          </p:cNvSpPr>
          <p:nvPr>
            <p:ph idx="1"/>
          </p:nvPr>
        </p:nvSpPr>
        <p:spPr/>
        <p:txBody>
          <a:bodyPr/>
          <a:lstStyle/>
          <a:p>
            <a:r>
              <a:rPr lang="en-GB" dirty="0"/>
              <a:t>Due to the result of Brexit, David Cameron later resigned his post as PM because he wanted to remain this is where Theresa May was appointed as the new PM of Britain </a:t>
            </a:r>
          </a:p>
          <a:p>
            <a:endParaRPr lang="en-GB" dirty="0"/>
          </a:p>
        </p:txBody>
      </p:sp>
      <p:pic>
        <p:nvPicPr>
          <p:cNvPr id="2052" name="Picture 4" descr="Image result for david cameron and theresa may">
            <a:extLst>
              <a:ext uri="{FF2B5EF4-FFF2-40B4-BE49-F238E27FC236}">
                <a16:creationId xmlns:a16="http://schemas.microsoft.com/office/drawing/2014/main" id="{38FC61F8-899D-4A37-8DD1-99171D5B0C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7146" y="2946054"/>
            <a:ext cx="5300905" cy="310742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4BCF6C6-B9CF-4787-AB49-C21517F0E220}"/>
              </a:ext>
            </a:extLst>
          </p:cNvPr>
          <p:cNvSpPr txBox="1"/>
          <p:nvPr/>
        </p:nvSpPr>
        <p:spPr>
          <a:xfrm>
            <a:off x="6438051" y="5599765"/>
            <a:ext cx="2665708" cy="369332"/>
          </a:xfrm>
          <a:prstGeom prst="rect">
            <a:avLst/>
          </a:prstGeom>
          <a:noFill/>
        </p:spPr>
        <p:txBody>
          <a:bodyPr wrap="square" rtlCol="0">
            <a:spAutoFit/>
          </a:bodyPr>
          <a:lstStyle/>
          <a:p>
            <a:r>
              <a:rPr lang="en-GB" dirty="0"/>
              <a:t>(Downing St image, 2016)</a:t>
            </a:r>
          </a:p>
        </p:txBody>
      </p:sp>
    </p:spTree>
    <p:extLst>
      <p:ext uri="{BB962C8B-B14F-4D97-AF65-F5344CB8AC3E}">
        <p14:creationId xmlns:p14="http://schemas.microsoft.com/office/powerpoint/2010/main" val="3351018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65C8F-4716-47AF-80E0-1683EE4758D8}"/>
              </a:ext>
            </a:extLst>
          </p:cNvPr>
          <p:cNvSpPr>
            <a:spLocks noGrp="1"/>
          </p:cNvSpPr>
          <p:nvPr>
            <p:ph type="title"/>
          </p:nvPr>
        </p:nvSpPr>
        <p:spPr/>
        <p:txBody>
          <a:bodyPr/>
          <a:lstStyle/>
          <a:p>
            <a:r>
              <a:rPr lang="en-GB" dirty="0"/>
              <a:t>General Election </a:t>
            </a:r>
          </a:p>
        </p:txBody>
      </p:sp>
      <p:sp>
        <p:nvSpPr>
          <p:cNvPr id="3" name="Content Placeholder 2">
            <a:extLst>
              <a:ext uri="{FF2B5EF4-FFF2-40B4-BE49-F238E27FC236}">
                <a16:creationId xmlns:a16="http://schemas.microsoft.com/office/drawing/2014/main" id="{16D07158-B6D3-4C6E-BBF7-521B6B52DA9B}"/>
              </a:ext>
            </a:extLst>
          </p:cNvPr>
          <p:cNvSpPr>
            <a:spLocks noGrp="1"/>
          </p:cNvSpPr>
          <p:nvPr>
            <p:ph idx="1"/>
          </p:nvPr>
        </p:nvSpPr>
        <p:spPr/>
        <p:txBody>
          <a:bodyPr/>
          <a:lstStyle/>
          <a:p>
            <a:r>
              <a:rPr lang="en-GB" dirty="0"/>
              <a:t>Theresa May called a general election, so that she would win the overall majority in the House of Commons.  Without the result she expected she then had to create a coalition with the Irish National Party (DUP) to form the majority  of seats to enable them to begin Brexit negotiations (BBC News, 2017).</a:t>
            </a:r>
          </a:p>
          <a:p>
            <a:endParaRPr lang="en-GB" dirty="0"/>
          </a:p>
        </p:txBody>
      </p:sp>
    </p:spTree>
    <p:extLst>
      <p:ext uri="{BB962C8B-B14F-4D97-AF65-F5344CB8AC3E}">
        <p14:creationId xmlns:p14="http://schemas.microsoft.com/office/powerpoint/2010/main" val="3975465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B41A9-DA44-4BAD-BFCB-E9ED346E0544}"/>
              </a:ext>
            </a:extLst>
          </p:cNvPr>
          <p:cNvSpPr>
            <a:spLocks noGrp="1"/>
          </p:cNvSpPr>
          <p:nvPr>
            <p:ph type="title"/>
          </p:nvPr>
        </p:nvSpPr>
        <p:spPr/>
        <p:txBody>
          <a:bodyPr/>
          <a:lstStyle/>
          <a:p>
            <a:r>
              <a:rPr lang="en-GB" dirty="0"/>
              <a:t>Article 50</a:t>
            </a:r>
          </a:p>
        </p:txBody>
      </p:sp>
      <p:sp>
        <p:nvSpPr>
          <p:cNvPr id="3" name="Content Placeholder 2">
            <a:extLst>
              <a:ext uri="{FF2B5EF4-FFF2-40B4-BE49-F238E27FC236}">
                <a16:creationId xmlns:a16="http://schemas.microsoft.com/office/drawing/2014/main" id="{073FC9BA-1E32-4254-829A-5A986F3D6505}"/>
              </a:ext>
            </a:extLst>
          </p:cNvPr>
          <p:cNvSpPr>
            <a:spLocks noGrp="1"/>
          </p:cNvSpPr>
          <p:nvPr>
            <p:ph idx="1"/>
          </p:nvPr>
        </p:nvSpPr>
        <p:spPr/>
        <p:txBody>
          <a:bodyPr/>
          <a:lstStyle/>
          <a:p>
            <a:r>
              <a:rPr lang="en-GB" dirty="0"/>
              <a:t>On March 28</a:t>
            </a:r>
            <a:r>
              <a:rPr lang="en-GB" baseline="30000" dirty="0"/>
              <a:t>th</a:t>
            </a:r>
            <a:r>
              <a:rPr lang="en-GB" dirty="0"/>
              <a:t> 2017,  Article 50 was triggered, Theresa May had signed this to begin negotiations for Brexit to happen within two years (Laura Hughes and Robert Midgley, 2017).  </a:t>
            </a:r>
          </a:p>
        </p:txBody>
      </p:sp>
    </p:spTree>
    <p:extLst>
      <p:ext uri="{BB962C8B-B14F-4D97-AF65-F5344CB8AC3E}">
        <p14:creationId xmlns:p14="http://schemas.microsoft.com/office/powerpoint/2010/main" val="1899693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97AEF-54CE-4501-9E2A-E292C3521ACA}"/>
              </a:ext>
            </a:extLst>
          </p:cNvPr>
          <p:cNvSpPr>
            <a:spLocks noGrp="1"/>
          </p:cNvSpPr>
          <p:nvPr>
            <p:ph type="title"/>
          </p:nvPr>
        </p:nvSpPr>
        <p:spPr/>
        <p:txBody>
          <a:bodyPr/>
          <a:lstStyle/>
          <a:p>
            <a:r>
              <a:rPr lang="en-GB" dirty="0"/>
              <a:t>Brexit effecting wales/Britain</a:t>
            </a:r>
          </a:p>
        </p:txBody>
      </p:sp>
      <p:sp>
        <p:nvSpPr>
          <p:cNvPr id="3" name="Content Placeholder 2">
            <a:extLst>
              <a:ext uri="{FF2B5EF4-FFF2-40B4-BE49-F238E27FC236}">
                <a16:creationId xmlns:a16="http://schemas.microsoft.com/office/drawing/2014/main" id="{30830353-5C00-43CC-AF15-D7D1961F9637}"/>
              </a:ext>
            </a:extLst>
          </p:cNvPr>
          <p:cNvSpPr>
            <a:spLocks noGrp="1"/>
          </p:cNvSpPr>
          <p:nvPr>
            <p:ph idx="1"/>
          </p:nvPr>
        </p:nvSpPr>
        <p:spPr/>
        <p:txBody>
          <a:bodyPr/>
          <a:lstStyle/>
          <a:p>
            <a:r>
              <a:rPr lang="en-GB" dirty="0"/>
              <a:t>Britain</a:t>
            </a:r>
          </a:p>
          <a:p>
            <a:pPr marL="457200" lvl="1" indent="0">
              <a:buNone/>
            </a:pPr>
            <a:r>
              <a:rPr lang="en-GB" dirty="0"/>
              <a:t> importing/exporting, stock exchange and legislations.</a:t>
            </a:r>
          </a:p>
          <a:p>
            <a:pPr marL="457200" lvl="1" indent="0">
              <a:buNone/>
            </a:pPr>
            <a:endParaRPr lang="en-GB" dirty="0"/>
          </a:p>
          <a:p>
            <a:r>
              <a:rPr lang="en-GB" dirty="0"/>
              <a:t>Wales-</a:t>
            </a:r>
          </a:p>
          <a:p>
            <a:pPr marL="0" indent="0">
              <a:buNone/>
            </a:pPr>
            <a:r>
              <a:rPr lang="en-GB" dirty="0"/>
              <a:t>	EU funding to wales</a:t>
            </a:r>
          </a:p>
          <a:p>
            <a:pPr marL="0" indent="0">
              <a:buNone/>
            </a:pPr>
            <a:r>
              <a:rPr lang="en-GB" dirty="0"/>
              <a:t>example: Flying Start,  highway maintenance, community projects and promoting welsh language. </a:t>
            </a:r>
          </a:p>
          <a:p>
            <a:pPr marL="0" indent="0">
              <a:buNone/>
            </a:pPr>
            <a:endParaRPr lang="en-GB" dirty="0"/>
          </a:p>
        </p:txBody>
      </p:sp>
    </p:spTree>
    <p:extLst>
      <p:ext uri="{BB962C8B-B14F-4D97-AF65-F5344CB8AC3E}">
        <p14:creationId xmlns:p14="http://schemas.microsoft.com/office/powerpoint/2010/main" val="3040472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28C07-672A-4F2F-A803-2250A90F9EA7}"/>
              </a:ext>
            </a:extLst>
          </p:cNvPr>
          <p:cNvSpPr>
            <a:spLocks noGrp="1"/>
          </p:cNvSpPr>
          <p:nvPr>
            <p:ph type="title"/>
          </p:nvPr>
        </p:nvSpPr>
        <p:spPr/>
        <p:txBody>
          <a:bodyPr/>
          <a:lstStyle/>
          <a:p>
            <a:r>
              <a:rPr lang="en-GB" dirty="0"/>
              <a:t>Legislation</a:t>
            </a:r>
          </a:p>
        </p:txBody>
      </p:sp>
      <p:sp>
        <p:nvSpPr>
          <p:cNvPr id="3" name="Content Placeholder 2">
            <a:extLst>
              <a:ext uri="{FF2B5EF4-FFF2-40B4-BE49-F238E27FC236}">
                <a16:creationId xmlns:a16="http://schemas.microsoft.com/office/drawing/2014/main" id="{A44A9085-2087-425A-A8F4-AE18717A856F}"/>
              </a:ext>
            </a:extLst>
          </p:cNvPr>
          <p:cNvSpPr>
            <a:spLocks noGrp="1"/>
          </p:cNvSpPr>
          <p:nvPr>
            <p:ph idx="1"/>
          </p:nvPr>
        </p:nvSpPr>
        <p:spPr/>
        <p:txBody>
          <a:bodyPr/>
          <a:lstStyle/>
          <a:p>
            <a:r>
              <a:rPr lang="en-GB" dirty="0"/>
              <a:t>The EU have created all legislation which is now making people questions whether any current legislation will still be adhered too an example of the current legislation that many people adhere too is: </a:t>
            </a:r>
          </a:p>
          <a:p>
            <a:pPr lvl="1"/>
            <a:r>
              <a:rPr lang="en-GB" dirty="0"/>
              <a:t>Equality Act 2010</a:t>
            </a:r>
          </a:p>
          <a:p>
            <a:pPr lvl="1"/>
            <a:r>
              <a:rPr lang="en-GB" dirty="0"/>
              <a:t>Disability Discrimination Act 1985</a:t>
            </a:r>
          </a:p>
          <a:p>
            <a:pPr marL="457200" lvl="1" indent="0">
              <a:buNone/>
            </a:pPr>
            <a:r>
              <a:rPr lang="en-GB" dirty="0"/>
              <a:t>				(European Union, 2018).</a:t>
            </a:r>
          </a:p>
        </p:txBody>
      </p:sp>
    </p:spTree>
    <p:extLst>
      <p:ext uri="{BB962C8B-B14F-4D97-AF65-F5344CB8AC3E}">
        <p14:creationId xmlns:p14="http://schemas.microsoft.com/office/powerpoint/2010/main" val="6816529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1F820-0244-4811-A989-1F14EEE28654}"/>
              </a:ext>
            </a:extLst>
          </p:cNvPr>
          <p:cNvSpPr>
            <a:spLocks noGrp="1"/>
          </p:cNvSpPr>
          <p:nvPr>
            <p:ph type="title"/>
          </p:nvPr>
        </p:nvSpPr>
        <p:spPr/>
        <p:txBody>
          <a:bodyPr/>
          <a:lstStyle/>
          <a:p>
            <a:r>
              <a:rPr lang="en-GB" dirty="0"/>
              <a:t>Donald Trump </a:t>
            </a:r>
          </a:p>
        </p:txBody>
      </p:sp>
      <p:sp>
        <p:nvSpPr>
          <p:cNvPr id="3" name="Content Placeholder 2">
            <a:extLst>
              <a:ext uri="{FF2B5EF4-FFF2-40B4-BE49-F238E27FC236}">
                <a16:creationId xmlns:a16="http://schemas.microsoft.com/office/drawing/2014/main" id="{C7E4562A-35A0-40F0-9D59-F9CBA5E29B38}"/>
              </a:ext>
            </a:extLst>
          </p:cNvPr>
          <p:cNvSpPr>
            <a:spLocks noGrp="1"/>
          </p:cNvSpPr>
          <p:nvPr>
            <p:ph idx="1"/>
          </p:nvPr>
        </p:nvSpPr>
        <p:spPr>
          <a:xfrm>
            <a:off x="1451578" y="1853754"/>
            <a:ext cx="9603275" cy="3450613"/>
          </a:xfrm>
        </p:spPr>
        <p:txBody>
          <a:bodyPr/>
          <a:lstStyle/>
          <a:p>
            <a:r>
              <a:rPr lang="en-GB" dirty="0"/>
              <a:t>Donald Trump is the Prime Minister of the USA</a:t>
            </a:r>
          </a:p>
          <a:p>
            <a:r>
              <a:rPr lang="en-GB" dirty="0"/>
              <a:t>The political problems that Trump wants to improve is building a wall across the Mexican border to avoid immigration, due to funding issues he is still trying to encourage Mexico to pay for this wall (Phillips and Phillips, 2018). </a:t>
            </a:r>
          </a:p>
          <a:p>
            <a:r>
              <a:rPr lang="en-GB" dirty="0"/>
              <a:t>Kim Jong-Un is the North Korean dictator and he is currently looking at threatening Trump with his weapons, which has now resulted in North Korea being a no fly zone (Carey, 2018).</a:t>
            </a:r>
          </a:p>
          <a:p>
            <a:endParaRPr lang="en-GB" dirty="0"/>
          </a:p>
        </p:txBody>
      </p:sp>
    </p:spTree>
    <p:extLst>
      <p:ext uri="{BB962C8B-B14F-4D97-AF65-F5344CB8AC3E}">
        <p14:creationId xmlns:p14="http://schemas.microsoft.com/office/powerpoint/2010/main" val="3387016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16989-3D9F-4802-ABF5-0BFF5B6E3C14}"/>
              </a:ext>
            </a:extLst>
          </p:cNvPr>
          <p:cNvSpPr>
            <a:spLocks noGrp="1"/>
          </p:cNvSpPr>
          <p:nvPr>
            <p:ph type="title"/>
          </p:nvPr>
        </p:nvSpPr>
        <p:spPr/>
        <p:txBody>
          <a:bodyPr/>
          <a:lstStyle/>
          <a:p>
            <a:r>
              <a:rPr lang="en-GB" dirty="0"/>
              <a:t>MY Engagement with Political Events</a:t>
            </a:r>
          </a:p>
        </p:txBody>
      </p:sp>
      <p:sp>
        <p:nvSpPr>
          <p:cNvPr id="3" name="Content Placeholder 2">
            <a:extLst>
              <a:ext uri="{FF2B5EF4-FFF2-40B4-BE49-F238E27FC236}">
                <a16:creationId xmlns:a16="http://schemas.microsoft.com/office/drawing/2014/main" id="{9089FD4F-D2B4-4F3A-8755-BC107DFF105D}"/>
              </a:ext>
            </a:extLst>
          </p:cNvPr>
          <p:cNvSpPr>
            <a:spLocks noGrp="1"/>
          </p:cNvSpPr>
          <p:nvPr>
            <p:ph idx="1"/>
          </p:nvPr>
        </p:nvSpPr>
        <p:spPr/>
        <p:txBody>
          <a:bodyPr/>
          <a:lstStyle/>
          <a:p>
            <a:r>
              <a:rPr lang="en-GB" dirty="0"/>
              <a:t>Girlguiding House of Commons tour which resulting in meeting up with the local MP of Llanelli; Nia Griffith.</a:t>
            </a:r>
          </a:p>
          <a:p>
            <a:r>
              <a:rPr lang="en-GB" dirty="0"/>
              <a:t>World perspective- volunteering in India</a:t>
            </a:r>
          </a:p>
          <a:p>
            <a:endParaRPr lang="en-GB" dirty="0"/>
          </a:p>
        </p:txBody>
      </p:sp>
    </p:spTree>
    <p:extLst>
      <p:ext uri="{BB962C8B-B14F-4D97-AF65-F5344CB8AC3E}">
        <p14:creationId xmlns:p14="http://schemas.microsoft.com/office/powerpoint/2010/main" val="3845836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ED495-DE9F-4992-A94B-BD7A239D50F8}"/>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4DA38939-9760-48B7-9E3B-B166D670D8CC}"/>
              </a:ext>
            </a:extLst>
          </p:cNvPr>
          <p:cNvSpPr>
            <a:spLocks noGrp="1"/>
          </p:cNvSpPr>
          <p:nvPr>
            <p:ph idx="1"/>
          </p:nvPr>
        </p:nvSpPr>
        <p:spPr/>
        <p:txBody>
          <a:bodyPr/>
          <a:lstStyle/>
          <a:p>
            <a:r>
              <a:rPr lang="en-GB" dirty="0"/>
              <a:t>My conclusion on political events is that there is something ongoing on a daily occurrence, it is very hard to keep up with all the events, I believe that as you get knowledge about politics it changes/ gets updated regularly. </a:t>
            </a:r>
          </a:p>
        </p:txBody>
      </p:sp>
    </p:spTree>
    <p:extLst>
      <p:ext uri="{BB962C8B-B14F-4D97-AF65-F5344CB8AC3E}">
        <p14:creationId xmlns:p14="http://schemas.microsoft.com/office/powerpoint/2010/main" val="5435223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FA54B-94F2-4E8E-BC0F-F5DD70CCEA55}"/>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15A7CB9F-A74F-4989-A4F6-6ACAF6A10864}"/>
              </a:ext>
            </a:extLst>
          </p:cNvPr>
          <p:cNvSpPr>
            <a:spLocks noGrp="1"/>
          </p:cNvSpPr>
          <p:nvPr>
            <p:ph idx="1"/>
          </p:nvPr>
        </p:nvSpPr>
        <p:spPr>
          <a:xfrm>
            <a:off x="1451579" y="1853754"/>
            <a:ext cx="9603275" cy="4199727"/>
          </a:xfrm>
        </p:spPr>
        <p:txBody>
          <a:bodyPr>
            <a:normAutofit fontScale="85000" lnSpcReduction="10000"/>
          </a:bodyPr>
          <a:lstStyle/>
          <a:p>
            <a:r>
              <a:rPr lang="en-GB" dirty="0"/>
              <a:t>BBC News. (2016). </a:t>
            </a:r>
            <a:r>
              <a:rPr lang="en-GB" i="1" dirty="0"/>
              <a:t>Cameron defends Brexit vote decision</a:t>
            </a:r>
            <a:r>
              <a:rPr lang="en-GB" dirty="0"/>
              <a:t>. [online] Available at: http://www.bbc.co.uk/news/uk-politics-38261534 [Accessed 25 Jan. 2018].</a:t>
            </a:r>
          </a:p>
          <a:p>
            <a:r>
              <a:rPr lang="en-GB" dirty="0"/>
              <a:t>BBC News. (2017). </a:t>
            </a:r>
            <a:r>
              <a:rPr lang="en-GB" i="1" dirty="0"/>
              <a:t>May and DUP deal: What you need to know</a:t>
            </a:r>
            <a:r>
              <a:rPr lang="en-GB" dirty="0"/>
              <a:t>. [online] Available at: http://www.bbc.co.uk/news/election-2017-40245514 [Accessed 25 Jan. 2018].</a:t>
            </a:r>
          </a:p>
          <a:p>
            <a:r>
              <a:rPr lang="en-GB" dirty="0"/>
              <a:t>Carey, J. (2018). </a:t>
            </a:r>
            <a:r>
              <a:rPr lang="en-GB" i="1" dirty="0"/>
              <a:t>Trump BANS US flights from North Korea airspace after MISSILE almost hits passenger plane</a:t>
            </a:r>
            <a:r>
              <a:rPr lang="en-GB" dirty="0"/>
              <a:t>. [online] Express.co.uk. Available at: https://www.express.co.uk/news/world/877748/North-Korea-Donald-Trump-Kim-Jong-un-Pyongyang-China-Washington-President-USA-Japan [Accessed 25 Jan. 2018].</a:t>
            </a:r>
          </a:p>
          <a:p>
            <a:r>
              <a:rPr lang="en-GB" dirty="0"/>
              <a:t>Downing St image. (2016). [image] Available at: https://www.google.co.uk/search?q=david+cameron+and+theresa+may&amp;rlz=1C1AZAA_enGB748GB775&amp;tbm=isch&amp;source=iu&amp;ictx=1&amp;fir=0Mm-hxz0Tn49xM%253A%252CHZUl1j2ssKu0RM%252C_&amp;usg=__cuoftY30H83wkPUnfPyz4FX3miE%3D&amp;sa=X&amp;ved=0ahUKEwisiuzOm_PYAhWOL1AKHePTA90Q9QEIKzAB#imgrc=PwtABhPIb8ACBM: [Accessed 25 Jan. 2018].</a:t>
            </a:r>
          </a:p>
          <a:p>
            <a:endParaRPr lang="en-GB" dirty="0"/>
          </a:p>
        </p:txBody>
      </p:sp>
    </p:spTree>
    <p:extLst>
      <p:ext uri="{BB962C8B-B14F-4D97-AF65-F5344CB8AC3E}">
        <p14:creationId xmlns:p14="http://schemas.microsoft.com/office/powerpoint/2010/main" val="507132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16F03-E6B1-4A20-BA98-2B2F359765B4}"/>
              </a:ext>
            </a:extLst>
          </p:cNvPr>
          <p:cNvSpPr>
            <a:spLocks noGrp="1"/>
          </p:cNvSpPr>
          <p:nvPr>
            <p:ph type="title"/>
          </p:nvPr>
        </p:nvSpPr>
        <p:spPr/>
        <p:txBody>
          <a:bodyPr/>
          <a:lstStyle/>
          <a:p>
            <a:r>
              <a:rPr lang="en-GB" dirty="0"/>
              <a:t>Reference List (2)</a:t>
            </a:r>
          </a:p>
        </p:txBody>
      </p:sp>
      <p:sp>
        <p:nvSpPr>
          <p:cNvPr id="3" name="Content Placeholder 2">
            <a:extLst>
              <a:ext uri="{FF2B5EF4-FFF2-40B4-BE49-F238E27FC236}">
                <a16:creationId xmlns:a16="http://schemas.microsoft.com/office/drawing/2014/main" id="{6CA61555-65F5-413D-9140-CD7670E36F7B}"/>
              </a:ext>
            </a:extLst>
          </p:cNvPr>
          <p:cNvSpPr>
            <a:spLocks noGrp="1"/>
          </p:cNvSpPr>
          <p:nvPr>
            <p:ph idx="1"/>
          </p:nvPr>
        </p:nvSpPr>
        <p:spPr>
          <a:xfrm>
            <a:off x="1451579" y="2015732"/>
            <a:ext cx="9603275" cy="3842627"/>
          </a:xfrm>
        </p:spPr>
        <p:txBody>
          <a:bodyPr>
            <a:normAutofit fontScale="85000" lnSpcReduction="20000"/>
          </a:bodyPr>
          <a:lstStyle/>
          <a:p>
            <a:r>
              <a:rPr lang="en-GB" dirty="0"/>
              <a:t>Image of Brexit. (2016). [image] Available at: https://www.google.co.uk/search?q=brexit+pictures&amp;rlz=1C1AZAA_enGB748GB775&amp;tbm=isch&amp;source=iu&amp;ictx=1&amp;fir=jBtZIjOZOdreeM%253A%252C03PfZM4-HWLeSM%252C_&amp;usg=__gH5nFJd3j8ta4dBE2pCDcIj263E%3D&amp;sa=X&amp;ved=0ahUKEwi1_bbvjfPYAhVnI8AKHSJXBDYQ9QEIKTAA#imgrc=GtkdfgxlkEmaiM: [Accessed 25 Jan. 2018].</a:t>
            </a:r>
          </a:p>
          <a:p>
            <a:r>
              <a:rPr lang="en-GB" dirty="0"/>
              <a:t>Laura Hughes and Robert Midgley (2017). </a:t>
            </a:r>
            <a:r>
              <a:rPr lang="en-GB" i="1" dirty="0"/>
              <a:t>How was Article 50 triggered and what happens now?</a:t>
            </a:r>
            <a:r>
              <a:rPr lang="en-GB" dirty="0"/>
              <a:t>. [online] The Telegraph. Available at: http://www.telegraph.co.uk/politics/0/article-50-triggered/ [Accessed 25 Jan. 2018].</a:t>
            </a:r>
          </a:p>
          <a:p>
            <a:r>
              <a:rPr lang="en-GB" dirty="0"/>
              <a:t>Phillips, A. and Phillips, A. (2018). </a:t>
            </a:r>
            <a:r>
              <a:rPr lang="en-GB" i="1" dirty="0"/>
              <a:t>Analysis | 6 months of President Trump, in 7 issues</a:t>
            </a:r>
            <a:r>
              <a:rPr lang="en-GB" dirty="0"/>
              <a:t>. [online] Washington Post. Available at: https://www.washingtonpost.com/news/the-fix/wp/2017/07/20/6-months-of-president-trump-in-7-issues/?utm_term=.afddef88cb0c [Accessed 25 Jan. 2018].</a:t>
            </a:r>
          </a:p>
          <a:p>
            <a:r>
              <a:rPr lang="en-GB" dirty="0"/>
              <a:t>Reverso Dictionary. (2018). </a:t>
            </a:r>
            <a:r>
              <a:rPr lang="en-GB" i="1" dirty="0"/>
              <a:t>Political Events</a:t>
            </a:r>
            <a:r>
              <a:rPr lang="en-GB" dirty="0"/>
              <a:t>. [online] Available at: http://dictionary.reverso.net/english-definition/political%20events [Accessed 25 Jan. 2018].</a:t>
            </a:r>
          </a:p>
          <a:p>
            <a:endParaRPr lang="en-GB" dirty="0"/>
          </a:p>
          <a:p>
            <a:endParaRPr lang="en-GB" dirty="0"/>
          </a:p>
        </p:txBody>
      </p:sp>
    </p:spTree>
    <p:extLst>
      <p:ext uri="{BB962C8B-B14F-4D97-AF65-F5344CB8AC3E}">
        <p14:creationId xmlns:p14="http://schemas.microsoft.com/office/powerpoint/2010/main" val="127569368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247</TotalTime>
  <Words>865</Words>
  <Application>Microsoft Office PowerPoint</Application>
  <PresentationFormat>Widescreen</PresentationFormat>
  <Paragraphs>81</Paragraphs>
  <Slides>16</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Gill Sans MT</vt:lpstr>
      <vt:lpstr>Gallery</vt:lpstr>
      <vt:lpstr>Demonstrate your engagement with current political events, legislation and manifesto from a Wales, UK and World perspective. </vt:lpstr>
      <vt:lpstr>Contents</vt:lpstr>
      <vt:lpstr>Introduction</vt:lpstr>
      <vt:lpstr>Political events </vt:lpstr>
      <vt:lpstr>Listening to the people of Britain</vt:lpstr>
      <vt:lpstr>Brexit </vt:lpstr>
      <vt:lpstr>Change in Prime ministers </vt:lpstr>
      <vt:lpstr>General Election </vt:lpstr>
      <vt:lpstr>Article 50</vt:lpstr>
      <vt:lpstr>Brexit effecting wales/Britain</vt:lpstr>
      <vt:lpstr>Legislation</vt:lpstr>
      <vt:lpstr>Donald Trump </vt:lpstr>
      <vt:lpstr>MY Engagement with Political Events</vt:lpstr>
      <vt:lpstr>Conclusion</vt:lpstr>
      <vt:lpstr>Reference List </vt:lpstr>
      <vt:lpstr>Reference List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Demonstrate your engagement with current political events, legislation and manifesto from a Wales, UK and World perspective.</dc:title>
  <dc:creator>Vikki Rees (1501524)</dc:creator>
  <cp:lastModifiedBy>Vikki Rees (1501524)</cp:lastModifiedBy>
  <cp:revision>18</cp:revision>
  <dcterms:created xsi:type="dcterms:W3CDTF">2018-01-25T10:26:32Z</dcterms:created>
  <dcterms:modified xsi:type="dcterms:W3CDTF">2018-01-25T14:33:49Z</dcterms:modified>
</cp:coreProperties>
</file>