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2" r:id="rId3"/>
    <p:sldId id="263" r:id="rId4"/>
    <p:sldId id="261" r:id="rId5"/>
    <p:sldId id="264" r:id="rId6"/>
    <p:sldId id="273" r:id="rId7"/>
    <p:sldId id="274" r:id="rId8"/>
    <p:sldId id="265" r:id="rId9"/>
    <p:sldId id="272" r:id="rId10"/>
    <p:sldId id="276" r:id="rId11"/>
    <p:sldId id="266" r:id="rId12"/>
    <p:sldId id="271" r:id="rId13"/>
    <p:sldId id="277" r:id="rId14"/>
    <p:sldId id="267" r:id="rId15"/>
    <p:sldId id="268" r:id="rId16"/>
    <p:sldId id="270" r:id="rId17"/>
    <p:sldId id="278" r:id="rId18"/>
    <p:sldId id="269" r:id="rId19"/>
  </p:sldIdLst>
  <p:sldSz cx="10688638" cy="7562850"/>
  <p:notesSz cx="6797675" cy="99282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3F74"/>
    <a:srgbClr val="8CC6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4" autoAdjust="0"/>
  </p:normalViewPr>
  <p:slideViewPr>
    <p:cSldViewPr>
      <p:cViewPr>
        <p:scale>
          <a:sx n="70" d="100"/>
          <a:sy n="70" d="100"/>
        </p:scale>
        <p:origin x="-180" y="6"/>
      </p:cViewPr>
      <p:guideLst>
        <p:guide orient="horz" pos="2382"/>
        <p:guide pos="33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0424CB-6439-4C35-9A11-A8BE672A5763}" type="datetimeFigureOut">
              <a:rPr lang="en-US" smtClean="0"/>
              <a:pPr/>
              <a:t>3/12/2013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BD7AB-AB5A-4A79-8A3B-8D1B8DDDFA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055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68350" y="744538"/>
            <a:ext cx="526097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715907"/>
            <a:ext cx="4984962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814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431814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AA3BDD5-7B3E-4C13-BA99-FD14F37CE3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3461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6DF6FC-20CC-4FAB-9F5C-9A008D57B6DB}" type="slidenum">
              <a:rPr lang="en-GB"/>
              <a:pPr/>
              <a:t>1</a:t>
            </a:fld>
            <a:endParaRPr lang="en-GB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85262" cy="16208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3375" y="4286250"/>
            <a:ext cx="7481888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85263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85263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447800"/>
            <a:ext cx="4465638" cy="383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56238" y="1447800"/>
            <a:ext cx="4467225" cy="383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2812" cy="7064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988" y="2398713"/>
            <a:ext cx="4722812" cy="4357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29250" y="1692275"/>
            <a:ext cx="4724400" cy="7064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29250" y="2398713"/>
            <a:ext cx="4724400" cy="4357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6312" cy="12811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8300" y="301625"/>
            <a:ext cx="5975350" cy="6454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6312" cy="51736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0" y="5294313"/>
            <a:ext cx="6413500" cy="6238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3500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3500" cy="889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3338" y="533400"/>
            <a:ext cx="2270125" cy="474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33400"/>
            <a:ext cx="6662738" cy="474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838200" y="533400"/>
            <a:ext cx="9085263" cy="474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33400"/>
            <a:ext cx="7046913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447800"/>
            <a:ext cx="9085263" cy="1841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3441700"/>
            <a:ext cx="9085263" cy="1841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Title slide PHW Observ b-ground 2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-3175" y="0"/>
            <a:ext cx="10694988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533400"/>
            <a:ext cx="70469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4287" tIns="52144" rIns="104287" bIns="5214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447800"/>
            <a:ext cx="9085263" cy="383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4287" tIns="52144" rIns="104287" bIns="521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38200" y="6629400"/>
            <a:ext cx="6553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GB"/>
              <a:t>Public Health Wales Observatory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</p:sldLayoutIdLst>
  <p:hf sldNum="0" hdr="0" dt="0"/>
  <p:txStyles>
    <p:titleStyle>
      <a:lvl1pPr algn="l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rgbClr val="423F74"/>
          </a:solidFill>
          <a:latin typeface="+mj-lt"/>
          <a:ea typeface="+mj-ea"/>
          <a:cs typeface="+mj-cs"/>
        </a:defRPr>
      </a:lvl1pPr>
      <a:lvl2pPr algn="l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rgbClr val="423F74"/>
          </a:solidFill>
          <a:latin typeface="Verdana Bold" pitchFamily="1" charset="0"/>
          <a:ea typeface="ＭＳ Ｐゴシック" pitchFamily="1" charset="-128"/>
        </a:defRPr>
      </a:lvl2pPr>
      <a:lvl3pPr algn="l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rgbClr val="423F74"/>
          </a:solidFill>
          <a:latin typeface="Verdana Bold" pitchFamily="1" charset="0"/>
          <a:ea typeface="ＭＳ Ｐゴシック" pitchFamily="1" charset="-128"/>
        </a:defRPr>
      </a:lvl3pPr>
      <a:lvl4pPr algn="l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rgbClr val="423F74"/>
          </a:solidFill>
          <a:latin typeface="Verdana Bold" pitchFamily="1" charset="0"/>
          <a:ea typeface="ＭＳ Ｐゴシック" pitchFamily="1" charset="-128"/>
        </a:defRPr>
      </a:lvl4pPr>
      <a:lvl5pPr algn="l" defTabSz="1042988" rtl="0" eaLnBrk="0" fontAlgn="base" hangingPunct="0">
        <a:spcBef>
          <a:spcPct val="0"/>
        </a:spcBef>
        <a:spcAft>
          <a:spcPct val="0"/>
        </a:spcAft>
        <a:defRPr sz="5000">
          <a:solidFill>
            <a:srgbClr val="423F74"/>
          </a:solidFill>
          <a:latin typeface="Verdana Bold" pitchFamily="1" charset="0"/>
          <a:ea typeface="ＭＳ Ｐゴシック" pitchFamily="1" charset="-128"/>
        </a:defRPr>
      </a:lvl5pPr>
      <a:lvl6pPr marL="457200" algn="l" defTabSz="1042988" rtl="0" fontAlgn="base">
        <a:spcBef>
          <a:spcPct val="0"/>
        </a:spcBef>
        <a:spcAft>
          <a:spcPct val="0"/>
        </a:spcAft>
        <a:defRPr sz="5000">
          <a:solidFill>
            <a:srgbClr val="423F74"/>
          </a:solidFill>
          <a:latin typeface="Verdana Bold" pitchFamily="1" charset="0"/>
          <a:ea typeface="ＭＳ Ｐゴシック" pitchFamily="1" charset="-128"/>
        </a:defRPr>
      </a:lvl6pPr>
      <a:lvl7pPr marL="914400" algn="l" defTabSz="1042988" rtl="0" fontAlgn="base">
        <a:spcBef>
          <a:spcPct val="0"/>
        </a:spcBef>
        <a:spcAft>
          <a:spcPct val="0"/>
        </a:spcAft>
        <a:defRPr sz="5000">
          <a:solidFill>
            <a:srgbClr val="423F74"/>
          </a:solidFill>
          <a:latin typeface="Verdana Bold" pitchFamily="1" charset="0"/>
          <a:ea typeface="ＭＳ Ｐゴシック" pitchFamily="1" charset="-128"/>
        </a:defRPr>
      </a:lvl7pPr>
      <a:lvl8pPr marL="1371600" algn="l" defTabSz="1042988" rtl="0" fontAlgn="base">
        <a:spcBef>
          <a:spcPct val="0"/>
        </a:spcBef>
        <a:spcAft>
          <a:spcPct val="0"/>
        </a:spcAft>
        <a:defRPr sz="5000">
          <a:solidFill>
            <a:srgbClr val="423F74"/>
          </a:solidFill>
          <a:latin typeface="Verdana Bold" pitchFamily="1" charset="0"/>
          <a:ea typeface="ＭＳ Ｐゴシック" pitchFamily="1" charset="-128"/>
        </a:defRPr>
      </a:lvl8pPr>
      <a:lvl9pPr marL="1828800" algn="l" defTabSz="1042988" rtl="0" fontAlgn="base">
        <a:spcBef>
          <a:spcPct val="0"/>
        </a:spcBef>
        <a:spcAft>
          <a:spcPct val="0"/>
        </a:spcAft>
        <a:defRPr sz="5000">
          <a:solidFill>
            <a:srgbClr val="423F74"/>
          </a:solidFill>
          <a:latin typeface="Verdana Bold" pitchFamily="1" charset="0"/>
          <a:ea typeface="ＭＳ Ｐゴシック" pitchFamily="1" charset="-128"/>
        </a:defRPr>
      </a:lvl9pPr>
    </p:titleStyle>
    <p:bodyStyle>
      <a:lvl1pPr marL="390525" indent="-390525" algn="l" defTabSz="1042988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47725" indent="-327025" algn="l" defTabSz="1042988" rtl="0" eaLnBrk="0" fontAlgn="base" hangingPunct="0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ea typeface="+mn-ea"/>
        </a:defRPr>
      </a:lvl2pPr>
      <a:lvl3pPr marL="1303338" indent="-260350" algn="l" defTabSz="1042988" rtl="0" eaLnBrk="0" fontAlgn="base" hangingPunct="0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</a:defRPr>
      </a:lvl3pPr>
      <a:lvl4pPr marL="1825625" indent="-261938" algn="l" defTabSz="1042988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ea typeface="+mn-ea"/>
        </a:defRPr>
      </a:lvl4pPr>
      <a:lvl5pPr marL="2346325" indent="-260350" algn="l" defTabSz="1042988" rtl="0" eaLnBrk="0" fontAlgn="base" hangingPunct="0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ea typeface="+mn-ea"/>
        </a:defRPr>
      </a:lvl5pPr>
      <a:lvl6pPr marL="28035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ea typeface="+mn-ea"/>
        </a:defRPr>
      </a:lvl6pPr>
      <a:lvl7pPr marL="32607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ea typeface="+mn-ea"/>
        </a:defRPr>
      </a:lvl7pPr>
      <a:lvl8pPr marL="37179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ea typeface="+mn-ea"/>
        </a:defRPr>
      </a:lvl8pPr>
      <a:lvl9pPr marL="4175125" indent="-260350" algn="l" defTabSz="1042988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pic>
        <p:nvPicPr>
          <p:cNvPr id="2051" name="Picture 16" descr="Title slide PHW Observ b-ground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5" y="0"/>
            <a:ext cx="10694988" cy="756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Grp="1" noChangeArrowheads="1"/>
          </p:cNvSpPr>
          <p:nvPr>
            <p:ph type="title"/>
          </p:nvPr>
        </p:nvSpPr>
        <p:spPr>
          <a:xfrm>
            <a:off x="609600" y="5005388"/>
            <a:ext cx="9525000" cy="762000"/>
          </a:xfrm>
          <a:noFill/>
        </p:spPr>
        <p:txBody>
          <a:bodyPr/>
          <a:lstStyle/>
          <a:p>
            <a:pPr eaLnBrk="1" hangingPunct="1"/>
            <a:r>
              <a:rPr lang="en-GB" dirty="0" smtClean="0">
                <a:solidFill>
                  <a:schemeClr val="bg1"/>
                </a:solidFill>
              </a:rPr>
              <a:t>Wider Determinants of Health: Hywel Dda Health Board</a:t>
            </a:r>
            <a:endParaRPr lang="en-GB" dirty="0" smtClean="0"/>
          </a:p>
        </p:txBody>
      </p:sp>
      <p:sp>
        <p:nvSpPr>
          <p:cNvPr id="2053" name="Rectangle 6"/>
          <p:cNvSpPr>
            <a:spLocks noChangeArrowheads="1"/>
          </p:cNvSpPr>
          <p:nvPr/>
        </p:nvSpPr>
        <p:spPr bwMode="auto">
          <a:xfrm>
            <a:off x="685800" y="3494088"/>
            <a:ext cx="952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dirty="0" smtClean="0">
                <a:solidFill>
                  <a:schemeClr val="bg1"/>
                </a:solidFill>
                <a:latin typeface="Verdana" pitchFamily="34" charset="0"/>
              </a:rPr>
              <a:t>April 2012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2054" name="Rectangle 7"/>
          <p:cNvSpPr>
            <a:spLocks noChangeArrowheads="1"/>
          </p:cNvSpPr>
          <p:nvPr/>
        </p:nvSpPr>
        <p:spPr bwMode="auto">
          <a:xfrm>
            <a:off x="685800" y="6800850"/>
            <a:ext cx="95250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>
                <a:solidFill>
                  <a:schemeClr val="bg1"/>
                </a:solidFill>
                <a:latin typeface="Verdana" pitchFamily="34" charset="0"/>
              </a:rPr>
              <a:t>Public Health Wales Observatory</a:t>
            </a:r>
            <a:endParaRPr lang="en-GB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36600" y="1693863"/>
            <a:ext cx="9085263" cy="36004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b="1" dirty="0" smtClean="0"/>
              <a:t>© 2012 Public Health Wales NHS Trust</a:t>
            </a:r>
          </a:p>
          <a:p>
            <a:pPr eaLnBrk="1" hangingPunct="1">
              <a:lnSpc>
                <a:spcPct val="80000"/>
              </a:lnSpc>
            </a:pPr>
            <a:endParaRPr lang="en-US" sz="2400" b="1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Material contained in this document may be reproduced without prior permission provided it is done so accurately and is not used in a misleading context.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Acknowledgement to Public Health Wales NHS Trust to be stated.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000" dirty="0" smtClean="0"/>
              <a:t>Copyright in the typographical arrangement, design and layout belongs to Public Health Wales NHS Trust. 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title"/>
          </p:nvPr>
        </p:nvSpPr>
        <p:spPr>
          <a:xfrm>
            <a:off x="808038" y="757238"/>
            <a:ext cx="9272587" cy="360362"/>
          </a:xfrm>
          <a:noFill/>
        </p:spPr>
        <p:txBody>
          <a:bodyPr/>
          <a:lstStyle/>
          <a:p>
            <a:pPr eaLnBrk="1" hangingPunct="1"/>
            <a:r>
              <a:rPr lang="en-US" sz="2800" b="1" dirty="0" smtClean="0">
                <a:latin typeface="Verdana" pitchFamily="34" charset="0"/>
              </a:rPr>
              <a:t>Copyright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z="2800" b="1" smtClean="0">
                <a:latin typeface="Verdana" pitchFamily="34" charset="0"/>
              </a:rPr>
              <a:t>Instructions to copy a slide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952500" y="1260475"/>
            <a:ext cx="6018213" cy="5113338"/>
          </a:xfrm>
        </p:spPr>
        <p:txBody>
          <a:bodyPr/>
          <a:lstStyle/>
          <a:p>
            <a:pPr marL="685800" indent="-685800" eaLnBrk="1" hangingPunct="1">
              <a:buFontTx/>
              <a:buNone/>
            </a:pPr>
            <a:r>
              <a:rPr lang="en-GB" sz="1600" b="1" smtClean="0"/>
              <a:t>To copy a slide for use in a presentation:</a:t>
            </a:r>
          </a:p>
          <a:p>
            <a:pPr marL="685800" indent="-685800" eaLnBrk="1" hangingPunct="1">
              <a:buFontTx/>
              <a:buNone/>
            </a:pPr>
            <a:endParaRPr lang="en-GB" sz="1600" b="1" smtClean="0"/>
          </a:p>
          <a:p>
            <a:pPr marL="685800" indent="-685800" eaLnBrk="1" hangingPunct="1">
              <a:buFontTx/>
              <a:buNone/>
            </a:pPr>
            <a:r>
              <a:rPr lang="en-GB" sz="1400" smtClean="0"/>
              <a:t>1. 	</a:t>
            </a:r>
            <a:r>
              <a:rPr lang="en-GB" sz="1400" b="1" smtClean="0"/>
              <a:t>Right-click</a:t>
            </a:r>
            <a:r>
              <a:rPr lang="en-GB" sz="1400" smtClean="0"/>
              <a:t> on the slide you wish to copy from the list on the left-hand side (the ‘slides’ tab) when in normal view and </a:t>
            </a:r>
            <a:r>
              <a:rPr lang="en-GB" sz="1400" b="1" smtClean="0"/>
              <a:t>select ‘Copy’</a:t>
            </a:r>
            <a:r>
              <a:rPr lang="en-GB" sz="1400" smtClean="0"/>
              <a:t> from the list.</a:t>
            </a:r>
          </a:p>
          <a:p>
            <a:pPr marL="685800" indent="-685800" eaLnBrk="1" hangingPunct="1">
              <a:buFontTx/>
              <a:buAutoNum type="arabicPeriod"/>
            </a:pPr>
            <a:endParaRPr lang="en-GB" sz="1400" smtClean="0"/>
          </a:p>
          <a:p>
            <a:pPr marL="685800" indent="-685800" eaLnBrk="1" hangingPunct="1">
              <a:buFontTx/>
              <a:buAutoNum type="arabicPeriod"/>
            </a:pPr>
            <a:endParaRPr lang="en-GB" sz="1400" smtClean="0"/>
          </a:p>
          <a:p>
            <a:pPr marL="685800" indent="-685800" eaLnBrk="1" hangingPunct="1">
              <a:buFontTx/>
              <a:buAutoNum type="arabicPeriod"/>
            </a:pPr>
            <a:endParaRPr lang="en-GB" sz="1400" smtClean="0"/>
          </a:p>
          <a:p>
            <a:pPr marL="685800" indent="-685800" eaLnBrk="1" hangingPunct="1">
              <a:buFontTx/>
              <a:buAutoNum type="arabicPeriod" startAt="2"/>
            </a:pPr>
            <a:r>
              <a:rPr lang="en-GB" sz="1400" smtClean="0"/>
              <a:t>Go to your presentation and </a:t>
            </a:r>
            <a:r>
              <a:rPr lang="en-GB" sz="1400" b="1" smtClean="0"/>
              <a:t>right-click</a:t>
            </a:r>
            <a:r>
              <a:rPr lang="en-GB" sz="1400" smtClean="0"/>
              <a:t> where you want the copied slide to appear in the ‘slides’ tab and </a:t>
            </a:r>
            <a:r>
              <a:rPr lang="en-GB" sz="1400" b="1" smtClean="0"/>
              <a:t>select ‘paste’</a:t>
            </a:r>
            <a:r>
              <a:rPr lang="en-GB" sz="1400" smtClean="0"/>
              <a:t> from the list. </a:t>
            </a:r>
          </a:p>
          <a:p>
            <a:pPr marL="685800" indent="-685800" eaLnBrk="1" hangingPunct="1">
              <a:buFontTx/>
              <a:buAutoNum type="arabicPeriod" startAt="2"/>
            </a:pPr>
            <a:endParaRPr lang="en-GB" sz="1400" smtClean="0"/>
          </a:p>
          <a:p>
            <a:pPr marL="685800" indent="-685800" eaLnBrk="1" hangingPunct="1">
              <a:buFontTx/>
              <a:buAutoNum type="arabicPeriod" startAt="2"/>
            </a:pPr>
            <a:endParaRPr lang="en-GB" sz="1400" smtClean="0"/>
          </a:p>
          <a:p>
            <a:pPr marL="685800" indent="-685800" eaLnBrk="1" hangingPunct="1">
              <a:buFontTx/>
              <a:buAutoNum type="arabicPeriod" startAt="2"/>
            </a:pPr>
            <a:endParaRPr lang="en-GB" sz="1400" smtClean="0"/>
          </a:p>
          <a:p>
            <a:pPr marL="685800" indent="-685800" eaLnBrk="1" hangingPunct="1">
              <a:buFontTx/>
              <a:buAutoNum type="arabicPeriod" startAt="2"/>
            </a:pPr>
            <a:r>
              <a:rPr lang="en-GB" sz="1400" smtClean="0"/>
              <a:t>On being pasted into your presentation a small clipboard icon with a black arrow will appear near the bottom right-hand corner of the newly pasted slide. </a:t>
            </a:r>
            <a:r>
              <a:rPr lang="en-GB" sz="1400" b="1" smtClean="0"/>
              <a:t>Click on the arrow</a:t>
            </a:r>
            <a:r>
              <a:rPr lang="en-GB" sz="1400" smtClean="0"/>
              <a:t> to show the drop-down menu and </a:t>
            </a:r>
            <a:r>
              <a:rPr lang="en-GB" sz="1400" b="1" smtClean="0"/>
              <a:t>select “Keep Source Formatting”</a:t>
            </a:r>
            <a:r>
              <a:rPr lang="en-GB" sz="1400" smtClean="0"/>
              <a:t> from the list. The slide will then appear as seen in the original presentation.</a:t>
            </a:r>
          </a:p>
        </p:txBody>
      </p:sp>
      <p:pic>
        <p:nvPicPr>
          <p:cNvPr id="4101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6775" y="1260475"/>
            <a:ext cx="1808163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0" y="4213225"/>
            <a:ext cx="19685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0" y="138086"/>
            <a:ext cx="10688637" cy="785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>
                <a:solidFill>
                  <a:srgbClr val="423F74"/>
                </a:solidFill>
                <a:latin typeface="+mj-lt"/>
              </a:rPr>
              <a:t>Income: % of persons living in households in poverty, 2007/08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6" name="Picture 5" descr="20120220_HywelDda_income_LE_v1a.jpg"/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024840" y="1120352"/>
            <a:ext cx="6638957" cy="53221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Public Health Wales Observatory</a:t>
            </a:r>
          </a:p>
        </p:txBody>
      </p:sp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0" y="0"/>
            <a:ext cx="10688638" cy="99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Income: % of persons living in households in poverty,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2007/08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29345" y="995343"/>
            <a:ext cx="10355242" cy="5478954"/>
            <a:chOff x="129345" y="995343"/>
            <a:chExt cx="10355242" cy="5478954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200783" y="1209657"/>
              <a:ext cx="1785949" cy="361951"/>
              <a:chOff x="623" y="-8"/>
              <a:chExt cx="204" cy="31"/>
            </a:xfrm>
          </p:grpSpPr>
          <p:sp>
            <p:nvSpPr>
              <p:cNvPr id="7" name="Text Box 37"/>
              <p:cNvSpPr txBox="1">
                <a:spLocks noChangeArrowheads="1"/>
              </p:cNvSpPr>
              <p:nvPr/>
            </p:nvSpPr>
            <p:spPr bwMode="auto">
              <a:xfrm>
                <a:off x="675" y="-8"/>
                <a:ext cx="152" cy="31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square" lIns="27432" tIns="18288" rIns="0" bIns="0" anchor="t" upright="1"/>
              <a:lstStyle>
                <a:lvl1pPr marL="0" indent="0">
                  <a:defRPr sz="1100"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 rtl="0">
                  <a:defRPr sz="1000"/>
                </a:pPr>
                <a:r>
                  <a:rPr lang="en-GB" sz="800" b="0" i="0" u="none" strike="noStrike" baseline="0" dirty="0">
                    <a:solidFill>
                      <a:srgbClr val="000000"/>
                    </a:solidFill>
                    <a:latin typeface="Verdana"/>
                  </a:rPr>
                  <a:t>MSOA EASR with 95% confidence interval</a:t>
                </a:r>
              </a:p>
            </p:txBody>
          </p:sp>
          <p:pic>
            <p:nvPicPr>
              <p:cNvPr id="8" name="Picture 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75871" t="10320" r="9593" b="85410"/>
              <a:stretch>
                <a:fillRect/>
              </a:stretch>
            </p:blipFill>
            <p:spPr bwMode="auto">
              <a:xfrm>
                <a:off x="623" y="-8"/>
                <a:ext cx="50" cy="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547" y="1457987"/>
              <a:ext cx="3235230" cy="2289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27781" y="1457987"/>
              <a:ext cx="3235230" cy="316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 t="735" b="1005"/>
            <a:stretch>
              <a:fillRect/>
            </a:stretch>
          </p:blipFill>
          <p:spPr bwMode="auto">
            <a:xfrm>
              <a:off x="7249357" y="1473637"/>
              <a:ext cx="3235230" cy="5000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2" name="TextBox 11"/>
            <p:cNvSpPr txBox="1"/>
            <p:nvPr/>
          </p:nvSpPr>
          <p:spPr>
            <a:xfrm>
              <a:off x="129345" y="995343"/>
              <a:ext cx="564360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>
                  <a:latin typeface="+mn-lt"/>
                </a:rPr>
                <a:t>Produced by Public Health Wales Observatory, using model-based estimates (ONS)</a:t>
              </a:r>
            </a:p>
            <a:p>
              <a:endParaRPr lang="en-GB" sz="1000" dirty="0"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0" y="0"/>
            <a:ext cx="10688638" cy="99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>
                <a:solidFill>
                  <a:srgbClr val="423F74"/>
                </a:solidFill>
                <a:latin typeface="+mj-lt"/>
              </a:rPr>
              <a:t>Housing: % of all people living in houses which had no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central heating,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2001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5" name="Picture 4" descr="20120220_HywelDda_housing_LE_v1a.jpg"/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262798" y="1124413"/>
            <a:ext cx="6163042" cy="5314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0" y="0"/>
            <a:ext cx="10688638" cy="99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Housing: %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of all people living in houses which had no central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heating,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2001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/>
          <a:srcRect l="2812" t="11510" r="50088" b="80663"/>
          <a:stretch>
            <a:fillRect/>
          </a:stretch>
        </p:blipFill>
        <p:spPr bwMode="auto">
          <a:xfrm>
            <a:off x="0" y="1209657"/>
            <a:ext cx="3190875" cy="202407"/>
          </a:xfrm>
          <a:prstGeom prst="rect">
            <a:avLst/>
          </a:prstGeom>
          <a:noFill/>
        </p:spPr>
      </p:pic>
      <p:grpSp>
        <p:nvGrpSpPr>
          <p:cNvPr id="9" name="Group 8"/>
          <p:cNvGrpSpPr/>
          <p:nvPr/>
        </p:nvGrpSpPr>
        <p:grpSpPr>
          <a:xfrm>
            <a:off x="57907" y="952423"/>
            <a:ext cx="10173986" cy="5521911"/>
            <a:chOff x="57907" y="952423"/>
            <a:chExt cx="10173986" cy="5521911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0783" y="1352533"/>
              <a:ext cx="3216690" cy="2354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10780" y="1352533"/>
              <a:ext cx="3225960" cy="3448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 b="2210"/>
            <a:stretch>
              <a:fillRect/>
            </a:stretch>
          </p:blipFill>
          <p:spPr bwMode="auto">
            <a:xfrm>
              <a:off x="6987393" y="1352533"/>
              <a:ext cx="3244500" cy="51218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1" name="TextBox 10"/>
            <p:cNvSpPr txBox="1"/>
            <p:nvPr/>
          </p:nvSpPr>
          <p:spPr>
            <a:xfrm>
              <a:off x="57907" y="952423"/>
              <a:ext cx="671517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>
                  <a:latin typeface="+mn-lt"/>
                </a:rPr>
                <a:t>Produced by Public Health Wales Observatory, using Census 2001 (ONS)</a:t>
              </a:r>
            </a:p>
            <a:p>
              <a:endParaRPr lang="en-GB" sz="1000" dirty="0"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0" y="0"/>
            <a:ext cx="10832638" cy="99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>
                <a:solidFill>
                  <a:srgbClr val="423F74"/>
                </a:solidFill>
                <a:latin typeface="+mj-lt"/>
              </a:rPr>
              <a:t>Housing: % of all people living in houses which had no central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heating,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2001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6733" y="923904"/>
            <a:ext cx="6715172" cy="5534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72000" y="371235"/>
            <a:ext cx="10843147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>
                <a:solidFill>
                  <a:srgbClr val="423F74"/>
                </a:solidFill>
                <a:latin typeface="+mj-lt"/>
              </a:rPr>
              <a:t>Employment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: %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of the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working-age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population claiming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employment-related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benefits,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November 2009 – August 2010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5" name="Picture 4" descr="20120220_HywelDda_employment_LE_v1a.jpg"/>
          <p:cNvPicPr>
            <a:picLocks noChangeAspect="1"/>
          </p:cNvPicPr>
          <p:nvPr/>
        </p:nvPicPr>
        <p:blipFill>
          <a:blip r:embed="rId2" cstate="print"/>
          <a:srcRect b="3374"/>
          <a:stretch>
            <a:fillRect/>
          </a:stretch>
        </p:blipFill>
        <p:spPr>
          <a:xfrm>
            <a:off x="1877499" y="1435998"/>
            <a:ext cx="6672834" cy="49886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84969" y="411143"/>
            <a:ext cx="10688638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Employment: %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of the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working-age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population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claiming employment-related benefits, November 2009 – August 2010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29345" y="1248437"/>
            <a:ext cx="10244185" cy="5229215"/>
            <a:chOff x="129345" y="1248437"/>
            <a:chExt cx="10244185" cy="5229215"/>
          </a:xfrm>
        </p:grpSpPr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 t="24222" r="49141" b="66342"/>
            <a:stretch>
              <a:fillRect/>
            </a:stretch>
          </p:blipFill>
          <p:spPr bwMode="auto">
            <a:xfrm>
              <a:off x="6915955" y="1248437"/>
              <a:ext cx="3457575" cy="238125"/>
            </a:xfrm>
            <a:prstGeom prst="rect">
              <a:avLst/>
            </a:prstGeom>
            <a:noFill/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2221" y="1479759"/>
              <a:ext cx="3235230" cy="2289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83000" y="1479759"/>
              <a:ext cx="3244500" cy="3355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 b="1153"/>
            <a:stretch>
              <a:fillRect/>
            </a:stretch>
          </p:blipFill>
          <p:spPr bwMode="auto">
            <a:xfrm>
              <a:off x="7130269" y="1447101"/>
              <a:ext cx="3235230" cy="5030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" name="TextBox 4"/>
            <p:cNvSpPr txBox="1"/>
            <p:nvPr/>
          </p:nvSpPr>
          <p:spPr>
            <a:xfrm>
              <a:off x="129345" y="1341647"/>
              <a:ext cx="6858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>
                  <a:latin typeface="+mn-lt"/>
                </a:rPr>
                <a:t>Produced by Public Health Wales Observatory, using claimants data (ONS) &amp; (DWP)</a:t>
              </a:r>
            </a:p>
            <a:p>
              <a:endParaRPr lang="en-GB" sz="1000" dirty="0"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84969" y="411143"/>
            <a:ext cx="10688638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>
                <a:solidFill>
                  <a:srgbClr val="423F74"/>
                </a:solidFill>
                <a:latin typeface="+mj-lt"/>
              </a:rPr>
              <a:t>Employment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: %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of the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working-age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population claiming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employment-related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benefits,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November 2009 – August 2010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3890" y="1248623"/>
            <a:ext cx="6500858" cy="5318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0" y="268267"/>
            <a:ext cx="10688638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>
                <a:solidFill>
                  <a:srgbClr val="423F74"/>
                </a:solidFill>
                <a:latin typeface="+mj-lt"/>
              </a:rPr>
              <a:t>Education: Key Stage 4 educational attainment mean score, 2008-10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5" name="Picture 4" descr="20120220_HywelDda_education_LE_v2a.jpg"/>
          <p:cNvPicPr/>
          <p:nvPr/>
        </p:nvPicPr>
        <p:blipFill>
          <a:blip r:embed="rId2" cstate="print"/>
          <a:srcRect l="2765" t="20931" r="13708" b="27292"/>
          <a:stretch>
            <a:fillRect/>
          </a:stretch>
        </p:blipFill>
        <p:spPr>
          <a:xfrm>
            <a:off x="2248978" y="995343"/>
            <a:ext cx="6190682" cy="54227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0" y="130180"/>
            <a:ext cx="10688638" cy="7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Education: Key Stage 4 educational attainment mean score, 2008-10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 t="20718" r="50439" b="67311"/>
          <a:stretch>
            <a:fillRect/>
          </a:stretch>
        </p:blipFill>
        <p:spPr bwMode="auto">
          <a:xfrm>
            <a:off x="0" y="1209657"/>
            <a:ext cx="3371850" cy="300038"/>
          </a:xfrm>
          <a:prstGeom prst="rect">
            <a:avLst/>
          </a:prstGeom>
          <a:noFill/>
        </p:spPr>
      </p:pic>
      <p:grpSp>
        <p:nvGrpSpPr>
          <p:cNvPr id="10" name="Group 9"/>
          <p:cNvGrpSpPr/>
          <p:nvPr/>
        </p:nvGrpSpPr>
        <p:grpSpPr>
          <a:xfrm>
            <a:off x="57907" y="952423"/>
            <a:ext cx="10457541" cy="5473100"/>
            <a:chOff x="57907" y="952423"/>
            <a:chExt cx="10457541" cy="547310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73" y="1402199"/>
              <a:ext cx="3235230" cy="2289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80176" y="1402199"/>
              <a:ext cx="3244500" cy="3355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 b="1295"/>
            <a:stretch>
              <a:fillRect/>
            </a:stretch>
          </p:blipFill>
          <p:spPr bwMode="auto">
            <a:xfrm>
              <a:off x="7261678" y="1402199"/>
              <a:ext cx="3253770" cy="502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9" name="TextBox 8"/>
            <p:cNvSpPr txBox="1"/>
            <p:nvPr/>
          </p:nvSpPr>
          <p:spPr>
            <a:xfrm>
              <a:off x="57907" y="952423"/>
              <a:ext cx="63579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 smtClean="0">
                  <a:latin typeface="+mn-lt"/>
                </a:rPr>
                <a:t>Produced by Public Health Wales Observatory, using PLASC (WG)</a:t>
              </a:r>
            </a:p>
            <a:p>
              <a:endParaRPr lang="en-GB" sz="1000" dirty="0"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0" y="196829"/>
            <a:ext cx="10688638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>
                <a:solidFill>
                  <a:srgbClr val="423F74"/>
                </a:solidFill>
                <a:latin typeface="+mj-lt"/>
              </a:rPr>
              <a:t>Education: Key Stage 4 educational attainment mean score, 2008-10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6733" y="923905"/>
            <a:ext cx="676148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84969" y="71438"/>
            <a:ext cx="10688638" cy="852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pPr defTabSz="1042988" eaLnBrk="1" hangingPunct="1"/>
            <a:r>
              <a:rPr lang="en-GB" sz="2800" dirty="0" smtClean="0">
                <a:solidFill>
                  <a:srgbClr val="423F74"/>
                </a:solidFill>
                <a:latin typeface="Verdana Bold" pitchFamily="1" charset="0"/>
              </a:rPr>
              <a:t>% of year 11 school leavers known not to be in education, employment or training (NEET), 2010</a:t>
            </a:r>
            <a:endParaRPr lang="en-GB" sz="2800" dirty="0">
              <a:solidFill>
                <a:srgbClr val="423F74"/>
              </a:solidFill>
              <a:latin typeface="Verdana Bold" pitchFamily="1" charset="0"/>
            </a:endParaRP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6734" y="873600"/>
            <a:ext cx="6993466" cy="5765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84969" y="138088"/>
            <a:ext cx="10603669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Community safety: criminal damage incidents per 1000 </a:t>
            </a:r>
            <a:r>
              <a:rPr lang="en-GB" sz="2800" b="1" dirty="0">
                <a:solidFill>
                  <a:srgbClr val="423F74"/>
                </a:solidFill>
                <a:latin typeface="+mj-lt"/>
              </a:rPr>
              <a:t>day time </a:t>
            </a:r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population, April 2008 – March 2010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5" name="Picture 4" descr="20120220_HywelDda_community_LE_v2a.jpg"/>
          <p:cNvPicPr/>
          <p:nvPr/>
        </p:nvPicPr>
        <p:blipFill>
          <a:blip r:embed="rId2" cstate="print"/>
          <a:srcRect l="2910" t="20082" r="4540" b="27601"/>
          <a:stretch>
            <a:fillRect/>
          </a:stretch>
        </p:blipFill>
        <p:spPr>
          <a:xfrm>
            <a:off x="2032025" y="1135425"/>
            <a:ext cx="6624587" cy="529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57907" y="209525"/>
            <a:ext cx="10545762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Community safety: criminal damage incidents per 1000 day time population, April 2008 – March 2010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29345" y="1309613"/>
            <a:ext cx="10316862" cy="5142415"/>
            <a:chOff x="129345" y="1309613"/>
            <a:chExt cx="10316862" cy="5142415"/>
          </a:xfrm>
        </p:grpSpPr>
        <p:pic>
          <p:nvPicPr>
            <p:cNvPr id="4100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 b="1202"/>
            <a:stretch>
              <a:fillRect/>
            </a:stretch>
          </p:blipFill>
          <p:spPr bwMode="auto">
            <a:xfrm>
              <a:off x="7201707" y="1423971"/>
              <a:ext cx="3244500" cy="50280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 l="3487" t="21790" r="47141" b="71206"/>
            <a:stretch>
              <a:fillRect/>
            </a:stretch>
          </p:blipFill>
          <p:spPr bwMode="auto">
            <a:xfrm>
              <a:off x="6899326" y="1319765"/>
              <a:ext cx="3445653" cy="175644"/>
            </a:xfrm>
            <a:prstGeom prst="rect">
              <a:avLst/>
            </a:prstGeom>
            <a:noFill/>
          </p:spPr>
        </p:pic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9345" y="1423971"/>
              <a:ext cx="3290850" cy="2289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32323" y="1423971"/>
              <a:ext cx="3211721" cy="3284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" name="TextBox 4"/>
            <p:cNvSpPr txBox="1"/>
            <p:nvPr/>
          </p:nvSpPr>
          <p:spPr>
            <a:xfrm>
              <a:off x="129345" y="1309613"/>
              <a:ext cx="64540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dirty="0" smtClean="0">
                  <a:latin typeface="+mn-lt"/>
                </a:rPr>
                <a:t>Produced by Public Health Wales Observatory, using data from Welsh Police Forces &amp; MYE (ONS)</a:t>
              </a:r>
            </a:p>
            <a:p>
              <a:endParaRPr lang="en-GB" sz="1000" dirty="0"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/>
              <a:t>Public Health Wales Observatory</a:t>
            </a: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84969" y="138087"/>
            <a:ext cx="1054576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ctr"/>
          <a:lstStyle/>
          <a:p>
            <a:r>
              <a:rPr lang="en-GB" sz="2800" b="1" dirty="0" smtClean="0">
                <a:solidFill>
                  <a:srgbClr val="423F74"/>
                </a:solidFill>
                <a:latin typeface="+mj-lt"/>
              </a:rPr>
              <a:t>Community safety: criminal damage incidents per 1000 day time population, April 2008 – March 2010</a:t>
            </a:r>
            <a:endParaRPr lang="en-GB" sz="2800" dirty="0">
              <a:solidFill>
                <a:srgbClr val="423F74"/>
              </a:solidFill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8467" y="1091907"/>
            <a:ext cx="6642000" cy="547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8CC63F"/>
      </a:accent2>
      <a:accent3>
        <a:srgbClr val="FFFFFF"/>
      </a:accent3>
      <a:accent4>
        <a:srgbClr val="000000"/>
      </a:accent4>
      <a:accent5>
        <a:srgbClr val="DAEDEF"/>
      </a:accent5>
      <a:accent6>
        <a:srgbClr val="7EB338"/>
      </a:accent6>
      <a:hlink>
        <a:srgbClr val="ED1C24"/>
      </a:hlink>
      <a:folHlink>
        <a:srgbClr val="000000"/>
      </a:folHlink>
    </a:clrScheme>
    <a:fontScheme name="Blank Presentation">
      <a:majorFont>
        <a:latin typeface="Verdana Bold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1776</TotalTime>
  <Words>471</Words>
  <Application>Microsoft Office PowerPoint</Application>
  <PresentationFormat>Custom</PresentationFormat>
  <Paragraphs>63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Blank Presentation</vt:lpstr>
      <vt:lpstr>Wider Determinants of Health: Hywel Dda Health Board</vt:lpstr>
      <vt:lpstr>Copyright</vt:lpstr>
      <vt:lpstr>Instructions to copy a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Public Health Wales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Public Health Wales</dc:title>
  <dc:creator>Public Health Wales</dc:creator>
  <cp:lastModifiedBy>Administrator</cp:lastModifiedBy>
  <cp:revision>113</cp:revision>
  <dcterms:created xsi:type="dcterms:W3CDTF">2010-01-28T14:43:59Z</dcterms:created>
  <dcterms:modified xsi:type="dcterms:W3CDTF">2013-03-12T10:00:46Z</dcterms:modified>
</cp:coreProperties>
</file>