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10744" r:id="rId2"/>
    <p:sldId id="10760" r:id="rId3"/>
    <p:sldId id="10815" r:id="rId4"/>
    <p:sldId id="10816" r:id="rId5"/>
    <p:sldId id="10812" r:id="rId6"/>
    <p:sldId id="10811" r:id="rId7"/>
    <p:sldId id="10837" r:id="rId8"/>
    <p:sldId id="10838" r:id="rId9"/>
    <p:sldId id="10817" r:id="rId10"/>
    <p:sldId id="10818" r:id="rId11"/>
    <p:sldId id="10821" r:id="rId12"/>
    <p:sldId id="10813" r:id="rId13"/>
    <p:sldId id="10822" r:id="rId14"/>
    <p:sldId id="10836" r:id="rId15"/>
    <p:sldId id="10823" r:id="rId16"/>
    <p:sldId id="10766" r:id="rId17"/>
    <p:sldId id="10825" r:id="rId18"/>
    <p:sldId id="10767" r:id="rId19"/>
    <p:sldId id="10826" r:id="rId20"/>
    <p:sldId id="10827" r:id="rId21"/>
    <p:sldId id="10768" r:id="rId22"/>
    <p:sldId id="10828" r:id="rId23"/>
    <p:sldId id="10769" r:id="rId24"/>
    <p:sldId id="10829" r:id="rId25"/>
    <p:sldId id="10834" r:id="rId26"/>
    <p:sldId id="1083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563" autoAdjust="0"/>
  </p:normalViewPr>
  <p:slideViewPr>
    <p:cSldViewPr snapToGrid="0">
      <p:cViewPr varScale="1">
        <p:scale>
          <a:sx n="75" d="100"/>
          <a:sy n="75" d="100"/>
        </p:scale>
        <p:origin x="974" y="6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D2F601-07BE-4BDC-897B-D041D43ABA79}" type="datetimeFigureOut">
              <a:rPr lang="en-GB" smtClean="0"/>
              <a:t>02/02/2024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C17667-63B7-454F-8589-57A03E2CB4D8}" type="slidenum">
              <a:rPr lang="en-GB" smtClean="0"/>
              <a:t>‹#›</a:t>
            </a:fld>
            <a:endParaRPr lang="en-GB"/>
          </a:p>
        </p:txBody>
      </p:sp>
    </p:spTree>
    <p:extLst>
      <p:ext uri="{BB962C8B-B14F-4D97-AF65-F5344CB8AC3E}">
        <p14:creationId xmlns:p14="http://schemas.microsoft.com/office/powerpoint/2010/main" val="415852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college.police.uk/ethics/code-of-ethics/guidance"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a:t>
            </a:fld>
            <a:endParaRPr lang="en-GB"/>
          </a:p>
        </p:txBody>
      </p:sp>
    </p:spTree>
    <p:extLst>
      <p:ext uri="{BB962C8B-B14F-4D97-AF65-F5344CB8AC3E}">
        <p14:creationId xmlns:p14="http://schemas.microsoft.com/office/powerpoint/2010/main" val="376387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latin typeface="+mn-lt"/>
            </a:endParaRPr>
          </a:p>
        </p:txBody>
      </p:sp>
      <p:sp>
        <p:nvSpPr>
          <p:cNvPr id="4" name="Slide Number Placeholder 3"/>
          <p:cNvSpPr>
            <a:spLocks noGrp="1"/>
          </p:cNvSpPr>
          <p:nvPr>
            <p:ph type="sldNum" sz="quarter" idx="5"/>
          </p:nvPr>
        </p:nvSpPr>
        <p:spPr/>
        <p:txBody>
          <a:bodyPr/>
          <a:lstStyle/>
          <a:p>
            <a:fld id="{D6C17667-63B7-454F-8589-57A03E2CB4D8}" type="slidenum">
              <a:rPr lang="en-GB" smtClean="0"/>
              <a:t>3</a:t>
            </a:fld>
            <a:endParaRPr lang="en-GB"/>
          </a:p>
        </p:txBody>
      </p:sp>
    </p:spTree>
    <p:extLst>
      <p:ext uri="{BB962C8B-B14F-4D97-AF65-F5344CB8AC3E}">
        <p14:creationId xmlns:p14="http://schemas.microsoft.com/office/powerpoint/2010/main" val="423175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4</a:t>
            </a:fld>
            <a:endParaRPr lang="en-GB"/>
          </a:p>
        </p:txBody>
      </p:sp>
    </p:spTree>
    <p:extLst>
      <p:ext uri="{BB962C8B-B14F-4D97-AF65-F5344CB8AC3E}">
        <p14:creationId xmlns:p14="http://schemas.microsoft.com/office/powerpoint/2010/main" val="2744324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5</a:t>
            </a:fld>
            <a:endParaRPr lang="en-GB"/>
          </a:p>
        </p:txBody>
      </p:sp>
    </p:spTree>
    <p:extLst>
      <p:ext uri="{BB962C8B-B14F-4D97-AF65-F5344CB8AC3E}">
        <p14:creationId xmlns:p14="http://schemas.microsoft.com/office/powerpoint/2010/main" val="338451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2800" b="0" i="0" u="none" strike="noStrike" dirty="0">
                <a:solidFill>
                  <a:srgbClr val="000000"/>
                </a:solidFill>
                <a:effectLst/>
                <a:latin typeface="Calibri" panose="020F0502020204030204" pitchFamily="34" charset="0"/>
              </a:rPr>
              <a:t>The concept of evidence based policing was developed by Professor Lawrence Sherman in 1998 – ‘Ideas in American Policing Series’.</a:t>
            </a:r>
            <a:r>
              <a:rPr lang="en-US" sz="2800" b="0" i="0" dirty="0">
                <a:solidFill>
                  <a:srgbClr val="000000"/>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2800" b="0" i="0" dirty="0">
                <a:solidFill>
                  <a:srgbClr val="000000"/>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2800" b="0" i="0" u="none" strike="noStrike" dirty="0">
                <a:solidFill>
                  <a:srgbClr val="000000"/>
                </a:solidFill>
                <a:effectLst/>
                <a:latin typeface="Calibri" panose="020F0502020204030204" pitchFamily="34" charset="0"/>
              </a:rPr>
              <a:t> In a 1998 Police Foundation lecture, Sherman sketched out the concept of "evidence-based policing modelled on the ideas of evidence-based medicine. His core idea was that police practice can be made far more effective if all of its complex but repeated elements were tested by repeated controlled field experiments.</a:t>
            </a:r>
            <a:r>
              <a:rPr lang="en-US" sz="2800" b="0" i="0" dirty="0">
                <a:solidFill>
                  <a:srgbClr val="000000"/>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2800" b="0" i="0" dirty="0">
                <a:solidFill>
                  <a:srgbClr val="000000"/>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2800" b="0" i="0" u="none" strike="noStrike" dirty="0">
                <a:solidFill>
                  <a:srgbClr val="000000"/>
                </a:solidFill>
                <a:effectLst/>
                <a:latin typeface="Calibri" panose="020F0502020204030204" pitchFamily="34" charset="0"/>
              </a:rPr>
              <a:t> In 2010, a group of UK police officers founded the Society of Evidence-Based Policing and elected Sherman its first Honorary President, along with Sir Peter Fahy, Chief Constable of the UK's Greater Manchester Police </a:t>
            </a:r>
            <a:r>
              <a:rPr lang="en-US" sz="2800" b="0" i="0" dirty="0">
                <a:solidFill>
                  <a:srgbClr val="000000"/>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2800" b="0" i="0" dirty="0">
                <a:solidFill>
                  <a:srgbClr val="000000"/>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2800" b="0" i="0" u="none" strike="noStrike" dirty="0">
                <a:solidFill>
                  <a:srgbClr val="000000"/>
                </a:solidFill>
                <a:effectLst/>
                <a:latin typeface="Calibri" panose="020F0502020204030204" pitchFamily="34" charset="0"/>
              </a:rPr>
              <a:t>In 2013, UK Home Secretary Theresa May appointed Sherman an independent nonexecutive director of the new College of Policing, which develops and promotes evidence of what works in policing.</a:t>
            </a:r>
            <a:endParaRPr lang="en-US" sz="2800" b="0" i="0" dirty="0">
              <a:solidFill>
                <a:srgbClr val="444444"/>
              </a:solidFill>
              <a:effectLst/>
              <a:latin typeface="Calibri" panose="020F0502020204030204" pitchFamily="34" charset="0"/>
            </a:endParaRPr>
          </a:p>
          <a:p>
            <a:pPr algn="l" fontAlgn="base"/>
            <a:br>
              <a:rPr lang="en-GB" sz="1800" b="0" i="0" dirty="0">
                <a:solidFill>
                  <a:srgbClr val="000000"/>
                </a:solidFill>
                <a:effectLst/>
                <a:latin typeface="Aptos" panose="020B0004020202020204" pitchFamily="34" charset="0"/>
              </a:rPr>
            </a:br>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6</a:t>
            </a:fld>
            <a:endParaRPr lang="en-GB"/>
          </a:p>
        </p:txBody>
      </p:sp>
    </p:spTree>
    <p:extLst>
      <p:ext uri="{BB962C8B-B14F-4D97-AF65-F5344CB8AC3E}">
        <p14:creationId xmlns:p14="http://schemas.microsoft.com/office/powerpoint/2010/main" val="1833300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7</a:t>
            </a:fld>
            <a:endParaRPr lang="en-GB"/>
          </a:p>
        </p:txBody>
      </p:sp>
    </p:spTree>
    <p:extLst>
      <p:ext uri="{BB962C8B-B14F-4D97-AF65-F5344CB8AC3E}">
        <p14:creationId xmlns:p14="http://schemas.microsoft.com/office/powerpoint/2010/main" val="391927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9</a:t>
            </a:fld>
            <a:endParaRPr lang="en-GB"/>
          </a:p>
        </p:txBody>
      </p:sp>
    </p:spTree>
    <p:extLst>
      <p:ext uri="{BB962C8B-B14F-4D97-AF65-F5344CB8AC3E}">
        <p14:creationId xmlns:p14="http://schemas.microsoft.com/office/powerpoint/2010/main" val="4105377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10</a:t>
            </a:fld>
            <a:endParaRPr lang="en-GB"/>
          </a:p>
        </p:txBody>
      </p:sp>
    </p:spTree>
    <p:extLst>
      <p:ext uri="{BB962C8B-B14F-4D97-AF65-F5344CB8AC3E}">
        <p14:creationId xmlns:p14="http://schemas.microsoft.com/office/powerpoint/2010/main" val="742682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dirty="0">
                <a:solidFill>
                  <a:srgbClr val="333333"/>
                </a:solidFill>
                <a:effectLst/>
              </a:rPr>
              <a:t>The mnemonic </a:t>
            </a:r>
            <a:r>
              <a:rPr lang="en-GB" sz="1200" b="0" i="0" dirty="0">
                <a:solidFill>
                  <a:srgbClr val="FF0000"/>
                </a:solidFill>
                <a:effectLst/>
              </a:rPr>
              <a:t>CIAPOAR</a:t>
            </a:r>
            <a:r>
              <a:rPr lang="en-GB" sz="1200" b="0" i="0" dirty="0">
                <a:solidFill>
                  <a:srgbClr val="333333"/>
                </a:solidFill>
                <a:effectLst/>
              </a:rPr>
              <a:t> can help users to remember the six key elements of the NDM. It also acts as an aide-memoire in aspects of decision making.</a:t>
            </a:r>
          </a:p>
          <a:p>
            <a:pPr algn="l"/>
            <a:endParaRPr lang="en-GB" sz="1200" b="0" i="0" dirty="0">
              <a:solidFill>
                <a:srgbClr val="333333"/>
              </a:solidFill>
              <a:effectLst/>
            </a:endParaRPr>
          </a:p>
          <a:p>
            <a:pPr algn="l"/>
            <a:r>
              <a:rPr lang="en-GB" sz="1200" b="1" i="0" u="sng" dirty="0">
                <a:solidFill>
                  <a:srgbClr val="FF0000"/>
                </a:solidFill>
                <a:effectLst/>
              </a:rPr>
              <a:t>C</a:t>
            </a:r>
            <a:r>
              <a:rPr lang="en-GB" sz="1200" b="1" i="0" u="sng" dirty="0">
                <a:solidFill>
                  <a:srgbClr val="333333"/>
                </a:solidFill>
                <a:effectLst/>
              </a:rPr>
              <a:t>ode of Ethics</a:t>
            </a:r>
            <a:r>
              <a:rPr lang="en-GB" sz="1200" b="0" i="0" u="sng" dirty="0">
                <a:solidFill>
                  <a:srgbClr val="333333"/>
                </a:solidFill>
                <a:effectLst/>
              </a:rPr>
              <a:t> </a:t>
            </a:r>
            <a:r>
              <a:rPr lang="en-GB" sz="1200" b="0" i="0" dirty="0">
                <a:solidFill>
                  <a:srgbClr val="333333"/>
                </a:solidFill>
                <a:effectLst/>
              </a:rPr>
              <a:t>– Principles and standards of professional behaviour</a:t>
            </a:r>
          </a:p>
          <a:p>
            <a:pPr algn="l"/>
            <a:endParaRPr lang="en-GB" sz="1200" b="0" i="0" dirty="0">
              <a:solidFill>
                <a:srgbClr val="333333"/>
              </a:solidFill>
              <a:effectLst/>
            </a:endParaRPr>
          </a:p>
          <a:p>
            <a:pPr algn="l"/>
            <a:r>
              <a:rPr lang="en-GB" sz="1200" b="1" i="0" u="sng" dirty="0">
                <a:solidFill>
                  <a:srgbClr val="FF0000"/>
                </a:solidFill>
                <a:effectLst/>
              </a:rPr>
              <a:t>I</a:t>
            </a:r>
            <a:r>
              <a:rPr lang="en-GB" sz="1200" b="1" i="0" u="sng" dirty="0">
                <a:solidFill>
                  <a:srgbClr val="333333"/>
                </a:solidFill>
                <a:effectLst/>
              </a:rPr>
              <a:t>nformation</a:t>
            </a:r>
            <a:r>
              <a:rPr lang="en-GB" sz="1200" b="0" i="0" dirty="0">
                <a:solidFill>
                  <a:srgbClr val="333333"/>
                </a:solidFill>
                <a:effectLst/>
              </a:rPr>
              <a:t> – Gather information and intelligence</a:t>
            </a:r>
          </a:p>
          <a:p>
            <a:pPr algn="l"/>
            <a:endParaRPr lang="en-GB" sz="1200" b="0" i="0" dirty="0">
              <a:solidFill>
                <a:srgbClr val="333333"/>
              </a:solidFill>
              <a:effectLst/>
            </a:endParaRPr>
          </a:p>
          <a:p>
            <a:pPr algn="l"/>
            <a:r>
              <a:rPr lang="en-GB" sz="1200" b="1" i="0" u="sng" dirty="0">
                <a:solidFill>
                  <a:srgbClr val="FF0000"/>
                </a:solidFill>
                <a:effectLst/>
              </a:rPr>
              <a:t>A</a:t>
            </a:r>
            <a:r>
              <a:rPr lang="en-GB" sz="1200" b="1" i="0" u="sng" dirty="0">
                <a:solidFill>
                  <a:srgbClr val="333333"/>
                </a:solidFill>
                <a:effectLst/>
              </a:rPr>
              <a:t>ssessment</a:t>
            </a:r>
            <a:r>
              <a:rPr lang="en-GB" sz="1200" b="0" i="0" dirty="0">
                <a:solidFill>
                  <a:srgbClr val="333333"/>
                </a:solidFill>
                <a:effectLst/>
              </a:rPr>
              <a:t> – Assess threat and risk and develop a working strategy</a:t>
            </a:r>
          </a:p>
          <a:p>
            <a:pPr algn="l"/>
            <a:endParaRPr lang="en-GB" sz="1200" b="0" i="0" dirty="0">
              <a:solidFill>
                <a:srgbClr val="333333"/>
              </a:solidFill>
              <a:effectLst/>
            </a:endParaRPr>
          </a:p>
          <a:p>
            <a:pPr algn="l"/>
            <a:r>
              <a:rPr lang="en-GB" sz="1200" b="1" i="0" u="sng" dirty="0">
                <a:solidFill>
                  <a:srgbClr val="FF0000"/>
                </a:solidFill>
                <a:effectLst/>
              </a:rPr>
              <a:t>P</a:t>
            </a:r>
            <a:r>
              <a:rPr lang="en-GB" sz="1200" b="1" i="0" u="sng" dirty="0">
                <a:solidFill>
                  <a:srgbClr val="333333"/>
                </a:solidFill>
                <a:effectLst/>
              </a:rPr>
              <a:t>owers and policy</a:t>
            </a:r>
            <a:r>
              <a:rPr lang="en-GB" sz="1200" b="0" i="0" u="sng" dirty="0">
                <a:solidFill>
                  <a:srgbClr val="333333"/>
                </a:solidFill>
                <a:effectLst/>
              </a:rPr>
              <a:t> </a:t>
            </a:r>
            <a:r>
              <a:rPr lang="en-GB" sz="1200" b="0" i="0" dirty="0">
                <a:solidFill>
                  <a:srgbClr val="333333"/>
                </a:solidFill>
                <a:effectLst/>
              </a:rPr>
              <a:t>– Consider powers and policy</a:t>
            </a:r>
          </a:p>
          <a:p>
            <a:pPr algn="l"/>
            <a:endParaRPr lang="en-GB" sz="1200" b="0" i="0" dirty="0">
              <a:solidFill>
                <a:srgbClr val="333333"/>
              </a:solidFill>
              <a:effectLst/>
            </a:endParaRPr>
          </a:p>
          <a:p>
            <a:pPr algn="l"/>
            <a:r>
              <a:rPr lang="en-GB" sz="1200" b="1" i="0" u="sng" dirty="0">
                <a:solidFill>
                  <a:srgbClr val="FF0000"/>
                </a:solidFill>
                <a:effectLst/>
              </a:rPr>
              <a:t>O</a:t>
            </a:r>
            <a:r>
              <a:rPr lang="en-GB" sz="1200" b="1" i="0" u="sng" dirty="0">
                <a:solidFill>
                  <a:srgbClr val="333333"/>
                </a:solidFill>
                <a:effectLst/>
              </a:rPr>
              <a:t>ptions</a:t>
            </a:r>
            <a:r>
              <a:rPr lang="en-GB" sz="1200" b="0" i="0" dirty="0">
                <a:solidFill>
                  <a:srgbClr val="333333"/>
                </a:solidFill>
                <a:effectLst/>
              </a:rPr>
              <a:t> – Identify options and contingencies</a:t>
            </a:r>
          </a:p>
          <a:p>
            <a:pPr algn="l"/>
            <a:endParaRPr lang="en-GB" sz="1200" b="0" i="0" u="sng" dirty="0">
              <a:solidFill>
                <a:srgbClr val="333333"/>
              </a:solidFill>
              <a:effectLst/>
            </a:endParaRPr>
          </a:p>
          <a:p>
            <a:pPr algn="l"/>
            <a:r>
              <a:rPr lang="en-GB" sz="1200" b="1" i="0" u="sng" dirty="0">
                <a:solidFill>
                  <a:srgbClr val="FF0000"/>
                </a:solidFill>
                <a:effectLst/>
              </a:rPr>
              <a:t>A</a:t>
            </a:r>
            <a:r>
              <a:rPr lang="en-GB" sz="1200" b="1" i="0" u="sng" dirty="0">
                <a:solidFill>
                  <a:srgbClr val="333333"/>
                </a:solidFill>
                <a:effectLst/>
              </a:rPr>
              <a:t>ction and review</a:t>
            </a:r>
            <a:r>
              <a:rPr lang="en-GB" sz="1200" b="0" i="0" u="sng" dirty="0">
                <a:solidFill>
                  <a:srgbClr val="333333"/>
                </a:solidFill>
                <a:effectLst/>
              </a:rPr>
              <a:t> </a:t>
            </a:r>
            <a:r>
              <a:rPr lang="en-GB" sz="1200" b="0" i="0" dirty="0">
                <a:solidFill>
                  <a:srgbClr val="333333"/>
                </a:solidFill>
                <a:effectLst/>
              </a:rPr>
              <a:t>– Take action and review what happened</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11</a:t>
            </a:fld>
            <a:endParaRPr lang="en-GB"/>
          </a:p>
        </p:txBody>
      </p:sp>
    </p:spTree>
    <p:extLst>
      <p:ext uri="{BB962C8B-B14F-4D97-AF65-F5344CB8AC3E}">
        <p14:creationId xmlns:p14="http://schemas.microsoft.com/office/powerpoint/2010/main" val="1823366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NDM is specific to policing</a:t>
            </a:r>
          </a:p>
          <a:p>
            <a:endParaRPr lang="en-GB" dirty="0"/>
          </a:p>
          <a:p>
            <a:r>
              <a:rPr lang="en-GB" b="0" i="0" dirty="0">
                <a:solidFill>
                  <a:srgbClr val="000000"/>
                </a:solidFill>
                <a:effectLst/>
                <a:latin typeface="Gotham"/>
              </a:rPr>
              <a:t>Using the model encourages officers and staff to act in accordance with the Code and use their discretion where appropriate. It also reduces risk aversion and weighs the balance of resourcing against demand, threat and risk.</a:t>
            </a:r>
          </a:p>
          <a:p>
            <a:endParaRPr lang="en-GB" b="0" i="0" dirty="0">
              <a:solidFill>
                <a:srgbClr val="000000"/>
              </a:solidFill>
              <a:effectLst/>
              <a:latin typeface="Gotham"/>
            </a:endParaRPr>
          </a:p>
          <a:p>
            <a:r>
              <a:rPr lang="en-GB" b="0" i="0" dirty="0">
                <a:solidFill>
                  <a:srgbClr val="000000"/>
                </a:solidFill>
                <a:effectLst/>
                <a:latin typeface="Gotham"/>
              </a:rPr>
              <a:t>Decision makers will receive the support of their organisation in instances where it can be shown that their decisions were assessed and managed reasonably in the circumstances existing at the time. This support applies even where harm results from those decisions and actions</a:t>
            </a:r>
          </a:p>
          <a:p>
            <a:endParaRPr lang="en-GB" b="0" i="0" dirty="0">
              <a:solidFill>
                <a:srgbClr val="000000"/>
              </a:solidFill>
              <a:effectLst/>
              <a:latin typeface="Gotham"/>
            </a:endParaRPr>
          </a:p>
          <a:p>
            <a:pPr algn="l"/>
            <a:r>
              <a:rPr lang="en-GB" b="0" i="0" dirty="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dirty="0">
                <a:solidFill>
                  <a:srgbClr val="000000"/>
                </a:solidFill>
                <a:effectLst/>
                <a:latin typeface="Gotham"/>
              </a:rPr>
              <a:t>to spontaneous incidents or planned operations</a:t>
            </a:r>
          </a:p>
          <a:p>
            <a:pPr algn="l">
              <a:buFont typeface="Arial" panose="020B0604020202020204" pitchFamily="34" charset="0"/>
              <a:buChar char="•"/>
            </a:pPr>
            <a:r>
              <a:rPr lang="en-GB" b="0" i="0" dirty="0">
                <a:solidFill>
                  <a:srgbClr val="000000"/>
                </a:solidFill>
                <a:effectLst/>
                <a:latin typeface="Gotham"/>
              </a:rPr>
              <a:t>by an individual or team of people</a:t>
            </a:r>
          </a:p>
          <a:p>
            <a:pPr algn="l">
              <a:buFont typeface="Arial" panose="020B0604020202020204" pitchFamily="34" charset="0"/>
              <a:buChar char="•"/>
            </a:pPr>
            <a:r>
              <a:rPr lang="en-GB" b="0" i="0" dirty="0">
                <a:solidFill>
                  <a:srgbClr val="000000"/>
                </a:solidFill>
                <a:effectLst/>
                <a:latin typeface="Gotham"/>
              </a:rPr>
              <a:t>to both operational and non-operational situations</a:t>
            </a:r>
          </a:p>
          <a:p>
            <a:pPr algn="l"/>
            <a:r>
              <a:rPr lang="en-GB" b="0" i="0" dirty="0">
                <a:solidFill>
                  <a:srgbClr val="000000"/>
                </a:solidFill>
                <a:effectLst/>
                <a:latin typeface="Gotham"/>
              </a:rPr>
              <a:t>Decision makers can use the NDM to structure a rationale of what they did during an incident and why.</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12</a:t>
            </a:fld>
            <a:endParaRPr lang="en-GB"/>
          </a:p>
        </p:txBody>
      </p:sp>
    </p:spTree>
    <p:extLst>
      <p:ext uri="{BB962C8B-B14F-4D97-AF65-F5344CB8AC3E}">
        <p14:creationId xmlns:p14="http://schemas.microsoft.com/office/powerpoint/2010/main" val="520331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The NDM puts the Code of Ethics at the centre of all police decision making. </a:t>
            </a:r>
          </a:p>
          <a:p>
            <a:pPr algn="l"/>
            <a:r>
              <a:rPr lang="en-GB" b="0" i="0" dirty="0">
                <a:solidFill>
                  <a:srgbClr val="000000"/>
                </a:solidFill>
                <a:effectLst/>
                <a:latin typeface="Gotham"/>
              </a:rPr>
              <a:t>This distinguishes the NDM from other decision-making models and recognises the need for all police decisions to be consistent with the </a:t>
            </a:r>
            <a:r>
              <a:rPr lang="en-GB" b="1" i="0" u="sng" dirty="0">
                <a:solidFill>
                  <a:srgbClr val="2E2C70"/>
                </a:solidFill>
                <a:effectLst/>
                <a:latin typeface="Gotham"/>
                <a:hlinkClick r:id="rId3"/>
              </a:rPr>
              <a:t>Ethical policing principles</a:t>
            </a:r>
            <a:r>
              <a:rPr lang="en-GB" b="0" i="0" dirty="0">
                <a:solidFill>
                  <a:srgbClr val="000000"/>
                </a:solidFill>
                <a:effectLst/>
                <a:latin typeface="Gotham"/>
              </a:rPr>
              <a:t> and the </a:t>
            </a:r>
            <a:r>
              <a:rPr lang="en-GB" b="1" i="0" u="sng" dirty="0">
                <a:solidFill>
                  <a:srgbClr val="2E2C70"/>
                </a:solidFill>
                <a:effectLst/>
                <a:latin typeface="Gotham"/>
                <a:hlinkClick r:id="rId4"/>
              </a:rPr>
              <a:t>Guidance for ethical and professional behaviour in policing</a:t>
            </a:r>
            <a:r>
              <a:rPr lang="en-GB" b="0" i="0" dirty="0">
                <a:solidFill>
                  <a:srgbClr val="000000"/>
                </a:solidFill>
                <a:effectLst/>
                <a:latin typeface="Gotham"/>
              </a:rPr>
              <a:t>.</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13</a:t>
            </a:fld>
            <a:endParaRPr lang="en-GB"/>
          </a:p>
        </p:txBody>
      </p:sp>
    </p:spTree>
    <p:extLst>
      <p:ext uri="{BB962C8B-B14F-4D97-AF65-F5344CB8AC3E}">
        <p14:creationId xmlns:p14="http://schemas.microsoft.com/office/powerpoint/2010/main" val="1344159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14</a:t>
            </a:fld>
            <a:endParaRPr lang="en-GB"/>
          </a:p>
        </p:txBody>
      </p:sp>
    </p:spTree>
    <p:extLst>
      <p:ext uri="{BB962C8B-B14F-4D97-AF65-F5344CB8AC3E}">
        <p14:creationId xmlns:p14="http://schemas.microsoft.com/office/powerpoint/2010/main" val="458126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During this stage the decision maker defines the situation (that is, defines what is happening or has happened) and clarifies matters relating to any initial information and intelligence.</a:t>
            </a:r>
          </a:p>
          <a:p>
            <a:pPr algn="l"/>
            <a:r>
              <a:rPr lang="en-GB" b="0" i="0" dirty="0">
                <a:solidFill>
                  <a:srgbClr val="000000"/>
                </a:solidFill>
                <a:effectLst/>
                <a:latin typeface="Gotham"/>
              </a:rPr>
              <a:t>Decision makers could ask themselves the following questions.</a:t>
            </a:r>
          </a:p>
          <a:p>
            <a:pPr algn="l">
              <a:buFont typeface="Arial" panose="020B0604020202020204" pitchFamily="34" charset="0"/>
              <a:buChar char="•"/>
            </a:pPr>
            <a:r>
              <a:rPr lang="en-GB" b="0" i="0" dirty="0">
                <a:solidFill>
                  <a:srgbClr val="000000"/>
                </a:solidFill>
                <a:effectLst/>
                <a:latin typeface="Gotham"/>
              </a:rPr>
              <a:t>What is happening?</a:t>
            </a:r>
          </a:p>
          <a:p>
            <a:pPr algn="l">
              <a:buFont typeface="Arial" panose="020B0604020202020204" pitchFamily="34" charset="0"/>
              <a:buChar char="•"/>
            </a:pPr>
            <a:r>
              <a:rPr lang="en-GB" b="0" i="0" dirty="0">
                <a:solidFill>
                  <a:srgbClr val="000000"/>
                </a:solidFill>
                <a:effectLst/>
                <a:latin typeface="Gotham"/>
              </a:rPr>
              <a:t>What do I know so far?</a:t>
            </a:r>
          </a:p>
          <a:p>
            <a:pPr algn="l">
              <a:buFont typeface="Arial" panose="020B0604020202020204" pitchFamily="34" charset="0"/>
              <a:buChar char="•"/>
            </a:pPr>
            <a:r>
              <a:rPr lang="en-GB" b="0" i="0" dirty="0">
                <a:solidFill>
                  <a:srgbClr val="000000"/>
                </a:solidFill>
                <a:effectLst/>
                <a:latin typeface="Gotham"/>
              </a:rPr>
              <a:t>What do I not know?</a:t>
            </a:r>
          </a:p>
          <a:p>
            <a:pPr algn="l">
              <a:buFont typeface="Arial" panose="020B0604020202020204" pitchFamily="34" charset="0"/>
              <a:buChar char="•"/>
            </a:pPr>
            <a:r>
              <a:rPr lang="en-GB" b="0" i="0" dirty="0">
                <a:solidFill>
                  <a:srgbClr val="000000"/>
                </a:solidFill>
                <a:effectLst/>
                <a:latin typeface="Gotham"/>
              </a:rPr>
              <a:t>What further information (or intelligence) do I want/need at this moment?</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15</a:t>
            </a:fld>
            <a:endParaRPr lang="en-GB"/>
          </a:p>
        </p:txBody>
      </p:sp>
    </p:spTree>
    <p:extLst>
      <p:ext uri="{BB962C8B-B14F-4D97-AF65-F5344CB8AC3E}">
        <p14:creationId xmlns:p14="http://schemas.microsoft.com/office/powerpoint/2010/main" val="26133308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16</a:t>
            </a:fld>
            <a:endParaRPr lang="en-GB"/>
          </a:p>
        </p:txBody>
      </p:sp>
    </p:spTree>
    <p:extLst>
      <p:ext uri="{BB962C8B-B14F-4D97-AF65-F5344CB8AC3E}">
        <p14:creationId xmlns:p14="http://schemas.microsoft.com/office/powerpoint/2010/main" val="41379666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This analytical stage involves assessing the situation, including any specific threat, the risk of harm and the potential for benefits. Among other things, decision makers should consider the objectives of preventing discrimination, promoting good relations and fostering equal opportunities.</a:t>
            </a:r>
          </a:p>
          <a:p>
            <a:pPr algn="l"/>
            <a:r>
              <a:rPr lang="en-GB" b="0" i="0" dirty="0">
                <a:solidFill>
                  <a:srgbClr val="000000"/>
                </a:solidFill>
                <a:effectLst/>
                <a:latin typeface="Gotham"/>
              </a:rPr>
              <a:t>Develop a working strategy to guide subsequent stages by asking yourself the following questions.</a:t>
            </a:r>
          </a:p>
          <a:p>
            <a:pPr algn="l">
              <a:buFont typeface="Arial" panose="020B0604020202020204" pitchFamily="34" charset="0"/>
              <a:buChar char="•"/>
            </a:pPr>
            <a:r>
              <a:rPr lang="en-GB" b="0" i="0" dirty="0">
                <a:solidFill>
                  <a:srgbClr val="000000"/>
                </a:solidFill>
                <a:effectLst/>
                <a:latin typeface="Gotham"/>
              </a:rPr>
              <a:t>Do I need to take action immediately?</a:t>
            </a:r>
          </a:p>
          <a:p>
            <a:pPr algn="l">
              <a:buFont typeface="Arial" panose="020B0604020202020204" pitchFamily="34" charset="0"/>
              <a:buChar char="•"/>
            </a:pPr>
            <a:r>
              <a:rPr lang="en-GB" b="0" i="0" dirty="0">
                <a:solidFill>
                  <a:srgbClr val="000000"/>
                </a:solidFill>
                <a:effectLst/>
                <a:latin typeface="Gotham"/>
              </a:rPr>
              <a:t>Do I need to seek more information?</a:t>
            </a:r>
          </a:p>
          <a:p>
            <a:pPr algn="l">
              <a:buFont typeface="Arial" panose="020B0604020202020204" pitchFamily="34" charset="0"/>
              <a:buChar char="•"/>
            </a:pPr>
            <a:r>
              <a:rPr lang="en-GB" b="0" i="0" dirty="0">
                <a:solidFill>
                  <a:srgbClr val="000000"/>
                </a:solidFill>
                <a:effectLst/>
                <a:latin typeface="Gotham"/>
              </a:rPr>
              <a:t>What could go wrong (and what could go well)?</a:t>
            </a:r>
          </a:p>
          <a:p>
            <a:pPr algn="l">
              <a:buFont typeface="Arial" panose="020B0604020202020204" pitchFamily="34" charset="0"/>
              <a:buChar char="•"/>
            </a:pPr>
            <a:r>
              <a:rPr lang="en-GB" b="0" i="0" dirty="0">
                <a:solidFill>
                  <a:srgbClr val="000000"/>
                </a:solidFill>
                <a:effectLst/>
                <a:latin typeface="Gotham"/>
              </a:rPr>
              <a:t>What is causing the situation?</a:t>
            </a:r>
          </a:p>
          <a:p>
            <a:pPr algn="l">
              <a:buFont typeface="Arial" panose="020B0604020202020204" pitchFamily="34" charset="0"/>
              <a:buChar char="•"/>
            </a:pPr>
            <a:r>
              <a:rPr lang="en-GB" b="0" i="0" dirty="0">
                <a:solidFill>
                  <a:srgbClr val="000000"/>
                </a:solidFill>
                <a:effectLst/>
                <a:latin typeface="Gotham"/>
              </a:rPr>
              <a:t>How probable is the risk of harm?</a:t>
            </a:r>
          </a:p>
          <a:p>
            <a:pPr algn="l">
              <a:buFont typeface="Arial" panose="020B0604020202020204" pitchFamily="34" charset="0"/>
              <a:buChar char="•"/>
            </a:pPr>
            <a:r>
              <a:rPr lang="en-GB" b="0" i="0" dirty="0">
                <a:solidFill>
                  <a:srgbClr val="000000"/>
                </a:solidFill>
                <a:effectLst/>
                <a:latin typeface="Gotham"/>
              </a:rPr>
              <a:t>How serious would it be?</a:t>
            </a:r>
          </a:p>
          <a:p>
            <a:pPr algn="l">
              <a:buFont typeface="Arial" panose="020B0604020202020204" pitchFamily="34" charset="0"/>
              <a:buChar char="•"/>
            </a:pPr>
            <a:r>
              <a:rPr lang="en-GB" b="0" i="0" dirty="0">
                <a:solidFill>
                  <a:srgbClr val="000000"/>
                </a:solidFill>
                <a:effectLst/>
                <a:latin typeface="Gotham"/>
              </a:rPr>
              <a:t>Is that level of risk acceptable?</a:t>
            </a:r>
          </a:p>
          <a:p>
            <a:pPr algn="l">
              <a:buFont typeface="Arial" panose="020B0604020202020204" pitchFamily="34" charset="0"/>
              <a:buChar char="•"/>
            </a:pPr>
            <a:r>
              <a:rPr lang="en-GB" b="0" i="0" dirty="0">
                <a:solidFill>
                  <a:srgbClr val="000000"/>
                </a:solidFill>
                <a:effectLst/>
                <a:latin typeface="Gotham"/>
              </a:rPr>
              <a:t>Is this a situation for the police alone to deal with?</a:t>
            </a:r>
          </a:p>
          <a:p>
            <a:pPr algn="l">
              <a:buFont typeface="Arial" panose="020B0604020202020204" pitchFamily="34" charset="0"/>
              <a:buChar char="•"/>
            </a:pPr>
            <a:r>
              <a:rPr lang="en-GB" b="0" i="0" dirty="0">
                <a:solidFill>
                  <a:srgbClr val="000000"/>
                </a:solidFill>
                <a:effectLst/>
                <a:latin typeface="Gotham"/>
              </a:rPr>
              <a:t>Am I the appropriate person to deal with this?</a:t>
            </a:r>
          </a:p>
          <a:p>
            <a:pPr algn="l">
              <a:buFont typeface="Arial" panose="020B0604020202020204" pitchFamily="34" charset="0"/>
              <a:buChar char="•"/>
            </a:pPr>
            <a:r>
              <a:rPr lang="en-GB" b="0" i="0" dirty="0">
                <a:solidFill>
                  <a:srgbClr val="000000"/>
                </a:solidFill>
                <a:effectLst/>
                <a:latin typeface="Gotham"/>
              </a:rPr>
              <a:t>What am I trying to achieve?</a:t>
            </a:r>
          </a:p>
          <a:p>
            <a:pPr algn="l">
              <a:buFont typeface="Arial" panose="020B0604020202020204" pitchFamily="34" charset="0"/>
              <a:buChar char="•"/>
            </a:pPr>
            <a:r>
              <a:rPr lang="en-GB" b="0" i="0" dirty="0">
                <a:solidFill>
                  <a:srgbClr val="000000"/>
                </a:solidFill>
                <a:effectLst/>
                <a:latin typeface="Gotham"/>
              </a:rPr>
              <a:t>Will my action resolve the situation?</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17</a:t>
            </a:fld>
            <a:endParaRPr lang="en-GB"/>
          </a:p>
        </p:txBody>
      </p:sp>
    </p:spTree>
    <p:extLst>
      <p:ext uri="{BB962C8B-B14F-4D97-AF65-F5344CB8AC3E}">
        <p14:creationId xmlns:p14="http://schemas.microsoft.com/office/powerpoint/2010/main" val="3965373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18</a:t>
            </a:fld>
            <a:endParaRPr lang="en-GB"/>
          </a:p>
        </p:txBody>
      </p:sp>
    </p:spTree>
    <p:extLst>
      <p:ext uri="{BB962C8B-B14F-4D97-AF65-F5344CB8AC3E}">
        <p14:creationId xmlns:p14="http://schemas.microsoft.com/office/powerpoint/2010/main" val="15218463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This stage involves considering the powers, policies and legislation that could apply in this particular situation.</a:t>
            </a:r>
          </a:p>
          <a:p>
            <a:pPr algn="l"/>
            <a:r>
              <a:rPr lang="en-GB" b="0" i="0" dirty="0">
                <a:solidFill>
                  <a:srgbClr val="000000"/>
                </a:solidFill>
                <a:effectLst/>
                <a:latin typeface="Gotham"/>
              </a:rPr>
              <a:t>Decision makers could ask themselves the following questions.</a:t>
            </a:r>
          </a:p>
          <a:p>
            <a:pPr algn="l">
              <a:buFont typeface="Arial" panose="020B0604020202020204" pitchFamily="34" charset="0"/>
              <a:buChar char="•"/>
            </a:pPr>
            <a:r>
              <a:rPr lang="en-GB" b="0" i="0" dirty="0">
                <a:solidFill>
                  <a:srgbClr val="000000"/>
                </a:solidFill>
                <a:effectLst/>
                <a:latin typeface="Gotham"/>
              </a:rPr>
              <a:t>What police powers might be required?</a:t>
            </a:r>
          </a:p>
          <a:p>
            <a:pPr algn="l">
              <a:buFont typeface="Arial" panose="020B0604020202020204" pitchFamily="34" charset="0"/>
              <a:buChar char="•"/>
            </a:pPr>
            <a:r>
              <a:rPr lang="en-GB" b="0" i="0" dirty="0">
                <a:solidFill>
                  <a:srgbClr val="000000"/>
                </a:solidFill>
                <a:effectLst/>
                <a:latin typeface="Gotham"/>
              </a:rPr>
              <a:t>Is there any national guidance covering this type of situation?</a:t>
            </a:r>
          </a:p>
          <a:p>
            <a:pPr algn="l">
              <a:buFont typeface="Arial" panose="020B0604020202020204" pitchFamily="34" charset="0"/>
              <a:buChar char="•"/>
            </a:pPr>
            <a:r>
              <a:rPr lang="en-GB" b="0" i="0" dirty="0">
                <a:solidFill>
                  <a:srgbClr val="000000"/>
                </a:solidFill>
                <a:effectLst/>
                <a:latin typeface="Gotham"/>
              </a:rPr>
              <a:t>Do any local organisational policies or guidelines apply?</a:t>
            </a:r>
          </a:p>
          <a:p>
            <a:pPr algn="l">
              <a:buFont typeface="Arial" panose="020B0604020202020204" pitchFamily="34" charset="0"/>
              <a:buChar char="•"/>
            </a:pPr>
            <a:r>
              <a:rPr lang="en-GB" b="0" i="0" dirty="0">
                <a:solidFill>
                  <a:srgbClr val="000000"/>
                </a:solidFill>
                <a:effectLst/>
                <a:latin typeface="Gotham"/>
              </a:rPr>
              <a:t>What legislation might apply?</a:t>
            </a:r>
          </a:p>
          <a:p>
            <a:pPr algn="l">
              <a:buFont typeface="Arial" panose="020B0604020202020204" pitchFamily="34" charset="0"/>
              <a:buChar char="•"/>
            </a:pPr>
            <a:r>
              <a:rPr lang="en-GB" b="0" i="0" dirty="0">
                <a:solidFill>
                  <a:srgbClr val="000000"/>
                </a:solidFill>
                <a:effectLst/>
                <a:latin typeface="Gotham"/>
              </a:rPr>
              <a:t>Is there any research evidence?</a:t>
            </a:r>
          </a:p>
          <a:p>
            <a:pPr algn="l"/>
            <a:r>
              <a:rPr lang="en-GB" b="0" i="0" dirty="0">
                <a:solidFill>
                  <a:srgbClr val="000000"/>
                </a:solidFill>
                <a:effectLst/>
                <a:latin typeface="Gotham"/>
              </a:rPr>
              <a:t>It may be reasonable to act outside policy as long as there is a good rationale for doing so.</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19</a:t>
            </a:fld>
            <a:endParaRPr lang="en-GB"/>
          </a:p>
        </p:txBody>
      </p:sp>
    </p:spTree>
    <p:extLst>
      <p:ext uri="{BB962C8B-B14F-4D97-AF65-F5344CB8AC3E}">
        <p14:creationId xmlns:p14="http://schemas.microsoft.com/office/powerpoint/2010/main" val="3350016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This stage involves considering the different ways in which a particular decision can be made (or situation resolved) with the lowest risk of harm. </a:t>
            </a:r>
          </a:p>
          <a:p>
            <a:pPr algn="l"/>
            <a:r>
              <a:rPr lang="en-GB" b="0" i="0" dirty="0">
                <a:solidFill>
                  <a:srgbClr val="000000"/>
                </a:solidFill>
                <a:effectLst/>
                <a:latin typeface="Gotham"/>
              </a:rPr>
              <a:t>You may need to consider:</a:t>
            </a:r>
          </a:p>
          <a:p>
            <a:pPr algn="l">
              <a:buFont typeface="Arial" panose="020B0604020202020204" pitchFamily="34" charset="0"/>
              <a:buChar char="•"/>
            </a:pPr>
            <a:r>
              <a:rPr lang="en-GB" b="0" i="0" dirty="0">
                <a:solidFill>
                  <a:srgbClr val="000000"/>
                </a:solidFill>
                <a:effectLst/>
                <a:latin typeface="Gotham"/>
              </a:rPr>
              <a:t>what options are available </a:t>
            </a:r>
          </a:p>
          <a:p>
            <a:pPr algn="l">
              <a:buFont typeface="Arial" panose="020B0604020202020204" pitchFamily="34" charset="0"/>
              <a:buChar char="•"/>
            </a:pPr>
            <a:r>
              <a:rPr lang="en-GB" b="0" i="0" dirty="0">
                <a:solidFill>
                  <a:srgbClr val="000000"/>
                </a:solidFill>
                <a:effectLst/>
                <a:latin typeface="Gotham"/>
              </a:rPr>
              <a:t>immediacy of any threat</a:t>
            </a:r>
          </a:p>
          <a:p>
            <a:pPr algn="l">
              <a:buFont typeface="Arial" panose="020B0604020202020204" pitchFamily="34" charset="0"/>
              <a:buChar char="•"/>
            </a:pPr>
            <a:r>
              <a:rPr lang="en-GB" b="0" i="0" dirty="0">
                <a:solidFill>
                  <a:srgbClr val="000000"/>
                </a:solidFill>
                <a:effectLst/>
                <a:latin typeface="Gotham"/>
              </a:rPr>
              <a:t>limits of information to hand</a:t>
            </a:r>
          </a:p>
          <a:p>
            <a:pPr algn="l">
              <a:buFont typeface="Arial" panose="020B0604020202020204" pitchFamily="34" charset="0"/>
              <a:buChar char="•"/>
            </a:pPr>
            <a:r>
              <a:rPr lang="en-GB" b="0" i="0" dirty="0">
                <a:solidFill>
                  <a:srgbClr val="000000"/>
                </a:solidFill>
                <a:effectLst/>
                <a:latin typeface="Gotham"/>
              </a:rPr>
              <a:t>amount of time available</a:t>
            </a:r>
          </a:p>
          <a:p>
            <a:pPr algn="l">
              <a:buFont typeface="Arial" panose="020B0604020202020204" pitchFamily="34" charset="0"/>
              <a:buChar char="•"/>
            </a:pPr>
            <a:r>
              <a:rPr lang="en-GB" b="0" i="0" dirty="0">
                <a:solidFill>
                  <a:srgbClr val="000000"/>
                </a:solidFill>
                <a:effectLst/>
                <a:latin typeface="Gotham"/>
              </a:rPr>
              <a:t>available resources and support</a:t>
            </a:r>
          </a:p>
          <a:p>
            <a:pPr algn="l">
              <a:buFont typeface="Arial" panose="020B0604020202020204" pitchFamily="34" charset="0"/>
              <a:buChar char="•"/>
            </a:pPr>
            <a:r>
              <a:rPr lang="en-GB" b="0" i="0" dirty="0">
                <a:solidFill>
                  <a:srgbClr val="000000"/>
                </a:solidFill>
                <a:effectLst/>
                <a:latin typeface="Gotham"/>
              </a:rPr>
              <a:t>your own knowledge, experience and skills</a:t>
            </a:r>
          </a:p>
          <a:p>
            <a:pPr algn="l">
              <a:buFont typeface="Arial" panose="020B0604020202020204" pitchFamily="34" charset="0"/>
              <a:buChar char="•"/>
            </a:pPr>
            <a:r>
              <a:rPr lang="en-GB" b="0" i="0" dirty="0">
                <a:solidFill>
                  <a:srgbClr val="000000"/>
                </a:solidFill>
                <a:effectLst/>
                <a:latin typeface="Gotham"/>
              </a:rPr>
              <a:t>impact of potential action on the situation and the public</a:t>
            </a:r>
          </a:p>
          <a:p>
            <a:pPr algn="l">
              <a:buFont typeface="Arial" panose="020B0604020202020204" pitchFamily="34" charset="0"/>
              <a:buChar char="•"/>
            </a:pPr>
            <a:r>
              <a:rPr lang="en-GB" b="0" i="0" dirty="0">
                <a:solidFill>
                  <a:srgbClr val="000000"/>
                </a:solidFill>
                <a:effectLst/>
                <a:latin typeface="Gotham"/>
              </a:rPr>
              <a:t>what action to take if things do not happen as anticipated</a:t>
            </a:r>
          </a:p>
          <a:p>
            <a:pPr algn="l"/>
            <a:r>
              <a:rPr lang="en-GB" b="0" i="0" dirty="0">
                <a:solidFill>
                  <a:srgbClr val="000000"/>
                </a:solidFill>
                <a:effectLst/>
                <a:latin typeface="Gotham"/>
              </a:rPr>
              <a:t>If you have to account for your decision, will you be able to say it was: </a:t>
            </a:r>
          </a:p>
          <a:p>
            <a:pPr algn="l">
              <a:buFont typeface="Arial" panose="020B0604020202020204" pitchFamily="34" charset="0"/>
              <a:buChar char="•"/>
            </a:pPr>
            <a:r>
              <a:rPr lang="en-GB" b="0" i="0" dirty="0">
                <a:solidFill>
                  <a:srgbClr val="000000"/>
                </a:solidFill>
                <a:effectLst/>
                <a:latin typeface="Gotham"/>
              </a:rPr>
              <a:t>proportionate, legitimate, necessary and ethical?</a:t>
            </a:r>
          </a:p>
          <a:p>
            <a:pPr algn="l">
              <a:buFont typeface="Arial" panose="020B0604020202020204" pitchFamily="34" charset="0"/>
              <a:buChar char="•"/>
            </a:pPr>
            <a:r>
              <a:rPr lang="en-GB" b="0" i="0" dirty="0">
                <a:solidFill>
                  <a:srgbClr val="000000"/>
                </a:solidFill>
                <a:effectLst/>
                <a:latin typeface="Gotham"/>
              </a:rPr>
              <a:t>reasonable in the circumstances facing them at the time?</a:t>
            </a:r>
          </a:p>
          <a:p>
            <a:pPr algn="l">
              <a:buFont typeface="Arial" panose="020B0604020202020204" pitchFamily="34" charset="0"/>
              <a:buNone/>
            </a:pPr>
            <a:endParaRPr lang="en-GB" b="0" i="0" dirty="0">
              <a:solidFill>
                <a:srgbClr val="000000"/>
              </a:solidFill>
              <a:effectLst/>
              <a:latin typeface="Gotham"/>
            </a:endParaRP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20</a:t>
            </a:fld>
            <a:endParaRPr lang="en-GB"/>
          </a:p>
        </p:txBody>
      </p:sp>
    </p:spTree>
    <p:extLst>
      <p:ext uri="{BB962C8B-B14F-4D97-AF65-F5344CB8AC3E}">
        <p14:creationId xmlns:p14="http://schemas.microsoft.com/office/powerpoint/2010/main" val="39579635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21</a:t>
            </a:fld>
            <a:endParaRPr lang="en-GB"/>
          </a:p>
        </p:txBody>
      </p:sp>
    </p:spTree>
    <p:extLst>
      <p:ext uri="{BB962C8B-B14F-4D97-AF65-F5344CB8AC3E}">
        <p14:creationId xmlns:p14="http://schemas.microsoft.com/office/powerpoint/2010/main" val="10029886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This stage has two distinct steps. At the action step, decision makers are required to make and implement appropriate decisions.</a:t>
            </a:r>
          </a:p>
          <a:p>
            <a:pPr algn="l"/>
            <a:r>
              <a:rPr lang="en-GB" b="1" i="0" dirty="0">
                <a:solidFill>
                  <a:srgbClr val="2E2C70"/>
                </a:solidFill>
                <a:effectLst/>
                <a:latin typeface="Gotham"/>
              </a:rPr>
              <a:t>Action</a:t>
            </a:r>
          </a:p>
          <a:p>
            <a:pPr algn="l"/>
            <a:r>
              <a:rPr lang="en-GB" b="1" i="0" dirty="0">
                <a:solidFill>
                  <a:srgbClr val="2E2C70"/>
                </a:solidFill>
                <a:effectLst/>
                <a:latin typeface="Gotham"/>
              </a:rPr>
              <a:t>Respond</a:t>
            </a:r>
          </a:p>
          <a:p>
            <a:pPr algn="l">
              <a:buFont typeface="Arial" panose="020B0604020202020204" pitchFamily="34" charset="0"/>
              <a:buChar char="•"/>
            </a:pPr>
            <a:r>
              <a:rPr lang="en-GB" b="0" i="0" dirty="0">
                <a:solidFill>
                  <a:srgbClr val="000000"/>
                </a:solidFill>
                <a:effectLst/>
                <a:latin typeface="Gotham"/>
              </a:rPr>
              <a:t>Implement the option you have selected.</a:t>
            </a:r>
          </a:p>
          <a:p>
            <a:pPr algn="l">
              <a:buFont typeface="Arial" panose="020B0604020202020204" pitchFamily="34" charset="0"/>
              <a:buChar char="•"/>
            </a:pPr>
            <a:r>
              <a:rPr lang="en-GB" b="0" i="0" dirty="0">
                <a:solidFill>
                  <a:srgbClr val="000000"/>
                </a:solidFill>
                <a:effectLst/>
                <a:latin typeface="Gotham"/>
              </a:rPr>
              <a:t>Does anyone else need to know what you have decided?</a:t>
            </a:r>
          </a:p>
          <a:p>
            <a:pPr algn="l"/>
            <a:r>
              <a:rPr lang="en-GB" b="1" i="0" dirty="0">
                <a:solidFill>
                  <a:srgbClr val="2E2C70"/>
                </a:solidFill>
                <a:effectLst/>
                <a:latin typeface="Gotham"/>
              </a:rPr>
              <a:t>Record</a:t>
            </a:r>
          </a:p>
          <a:p>
            <a:pPr algn="l">
              <a:buFont typeface="Arial" panose="020B0604020202020204" pitchFamily="34" charset="0"/>
              <a:buChar char="•"/>
            </a:pPr>
            <a:r>
              <a:rPr lang="en-GB" b="0" i="0" dirty="0">
                <a:solidFill>
                  <a:srgbClr val="000000"/>
                </a:solidFill>
                <a:effectLst/>
                <a:latin typeface="Gotham"/>
              </a:rPr>
              <a:t>If you think it is appropriate, record what you did and why.</a:t>
            </a:r>
          </a:p>
          <a:p>
            <a:pPr algn="l"/>
            <a:r>
              <a:rPr lang="en-GB" b="1" i="0" dirty="0">
                <a:solidFill>
                  <a:srgbClr val="2E2C70"/>
                </a:solidFill>
                <a:effectLst/>
                <a:latin typeface="Gotham"/>
              </a:rPr>
              <a:t>Monitor</a:t>
            </a:r>
          </a:p>
          <a:p>
            <a:pPr algn="l">
              <a:buFont typeface="Arial" panose="020B0604020202020204" pitchFamily="34" charset="0"/>
              <a:buChar char="•"/>
            </a:pPr>
            <a:r>
              <a:rPr lang="en-GB" b="0" i="0" dirty="0">
                <a:solidFill>
                  <a:srgbClr val="000000"/>
                </a:solidFill>
                <a:effectLst/>
                <a:latin typeface="Gotham"/>
              </a:rPr>
              <a:t>What happened as a result of your decision?</a:t>
            </a:r>
          </a:p>
          <a:p>
            <a:pPr algn="l">
              <a:buFont typeface="Arial" panose="020B0604020202020204" pitchFamily="34" charset="0"/>
              <a:buChar char="•"/>
            </a:pPr>
            <a:r>
              <a:rPr lang="en-GB" b="0" i="0" dirty="0">
                <a:solidFill>
                  <a:srgbClr val="000000"/>
                </a:solidFill>
                <a:effectLst/>
                <a:latin typeface="Gotham"/>
              </a:rPr>
              <a:t>Was it what you wanted or expected to happen?</a:t>
            </a:r>
          </a:p>
          <a:p>
            <a:pPr algn="l"/>
            <a:r>
              <a:rPr lang="en-GB" b="0" i="0" dirty="0">
                <a:solidFill>
                  <a:srgbClr val="000000"/>
                </a:solidFill>
                <a:effectLst/>
                <a:latin typeface="Gotham"/>
              </a:rPr>
              <a:t>If the incident is continuing, go through the NDM again as necessary.</a:t>
            </a:r>
          </a:p>
          <a:p>
            <a:pPr algn="l"/>
            <a:r>
              <a:rPr lang="en-GB" b="1" i="0" dirty="0">
                <a:solidFill>
                  <a:srgbClr val="2E2C70"/>
                </a:solidFill>
                <a:effectLst/>
                <a:latin typeface="Gotham"/>
              </a:rPr>
              <a:t>Review</a:t>
            </a:r>
          </a:p>
          <a:p>
            <a:pPr algn="l"/>
            <a:r>
              <a:rPr lang="en-GB" b="0" i="0" dirty="0">
                <a:solidFill>
                  <a:srgbClr val="000000"/>
                </a:solidFill>
                <a:effectLst/>
                <a:latin typeface="Gotham"/>
              </a:rPr>
              <a:t>If the incident is over, review your decisions, using the NDM. What lessons can you take from how things turned out and what might you do differently next time? If appropriate, evaluate the impact of the decision on outcomes. Have you liaised with individuals involved in the decision making process or affected by the decision?</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22</a:t>
            </a:fld>
            <a:endParaRPr lang="en-GB"/>
          </a:p>
        </p:txBody>
      </p:sp>
    </p:spTree>
    <p:extLst>
      <p:ext uri="{BB962C8B-B14F-4D97-AF65-F5344CB8AC3E}">
        <p14:creationId xmlns:p14="http://schemas.microsoft.com/office/powerpoint/2010/main" val="4803130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23</a:t>
            </a:fld>
            <a:endParaRPr lang="en-GB"/>
          </a:p>
        </p:txBody>
      </p:sp>
    </p:spTree>
    <p:extLst>
      <p:ext uri="{BB962C8B-B14F-4D97-AF65-F5344CB8AC3E}">
        <p14:creationId xmlns:p14="http://schemas.microsoft.com/office/powerpoint/2010/main" val="11171232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24</a:t>
            </a:fld>
            <a:endParaRPr lang="en-GB"/>
          </a:p>
        </p:txBody>
      </p:sp>
    </p:spTree>
    <p:extLst>
      <p:ext uri="{BB962C8B-B14F-4D97-AF65-F5344CB8AC3E}">
        <p14:creationId xmlns:p14="http://schemas.microsoft.com/office/powerpoint/2010/main" val="15154711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25</a:t>
            </a:fld>
            <a:endParaRPr lang="en-GB"/>
          </a:p>
        </p:txBody>
      </p:sp>
    </p:spTree>
    <p:extLst>
      <p:ext uri="{BB962C8B-B14F-4D97-AF65-F5344CB8AC3E}">
        <p14:creationId xmlns:p14="http://schemas.microsoft.com/office/powerpoint/2010/main" val="1794266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8887-3A7F-4F83-B929-DBD2630AF3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664023-3706-475F-A4F4-7575FE0FA3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0C81F5-8FCE-4B83-9E02-A190017F01B4}"/>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5" name="Footer Placeholder 4">
            <a:extLst>
              <a:ext uri="{FF2B5EF4-FFF2-40B4-BE49-F238E27FC236}">
                <a16:creationId xmlns:a16="http://schemas.microsoft.com/office/drawing/2014/main" id="{0A976445-4F16-4644-84FA-7C0AF6D25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7CA32-F5B9-4027-8D3C-0D0513F5CC9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40199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F3AA-CA9C-4400-B560-E383D7A03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CE0703-76A0-49D8-9FE0-085BAB986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A575E3-9355-4E83-8BE3-31E29C9314C1}"/>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5" name="Footer Placeholder 4">
            <a:extLst>
              <a:ext uri="{FF2B5EF4-FFF2-40B4-BE49-F238E27FC236}">
                <a16:creationId xmlns:a16="http://schemas.microsoft.com/office/drawing/2014/main" id="{A011D7E0-38CA-4BCF-AADD-CDF8C5951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E9EBD-6336-49E0-A28B-DDCC3A89F9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33236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D3A-9EDB-47FA-8C86-ECFCF193E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D6B477-4AFA-431C-A183-722BE57AD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D9B629-6E1D-4728-A7AE-C65D467CC5CA}"/>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5" name="Footer Placeholder 4">
            <a:extLst>
              <a:ext uri="{FF2B5EF4-FFF2-40B4-BE49-F238E27FC236}">
                <a16:creationId xmlns:a16="http://schemas.microsoft.com/office/drawing/2014/main" id="{C9FE8C9C-EEF6-4C40-8FAA-53B2C36E5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6FCC2-26DB-4F34-B98F-4DD221EA0B7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10695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2EF-B8EC-4883-806C-7711D3BBCF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90506-FCFF-47AD-BC5E-9FCCFA05CE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CC7709-CBA9-4BFF-9C1A-17FFF246B6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132579-9417-4942-901C-270B98488C19}"/>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6" name="Footer Placeholder 5">
            <a:extLst>
              <a:ext uri="{FF2B5EF4-FFF2-40B4-BE49-F238E27FC236}">
                <a16:creationId xmlns:a16="http://schemas.microsoft.com/office/drawing/2014/main" id="{81354FFE-F149-48C0-955C-68D7F9D9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4AA44-D7F1-4983-BF1A-047ED91C78EA}"/>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5061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A197B-F084-4687-91CE-5020FD22D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C7824-367F-4C1B-8A90-6EFB5317F2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1FD43-DA57-468F-8E19-1E45CCD8C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5DDE8B-0F47-4321-991C-8D9CC959D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8C3BEB-1882-4740-AE9A-E014A6D48F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C74E0-704D-4CD4-96C0-7201710ADBBB}"/>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8" name="Footer Placeholder 7">
            <a:extLst>
              <a:ext uri="{FF2B5EF4-FFF2-40B4-BE49-F238E27FC236}">
                <a16:creationId xmlns:a16="http://schemas.microsoft.com/office/drawing/2014/main" id="{8D2A101C-DD57-4246-B06A-CD3C480491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885C5-940E-4EC7-BE13-C8E07086049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346292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99CC5-8C28-45CA-83C7-DFA43A0D2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CCC7F-1842-46E5-AF77-E4B331FBB43C}"/>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4" name="Footer Placeholder 3">
            <a:extLst>
              <a:ext uri="{FF2B5EF4-FFF2-40B4-BE49-F238E27FC236}">
                <a16:creationId xmlns:a16="http://schemas.microsoft.com/office/drawing/2014/main" id="{1EA7A1D1-5146-42D6-8D39-10CAC3E1D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9733D-F68B-4482-93D7-8D5A07C001A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2602878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5910E9-089D-4BD7-8819-43C26375B052}"/>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3" name="Footer Placeholder 2">
            <a:extLst>
              <a:ext uri="{FF2B5EF4-FFF2-40B4-BE49-F238E27FC236}">
                <a16:creationId xmlns:a16="http://schemas.microsoft.com/office/drawing/2014/main" id="{BBDF7D82-95E0-4EED-A92A-0EA4CC99D0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CADEAB-38BB-44BA-91A7-D67186A36D2E}"/>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824817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F11C-F946-452E-ACAF-AB18E40EAC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98B385-BDE5-4A8C-8853-EFCB3F952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B1EE82-9F18-4E86-858E-F961BB6526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7E09F-1690-42C5-AAC9-446447840809}"/>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6" name="Footer Placeholder 5">
            <a:extLst>
              <a:ext uri="{FF2B5EF4-FFF2-40B4-BE49-F238E27FC236}">
                <a16:creationId xmlns:a16="http://schemas.microsoft.com/office/drawing/2014/main" id="{8DE86C4B-2176-48BF-A763-435EE7B7D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65BB2-94D7-4051-9B56-27317FDBEB9B}"/>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20459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00AB-E51C-43B9-B727-EB508AD435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D2E220-4934-4ACA-8C88-8474CB7835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3C7A5B-3211-444D-8533-B090A8886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D11C8C-042C-4907-8DF5-33C122941600}"/>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6" name="Footer Placeholder 5">
            <a:extLst>
              <a:ext uri="{FF2B5EF4-FFF2-40B4-BE49-F238E27FC236}">
                <a16:creationId xmlns:a16="http://schemas.microsoft.com/office/drawing/2014/main" id="{5ECBC538-C41D-4706-9D53-16FA4114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FE53C-5206-42B5-91F1-315B85C4FB22}"/>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976081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0623-50CE-4810-A7D4-D12A10AAFA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45F73B-06A1-468E-9B6D-E1CA2F85CF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88122-899E-4EBB-9559-98E3F108DCA9}"/>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5" name="Footer Placeholder 4">
            <a:extLst>
              <a:ext uri="{FF2B5EF4-FFF2-40B4-BE49-F238E27FC236}">
                <a16:creationId xmlns:a16="http://schemas.microsoft.com/office/drawing/2014/main" id="{6FB6AF1C-9DB5-4C3A-8A88-614CAE0C0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161D2-FC65-45DD-8B03-385AD31F33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43595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C817D5-909D-4E3A-9A8D-4D06C01FE3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F1595D-35C4-43BB-A6AC-0CA8D5BCDA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D10F0-1193-4B27-87DD-0B6B1E02172F}"/>
              </a:ext>
            </a:extLst>
          </p:cNvPr>
          <p:cNvSpPr>
            <a:spLocks noGrp="1"/>
          </p:cNvSpPr>
          <p:nvPr>
            <p:ph type="dt" sz="half" idx="10"/>
          </p:nvPr>
        </p:nvSpPr>
        <p:spPr/>
        <p:txBody>
          <a:bodyPr/>
          <a:lstStyle/>
          <a:p>
            <a:fld id="{811B1BE9-84C2-4814-A4EE-BEA85BBBDBD2}" type="datetimeFigureOut">
              <a:rPr lang="en-GB" smtClean="0"/>
              <a:t>02/02/2024</a:t>
            </a:fld>
            <a:endParaRPr lang="en-GB"/>
          </a:p>
        </p:txBody>
      </p:sp>
      <p:sp>
        <p:nvSpPr>
          <p:cNvPr id="5" name="Footer Placeholder 4">
            <a:extLst>
              <a:ext uri="{FF2B5EF4-FFF2-40B4-BE49-F238E27FC236}">
                <a16:creationId xmlns:a16="http://schemas.microsoft.com/office/drawing/2014/main" id="{DE2C90AF-19C4-49E5-8BC7-E72D203C7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7D96B-2CC3-4036-9B18-04FFD1DE18B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11335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2168132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371806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E406B4-9EFF-405D-8067-8BA02C46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34EE0D-0B9A-46E1-BFCD-9FBF154BDD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77703-4D64-4DF4-854F-D6A371CB2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B1BE9-84C2-4814-A4EE-BEA85BBBDBD2}" type="datetimeFigureOut">
              <a:rPr lang="en-GB" smtClean="0"/>
              <a:t>02/02/2024</a:t>
            </a:fld>
            <a:endParaRPr lang="en-GB"/>
          </a:p>
        </p:txBody>
      </p:sp>
      <p:sp>
        <p:nvSpPr>
          <p:cNvPr id="5" name="Footer Placeholder 4">
            <a:extLst>
              <a:ext uri="{FF2B5EF4-FFF2-40B4-BE49-F238E27FC236}">
                <a16:creationId xmlns:a16="http://schemas.microsoft.com/office/drawing/2014/main" id="{76B0476B-214A-44B8-915A-5E6F7278C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756A18-A512-4E63-BB50-EC09883FB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D0EFF8-D514-40D6-B59A-D0858919CD4A}" type="slidenum">
              <a:rPr lang="en-GB" smtClean="0"/>
              <a:t>‹#›</a:t>
            </a:fld>
            <a:endParaRPr lang="en-GB"/>
          </a:p>
        </p:txBody>
      </p:sp>
    </p:spTree>
    <p:extLst>
      <p:ext uri="{BB962C8B-B14F-4D97-AF65-F5344CB8AC3E}">
        <p14:creationId xmlns:p14="http://schemas.microsoft.com/office/powerpoint/2010/main" val="1140304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png"/><Relationship Id="rId5" Type="http://schemas.openxmlformats.org/officeDocument/2006/relationships/image" Target="../media/image19.jpe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20.jpe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png"/><Relationship Id="rId5" Type="http://schemas.openxmlformats.org/officeDocument/2006/relationships/image" Target="../media/image21.png"/><Relationship Id="rId4"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23.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2.png"/><Relationship Id="rId5" Type="http://schemas.openxmlformats.org/officeDocument/2006/relationships/image" Target="../media/image5.png"/><Relationship Id="rId10" Type="http://schemas.openxmlformats.org/officeDocument/2006/relationships/image" Target="../media/image3.png"/><Relationship Id="rId4" Type="http://schemas.openxmlformats.org/officeDocument/2006/relationships/notesSlide" Target="../notesSlides/notesSlide23.xml"/><Relationship Id="rId9"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B4F567-46D0-4AE6-956F-E2A6EA0E3960}"/>
              </a:ext>
            </a:extLst>
          </p:cNvPr>
          <p:cNvSpPr>
            <a:spLocks noGrp="1"/>
          </p:cNvSpPr>
          <p:nvPr>
            <p:ph type="title"/>
          </p:nvPr>
        </p:nvSpPr>
        <p:spPr>
          <a:xfrm>
            <a:off x="1524003" y="1999615"/>
            <a:ext cx="9144000" cy="2764028"/>
          </a:xfrm>
        </p:spPr>
        <p:txBody>
          <a:bodyPr vert="horz" lIns="91440" tIns="45720" rIns="91440" bIns="45720" rtlCol="0" anchor="ctr">
            <a:normAutofit fontScale="90000"/>
          </a:bodyPr>
          <a:lstStyle/>
          <a:p>
            <a:pPr algn="ctr"/>
            <a:r>
              <a:rPr lang="en-US" sz="6100" kern="1200" dirty="0">
                <a:solidFill>
                  <a:schemeClr val="tx1"/>
                </a:solidFill>
                <a:latin typeface="+mj-lt"/>
                <a:ea typeface="+mj-ea"/>
                <a:cs typeface="+mj-cs"/>
              </a:rPr>
              <a:t>Evidenced Based Policing and the National Decision Model </a:t>
            </a:r>
            <a:br>
              <a:rPr lang="en-US" sz="6100" kern="1200" dirty="0">
                <a:solidFill>
                  <a:schemeClr val="tx1"/>
                </a:solidFill>
                <a:latin typeface="+mj-lt"/>
                <a:ea typeface="+mj-ea"/>
                <a:cs typeface="+mj-cs"/>
              </a:rPr>
            </a:br>
            <a:br>
              <a:rPr lang="en-US" sz="6100" kern="1200" dirty="0">
                <a:solidFill>
                  <a:schemeClr val="tx1"/>
                </a:solidFill>
                <a:latin typeface="+mj-lt"/>
                <a:ea typeface="+mj-ea"/>
                <a:cs typeface="+mj-cs"/>
              </a:rPr>
            </a:br>
            <a:r>
              <a:rPr lang="en-US" sz="3100" kern="1200" dirty="0">
                <a:solidFill>
                  <a:schemeClr val="tx1"/>
                </a:solidFill>
                <a:latin typeface="+mj-lt"/>
                <a:ea typeface="+mj-ea"/>
                <a:cs typeface="+mj-cs"/>
              </a:rPr>
              <a:t>Week 2 Recorded Session</a:t>
            </a:r>
          </a:p>
        </p:txBody>
      </p:sp>
      <p:sp>
        <p:nvSpPr>
          <p:cNvPr id="16" name="Rectangle 15">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186F87DB-47A1-4F4E-ADB1-7E30A56FA873}"/>
              </a:ext>
            </a:extLst>
          </p:cNvPr>
          <p:cNvSpPr>
            <a:spLocks noGrp="1"/>
          </p:cNvSpPr>
          <p:nvPr>
            <p:ph type="sldNum" sz="quarter" idx="4294967295"/>
          </p:nvPr>
        </p:nvSpPr>
        <p:spPr>
          <a:xfrm>
            <a:off x="10489019" y="6356350"/>
            <a:ext cx="1268818" cy="365125"/>
          </a:xfrm>
        </p:spPr>
        <p:txBody>
          <a:bodyPr vert="horz" lIns="91440" tIns="45720" rIns="91440" bIns="45720" rtlCol="0" anchor="ctr">
            <a:normAutofit/>
          </a:bodyPr>
          <a:lstStyle/>
          <a:p>
            <a:pPr>
              <a:spcAft>
                <a:spcPts val="600"/>
              </a:spcAft>
            </a:pPr>
            <a:fld id="{9A884AFE-040A-4CB2-8D79-544AE56C95DF}" type="slidenum">
              <a:rPr lang="en-US">
                <a:solidFill>
                  <a:schemeClr val="tx1">
                    <a:lumMod val="50000"/>
                    <a:lumOff val="50000"/>
                  </a:schemeClr>
                </a:solidFill>
              </a:rPr>
              <a:pPr>
                <a:spcAft>
                  <a:spcPts val="600"/>
                </a:spcAft>
              </a:pPr>
              <a:t>1</a:t>
            </a:fld>
            <a:endParaRPr lang="en-US">
              <a:solidFill>
                <a:schemeClr val="tx1">
                  <a:lumMod val="50000"/>
                  <a:lumOff val="50000"/>
                </a:schemeClr>
              </a:solidFill>
            </a:endParaRPr>
          </a:p>
        </p:txBody>
      </p:sp>
      <p:pic>
        <p:nvPicPr>
          <p:cNvPr id="7" name="Audio 6">
            <a:hlinkClick r:id="" action="ppaction://media"/>
            <a:extLst>
              <a:ext uri="{FF2B5EF4-FFF2-40B4-BE49-F238E27FC236}">
                <a16:creationId xmlns:a16="http://schemas.microsoft.com/office/drawing/2014/main" id="{25C0FD35-F4CA-7009-2979-2C7B006C621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1767219"/>
      </p:ext>
    </p:extLst>
  </p:cSld>
  <p:clrMapOvr>
    <a:masterClrMapping/>
  </p:clrMapOvr>
  <mc:AlternateContent xmlns:mc="http://schemas.openxmlformats.org/markup-compatibility/2006">
    <mc:Choice xmlns:p14="http://schemas.microsoft.com/office/powerpoint/2010/main" Requires="p14">
      <p:transition spd="slow" p14:dur="2000" advTm="29307"/>
    </mc:Choice>
    <mc:Fallback>
      <p:transition spd="slow" advTm="29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6B97-3EE7-4C08-BBB5-0CE34AE8336C}"/>
              </a:ext>
            </a:extLst>
          </p:cNvPr>
          <p:cNvSpPr>
            <a:spLocks noGrp="1"/>
          </p:cNvSpPr>
          <p:nvPr>
            <p:ph type="title"/>
          </p:nvPr>
        </p:nvSpPr>
        <p:spPr/>
        <p:txBody>
          <a:bodyPr/>
          <a:lstStyle/>
          <a:p>
            <a:r>
              <a:rPr lang="en-GB" dirty="0"/>
              <a:t>Aims &amp; Objectives 	</a:t>
            </a:r>
          </a:p>
        </p:txBody>
      </p:sp>
      <p:sp>
        <p:nvSpPr>
          <p:cNvPr id="4" name="TextBox 3">
            <a:extLst>
              <a:ext uri="{FF2B5EF4-FFF2-40B4-BE49-F238E27FC236}">
                <a16:creationId xmlns:a16="http://schemas.microsoft.com/office/drawing/2014/main" id="{81549DD7-76B9-4ECE-9328-903D2F473F77}"/>
              </a:ext>
            </a:extLst>
          </p:cNvPr>
          <p:cNvSpPr txBox="1"/>
          <p:nvPr/>
        </p:nvSpPr>
        <p:spPr>
          <a:xfrm>
            <a:off x="2285999" y="1171575"/>
            <a:ext cx="9344025"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rPr>
              <a:t> </a:t>
            </a:r>
          </a:p>
        </p:txBody>
      </p:sp>
      <p:sp>
        <p:nvSpPr>
          <p:cNvPr id="3" name="TextBox 2">
            <a:extLst>
              <a:ext uri="{FF2B5EF4-FFF2-40B4-BE49-F238E27FC236}">
                <a16:creationId xmlns:a16="http://schemas.microsoft.com/office/drawing/2014/main" id="{1E8C245F-C82A-2292-0BB6-A0008106E4EF}"/>
              </a:ext>
            </a:extLst>
          </p:cNvPr>
          <p:cNvSpPr txBox="1"/>
          <p:nvPr/>
        </p:nvSpPr>
        <p:spPr>
          <a:xfrm>
            <a:off x="2285999" y="1171575"/>
            <a:ext cx="9071114" cy="3970318"/>
          </a:xfrm>
          <a:prstGeom prst="rect">
            <a:avLst/>
          </a:prstGeom>
          <a:noFill/>
        </p:spPr>
        <p:txBody>
          <a:bodyPr wrap="square" rtlCol="0">
            <a:spAutoFit/>
          </a:bodyPr>
          <a:lstStyle/>
          <a:p>
            <a:pPr marL="742950" indent="-742950">
              <a:buAutoNum type="arabicPeriod"/>
            </a:pPr>
            <a:r>
              <a:rPr lang="en-GB" sz="3600" dirty="0"/>
              <a:t>To understand some key terms and definitions around Evidence Based Policing</a:t>
            </a:r>
          </a:p>
          <a:p>
            <a:pPr marL="742950" indent="-742950">
              <a:buAutoNum type="arabicPeriod"/>
            </a:pPr>
            <a:endParaRPr lang="en-GB" sz="3600" dirty="0"/>
          </a:p>
          <a:p>
            <a:pPr marL="742950" indent="-742950">
              <a:buAutoNum type="arabicPeriod"/>
            </a:pPr>
            <a:r>
              <a:rPr lang="en-GB" sz="3600" dirty="0"/>
              <a:t>To introduce and understand the NDM</a:t>
            </a:r>
          </a:p>
          <a:p>
            <a:pPr marL="742950" indent="-742950">
              <a:buAutoNum type="arabicPeriod"/>
            </a:pPr>
            <a:endParaRPr lang="en-GB" sz="3600" dirty="0"/>
          </a:p>
          <a:p>
            <a:pPr marL="742950" indent="-742950">
              <a:buAutoNum type="arabicPeriod"/>
            </a:pPr>
            <a:r>
              <a:rPr lang="en-GB" sz="3600" dirty="0"/>
              <a:t>To analyse the effectiveness of the NDM by applying it to some policing scenarios.</a:t>
            </a:r>
          </a:p>
        </p:txBody>
      </p:sp>
      <p:pic>
        <p:nvPicPr>
          <p:cNvPr id="7" name="Audio 6">
            <a:hlinkClick r:id="" action="ppaction://media"/>
            <a:extLst>
              <a:ext uri="{FF2B5EF4-FFF2-40B4-BE49-F238E27FC236}">
                <a16:creationId xmlns:a16="http://schemas.microsoft.com/office/drawing/2014/main" id="{37BD7C5B-2426-45C9-6B85-AFF74B6D95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3737548"/>
      </p:ext>
    </p:extLst>
  </p:cSld>
  <p:clrMapOvr>
    <a:masterClrMapping/>
  </p:clrMapOvr>
  <mc:AlternateContent xmlns:mc="http://schemas.openxmlformats.org/markup-compatibility/2006">
    <mc:Choice xmlns:p14="http://schemas.microsoft.com/office/powerpoint/2010/main" Requires="p14">
      <p:transition spd="slow" p14:dur="2000" advTm="38316"/>
    </mc:Choice>
    <mc:Fallback>
      <p:transition spd="slow" advTm="38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1A37E3A-F485-A444-99C5-8813281F0D16}"/>
              </a:ext>
            </a:extLst>
          </p:cNvPr>
          <p:cNvPicPr>
            <a:picLocks noChangeAspect="1"/>
          </p:cNvPicPr>
          <p:nvPr/>
        </p:nvPicPr>
        <p:blipFill>
          <a:blip r:embed="rId5"/>
          <a:stretch>
            <a:fillRect/>
          </a:stretch>
        </p:blipFill>
        <p:spPr>
          <a:xfrm>
            <a:off x="3086582" y="457200"/>
            <a:ext cx="6018836" cy="5943600"/>
          </a:xfrm>
          <a:prstGeom prst="rect">
            <a:avLst/>
          </a:prstGeom>
        </p:spPr>
      </p:pic>
      <p:pic>
        <p:nvPicPr>
          <p:cNvPr id="5" name="Audio 4">
            <a:hlinkClick r:id="" action="ppaction://media"/>
            <a:extLst>
              <a:ext uri="{FF2B5EF4-FFF2-40B4-BE49-F238E27FC236}">
                <a16:creationId xmlns:a16="http://schemas.microsoft.com/office/drawing/2014/main" id="{E7030580-B56E-DE0D-0B3B-BF4A8E7226C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53420477"/>
      </p:ext>
    </p:extLst>
  </p:cSld>
  <p:clrMapOvr>
    <a:masterClrMapping/>
  </p:clrMapOvr>
  <mc:AlternateContent xmlns:mc="http://schemas.openxmlformats.org/markup-compatibility/2006">
    <mc:Choice xmlns:p14="http://schemas.microsoft.com/office/powerpoint/2010/main" Requires="p14">
      <p:transition spd="slow" p14:dur="2000" advTm="27704"/>
    </mc:Choice>
    <mc:Fallback>
      <p:transition spd="slow" advTm="27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AFD6-AA6D-AD7E-E48F-DF0961EDC6E3}"/>
              </a:ext>
            </a:extLst>
          </p:cNvPr>
          <p:cNvSpPr>
            <a:spLocks noGrp="1"/>
          </p:cNvSpPr>
          <p:nvPr>
            <p:ph type="title"/>
          </p:nvPr>
        </p:nvSpPr>
        <p:spPr/>
        <p:txBody>
          <a:bodyPr/>
          <a:lstStyle/>
          <a:p>
            <a:r>
              <a:rPr lang="en-GB" dirty="0"/>
              <a:t>Critical Thinking</a:t>
            </a:r>
          </a:p>
        </p:txBody>
      </p:sp>
      <p:sp>
        <p:nvSpPr>
          <p:cNvPr id="4" name="TextBox 3">
            <a:extLst>
              <a:ext uri="{FF2B5EF4-FFF2-40B4-BE49-F238E27FC236}">
                <a16:creationId xmlns:a16="http://schemas.microsoft.com/office/drawing/2014/main" id="{4FC6F1F0-48BD-365F-3015-0E9BB01C264B}"/>
              </a:ext>
            </a:extLst>
          </p:cNvPr>
          <p:cNvSpPr txBox="1"/>
          <p:nvPr/>
        </p:nvSpPr>
        <p:spPr>
          <a:xfrm>
            <a:off x="2451652" y="1898852"/>
            <a:ext cx="4850295" cy="2554545"/>
          </a:xfrm>
          <a:prstGeom prst="rect">
            <a:avLst/>
          </a:prstGeom>
          <a:noFill/>
        </p:spPr>
        <p:txBody>
          <a:bodyPr wrap="square">
            <a:spAutoFit/>
          </a:bodyPr>
          <a:lstStyle/>
          <a:p>
            <a:r>
              <a:rPr lang="en-GB" sz="4000" b="0" i="0" dirty="0">
                <a:solidFill>
                  <a:srgbClr val="111111"/>
                </a:solidFill>
                <a:effectLst/>
                <a:latin typeface="+mn-lt"/>
              </a:rPr>
              <a:t>The objective analysis and evaluation of an issue in order to form a judgement</a:t>
            </a:r>
            <a:r>
              <a:rPr lang="en-GB" sz="3200" b="0" i="0" dirty="0">
                <a:solidFill>
                  <a:srgbClr val="111111"/>
                </a:solidFill>
                <a:effectLst/>
                <a:latin typeface="+mn-lt"/>
              </a:rPr>
              <a:t>.</a:t>
            </a:r>
          </a:p>
        </p:txBody>
      </p:sp>
      <p:pic>
        <p:nvPicPr>
          <p:cNvPr id="5" name="Picture 4">
            <a:extLst>
              <a:ext uri="{FF2B5EF4-FFF2-40B4-BE49-F238E27FC236}">
                <a16:creationId xmlns:a16="http://schemas.microsoft.com/office/drawing/2014/main" id="{1992C8D3-F229-047F-C632-C016AB302C65}"/>
              </a:ext>
            </a:extLst>
          </p:cNvPr>
          <p:cNvPicPr>
            <a:picLocks noChangeAspect="1"/>
          </p:cNvPicPr>
          <p:nvPr/>
        </p:nvPicPr>
        <p:blipFill>
          <a:blip r:embed="rId5"/>
          <a:stretch>
            <a:fillRect/>
          </a:stretch>
        </p:blipFill>
        <p:spPr>
          <a:xfrm>
            <a:off x="8051314" y="1898852"/>
            <a:ext cx="2712892" cy="2677196"/>
          </a:xfrm>
          <a:prstGeom prst="rect">
            <a:avLst/>
          </a:prstGeom>
        </p:spPr>
      </p:pic>
      <p:pic>
        <p:nvPicPr>
          <p:cNvPr id="7" name="Audio 6">
            <a:hlinkClick r:id="" action="ppaction://media"/>
            <a:extLst>
              <a:ext uri="{FF2B5EF4-FFF2-40B4-BE49-F238E27FC236}">
                <a16:creationId xmlns:a16="http://schemas.microsoft.com/office/drawing/2014/main" id="{BF663ACD-F698-38CB-EF0E-EE27B604519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4750962"/>
      </p:ext>
    </p:extLst>
  </p:cSld>
  <p:clrMapOvr>
    <a:masterClrMapping/>
  </p:clrMapOvr>
  <mc:AlternateContent xmlns:mc="http://schemas.openxmlformats.org/markup-compatibility/2006">
    <mc:Choice xmlns:p14="http://schemas.microsoft.com/office/powerpoint/2010/main" Requires="p14">
      <p:transition spd="slow" p14:dur="2000" advTm="72101"/>
    </mc:Choice>
    <mc:Fallback>
      <p:transition spd="slow" advTm="72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B1E046-CF9F-4679-B42B-53FBBD83D8A0}"/>
              </a:ext>
            </a:extLst>
          </p:cNvPr>
          <p:cNvPicPr>
            <a:picLocks noChangeAspect="1"/>
          </p:cNvPicPr>
          <p:nvPr/>
        </p:nvPicPr>
        <p:blipFill>
          <a:blip r:embed="rId5"/>
          <a:stretch>
            <a:fillRect/>
          </a:stretch>
        </p:blipFill>
        <p:spPr>
          <a:xfrm>
            <a:off x="764835" y="643466"/>
            <a:ext cx="10662329" cy="5571067"/>
          </a:xfrm>
          <a:prstGeom prst="rect">
            <a:avLst/>
          </a:prstGeom>
        </p:spPr>
      </p:pic>
      <p:pic>
        <p:nvPicPr>
          <p:cNvPr id="5" name="Audio 4">
            <a:hlinkClick r:id="" action="ppaction://media"/>
            <a:extLst>
              <a:ext uri="{FF2B5EF4-FFF2-40B4-BE49-F238E27FC236}">
                <a16:creationId xmlns:a16="http://schemas.microsoft.com/office/drawing/2014/main" id="{46D1667B-C917-D26C-832F-1F40746438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9358424"/>
      </p:ext>
    </p:extLst>
  </p:cSld>
  <p:clrMapOvr>
    <a:masterClrMapping/>
  </p:clrMapOvr>
  <mc:AlternateContent xmlns:mc="http://schemas.openxmlformats.org/markup-compatibility/2006">
    <mc:Choice xmlns:p14="http://schemas.microsoft.com/office/powerpoint/2010/main" Requires="p14">
      <p:transition spd="slow" p14:dur="2000" advTm="18869"/>
    </mc:Choice>
    <mc:Fallback>
      <p:transition spd="slow" advTm="18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6B3F-0187-D6AF-8FCC-CEFED0D25557}"/>
              </a:ext>
            </a:extLst>
          </p:cNvPr>
          <p:cNvSpPr>
            <a:spLocks noGrp="1"/>
          </p:cNvSpPr>
          <p:nvPr>
            <p:ph type="title"/>
          </p:nvPr>
        </p:nvSpPr>
        <p:spPr/>
        <p:txBody>
          <a:bodyPr/>
          <a:lstStyle/>
          <a:p>
            <a:pPr algn="ctr"/>
            <a:r>
              <a:rPr lang="en-GB" dirty="0"/>
              <a:t>Evidence Based Policing EBP</a:t>
            </a:r>
          </a:p>
        </p:txBody>
      </p:sp>
      <p:sp>
        <p:nvSpPr>
          <p:cNvPr id="4" name="TextBox 3">
            <a:extLst>
              <a:ext uri="{FF2B5EF4-FFF2-40B4-BE49-F238E27FC236}">
                <a16:creationId xmlns:a16="http://schemas.microsoft.com/office/drawing/2014/main" id="{82688A15-F4F3-2B32-B557-9E6E2D069395}"/>
              </a:ext>
            </a:extLst>
          </p:cNvPr>
          <p:cNvSpPr txBox="1"/>
          <p:nvPr/>
        </p:nvSpPr>
        <p:spPr>
          <a:xfrm>
            <a:off x="2610678" y="993913"/>
            <a:ext cx="9368989" cy="3539430"/>
          </a:xfrm>
          <a:prstGeom prst="rect">
            <a:avLst/>
          </a:prstGeom>
          <a:noFill/>
        </p:spPr>
        <p:txBody>
          <a:bodyPr wrap="square">
            <a:spAutoFit/>
          </a:bodyPr>
          <a:lstStyle/>
          <a:p>
            <a:r>
              <a:rPr lang="en-GB" sz="3200" b="0" i="0" dirty="0">
                <a:solidFill>
                  <a:srgbClr val="000000"/>
                </a:solidFill>
                <a:effectLst/>
                <a:latin typeface="Gotham"/>
              </a:rPr>
              <a:t>Evidence-based policing (EBP) means that the best available evidence is used to inform and challenge policing policies, practices and decisions.</a:t>
            </a:r>
          </a:p>
          <a:p>
            <a:endParaRPr lang="en-GB" sz="3200" b="0" i="0" dirty="0">
              <a:solidFill>
                <a:srgbClr val="000000"/>
              </a:solidFill>
              <a:effectLst/>
              <a:latin typeface="Gotham"/>
            </a:endParaRPr>
          </a:p>
          <a:p>
            <a:r>
              <a:rPr lang="en-GB" sz="3200" b="0" i="0" dirty="0">
                <a:solidFill>
                  <a:srgbClr val="000000"/>
                </a:solidFill>
                <a:effectLst/>
                <a:latin typeface="Gotham"/>
              </a:rPr>
              <a:t>An EBP approach can be used by everyone in policing. It can be supported by collaboration with academics and other partners. </a:t>
            </a:r>
          </a:p>
        </p:txBody>
      </p:sp>
      <p:pic>
        <p:nvPicPr>
          <p:cNvPr id="5" name="Picture 4">
            <a:extLst>
              <a:ext uri="{FF2B5EF4-FFF2-40B4-BE49-F238E27FC236}">
                <a16:creationId xmlns:a16="http://schemas.microsoft.com/office/drawing/2014/main" id="{3A18F7C6-0FD2-78D8-C648-A92B6EB9AA92}"/>
              </a:ext>
            </a:extLst>
          </p:cNvPr>
          <p:cNvPicPr>
            <a:picLocks noChangeAspect="1"/>
          </p:cNvPicPr>
          <p:nvPr/>
        </p:nvPicPr>
        <p:blipFill>
          <a:blip r:embed="rId5"/>
          <a:stretch>
            <a:fillRect/>
          </a:stretch>
        </p:blipFill>
        <p:spPr>
          <a:xfrm>
            <a:off x="4975410" y="4717449"/>
            <a:ext cx="4168270" cy="1826100"/>
          </a:xfrm>
          <a:prstGeom prst="rect">
            <a:avLst/>
          </a:prstGeom>
        </p:spPr>
      </p:pic>
      <p:pic>
        <p:nvPicPr>
          <p:cNvPr id="13" name="Audio 12">
            <a:hlinkClick r:id="" action="ppaction://media"/>
            <a:extLst>
              <a:ext uri="{FF2B5EF4-FFF2-40B4-BE49-F238E27FC236}">
                <a16:creationId xmlns:a16="http://schemas.microsoft.com/office/drawing/2014/main" id="{87BD7D44-CE78-8611-8B1A-76CF55B4E8A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4940867"/>
      </p:ext>
    </p:extLst>
  </p:cSld>
  <p:clrMapOvr>
    <a:masterClrMapping/>
  </p:clrMapOvr>
  <mc:AlternateContent xmlns:mc="http://schemas.openxmlformats.org/markup-compatibility/2006">
    <mc:Choice xmlns:p14="http://schemas.microsoft.com/office/powerpoint/2010/main" Requires="p14">
      <p:transition spd="slow" p14:dur="2000" advTm="100583"/>
    </mc:Choice>
    <mc:Fallback>
      <p:transition spd="slow" advTm="100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0FB3-BE26-0BC5-98DD-C2DDB1EF5A3B}"/>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F89E01EF-D5A6-01CF-060F-685D6518A43B}"/>
              </a:ext>
            </a:extLst>
          </p:cNvPr>
          <p:cNvPicPr>
            <a:picLocks noChangeAspect="1"/>
          </p:cNvPicPr>
          <p:nvPr/>
        </p:nvPicPr>
        <p:blipFill>
          <a:blip r:embed="rId5"/>
          <a:stretch>
            <a:fillRect/>
          </a:stretch>
        </p:blipFill>
        <p:spPr>
          <a:xfrm>
            <a:off x="1766887" y="71295"/>
            <a:ext cx="10589870" cy="6668442"/>
          </a:xfrm>
          <a:prstGeom prst="rect">
            <a:avLst/>
          </a:prstGeom>
        </p:spPr>
      </p:pic>
      <p:pic>
        <p:nvPicPr>
          <p:cNvPr id="8" name="Audio 7">
            <a:hlinkClick r:id="" action="ppaction://media"/>
            <a:extLst>
              <a:ext uri="{FF2B5EF4-FFF2-40B4-BE49-F238E27FC236}">
                <a16:creationId xmlns:a16="http://schemas.microsoft.com/office/drawing/2014/main" id="{42B0A238-1BCD-81A1-CA29-46BBEBE724E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6729218"/>
      </p:ext>
    </p:extLst>
  </p:cSld>
  <p:clrMapOvr>
    <a:masterClrMapping/>
  </p:clrMapOvr>
  <mc:AlternateContent xmlns:mc="http://schemas.openxmlformats.org/markup-compatibility/2006">
    <mc:Choice xmlns:p14="http://schemas.microsoft.com/office/powerpoint/2010/main" Requires="p14">
      <p:transition spd="slow" p14:dur="2000" advTm="47897"/>
    </mc:Choice>
    <mc:Fallback>
      <p:transition spd="slow" advTm="47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46D660-7F50-100F-64A5-5F8C34126987}"/>
              </a:ext>
            </a:extLst>
          </p:cNvPr>
          <p:cNvPicPr>
            <a:picLocks noChangeAspect="1"/>
          </p:cNvPicPr>
          <p:nvPr/>
        </p:nvPicPr>
        <p:blipFill>
          <a:blip r:embed="rId4"/>
          <a:stretch>
            <a:fillRect/>
          </a:stretch>
        </p:blipFill>
        <p:spPr>
          <a:xfrm>
            <a:off x="3345286" y="643466"/>
            <a:ext cx="5501428" cy="5571067"/>
          </a:xfrm>
          <a:prstGeom prst="rect">
            <a:avLst/>
          </a:prstGeom>
        </p:spPr>
      </p:pic>
      <p:pic>
        <p:nvPicPr>
          <p:cNvPr id="7" name="Audio 6">
            <a:hlinkClick r:id="" action="ppaction://media"/>
            <a:extLst>
              <a:ext uri="{FF2B5EF4-FFF2-40B4-BE49-F238E27FC236}">
                <a16:creationId xmlns:a16="http://schemas.microsoft.com/office/drawing/2014/main" id="{14822844-D1A6-A600-8B3C-242D5BA858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9352467"/>
      </p:ext>
    </p:extLst>
  </p:cSld>
  <p:clrMapOvr>
    <a:masterClrMapping/>
  </p:clrMapOvr>
  <mc:AlternateContent xmlns:mc="http://schemas.openxmlformats.org/markup-compatibility/2006">
    <mc:Choice xmlns:p14="http://schemas.microsoft.com/office/powerpoint/2010/main" Requires="p14">
      <p:transition spd="slow" p14:dur="2000" advTm="47113"/>
    </mc:Choice>
    <mc:Fallback>
      <p:transition spd="slow" advTm="47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429FF-E3FA-5A20-44CD-FBF5CB49EFF9}"/>
              </a:ext>
            </a:extLst>
          </p:cNvPr>
          <p:cNvPicPr>
            <a:picLocks noChangeAspect="1"/>
          </p:cNvPicPr>
          <p:nvPr/>
        </p:nvPicPr>
        <p:blipFill rotWithShape="1">
          <a:blip r:embed="rId5"/>
          <a:srcRect t="807" b="20238"/>
          <a:stretch/>
        </p:blipFill>
        <p:spPr>
          <a:xfrm>
            <a:off x="457200" y="457200"/>
            <a:ext cx="11277600" cy="5943600"/>
          </a:xfrm>
          <a:prstGeom prst="rect">
            <a:avLst/>
          </a:prstGeom>
        </p:spPr>
      </p:pic>
      <p:pic>
        <p:nvPicPr>
          <p:cNvPr id="15" name="Audio 14">
            <a:hlinkClick r:id="" action="ppaction://media"/>
            <a:extLst>
              <a:ext uri="{FF2B5EF4-FFF2-40B4-BE49-F238E27FC236}">
                <a16:creationId xmlns:a16="http://schemas.microsoft.com/office/drawing/2014/main" id="{BB23FADA-7760-C6F7-59FC-7F34C32CD05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1075100"/>
      </p:ext>
    </p:extLst>
  </p:cSld>
  <p:clrMapOvr>
    <a:masterClrMapping/>
  </p:clrMapOvr>
  <mc:AlternateContent xmlns:mc="http://schemas.openxmlformats.org/markup-compatibility/2006">
    <mc:Choice xmlns:p14="http://schemas.microsoft.com/office/powerpoint/2010/main" Requires="p14">
      <p:transition spd="slow" p14:dur="2000" advTm="36812"/>
    </mc:Choice>
    <mc:Fallback>
      <p:transition spd="slow" advTm="36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2FA7-F1C8-B703-31D9-E659D39BF377}"/>
              </a:ext>
            </a:extLst>
          </p:cNvPr>
          <p:cNvSpPr>
            <a:spLocks noGrp="1"/>
          </p:cNvSpPr>
          <p:nvPr>
            <p:ph type="title"/>
          </p:nvPr>
        </p:nvSpPr>
        <p:spPr/>
        <p:txBody>
          <a:bodyPr/>
          <a:lstStyle/>
          <a:p>
            <a:pPr algn="ctr"/>
            <a:r>
              <a:rPr lang="en-GB" dirty="0"/>
              <a:t>Decision Making</a:t>
            </a:r>
          </a:p>
        </p:txBody>
      </p:sp>
      <p:sp>
        <p:nvSpPr>
          <p:cNvPr id="4" name="TextBox 3">
            <a:extLst>
              <a:ext uri="{FF2B5EF4-FFF2-40B4-BE49-F238E27FC236}">
                <a16:creationId xmlns:a16="http://schemas.microsoft.com/office/drawing/2014/main" id="{5272B38E-E7CF-9273-3D6D-444D8E167DC7}"/>
              </a:ext>
            </a:extLst>
          </p:cNvPr>
          <p:cNvSpPr txBox="1"/>
          <p:nvPr/>
        </p:nvSpPr>
        <p:spPr>
          <a:xfrm rot="10800000" flipV="1">
            <a:off x="3339547" y="4094989"/>
            <a:ext cx="7938051" cy="1122872"/>
          </a:xfrm>
          <a:prstGeom prst="rect">
            <a:avLst/>
          </a:prstGeom>
          <a:noFill/>
        </p:spPr>
        <p:txBody>
          <a:bodyPr wrap="square">
            <a:spAutoFit/>
          </a:bodyPr>
          <a:lstStyle/>
          <a:p>
            <a:pPr lvl="0" algn="ctr">
              <a:lnSpc>
                <a:spcPct val="107000"/>
              </a:lnSpc>
              <a:spcAft>
                <a:spcPts val="800"/>
              </a:spcAft>
            </a:pPr>
            <a:r>
              <a:rPr lang="en-GB" sz="3200" dirty="0">
                <a:solidFill>
                  <a:srgbClr val="000000"/>
                </a:solidFill>
                <a:latin typeface="Calibri" panose="020F0502020204030204" pitchFamily="34" charset="0"/>
                <a:ea typeface="Calibri" panose="020F0502020204030204" pitchFamily="34" charset="0"/>
                <a:cs typeface="Calibri" panose="020F0502020204030204" pitchFamily="34" charset="0"/>
              </a:rPr>
              <a:t>A</a:t>
            </a:r>
            <a:r>
              <a:rPr lang="en-GB" sz="3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choice that you make about something after thinking about several possibilities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45AD73B9-883A-274E-A24F-02A2E68F137F}"/>
              </a:ext>
            </a:extLst>
          </p:cNvPr>
          <p:cNvPicPr>
            <a:picLocks noChangeAspect="1"/>
          </p:cNvPicPr>
          <p:nvPr/>
        </p:nvPicPr>
        <p:blipFill>
          <a:blip r:embed="rId5"/>
          <a:stretch>
            <a:fillRect/>
          </a:stretch>
        </p:blipFill>
        <p:spPr>
          <a:xfrm>
            <a:off x="4934536" y="1279076"/>
            <a:ext cx="4250018" cy="2239874"/>
          </a:xfrm>
          <a:prstGeom prst="rect">
            <a:avLst/>
          </a:prstGeom>
        </p:spPr>
      </p:pic>
      <p:pic>
        <p:nvPicPr>
          <p:cNvPr id="13" name="Audio 12">
            <a:hlinkClick r:id="" action="ppaction://media"/>
            <a:extLst>
              <a:ext uri="{FF2B5EF4-FFF2-40B4-BE49-F238E27FC236}">
                <a16:creationId xmlns:a16="http://schemas.microsoft.com/office/drawing/2014/main" id="{DDB9AC34-E54C-57AF-8356-3FD838D4AB4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212764"/>
      </p:ext>
    </p:extLst>
  </p:cSld>
  <p:clrMapOvr>
    <a:masterClrMapping/>
  </p:clrMapOvr>
  <mc:AlternateContent xmlns:mc="http://schemas.openxmlformats.org/markup-compatibility/2006">
    <mc:Choice xmlns:p14="http://schemas.microsoft.com/office/powerpoint/2010/main" Requires="p14">
      <p:transition spd="slow" p14:dur="2000" advTm="27893"/>
    </mc:Choice>
    <mc:Fallback>
      <p:transition spd="slow" advTm="27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dirty="0"/>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5"/>
          <a:stretch>
            <a:fillRect/>
          </a:stretch>
        </p:blipFill>
        <p:spPr>
          <a:xfrm>
            <a:off x="2411345" y="1000654"/>
            <a:ext cx="9296400" cy="5229225"/>
          </a:xfrm>
          <a:prstGeom prst="rect">
            <a:avLst/>
          </a:prstGeom>
        </p:spPr>
      </p:pic>
      <p:pic>
        <p:nvPicPr>
          <p:cNvPr id="7" name="Audio 6">
            <a:hlinkClick r:id="" action="ppaction://media"/>
            <a:extLst>
              <a:ext uri="{FF2B5EF4-FFF2-40B4-BE49-F238E27FC236}">
                <a16:creationId xmlns:a16="http://schemas.microsoft.com/office/drawing/2014/main" id="{6A31870F-F2DB-C65A-B557-C6892BD04D9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6911943"/>
      </p:ext>
    </p:extLst>
  </p:cSld>
  <p:clrMapOvr>
    <a:masterClrMapping/>
  </p:clrMapOvr>
  <mc:AlternateContent xmlns:mc="http://schemas.openxmlformats.org/markup-compatibility/2006">
    <mc:Choice xmlns:p14="http://schemas.microsoft.com/office/powerpoint/2010/main" Requires="p14">
      <p:transition spd="slow" p14:dur="2000" advTm="132316"/>
    </mc:Choice>
    <mc:Fallback>
      <p:transition spd="slow" advTm="132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0E434E23-8BD9-36DF-6A82-54A79A400582}"/>
              </a:ext>
            </a:extLst>
          </p:cNvPr>
          <p:cNvPicPr>
            <a:picLocks noChangeAspect="1"/>
          </p:cNvPicPr>
          <p:nvPr/>
        </p:nvPicPr>
        <p:blipFill>
          <a:blip r:embed="rId5"/>
          <a:stretch>
            <a:fillRect/>
          </a:stretch>
        </p:blipFill>
        <p:spPr>
          <a:xfrm>
            <a:off x="1263578" y="1712409"/>
            <a:ext cx="9664846" cy="3254999"/>
          </a:xfrm>
          <a:prstGeom prst="rect">
            <a:avLst/>
          </a:prstGeom>
        </p:spPr>
      </p:pic>
      <p:pic>
        <p:nvPicPr>
          <p:cNvPr id="6" name="Audio 5">
            <a:hlinkClick r:id="" action="ppaction://media"/>
            <a:extLst>
              <a:ext uri="{FF2B5EF4-FFF2-40B4-BE49-F238E27FC236}">
                <a16:creationId xmlns:a16="http://schemas.microsoft.com/office/drawing/2014/main" id="{B0EBE766-6BB5-1345-CE11-BBF59BDF37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7308913"/>
      </p:ext>
    </p:extLst>
  </p:cSld>
  <p:clrMapOvr>
    <a:masterClrMapping/>
  </p:clrMapOvr>
  <mc:AlternateContent xmlns:mc="http://schemas.openxmlformats.org/markup-compatibility/2006">
    <mc:Choice xmlns:p14="http://schemas.microsoft.com/office/powerpoint/2010/main" Requires="p14">
      <p:transition spd="slow" p14:dur="2000" advTm="82159"/>
    </mc:Choice>
    <mc:Fallback>
      <p:transition spd="slow" advTm="82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dirty="0"/>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5"/>
          <a:stretch>
            <a:fillRect/>
          </a:stretch>
        </p:blipFill>
        <p:spPr>
          <a:xfrm>
            <a:off x="3287100" y="1395097"/>
            <a:ext cx="7785267" cy="4846740"/>
          </a:xfrm>
          <a:prstGeom prst="rect">
            <a:avLst/>
          </a:prstGeom>
        </p:spPr>
      </p:pic>
      <p:pic>
        <p:nvPicPr>
          <p:cNvPr id="6" name="Audio 5">
            <a:hlinkClick r:id="" action="ppaction://media"/>
            <a:extLst>
              <a:ext uri="{FF2B5EF4-FFF2-40B4-BE49-F238E27FC236}">
                <a16:creationId xmlns:a16="http://schemas.microsoft.com/office/drawing/2014/main" id="{97122079-F009-7CD8-0DC3-A06DFE55139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2293544"/>
      </p:ext>
    </p:extLst>
  </p:cSld>
  <p:clrMapOvr>
    <a:masterClrMapping/>
  </p:clrMapOvr>
  <mc:AlternateContent xmlns:mc="http://schemas.openxmlformats.org/markup-compatibility/2006">
    <mc:Choice xmlns:p14="http://schemas.microsoft.com/office/powerpoint/2010/main" Requires="p14">
      <p:transition spd="slow" p14:dur="2000" advTm="50070"/>
    </mc:Choice>
    <mc:Fallback>
      <p:transition spd="slow" advTm="50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190D14-BCF8-848F-510B-48A8B739AD41}"/>
              </a:ext>
            </a:extLst>
          </p:cNvPr>
          <p:cNvPicPr>
            <a:picLocks noChangeAspect="1"/>
          </p:cNvPicPr>
          <p:nvPr/>
        </p:nvPicPr>
        <p:blipFill>
          <a:blip r:embed="rId5"/>
          <a:stretch>
            <a:fillRect/>
          </a:stretch>
        </p:blipFill>
        <p:spPr>
          <a:xfrm>
            <a:off x="1889570" y="643467"/>
            <a:ext cx="2799460" cy="5571066"/>
          </a:xfrm>
          <a:prstGeom prst="rect">
            <a:avLst/>
          </a:prstGeom>
        </p:spPr>
      </p:pic>
      <p:pic>
        <p:nvPicPr>
          <p:cNvPr id="3" name="Picture 2">
            <a:extLst>
              <a:ext uri="{FF2B5EF4-FFF2-40B4-BE49-F238E27FC236}">
                <a16:creationId xmlns:a16="http://schemas.microsoft.com/office/drawing/2014/main" id="{0EFCB94E-D98A-503D-2C76-F8892EDD2972}"/>
              </a:ext>
            </a:extLst>
          </p:cNvPr>
          <p:cNvPicPr>
            <a:picLocks noChangeAspect="1"/>
          </p:cNvPicPr>
          <p:nvPr/>
        </p:nvPicPr>
        <p:blipFill>
          <a:blip r:embed="rId6"/>
          <a:stretch>
            <a:fillRect/>
          </a:stretch>
        </p:blipFill>
        <p:spPr>
          <a:xfrm>
            <a:off x="5647265" y="1060979"/>
            <a:ext cx="5291667" cy="4736041"/>
          </a:xfrm>
          <a:prstGeom prst="rect">
            <a:avLst/>
          </a:prstGeom>
        </p:spPr>
      </p:pic>
      <p:pic>
        <p:nvPicPr>
          <p:cNvPr id="6" name="Audio 5">
            <a:hlinkClick r:id="" action="ppaction://media"/>
            <a:extLst>
              <a:ext uri="{FF2B5EF4-FFF2-40B4-BE49-F238E27FC236}">
                <a16:creationId xmlns:a16="http://schemas.microsoft.com/office/drawing/2014/main" id="{A6594A38-DD43-AC55-443D-1DACDD052BB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7281895"/>
      </p:ext>
    </p:extLst>
  </p:cSld>
  <p:clrMapOvr>
    <a:masterClrMapping/>
  </p:clrMapOvr>
  <mc:AlternateContent xmlns:mc="http://schemas.openxmlformats.org/markup-compatibility/2006">
    <mc:Choice xmlns:p14="http://schemas.microsoft.com/office/powerpoint/2010/main" Requires="p14">
      <p:transition spd="slow" p14:dur="2000" advTm="49045"/>
    </mc:Choice>
    <mc:Fallback>
      <p:transition spd="slow" advTm="49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Gather Information and Intelligence</a:t>
            </a:r>
          </a:p>
        </p:txBody>
      </p:sp>
      <p:pic>
        <p:nvPicPr>
          <p:cNvPr id="6" name="Audio 5">
            <a:hlinkClick r:id="" action="ppaction://media"/>
            <a:extLst>
              <a:ext uri="{FF2B5EF4-FFF2-40B4-BE49-F238E27FC236}">
                <a16:creationId xmlns:a16="http://schemas.microsoft.com/office/drawing/2014/main" id="{53A1DB5D-6390-2DAE-A347-DBA9974497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3454887"/>
      </p:ext>
    </p:extLst>
  </p:cSld>
  <p:clrMapOvr>
    <a:masterClrMapping/>
  </p:clrMapOvr>
  <mc:AlternateContent xmlns:mc="http://schemas.openxmlformats.org/markup-compatibility/2006">
    <mc:Choice xmlns:p14="http://schemas.microsoft.com/office/powerpoint/2010/main" Requires="p14">
      <p:transition spd="slow" p14:dur="2000" advTm="34022"/>
    </mc:Choice>
    <mc:Fallback>
      <p:transition spd="slow" advTm="34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0EB62CC9-D64C-4D37-9CFE-19E4232E5C5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306" r="1" b="10035"/>
          <a:stretch/>
        </p:blipFill>
        <p:spPr bwMode="auto">
          <a:xfrm>
            <a:off x="0" y="-178627"/>
            <a:ext cx="12192001" cy="7215253"/>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9BE89-A10B-4BAD-9A44-AF64E0D90A31}"/>
              </a:ext>
            </a:extLst>
          </p:cNvPr>
          <p:cNvSpPr>
            <a:spLocks noGrp="1"/>
          </p:cNvSpPr>
          <p:nvPr>
            <p:ph type="title"/>
          </p:nvPr>
        </p:nvSpPr>
        <p:spPr>
          <a:xfrm>
            <a:off x="788085" y="132379"/>
            <a:ext cx="4253250" cy="1515446"/>
          </a:xfrm>
        </p:spPr>
        <p:txBody>
          <a:bodyPr vert="horz" lIns="91440" tIns="45720" rIns="91440" bIns="45720" rtlCol="0" anchor="ctr">
            <a:normAutofit/>
          </a:bodyPr>
          <a:lstStyle/>
          <a:p>
            <a:r>
              <a:rPr lang="en-US" sz="2700" dirty="0">
                <a:solidFill>
                  <a:schemeClr val="bg1"/>
                </a:solidFill>
                <a:latin typeface="+mj-lt"/>
                <a:cs typeface="+mj-cs"/>
              </a:rPr>
              <a:t>NDM S</a:t>
            </a:r>
            <a:r>
              <a:rPr lang="en-US" sz="2700" dirty="0">
                <a:solidFill>
                  <a:schemeClr val="bg1"/>
                </a:solidFill>
                <a:effectLst/>
                <a:latin typeface="+mj-lt"/>
                <a:cs typeface="+mj-cs"/>
              </a:rPr>
              <a:t>cenario 1</a:t>
            </a:r>
            <a:br>
              <a:rPr lang="en-US" sz="2700" dirty="0">
                <a:solidFill>
                  <a:schemeClr val="bg1"/>
                </a:solidFill>
                <a:effectLst/>
                <a:latin typeface="+mj-lt"/>
                <a:cs typeface="+mj-cs"/>
              </a:rPr>
            </a:br>
            <a:r>
              <a:rPr lang="en-US" sz="2700" dirty="0">
                <a:solidFill>
                  <a:schemeClr val="bg1"/>
                </a:solidFill>
                <a:effectLst/>
                <a:latin typeface="+mj-lt"/>
                <a:cs typeface="+mj-cs"/>
              </a:rPr>
              <a:t>MISSING FEMALE</a:t>
            </a:r>
            <a:br>
              <a:rPr lang="en-US" sz="3400" dirty="0">
                <a:solidFill>
                  <a:schemeClr val="bg1"/>
                </a:solidFill>
                <a:effectLst/>
                <a:latin typeface="+mj-lt"/>
                <a:cs typeface="+mj-cs"/>
              </a:rPr>
            </a:br>
            <a:endParaRPr lang="en-US" sz="3400" dirty="0">
              <a:solidFill>
                <a:schemeClr val="bg1"/>
              </a:solidFill>
              <a:latin typeface="+mj-lt"/>
              <a:cs typeface="+mj-cs"/>
            </a:endParaRPr>
          </a:p>
        </p:txBody>
      </p:sp>
      <p:sp>
        <p:nvSpPr>
          <p:cNvPr id="6162" name="Rectangle 616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4" name="Group 616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616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86" name="Rectangle 618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D66058-843B-405E-8E57-8CD43D21072E}"/>
              </a:ext>
            </a:extLst>
          </p:cNvPr>
          <p:cNvSpPr txBox="1"/>
          <p:nvPr/>
        </p:nvSpPr>
        <p:spPr>
          <a:xfrm>
            <a:off x="788085" y="1027920"/>
            <a:ext cx="4253249" cy="5538419"/>
          </a:xfrm>
          <a:prstGeom prst="rect">
            <a:avLst/>
          </a:prstGeom>
        </p:spPr>
        <p:txBody>
          <a:bodyPr vert="horz" lIns="91440" tIns="45720" rIns="91440" bIns="45720" rtlCol="0" anchor="ctr">
            <a:noAutofit/>
          </a:bodyPr>
          <a:lstStyle/>
          <a:p>
            <a:pPr>
              <a:lnSpc>
                <a:spcPct val="90000"/>
              </a:lnSpc>
              <a:spcAft>
                <a:spcPts val="800"/>
              </a:spcAft>
            </a:pPr>
            <a:r>
              <a:rPr lang="en-US" sz="2000" dirty="0">
                <a:solidFill>
                  <a:schemeClr val="bg1"/>
                </a:solidFill>
                <a:effectLst/>
              </a:rPr>
              <a:t>You are dispatched to </a:t>
            </a:r>
            <a:r>
              <a:rPr lang="en-US" sz="2000" dirty="0">
                <a:solidFill>
                  <a:schemeClr val="bg1"/>
                </a:solidFill>
              </a:rPr>
              <a:t>a</a:t>
            </a:r>
            <a:r>
              <a:rPr lang="en-US" sz="2000" dirty="0">
                <a:solidFill>
                  <a:schemeClr val="bg1"/>
                </a:solidFill>
                <a:effectLst/>
              </a:rPr>
              <a:t> </a:t>
            </a:r>
            <a:r>
              <a:rPr lang="en-US" sz="2000" dirty="0">
                <a:solidFill>
                  <a:schemeClr val="bg1"/>
                </a:solidFill>
              </a:rPr>
              <a:t>Missing Person Call.</a:t>
            </a:r>
            <a:endParaRPr lang="en-US" sz="2000" dirty="0">
              <a:solidFill>
                <a:schemeClr val="bg1"/>
              </a:solidFill>
              <a:effectLst/>
            </a:endParaRPr>
          </a:p>
          <a:p>
            <a:pPr>
              <a:lnSpc>
                <a:spcPct val="90000"/>
              </a:lnSpc>
              <a:spcAft>
                <a:spcPts val="800"/>
              </a:spcAft>
            </a:pPr>
            <a:r>
              <a:rPr lang="en-US" sz="2000" dirty="0">
                <a:solidFill>
                  <a:schemeClr val="bg1"/>
                </a:solidFill>
                <a:effectLst/>
              </a:rPr>
              <a:t>It is 1030pm on a Saturday night. </a:t>
            </a:r>
            <a:endParaRPr lang="en-US" sz="2000" dirty="0">
              <a:solidFill>
                <a:schemeClr val="bg1"/>
              </a:solidFill>
            </a:endParaRPr>
          </a:p>
          <a:p>
            <a:pPr>
              <a:lnSpc>
                <a:spcPct val="90000"/>
              </a:lnSpc>
              <a:spcAft>
                <a:spcPts val="800"/>
              </a:spcAft>
            </a:pPr>
            <a:r>
              <a:rPr lang="en-US" sz="2000" dirty="0">
                <a:solidFill>
                  <a:schemeClr val="bg1"/>
                </a:solidFill>
                <a:effectLst/>
              </a:rPr>
              <a:t>Incident Details are:</a:t>
            </a:r>
          </a:p>
          <a:p>
            <a:pPr>
              <a:lnSpc>
                <a:spcPct val="90000"/>
              </a:lnSpc>
              <a:spcAft>
                <a:spcPts val="800"/>
              </a:spcAft>
            </a:pPr>
            <a:r>
              <a:rPr lang="en-US" sz="2000" dirty="0">
                <a:solidFill>
                  <a:schemeClr val="bg1"/>
                </a:solidFill>
                <a:effectLst/>
              </a:rPr>
              <a:t>999 call received from </a:t>
            </a:r>
            <a:r>
              <a:rPr lang="en-US" sz="2000" dirty="0" err="1">
                <a:solidFill>
                  <a:schemeClr val="bg1"/>
                </a:solidFill>
                <a:effectLst/>
              </a:rPr>
              <a:t>Mrs</a:t>
            </a:r>
            <a:r>
              <a:rPr lang="en-US" sz="2000" dirty="0">
                <a:solidFill>
                  <a:schemeClr val="bg1"/>
                </a:solidFill>
                <a:effectLst/>
              </a:rPr>
              <a:t> Lynn Jones stating her daughter Kate Jones is missing. Her address is 24 Orchard Drive, Sandford and the caller states that Kate left the house about 20 minutes ago saying she ‘didn’t care what happened and hated her life.’ Her mother states she was angry and upset and is very worried she might do something stupid.</a:t>
            </a:r>
            <a:endParaRPr lang="en-US" sz="2000" dirty="0">
              <a:solidFill>
                <a:schemeClr val="bg1"/>
              </a:solidFill>
            </a:endParaRPr>
          </a:p>
          <a:p>
            <a:pPr>
              <a:lnSpc>
                <a:spcPct val="90000"/>
              </a:lnSpc>
              <a:spcAft>
                <a:spcPts val="800"/>
              </a:spcAft>
            </a:pPr>
            <a:r>
              <a:rPr lang="en-US" sz="2000" dirty="0">
                <a:solidFill>
                  <a:schemeClr val="bg1"/>
                </a:solidFill>
                <a:effectLst/>
              </a:rPr>
              <a:t>Use NDM to gather information and Intelligence.</a:t>
            </a:r>
          </a:p>
          <a:p>
            <a:pPr>
              <a:lnSpc>
                <a:spcPct val="90000"/>
              </a:lnSpc>
              <a:spcAft>
                <a:spcPts val="800"/>
              </a:spcAft>
            </a:pPr>
            <a:r>
              <a:rPr lang="en-US" sz="2000" dirty="0">
                <a:solidFill>
                  <a:schemeClr val="bg1"/>
                </a:solidFill>
                <a:effectLst/>
              </a:rPr>
              <a:t>What else do you want to know?</a:t>
            </a:r>
          </a:p>
        </p:txBody>
      </p:sp>
      <p:pic>
        <p:nvPicPr>
          <p:cNvPr id="12" name="Audio 11">
            <a:hlinkClick r:id="" action="ppaction://media"/>
            <a:extLst>
              <a:ext uri="{FF2B5EF4-FFF2-40B4-BE49-F238E27FC236}">
                <a16:creationId xmlns:a16="http://schemas.microsoft.com/office/drawing/2014/main" id="{4CBCC7BA-9465-96A0-ECD7-4F7834627ED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7100394"/>
      </p:ext>
    </p:extLst>
  </p:cSld>
  <p:clrMapOvr>
    <a:masterClrMapping/>
  </p:clrMapOvr>
  <mc:AlternateContent xmlns:mc="http://schemas.openxmlformats.org/markup-compatibility/2006">
    <mc:Choice xmlns:p14="http://schemas.microsoft.com/office/powerpoint/2010/main" Requires="p14">
      <p:transition spd="slow" p14:dur="2000" advTm="162837"/>
    </mc:Choice>
    <mc:Fallback>
      <p:transition spd="slow" advTm="162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Assess Threat &amp; Risk,</a:t>
            </a:r>
          </a:p>
          <a:p>
            <a:pPr algn="ctr"/>
            <a:r>
              <a:rPr lang="en-GB" sz="4000" b="1" dirty="0"/>
              <a:t>Develop a Working Strategy</a:t>
            </a:r>
          </a:p>
        </p:txBody>
      </p:sp>
      <p:pic>
        <p:nvPicPr>
          <p:cNvPr id="7" name="Audio 6">
            <a:hlinkClick r:id="" action="ppaction://media"/>
            <a:extLst>
              <a:ext uri="{FF2B5EF4-FFF2-40B4-BE49-F238E27FC236}">
                <a16:creationId xmlns:a16="http://schemas.microsoft.com/office/drawing/2014/main" id="{39C1CCB2-8188-A003-C863-6ADE1B8F14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5488548"/>
      </p:ext>
    </p:extLst>
  </p:cSld>
  <p:clrMapOvr>
    <a:masterClrMapping/>
  </p:clrMapOvr>
  <mc:AlternateContent xmlns:mc="http://schemas.openxmlformats.org/markup-compatibility/2006">
    <mc:Choice xmlns:p14="http://schemas.microsoft.com/office/powerpoint/2010/main" Requires="p14">
      <p:transition spd="slow" p14:dur="2000" advTm="64141"/>
    </mc:Choice>
    <mc:Fallback>
      <p:transition spd="slow" advTm="64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11EE6EFA-FBCF-4620-BC7F-C3093F7AEFB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548" r="1" b="1"/>
          <a:stretch/>
        </p:blipFill>
        <p:spPr bwMode="auto">
          <a:xfrm>
            <a:off x="603671" y="-1"/>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CC2A6DA-4293-46A6-943A-B7D41C9F91C0}"/>
              </a:ext>
            </a:extLst>
          </p:cNvPr>
          <p:cNvSpPr txBox="1"/>
          <p:nvPr/>
        </p:nvSpPr>
        <p:spPr>
          <a:xfrm>
            <a:off x="603671" y="246885"/>
            <a:ext cx="4437663" cy="6319453"/>
          </a:xfrm>
          <a:prstGeom prst="rect">
            <a:avLst/>
          </a:prstGeom>
        </p:spPr>
        <p:txBody>
          <a:bodyPr vert="horz" lIns="91440" tIns="45720" rIns="91440" bIns="45720" rtlCol="0" anchor="ctr">
            <a:normAutofit/>
          </a:bodyPr>
          <a:lstStyle/>
          <a:p>
            <a:pPr>
              <a:lnSpc>
                <a:spcPct val="90000"/>
              </a:lnSpc>
              <a:spcAft>
                <a:spcPts val="800"/>
              </a:spcAft>
            </a:pPr>
            <a:r>
              <a:rPr lang="en-US" b="1" dirty="0">
                <a:solidFill>
                  <a:schemeClr val="bg1"/>
                </a:solidFill>
                <a:effectLst/>
              </a:rPr>
              <a:t>UPDATE</a:t>
            </a:r>
          </a:p>
          <a:p>
            <a:pPr>
              <a:lnSpc>
                <a:spcPct val="90000"/>
              </a:lnSpc>
              <a:spcAft>
                <a:spcPts val="800"/>
              </a:spcAft>
            </a:pPr>
            <a:r>
              <a:rPr lang="en-US" dirty="0">
                <a:solidFill>
                  <a:schemeClr val="bg1"/>
                </a:solidFill>
                <a:effectLst/>
              </a:rPr>
              <a:t>It is now 1045pm and you have arrived at the address. Lynn states that she has had a massive row with her daughter during which Kate had picked up a knife and threatened her Mum. There are signs of a disturbance on the ground floor. Kate then barricaded herself in her bedroom, which is still locked. </a:t>
            </a:r>
          </a:p>
          <a:p>
            <a:pPr>
              <a:lnSpc>
                <a:spcPct val="90000"/>
              </a:lnSpc>
              <a:spcAft>
                <a:spcPts val="800"/>
              </a:spcAft>
            </a:pPr>
            <a:r>
              <a:rPr lang="en-US" dirty="0">
                <a:solidFill>
                  <a:schemeClr val="bg1"/>
                </a:solidFill>
                <a:effectLst/>
              </a:rPr>
              <a:t>Her Mum heard her climb out of her bedroom window and she has fled across the open common land to the rear of the address which eventually leads to the River </a:t>
            </a:r>
            <a:r>
              <a:rPr lang="en-US" dirty="0">
                <a:solidFill>
                  <a:schemeClr val="bg1"/>
                </a:solidFill>
              </a:rPr>
              <a:t>Sandy</a:t>
            </a:r>
            <a:r>
              <a:rPr lang="en-US" dirty="0">
                <a:solidFill>
                  <a:schemeClr val="bg1"/>
                </a:solidFill>
                <a:effectLst/>
              </a:rPr>
              <a:t>, about ¾ miles away. Mum thinks that Kate has her mobile phone with her, but Kate has not picked up.</a:t>
            </a:r>
          </a:p>
          <a:p>
            <a:pPr>
              <a:lnSpc>
                <a:spcPct val="90000"/>
              </a:lnSpc>
              <a:spcAft>
                <a:spcPts val="800"/>
              </a:spcAft>
            </a:pPr>
            <a:endParaRPr lang="en-US" dirty="0">
              <a:solidFill>
                <a:schemeClr val="bg1"/>
              </a:solidFill>
              <a:effectLst/>
            </a:endParaRPr>
          </a:p>
          <a:p>
            <a:pPr>
              <a:lnSpc>
                <a:spcPct val="90000"/>
              </a:lnSpc>
              <a:spcAft>
                <a:spcPts val="800"/>
              </a:spcAft>
            </a:pPr>
            <a:r>
              <a:rPr lang="en-US" b="1" dirty="0">
                <a:solidFill>
                  <a:schemeClr val="bg1"/>
                </a:solidFill>
              </a:rPr>
              <a:t>TASK</a:t>
            </a:r>
            <a:endParaRPr lang="en-US" b="1"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What </a:t>
            </a:r>
            <a:r>
              <a:rPr lang="en-US" dirty="0">
                <a:solidFill>
                  <a:schemeClr val="bg1"/>
                </a:solidFill>
              </a:rPr>
              <a:t>else do you want to know?</a:t>
            </a:r>
          </a:p>
          <a:p>
            <a:pPr marL="342900" lvl="0" indent="-228600">
              <a:lnSpc>
                <a:spcPct val="90000"/>
              </a:lnSpc>
              <a:buFont typeface="Arial" panose="020B0604020202020204" pitchFamily="34" charset="0"/>
              <a:buChar char="•"/>
            </a:pPr>
            <a:r>
              <a:rPr lang="en-US" dirty="0">
                <a:solidFill>
                  <a:schemeClr val="bg1"/>
                </a:solidFill>
              </a:rPr>
              <a:t>Assess the threat and risk</a:t>
            </a:r>
          </a:p>
          <a:p>
            <a:pPr marL="342900" lvl="0" indent="-228600">
              <a:lnSpc>
                <a:spcPct val="90000"/>
              </a:lnSpc>
              <a:buFont typeface="Arial" panose="020B0604020202020204" pitchFamily="34" charset="0"/>
              <a:buChar char="•"/>
            </a:pPr>
            <a:r>
              <a:rPr lang="en-US" dirty="0">
                <a:solidFill>
                  <a:schemeClr val="bg1"/>
                </a:solidFill>
              </a:rPr>
              <a:t>Develop a working strategy</a:t>
            </a:r>
          </a:p>
          <a:p>
            <a:pPr marL="114300" lvl="0">
              <a:lnSpc>
                <a:spcPct val="90000"/>
              </a:lnSpc>
            </a:pPr>
            <a:endParaRPr lang="en-US" dirty="0">
              <a:solidFill>
                <a:schemeClr val="bg1"/>
              </a:solidFill>
              <a:effectLst/>
            </a:endParaRPr>
          </a:p>
          <a:p>
            <a:pPr marL="114300" lvl="0">
              <a:lnSpc>
                <a:spcPct val="90000"/>
              </a:lnSpc>
            </a:pPr>
            <a:endParaRPr lang="en-US" dirty="0">
              <a:solidFill>
                <a:schemeClr val="bg1"/>
              </a:solidFill>
              <a:effectLst/>
            </a:endParaRPr>
          </a:p>
        </p:txBody>
      </p:sp>
      <p:pic>
        <p:nvPicPr>
          <p:cNvPr id="7" name="Audio 6">
            <a:hlinkClick r:id="" action="ppaction://media"/>
            <a:extLst>
              <a:ext uri="{FF2B5EF4-FFF2-40B4-BE49-F238E27FC236}">
                <a16:creationId xmlns:a16="http://schemas.microsoft.com/office/drawing/2014/main" id="{D03798F3-4CE7-9FB8-E5F6-4FDA91F330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5424188"/>
      </p:ext>
    </p:extLst>
  </p:cSld>
  <p:clrMapOvr>
    <a:masterClrMapping/>
  </p:clrMapOvr>
  <mc:AlternateContent xmlns:mc="http://schemas.openxmlformats.org/markup-compatibility/2006">
    <mc:Choice xmlns:p14="http://schemas.microsoft.com/office/powerpoint/2010/main" Requires="p14">
      <p:transition spd="slow" p14:dur="2000" advTm="141767"/>
    </mc:Choice>
    <mc:Fallback>
      <p:transition spd="slow" advTm="141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Consider Powers and Policies</a:t>
            </a:r>
          </a:p>
        </p:txBody>
      </p:sp>
      <p:pic>
        <p:nvPicPr>
          <p:cNvPr id="5" name="Audio 4">
            <a:hlinkClick r:id="" action="ppaction://media"/>
            <a:extLst>
              <a:ext uri="{FF2B5EF4-FFF2-40B4-BE49-F238E27FC236}">
                <a16:creationId xmlns:a16="http://schemas.microsoft.com/office/drawing/2014/main" id="{1B330A30-F5AB-1B40-F4F4-68E68E80F3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1026547"/>
      </p:ext>
    </p:extLst>
  </p:cSld>
  <p:clrMapOvr>
    <a:masterClrMapping/>
  </p:clrMapOvr>
  <mc:AlternateContent xmlns:mc="http://schemas.openxmlformats.org/markup-compatibility/2006">
    <mc:Choice xmlns:p14="http://schemas.microsoft.com/office/powerpoint/2010/main" Requires="p14">
      <p:transition spd="slow" p14:dur="2000" advTm="46154"/>
    </mc:Choice>
    <mc:Fallback>
      <p:transition spd="slow" advTm="46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Identify Options and Contingencies</a:t>
            </a:r>
          </a:p>
        </p:txBody>
      </p:sp>
      <p:pic>
        <p:nvPicPr>
          <p:cNvPr id="6" name="Audio 5">
            <a:hlinkClick r:id="" action="ppaction://media"/>
            <a:extLst>
              <a:ext uri="{FF2B5EF4-FFF2-40B4-BE49-F238E27FC236}">
                <a16:creationId xmlns:a16="http://schemas.microsoft.com/office/drawing/2014/main" id="{9E5326C3-B00E-56E6-8020-B8ACCABF2A1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3149951"/>
      </p:ext>
    </p:extLst>
  </p:cSld>
  <p:clrMapOvr>
    <a:masterClrMapping/>
  </p:clrMapOvr>
  <mc:AlternateContent xmlns:mc="http://schemas.openxmlformats.org/markup-compatibility/2006">
    <mc:Choice xmlns:p14="http://schemas.microsoft.com/office/powerpoint/2010/main" Requires="p14">
      <p:transition spd="slow" p14:dur="2000" advTm="59721"/>
    </mc:Choice>
    <mc:Fallback>
      <p:transition spd="slow" advTm="59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4" name="Rectangle 10246">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See the source image">
            <a:extLst>
              <a:ext uri="{FF2B5EF4-FFF2-40B4-BE49-F238E27FC236}">
                <a16:creationId xmlns:a16="http://schemas.microsoft.com/office/drawing/2014/main" id="{25C0BAA4-9535-451F-AAD7-8B8C859988C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093" r="1" b="1"/>
          <a:stretch/>
        </p:blipFill>
        <p:spPr bwMode="auto">
          <a:xfrm>
            <a:off x="-1" y="-1"/>
            <a:ext cx="12420601" cy="6857999"/>
          </a:xfrm>
          <a:prstGeom prst="rect">
            <a:avLst/>
          </a:prstGeom>
          <a:noFill/>
          <a:extLst>
            <a:ext uri="{909E8E84-426E-40DD-AFC4-6F175D3DCCD1}">
              <a14:hiddenFill xmlns:a14="http://schemas.microsoft.com/office/drawing/2010/main">
                <a:solidFill>
                  <a:srgbClr val="FFFFFF"/>
                </a:solidFill>
              </a14:hiddenFill>
            </a:ext>
          </a:extLst>
        </p:spPr>
      </p:pic>
      <p:sp>
        <p:nvSpPr>
          <p:cNvPr id="10276" name="Rectangle 10248">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7" name="Rectangle 1025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78" name="Group 10252">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0279"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0"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1"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2"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3"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4"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5"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6"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7"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8"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9"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0"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1"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2"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9"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1"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2"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3"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75" name="Rectangle 10274">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81551C6-4944-4728-9868-D2074D4B7B9B}"/>
              </a:ext>
            </a:extLst>
          </p:cNvPr>
          <p:cNvSpPr txBox="1"/>
          <p:nvPr/>
        </p:nvSpPr>
        <p:spPr>
          <a:xfrm>
            <a:off x="914400" y="542925"/>
            <a:ext cx="5982346" cy="6023413"/>
          </a:xfrm>
          <a:prstGeom prst="rect">
            <a:avLst/>
          </a:prstGeom>
        </p:spPr>
        <p:txBody>
          <a:bodyPr vert="horz" lIns="91440" tIns="45720" rIns="91440" bIns="45720" rtlCol="0" anchor="ctr">
            <a:normAutofit fontScale="92500" lnSpcReduction="10000"/>
          </a:bodyPr>
          <a:lstStyle/>
          <a:p>
            <a:pPr>
              <a:lnSpc>
                <a:spcPct val="90000"/>
              </a:lnSpc>
              <a:spcAft>
                <a:spcPts val="800"/>
              </a:spcAft>
            </a:pPr>
            <a:r>
              <a:rPr lang="en-US" sz="2400" dirty="0">
                <a:solidFill>
                  <a:schemeClr val="bg1"/>
                </a:solidFill>
                <a:effectLst/>
              </a:rPr>
              <a:t>You manage to force open the door of the bedroom, it’s a mess inside, Kate is not there, and the window is open. There are blood smears across the window sill. </a:t>
            </a:r>
          </a:p>
          <a:p>
            <a:pPr>
              <a:lnSpc>
                <a:spcPct val="90000"/>
              </a:lnSpc>
              <a:spcAft>
                <a:spcPts val="800"/>
              </a:spcAft>
            </a:pPr>
            <a:r>
              <a:rPr lang="en-US" sz="2400" dirty="0">
                <a:solidFill>
                  <a:schemeClr val="bg1"/>
                </a:solidFill>
                <a:effectLst/>
              </a:rPr>
              <a:t>Control Room has dispatched a General-Purpose dog to attend the scene in order to track over the common land</a:t>
            </a:r>
            <a:r>
              <a:rPr lang="en-US" sz="2400" dirty="0">
                <a:solidFill>
                  <a:schemeClr val="bg1"/>
                </a:solidFill>
              </a:rPr>
              <a:t> – ETA 15 minutes.</a:t>
            </a:r>
            <a:endParaRPr lang="en-US" sz="2400" dirty="0">
              <a:solidFill>
                <a:schemeClr val="bg1"/>
              </a:solidFill>
              <a:effectLst/>
            </a:endParaRPr>
          </a:p>
          <a:p>
            <a:pPr>
              <a:lnSpc>
                <a:spcPct val="90000"/>
              </a:lnSpc>
              <a:spcAft>
                <a:spcPts val="800"/>
              </a:spcAft>
            </a:pPr>
            <a:r>
              <a:rPr lang="en-US" sz="2400" dirty="0">
                <a:solidFill>
                  <a:schemeClr val="bg1"/>
                </a:solidFill>
              </a:rPr>
              <a:t>A colleague </a:t>
            </a:r>
            <a:r>
              <a:rPr lang="en-US" sz="2400" dirty="0">
                <a:solidFill>
                  <a:schemeClr val="bg1"/>
                </a:solidFill>
                <a:effectLst/>
              </a:rPr>
              <a:t>has stated </a:t>
            </a:r>
            <a:r>
              <a:rPr lang="en-US" sz="2400" dirty="0">
                <a:solidFill>
                  <a:schemeClr val="bg1"/>
                </a:solidFill>
              </a:rPr>
              <a:t>they </a:t>
            </a:r>
            <a:r>
              <a:rPr lang="en-US" sz="2400" dirty="0">
                <a:solidFill>
                  <a:schemeClr val="bg1"/>
                </a:solidFill>
                <a:effectLst/>
              </a:rPr>
              <a:t>have been to the address a number of times in the last 6 months, similar types of call, and Kate has previously gone to a friend’s house, and normally turns up back home after a couple of hours. </a:t>
            </a:r>
          </a:p>
          <a:p>
            <a:pPr>
              <a:lnSpc>
                <a:spcPct val="90000"/>
              </a:lnSpc>
              <a:spcAft>
                <a:spcPts val="800"/>
              </a:spcAft>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r>
              <a:rPr lang="en-US" sz="2400" dirty="0">
                <a:solidFill>
                  <a:schemeClr val="bg1"/>
                </a:solidFill>
                <a:effectLst/>
              </a:rPr>
              <a:t>What are your options and contingencies – what are you going to do?</a:t>
            </a:r>
          </a:p>
          <a:p>
            <a:pPr>
              <a:lnSpc>
                <a:spcPct val="90000"/>
              </a:lnSpc>
              <a:spcAft>
                <a:spcPts val="800"/>
              </a:spcAft>
            </a:pPr>
            <a:endParaRPr lang="en-US" dirty="0">
              <a:solidFill>
                <a:schemeClr val="bg1"/>
              </a:solidFill>
            </a:endParaRPr>
          </a:p>
          <a:p>
            <a:pPr>
              <a:lnSpc>
                <a:spcPct val="90000"/>
              </a:lnSpc>
              <a:spcAft>
                <a:spcPts val="800"/>
              </a:spcAft>
            </a:pPr>
            <a:endParaRPr lang="en-US" dirty="0">
              <a:solidFill>
                <a:schemeClr val="bg1"/>
              </a:solidFill>
              <a:effectLst/>
            </a:endParaRPr>
          </a:p>
        </p:txBody>
      </p:sp>
      <p:pic>
        <p:nvPicPr>
          <p:cNvPr id="6" name="Audio 5">
            <a:hlinkClick r:id="" action="ppaction://media"/>
            <a:extLst>
              <a:ext uri="{FF2B5EF4-FFF2-40B4-BE49-F238E27FC236}">
                <a16:creationId xmlns:a16="http://schemas.microsoft.com/office/drawing/2014/main" id="{40FCC11A-8E19-B21D-B4AA-6E5C4A39F5A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8588486"/>
      </p:ext>
    </p:extLst>
  </p:cSld>
  <p:clrMapOvr>
    <a:masterClrMapping/>
  </p:clrMapOvr>
  <mc:AlternateContent xmlns:mc="http://schemas.openxmlformats.org/markup-compatibility/2006">
    <mc:Choice xmlns:p14="http://schemas.microsoft.com/office/powerpoint/2010/main" Requires="p14">
      <p:transition spd="slow" p14:dur="2000" advTm="54477"/>
    </mc:Choice>
    <mc:Fallback>
      <p:transition spd="slow" advTm="54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Take Action and Review what happened</a:t>
            </a:r>
          </a:p>
        </p:txBody>
      </p:sp>
      <p:pic>
        <p:nvPicPr>
          <p:cNvPr id="7" name="Audio 6">
            <a:hlinkClick r:id="" action="ppaction://media"/>
            <a:extLst>
              <a:ext uri="{FF2B5EF4-FFF2-40B4-BE49-F238E27FC236}">
                <a16:creationId xmlns:a16="http://schemas.microsoft.com/office/drawing/2014/main" id="{241F4BD1-C3BD-0404-6DC1-86DAA24CBD4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9134753"/>
      </p:ext>
    </p:extLst>
  </p:cSld>
  <p:clrMapOvr>
    <a:masterClrMapping/>
  </p:clrMapOvr>
  <mc:AlternateContent xmlns:mc="http://schemas.openxmlformats.org/markup-compatibility/2006">
    <mc:Choice xmlns:p14="http://schemas.microsoft.com/office/powerpoint/2010/main" Requires="p14">
      <p:transition spd="slow" p14:dur="2000" advTm="77206"/>
    </mc:Choice>
    <mc:Fallback>
      <p:transition spd="slow" advTm="77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0" name="Rectangle 9222">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961CFD59-BDB5-4165-81B7-8DDCB3F04B5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 b="11341"/>
          <a:stretch/>
        </p:blipFill>
        <p:spPr bwMode="auto">
          <a:xfrm>
            <a:off x="603671" y="0"/>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9252" name="Rectangle 9224">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3" name="Rectangle 922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4" name="Group 9228">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925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3"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8"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5"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9"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7"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9"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51" name="Rectangle 925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72250D-93A2-44BB-82EB-08FC1937714C}"/>
              </a:ext>
            </a:extLst>
          </p:cNvPr>
          <p:cNvSpPr txBox="1"/>
          <p:nvPr/>
        </p:nvSpPr>
        <p:spPr>
          <a:xfrm>
            <a:off x="923925" y="420625"/>
            <a:ext cx="4781550" cy="6145714"/>
          </a:xfrm>
          <a:prstGeom prst="rect">
            <a:avLst/>
          </a:prstGeom>
        </p:spPr>
        <p:txBody>
          <a:bodyPr vert="horz" lIns="91440" tIns="45720" rIns="91440" bIns="45720" rtlCol="0" anchor="ctr">
            <a:normAutofit/>
          </a:bodyPr>
          <a:lstStyle/>
          <a:p>
            <a:pPr>
              <a:lnSpc>
                <a:spcPct val="90000"/>
              </a:lnSpc>
              <a:spcAft>
                <a:spcPts val="800"/>
              </a:spcAft>
            </a:pPr>
            <a:r>
              <a:rPr lang="en-US" sz="2400" dirty="0">
                <a:solidFill>
                  <a:schemeClr val="bg1"/>
                </a:solidFill>
              </a:rPr>
              <a:t>You go with </a:t>
            </a:r>
            <a:r>
              <a:rPr lang="en-US" sz="2400" dirty="0">
                <a:solidFill>
                  <a:schemeClr val="bg1"/>
                </a:solidFill>
                <a:effectLst/>
              </a:rPr>
              <a:t>the dog handler and after 10 minutes tracking you find Kate sitting on a grassy mound texting on her phone. Kate is upset and emotional.</a:t>
            </a:r>
          </a:p>
          <a:p>
            <a:pPr indent="-228600">
              <a:lnSpc>
                <a:spcPct val="90000"/>
              </a:lnSpc>
              <a:spcAft>
                <a:spcPts val="800"/>
              </a:spcAft>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p>
          <a:p>
            <a:pPr marL="342900" lvl="0" indent="-228600">
              <a:lnSpc>
                <a:spcPct val="90000"/>
              </a:lnSpc>
              <a:buFont typeface="Arial" panose="020B0604020202020204" pitchFamily="34" charset="0"/>
              <a:buChar char="•"/>
            </a:pPr>
            <a:r>
              <a:rPr lang="en-US" sz="2400" dirty="0">
                <a:solidFill>
                  <a:schemeClr val="bg1"/>
                </a:solidFill>
              </a:rPr>
              <a:t>Are you going to take action? What are you going to do?</a:t>
            </a:r>
          </a:p>
          <a:p>
            <a:pPr marL="342900" lvl="0" indent="-228600">
              <a:lnSpc>
                <a:spcPct val="90000"/>
              </a:lnSpc>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Review</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endParaRPr lang="en-US" sz="2000" dirty="0">
              <a:solidFill>
                <a:schemeClr val="bg1"/>
              </a:solidFill>
              <a:effectLst/>
            </a:endParaRPr>
          </a:p>
          <a:p>
            <a:pPr marL="114300">
              <a:lnSpc>
                <a:spcPct val="90000"/>
              </a:lnSpc>
            </a:pPr>
            <a:endParaRPr lang="en-US" sz="2000" dirty="0">
              <a:solidFill>
                <a:schemeClr val="bg1"/>
              </a:solidFill>
              <a:effectLst/>
            </a:endParaRPr>
          </a:p>
        </p:txBody>
      </p:sp>
      <p:pic>
        <p:nvPicPr>
          <p:cNvPr id="7" name="Audio 6">
            <a:hlinkClick r:id="" action="ppaction://media"/>
            <a:extLst>
              <a:ext uri="{FF2B5EF4-FFF2-40B4-BE49-F238E27FC236}">
                <a16:creationId xmlns:a16="http://schemas.microsoft.com/office/drawing/2014/main" id="{51038AAC-5665-748D-A9E4-AC97B134F55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4613625"/>
      </p:ext>
    </p:extLst>
  </p:cSld>
  <p:clrMapOvr>
    <a:masterClrMapping/>
  </p:clrMapOvr>
  <mc:AlternateContent xmlns:mc="http://schemas.openxmlformats.org/markup-compatibility/2006">
    <mc:Choice xmlns:p14="http://schemas.microsoft.com/office/powerpoint/2010/main" Requires="p14">
      <p:transition spd="slow" p14:dur="2000" advTm="42097"/>
    </mc:Choice>
    <mc:Fallback>
      <p:transition spd="slow" advTm="42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F706-EE8D-B053-3B7D-DF0C85FDAA51}"/>
              </a:ext>
            </a:extLst>
          </p:cNvPr>
          <p:cNvSpPr>
            <a:spLocks noGrp="1"/>
          </p:cNvSpPr>
          <p:nvPr>
            <p:ph type="title"/>
          </p:nvPr>
        </p:nvSpPr>
        <p:spPr/>
        <p:txBody>
          <a:bodyPr/>
          <a:lstStyle/>
          <a:p>
            <a:pPr algn="ctr"/>
            <a:r>
              <a:rPr lang="en-GB" dirty="0"/>
              <a:t>C I A P O A R</a:t>
            </a:r>
          </a:p>
        </p:txBody>
      </p:sp>
      <p:pic>
        <p:nvPicPr>
          <p:cNvPr id="3" name="Picture 2">
            <a:extLst>
              <a:ext uri="{FF2B5EF4-FFF2-40B4-BE49-F238E27FC236}">
                <a16:creationId xmlns:a16="http://schemas.microsoft.com/office/drawing/2014/main" id="{3C49AF38-82EE-DC32-3BC2-E9823D3030A7}"/>
              </a:ext>
            </a:extLst>
          </p:cNvPr>
          <p:cNvPicPr>
            <a:picLocks noChangeAspect="1"/>
          </p:cNvPicPr>
          <p:nvPr/>
        </p:nvPicPr>
        <p:blipFill>
          <a:blip r:embed="rId5"/>
          <a:stretch>
            <a:fillRect/>
          </a:stretch>
        </p:blipFill>
        <p:spPr>
          <a:xfrm>
            <a:off x="2410942" y="1185548"/>
            <a:ext cx="9297206" cy="5230821"/>
          </a:xfrm>
          <a:prstGeom prst="rect">
            <a:avLst/>
          </a:prstGeom>
        </p:spPr>
      </p:pic>
      <p:pic>
        <p:nvPicPr>
          <p:cNvPr id="9" name="Audio 8">
            <a:hlinkClick r:id="" action="ppaction://media"/>
            <a:extLst>
              <a:ext uri="{FF2B5EF4-FFF2-40B4-BE49-F238E27FC236}">
                <a16:creationId xmlns:a16="http://schemas.microsoft.com/office/drawing/2014/main" id="{49349898-509B-5387-AA5E-3F782B5C442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46353576"/>
      </p:ext>
    </p:extLst>
  </p:cSld>
  <p:clrMapOvr>
    <a:masterClrMapping/>
  </p:clrMapOvr>
  <mc:AlternateContent xmlns:mc="http://schemas.openxmlformats.org/markup-compatibility/2006">
    <mc:Choice xmlns:p14="http://schemas.microsoft.com/office/powerpoint/2010/main" Requires="p14">
      <p:transition spd="slow" p14:dur="2000" advTm="30673"/>
    </mc:Choice>
    <mc:Fallback>
      <p:transition spd="slow" advTm="30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DE3186-C1E2-1217-BFA1-490322364C73}"/>
              </a:ext>
            </a:extLst>
          </p:cNvPr>
          <p:cNvPicPr>
            <a:picLocks noChangeAspect="1"/>
          </p:cNvPicPr>
          <p:nvPr/>
        </p:nvPicPr>
        <p:blipFill>
          <a:blip r:embed="rId5"/>
          <a:stretch>
            <a:fillRect/>
          </a:stretch>
        </p:blipFill>
        <p:spPr>
          <a:xfrm>
            <a:off x="4743164" y="4320208"/>
            <a:ext cx="2155333" cy="2126974"/>
          </a:xfrm>
          <a:prstGeom prst="rect">
            <a:avLst/>
          </a:prstGeom>
        </p:spPr>
      </p:pic>
      <p:pic>
        <p:nvPicPr>
          <p:cNvPr id="3" name="Picture 2">
            <a:extLst>
              <a:ext uri="{FF2B5EF4-FFF2-40B4-BE49-F238E27FC236}">
                <a16:creationId xmlns:a16="http://schemas.microsoft.com/office/drawing/2014/main" id="{72836B95-6E1A-7F23-6D70-C29D060F8765}"/>
              </a:ext>
            </a:extLst>
          </p:cNvPr>
          <p:cNvPicPr>
            <a:picLocks noChangeAspect="1"/>
          </p:cNvPicPr>
          <p:nvPr/>
        </p:nvPicPr>
        <p:blipFill>
          <a:blip r:embed="rId6"/>
          <a:stretch>
            <a:fillRect/>
          </a:stretch>
        </p:blipFill>
        <p:spPr>
          <a:xfrm>
            <a:off x="8556763" y="1467058"/>
            <a:ext cx="3161212" cy="1381875"/>
          </a:xfrm>
          <a:prstGeom prst="rect">
            <a:avLst/>
          </a:prstGeom>
        </p:spPr>
      </p:pic>
      <p:pic>
        <p:nvPicPr>
          <p:cNvPr id="4" name="Picture 3">
            <a:extLst>
              <a:ext uri="{FF2B5EF4-FFF2-40B4-BE49-F238E27FC236}">
                <a16:creationId xmlns:a16="http://schemas.microsoft.com/office/drawing/2014/main" id="{79487404-3776-2E74-DCD2-D946EEA334BE}"/>
              </a:ext>
            </a:extLst>
          </p:cNvPr>
          <p:cNvPicPr>
            <a:picLocks noChangeAspect="1"/>
          </p:cNvPicPr>
          <p:nvPr/>
        </p:nvPicPr>
        <p:blipFill>
          <a:blip r:embed="rId7"/>
          <a:stretch>
            <a:fillRect/>
          </a:stretch>
        </p:blipFill>
        <p:spPr>
          <a:xfrm>
            <a:off x="144968" y="1467058"/>
            <a:ext cx="2401359" cy="1262606"/>
          </a:xfrm>
          <a:prstGeom prst="rect">
            <a:avLst/>
          </a:prstGeom>
        </p:spPr>
      </p:pic>
      <p:pic>
        <p:nvPicPr>
          <p:cNvPr id="5" name="Picture 4">
            <a:extLst>
              <a:ext uri="{FF2B5EF4-FFF2-40B4-BE49-F238E27FC236}">
                <a16:creationId xmlns:a16="http://schemas.microsoft.com/office/drawing/2014/main" id="{C2601094-2B78-F9F7-8F2D-4150AF5811DE}"/>
              </a:ext>
            </a:extLst>
          </p:cNvPr>
          <p:cNvPicPr>
            <a:picLocks noChangeAspect="1"/>
          </p:cNvPicPr>
          <p:nvPr/>
        </p:nvPicPr>
        <p:blipFill>
          <a:blip r:embed="rId8"/>
          <a:stretch>
            <a:fillRect/>
          </a:stretch>
        </p:blipFill>
        <p:spPr>
          <a:xfrm>
            <a:off x="2782940" y="876496"/>
            <a:ext cx="5537210" cy="3115361"/>
          </a:xfrm>
          <a:prstGeom prst="rect">
            <a:avLst/>
          </a:prstGeom>
        </p:spPr>
      </p:pic>
      <p:pic>
        <p:nvPicPr>
          <p:cNvPr id="6" name="Picture 5">
            <a:extLst>
              <a:ext uri="{FF2B5EF4-FFF2-40B4-BE49-F238E27FC236}">
                <a16:creationId xmlns:a16="http://schemas.microsoft.com/office/drawing/2014/main" id="{5CA8DE4C-A02E-BCF7-64FC-7FE1749C1C60}"/>
              </a:ext>
            </a:extLst>
          </p:cNvPr>
          <p:cNvPicPr>
            <a:picLocks noChangeAspect="1"/>
          </p:cNvPicPr>
          <p:nvPr/>
        </p:nvPicPr>
        <p:blipFill>
          <a:blip r:embed="rId9"/>
          <a:stretch>
            <a:fillRect/>
          </a:stretch>
        </p:blipFill>
        <p:spPr>
          <a:xfrm>
            <a:off x="8635094" y="5685183"/>
            <a:ext cx="3206330" cy="1079559"/>
          </a:xfrm>
          <a:prstGeom prst="rect">
            <a:avLst/>
          </a:prstGeom>
        </p:spPr>
      </p:pic>
      <p:pic>
        <p:nvPicPr>
          <p:cNvPr id="9" name="Audio 8">
            <a:hlinkClick r:id="" action="ppaction://media"/>
            <a:extLst>
              <a:ext uri="{FF2B5EF4-FFF2-40B4-BE49-F238E27FC236}">
                <a16:creationId xmlns:a16="http://schemas.microsoft.com/office/drawing/2014/main" id="{12E68D2E-5230-25A2-E32F-A4427FC8C45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2359416"/>
      </p:ext>
    </p:extLst>
  </p:cSld>
  <p:clrMapOvr>
    <a:masterClrMapping/>
  </p:clrMapOvr>
  <mc:AlternateContent xmlns:mc="http://schemas.openxmlformats.org/markup-compatibility/2006">
    <mc:Choice xmlns:p14="http://schemas.microsoft.com/office/powerpoint/2010/main" Requires="p14">
      <p:transition spd="slow" p14:dur="2000" advTm="23027"/>
    </mc:Choice>
    <mc:Fallback>
      <p:transition spd="slow" advTm="23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0F9316-73B7-BE5A-9359-BD49E2CF93AC}"/>
              </a:ext>
            </a:extLst>
          </p:cNvPr>
          <p:cNvPicPr>
            <a:picLocks noChangeAspect="1"/>
          </p:cNvPicPr>
          <p:nvPr/>
        </p:nvPicPr>
        <p:blipFill>
          <a:blip r:embed="rId4"/>
          <a:stretch>
            <a:fillRect/>
          </a:stretch>
        </p:blipFill>
        <p:spPr>
          <a:xfrm>
            <a:off x="4448279" y="1497495"/>
            <a:ext cx="5023789" cy="3664226"/>
          </a:xfrm>
          <a:prstGeom prst="rect">
            <a:avLst/>
          </a:prstGeom>
        </p:spPr>
      </p:pic>
      <p:pic>
        <p:nvPicPr>
          <p:cNvPr id="4" name="Audio 3">
            <a:hlinkClick r:id="" action="ppaction://media"/>
            <a:extLst>
              <a:ext uri="{FF2B5EF4-FFF2-40B4-BE49-F238E27FC236}">
                <a16:creationId xmlns:a16="http://schemas.microsoft.com/office/drawing/2014/main" id="{06EE1EB6-8E86-E5E0-9D94-A1DAE57C68F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5943749"/>
      </p:ext>
    </p:extLst>
  </p:cSld>
  <p:clrMapOvr>
    <a:masterClrMapping/>
  </p:clrMapOvr>
  <mc:AlternateContent xmlns:mc="http://schemas.openxmlformats.org/markup-compatibility/2006">
    <mc:Choice xmlns:p14="http://schemas.microsoft.com/office/powerpoint/2010/main" Requires="p14">
      <p:transition spd="slow" p14:dur="2000" advTm="10156"/>
    </mc:Choice>
    <mc:Fallback>
      <p:transition spd="slow" advTm="10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1675</Words>
  <Application>Microsoft Office PowerPoint</Application>
  <PresentationFormat>Widescreen</PresentationFormat>
  <Paragraphs>168</Paragraphs>
  <Slides>26</Slides>
  <Notes>23</Notes>
  <HiddenSlides>0</HiddenSlides>
  <MMClips>26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Arial</vt:lpstr>
      <vt:lpstr>Calibri</vt:lpstr>
      <vt:lpstr>Calibri Light</vt:lpstr>
      <vt:lpstr>Gotham</vt:lpstr>
      <vt:lpstr>Office Theme</vt:lpstr>
      <vt:lpstr>Evidenced Based Policing and the National Decision Model   Week 2 Recorded Session</vt:lpstr>
      <vt:lpstr>Aims &amp; Objectives  </vt:lpstr>
      <vt:lpstr>PowerPoint Presentation</vt:lpstr>
      <vt:lpstr>Critical Thinking</vt:lpstr>
      <vt:lpstr>PowerPoint Presentation</vt:lpstr>
      <vt:lpstr>Evidence Based Policing EBP</vt:lpstr>
      <vt:lpstr>PowerPoint Presentation</vt:lpstr>
      <vt:lpstr>PowerPoint Presentation</vt:lpstr>
      <vt:lpstr>PowerPoint Presentation</vt:lpstr>
      <vt:lpstr>Decision Making</vt:lpstr>
      <vt:lpstr>National Decision Model</vt:lpstr>
      <vt:lpstr>PowerPoint Presentation</vt:lpstr>
      <vt:lpstr>Code of Ethics</vt:lpstr>
      <vt:lpstr>PowerPoint Presentation</vt:lpstr>
      <vt:lpstr>PowerPoint Presentation</vt:lpstr>
      <vt:lpstr>NDM Scenario 1 MISSING FEMALE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 I A P O A R</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Framework</dc:title>
  <dc:creator>Rowe, Jason</dc:creator>
  <cp:lastModifiedBy>Kelly Andrews</cp:lastModifiedBy>
  <cp:revision>36</cp:revision>
  <dcterms:created xsi:type="dcterms:W3CDTF">2022-08-11T11:11:24Z</dcterms:created>
  <dcterms:modified xsi:type="dcterms:W3CDTF">2024-02-02T10:55:30Z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2022-08-11T11:11:24Z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cf1cbef2-1c65-484d-ae5e-206577cb786b</vt:lpwstr>
  </property>
  <property fmtid="{D5CDD505-2E9C-101B-9397-08002B2CF9AE}" pid="8" name="MSIP_Label_f2acd28b-79a3-4a0f-b0ff-4b75658b1549_ContentBits">
    <vt:lpwstr>0</vt:lpwstr>
  </property>
</Properties>
</file>