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57"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4" d="100"/>
          <a:sy n="74" d="100"/>
        </p:scale>
        <p:origin x="103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7FC68C3-ACF7-374D-A6AF-154AB23AF925}" type="datetimeFigureOut">
              <a:rPr lang="en-US" smtClean="0"/>
              <a:t>2/10/2020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24619A9-D526-1F49-AD80-8CA7CAAF349D}" type="slidenum">
              <a:rPr lang="en-US" smtClean="0"/>
              <a:t>‹#›</a:t>
            </a:fld>
            <a:endParaRPr lang="en-US"/>
          </a:p>
        </p:txBody>
      </p:sp>
    </p:spTree>
    <p:extLst>
      <p:ext uri="{BB962C8B-B14F-4D97-AF65-F5344CB8AC3E}">
        <p14:creationId xmlns:p14="http://schemas.microsoft.com/office/powerpoint/2010/main" val="26202732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can be mathematically daunting for many types of risk, especially financial risk.</a:t>
            </a:r>
            <a:r>
              <a:rPr lang="en-US" baseline="0" dirty="0" smtClean="0"/>
              <a:t>  </a:t>
            </a:r>
            <a:r>
              <a:rPr lang="en-US" dirty="0" smtClean="0"/>
              <a:t>Generally speaking, however, risk is equal to the sum of the probabilities of a risky outcome (or various outcomes) multiplied by the anticipated loss as a result of the outcome. This is similar </a:t>
            </a:r>
            <a:r>
              <a:rPr lang="en-US" u="none" dirty="0" smtClean="0">
                <a:solidFill>
                  <a:schemeClr val="tx1"/>
                </a:solidFill>
              </a:rPr>
              <a:t>to performing a sensitivity analysis </a:t>
            </a:r>
            <a:r>
              <a:rPr lang="en-US" dirty="0" smtClean="0"/>
              <a:t>if the universe of outcomes is known.</a:t>
            </a:r>
            <a:endParaRPr lang="en-US" dirty="0"/>
          </a:p>
        </p:txBody>
      </p:sp>
      <p:sp>
        <p:nvSpPr>
          <p:cNvPr id="4" name="Slide Number Placeholder 3"/>
          <p:cNvSpPr>
            <a:spLocks noGrp="1"/>
          </p:cNvSpPr>
          <p:nvPr>
            <p:ph type="sldNum" sz="quarter" idx="10"/>
          </p:nvPr>
        </p:nvSpPr>
        <p:spPr/>
        <p:txBody>
          <a:bodyPr/>
          <a:lstStyle/>
          <a:p>
            <a:fld id="{324619A9-D526-1F49-AD80-8CA7CAAF349D}" type="slidenum">
              <a:rPr lang="en-US" smtClean="0"/>
              <a:t>10</a:t>
            </a:fld>
            <a:endParaRPr lang="en-US"/>
          </a:p>
        </p:txBody>
      </p:sp>
    </p:spTree>
    <p:extLst>
      <p:ext uri="{BB962C8B-B14F-4D97-AF65-F5344CB8AC3E}">
        <p14:creationId xmlns:p14="http://schemas.microsoft.com/office/powerpoint/2010/main" val="3661787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42F40AFF-E993-864B-B56B-71AB2F7EDA09}" type="datetimeFigureOut">
              <a:rPr lang="en-US" smtClean="0"/>
              <a:t>2/10/2020</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1F38955-BA4B-2C4D-A52D-7B161CFCAF18}" type="slidenum">
              <a:rPr lang="en-US" smtClean="0"/>
              <a:t>‹#›</a:t>
            </a:fld>
            <a:endParaRPr lang="en-US"/>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2F40AFF-E993-864B-B56B-71AB2F7EDA09}"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F38955-BA4B-2C4D-A52D-7B161CFCAF18}" type="slidenum">
              <a:rPr lang="en-US" smtClean="0"/>
              <a:t>‹#›</a:t>
            </a:fld>
            <a:endParaRPr lang="en-US"/>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2F40AFF-E993-864B-B56B-71AB2F7EDA09}"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F38955-BA4B-2C4D-A52D-7B161CFCAF18}"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2F40AFF-E993-864B-B56B-71AB2F7EDA09}" type="datetimeFigureOut">
              <a:rPr lang="en-US" smtClean="0"/>
              <a:t>2/10/2020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F38955-BA4B-2C4D-A52D-7B161CFCAF18}" type="slidenum">
              <a:rPr lang="en-US" smtClean="0"/>
              <a:t>‹#›</a:t>
            </a:fld>
            <a:endParaRPr lang="en-US"/>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2F40AFF-E993-864B-B56B-71AB2F7EDA09}" type="datetimeFigureOut">
              <a:rPr lang="en-US" smtClean="0"/>
              <a:t>2/10/2020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1F38955-BA4B-2C4D-A52D-7B161CFCAF18}" type="slidenum">
              <a:rPr lang="en-US" smtClean="0"/>
              <a:t>‹#›</a:t>
            </a:fld>
            <a:endParaRPr lang="en-US"/>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2F40AFF-E993-864B-B56B-71AB2F7EDA09}" type="datetimeFigureOut">
              <a:rPr lang="en-US" smtClean="0"/>
              <a:t>2/10/2020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1F38955-BA4B-2C4D-A52D-7B161CFCAF18}" type="slidenum">
              <a:rPr lang="en-US" smtClean="0"/>
              <a:t>‹#›</a:t>
            </a:fld>
            <a:endParaRPr lang="en-US"/>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F40AFF-E993-864B-B56B-71AB2F7EDA09}" type="datetimeFigureOut">
              <a:rPr lang="en-US" smtClean="0"/>
              <a:t>2/10/2020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1F38955-BA4B-2C4D-A52D-7B161CFCAF1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2F40AFF-E993-864B-B56B-71AB2F7EDA09}" type="datetimeFigureOut">
              <a:rPr lang="en-US" smtClean="0"/>
              <a:t>2/10/2020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F38955-BA4B-2C4D-A52D-7B161CFCAF1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2F40AFF-E993-864B-B56B-71AB2F7EDA09}" type="datetimeFigureOut">
              <a:rPr lang="en-US" smtClean="0"/>
              <a:t>2/10/2020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F38955-BA4B-2C4D-A52D-7B161CFCAF1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2F40AFF-E993-864B-B56B-71AB2F7EDA09}"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F38955-BA4B-2C4D-A52D-7B161CFCAF18}" type="slidenum">
              <a:rPr lang="en-US" smtClean="0"/>
              <a:t>‹#›</a:t>
            </a:fld>
            <a:endParaRPr lang="en-US"/>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2F40AFF-E993-864B-B56B-71AB2F7EDA09}" type="datetimeFigureOut">
              <a:rPr lang="en-US" smtClean="0"/>
              <a:t>2/10/2020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F38955-BA4B-2C4D-A52D-7B161CFCAF18}" type="slidenum">
              <a:rPr lang="en-US" smtClean="0"/>
              <a:t>‹#›</a:t>
            </a:fld>
            <a:endParaRPr lang="en-US"/>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42F40AFF-E993-864B-B56B-71AB2F7EDA09}" type="datetimeFigureOut">
              <a:rPr lang="en-US" smtClean="0"/>
              <a:t>2/10/2020</a:t>
            </a:fld>
            <a:endParaRPr lang="en-US"/>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A1F38955-BA4B-2C4D-A52D-7B161CFCAF1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oundless.com/management/definition/management/" TargetMode="External"/><Relationship Id="rId2" Type="http://schemas.openxmlformats.org/officeDocument/2006/relationships/hyperlink" Target="https://www.boundless.com/management/definition/decis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oundless.com/management/definition/performance/" TargetMode="External"/><Relationship Id="rId2" Type="http://schemas.openxmlformats.org/officeDocument/2006/relationships/hyperlink" Target="https://www.boundless.com/management/definition/effectiv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oundless.com/management/definition/factor/" TargetMode="External"/><Relationship Id="rId2" Type="http://schemas.openxmlformats.org/officeDocument/2006/relationships/hyperlink" Target="https://www.boundless.com/management/definition/control/" TargetMode="External"/><Relationship Id="rId1" Type="http://schemas.openxmlformats.org/officeDocument/2006/relationships/slideLayout" Target="../slideLayouts/slideLayout2.xml"/><Relationship Id="rId4" Type="http://schemas.openxmlformats.org/officeDocument/2006/relationships/hyperlink" Target="https://www.boundless.com/management/definition/impact/"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oundless.com/management/definition/valu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oundless.com/management/definition/ambiguit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Decision Making Under Conditions of Risk and Uncertainty</a:t>
            </a:r>
            <a:r>
              <a:rPr lang="en-GB" dirty="0" smtClean="0">
                <a:effectLst/>
              </a:rPr>
              <a:t> </a:t>
            </a:r>
            <a:endParaRPr lang="en-US" dirty="0"/>
          </a:p>
        </p:txBody>
      </p:sp>
      <p:sp>
        <p:nvSpPr>
          <p:cNvPr id="3" name="Subtitle 2"/>
          <p:cNvSpPr>
            <a:spLocks noGrp="1"/>
          </p:cNvSpPr>
          <p:nvPr>
            <p:ph type="subTitle" idx="1"/>
          </p:nvPr>
        </p:nvSpPr>
        <p:spPr/>
        <p:txBody>
          <a:bodyPr/>
          <a:lstStyle/>
          <a:p>
            <a:r>
              <a:rPr lang="en-US" dirty="0" smtClean="0"/>
              <a:t>Management in Practice</a:t>
            </a:r>
            <a:endParaRPr lang="en-US" dirty="0"/>
          </a:p>
        </p:txBody>
      </p:sp>
    </p:spTree>
    <p:extLst>
      <p:ext uri="{BB962C8B-B14F-4D97-AF65-F5344CB8AC3E}">
        <p14:creationId xmlns:p14="http://schemas.microsoft.com/office/powerpoint/2010/main" val="3960321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hlinkClick r:id="rId2"/>
              </a:rPr>
              <a:t>Decision</a:t>
            </a:r>
            <a:r>
              <a:rPr lang="en-US" dirty="0"/>
              <a:t>-making under conditions of risk should seek to identify, quantify, and absorb risk whenever possible</a:t>
            </a:r>
            <a:br>
              <a:rPr lang="en-US" dirty="0"/>
            </a:br>
            <a:endParaRPr lang="en-US" dirty="0" smtClean="0"/>
          </a:p>
          <a:p>
            <a:r>
              <a:rPr lang="en-US" dirty="0" smtClean="0"/>
              <a:t>An organisations </a:t>
            </a:r>
            <a:r>
              <a:rPr lang="en-US" dirty="0"/>
              <a:t>ability to absorb, transfer, and manage risk will often define </a:t>
            </a:r>
            <a:r>
              <a:rPr lang="en-US" dirty="0">
                <a:hlinkClick r:id="rId3"/>
              </a:rPr>
              <a:t>management</a:t>
            </a:r>
            <a:r>
              <a:rPr lang="en-US" dirty="0"/>
              <a:t>'s risk appetite; once risks are identified and quantified, decisions may be made as to what extent risky outcomes may be tolerated.</a:t>
            </a:r>
            <a:br>
              <a:rPr lang="en-US" dirty="0"/>
            </a:br>
            <a:endParaRPr lang="en-GB" dirty="0"/>
          </a:p>
        </p:txBody>
      </p:sp>
      <p:sp>
        <p:nvSpPr>
          <p:cNvPr id="3" name="Title 2"/>
          <p:cNvSpPr>
            <a:spLocks noGrp="1"/>
          </p:cNvSpPr>
          <p:nvPr>
            <p:ph type="title"/>
          </p:nvPr>
        </p:nvSpPr>
        <p:spPr/>
        <p:txBody>
          <a:bodyPr/>
          <a:lstStyle/>
          <a:p>
            <a:r>
              <a:rPr lang="en-GB" sz="3600" dirty="0" smtClean="0"/>
              <a:t>Risks </a:t>
            </a:r>
            <a:r>
              <a:rPr lang="en-GB" sz="3600" dirty="0"/>
              <a:t>that influence the decision-making </a:t>
            </a:r>
            <a:r>
              <a:rPr lang="en-GB" sz="3600" dirty="0" smtClean="0"/>
              <a:t>process</a:t>
            </a:r>
            <a:endParaRPr lang="en-US" sz="3600" dirty="0"/>
          </a:p>
        </p:txBody>
      </p:sp>
    </p:spTree>
    <p:extLst>
      <p:ext uri="{BB962C8B-B14F-4D97-AF65-F5344CB8AC3E}">
        <p14:creationId xmlns:p14="http://schemas.microsoft.com/office/powerpoint/2010/main" val="1918910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Uncertainty is a state of having limited knowledge of current conditions or future outcomes. </a:t>
            </a:r>
            <a:endParaRPr lang="en-US" dirty="0" smtClean="0"/>
          </a:p>
          <a:p>
            <a:r>
              <a:rPr lang="en-US" dirty="0" smtClean="0"/>
              <a:t>It </a:t>
            </a:r>
            <a:r>
              <a:rPr lang="en-US" dirty="0"/>
              <a:t>is a major component of risk, which involves the likelihood and scale of negative consequences. </a:t>
            </a:r>
            <a:endParaRPr lang="en-US" dirty="0" smtClean="0"/>
          </a:p>
          <a:p>
            <a:r>
              <a:rPr lang="en-US" dirty="0" smtClean="0"/>
              <a:t>Managers </a:t>
            </a:r>
            <a:r>
              <a:rPr lang="en-US" dirty="0"/>
              <a:t>often deal with uncertainty in their work; to minimize the risk that their decisions will lead to undesired outcomes, they must develop the skills and judgment necessary for reducing this uncertainty. </a:t>
            </a:r>
            <a:br>
              <a:rPr lang="en-US" dirty="0"/>
            </a:br>
            <a:r>
              <a:rPr lang="en-US" dirty="0"/>
              <a:t/>
            </a:r>
            <a:br>
              <a:rPr lang="en-US" dirty="0"/>
            </a:br>
            <a:r>
              <a:rPr lang="en-US" dirty="0" smtClean="0"/>
              <a:t> </a:t>
            </a:r>
            <a:endParaRPr lang="en-US" dirty="0"/>
          </a:p>
        </p:txBody>
      </p:sp>
      <p:sp>
        <p:nvSpPr>
          <p:cNvPr id="3" name="Title 2"/>
          <p:cNvSpPr>
            <a:spLocks noGrp="1"/>
          </p:cNvSpPr>
          <p:nvPr>
            <p:ph type="title"/>
          </p:nvPr>
        </p:nvSpPr>
        <p:spPr/>
        <p:txBody>
          <a:bodyPr/>
          <a:lstStyle/>
          <a:p>
            <a:r>
              <a:rPr lang="en-US" dirty="0" smtClean="0"/>
              <a:t>Uncertainty</a:t>
            </a:r>
            <a:endParaRPr lang="en-US" dirty="0"/>
          </a:p>
        </p:txBody>
      </p:sp>
    </p:spTree>
    <p:extLst>
      <p:ext uri="{BB962C8B-B14F-4D97-AF65-F5344CB8AC3E}">
        <p14:creationId xmlns:p14="http://schemas.microsoft.com/office/powerpoint/2010/main" val="3635876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US" sz="3400" dirty="0">
                <a:latin typeface="Arial"/>
                <a:cs typeface="Arial"/>
              </a:rPr>
              <a:t>Managing uncertainty and risk also involves mitigating or even removing things that inhibit </a:t>
            </a:r>
            <a:r>
              <a:rPr lang="en-US" sz="3400" dirty="0">
                <a:latin typeface="Arial"/>
                <a:cs typeface="Arial"/>
                <a:hlinkClick r:id="rId2"/>
              </a:rPr>
              <a:t>effective</a:t>
            </a:r>
            <a:r>
              <a:rPr lang="en-US" sz="3400" dirty="0">
                <a:latin typeface="Arial"/>
                <a:cs typeface="Arial"/>
              </a:rPr>
              <a:t> decision-making or adversely effect </a:t>
            </a:r>
            <a:r>
              <a:rPr lang="en-US" sz="3400" dirty="0">
                <a:latin typeface="Arial"/>
                <a:cs typeface="Arial"/>
                <a:hlinkClick r:id="rId3"/>
              </a:rPr>
              <a:t>performance</a:t>
            </a:r>
            <a:r>
              <a:rPr lang="en-US" sz="3400" dirty="0" smtClean="0">
                <a:latin typeface="Arial"/>
                <a:cs typeface="Arial"/>
              </a:rPr>
              <a:t>.</a:t>
            </a:r>
          </a:p>
          <a:p>
            <a:pPr marL="0" indent="0">
              <a:buNone/>
            </a:pPr>
            <a:endParaRPr lang="en-US" sz="3400" dirty="0">
              <a:latin typeface="Arial"/>
              <a:cs typeface="Arial"/>
            </a:endParaRPr>
          </a:p>
          <a:p>
            <a:r>
              <a:rPr lang="en-US" sz="3400" dirty="0">
                <a:latin typeface="Arial"/>
                <a:cs typeface="Arial"/>
              </a:rPr>
              <a:t>One cause of uncertainty is proximity: things that are about to happen are easier to estimate than those further out in the future. </a:t>
            </a:r>
            <a:endParaRPr lang="en-US" sz="3400" dirty="0" smtClean="0">
              <a:latin typeface="Arial"/>
              <a:cs typeface="Arial"/>
            </a:endParaRPr>
          </a:p>
          <a:p>
            <a:r>
              <a:rPr lang="en-US" sz="3400" dirty="0" smtClean="0">
                <a:latin typeface="Arial"/>
                <a:cs typeface="Arial"/>
              </a:rPr>
              <a:t>One </a:t>
            </a:r>
            <a:r>
              <a:rPr lang="en-US" sz="3400" dirty="0">
                <a:latin typeface="Arial"/>
                <a:cs typeface="Arial"/>
              </a:rPr>
              <a:t>approach to dealing with uncertainty is to put off decisions until data become more accessible and reliable. Of course, delaying some decisions can bring its own set of risks, especially when the potential negative consequences of waiting are great.</a:t>
            </a:r>
          </a:p>
          <a:p>
            <a:pPr marL="0" indent="0">
              <a:buNone/>
            </a:pPr>
            <a:r>
              <a:rPr lang="en-US" dirty="0"/>
              <a:t/>
            </a:r>
            <a:br>
              <a:rPr lang="en-US" dirty="0"/>
            </a:br>
            <a:endParaRPr lang="en-US" dirty="0"/>
          </a:p>
        </p:txBody>
      </p:sp>
      <p:sp>
        <p:nvSpPr>
          <p:cNvPr id="3" name="Title 2"/>
          <p:cNvSpPr>
            <a:spLocks noGrp="1"/>
          </p:cNvSpPr>
          <p:nvPr>
            <p:ph type="title"/>
          </p:nvPr>
        </p:nvSpPr>
        <p:spPr/>
        <p:txBody>
          <a:bodyPr/>
          <a:lstStyle/>
          <a:p>
            <a:r>
              <a:rPr lang="en-US" dirty="0" smtClean="0"/>
              <a:t>Managing Uncertainty</a:t>
            </a:r>
            <a:endParaRPr lang="en-US" dirty="0"/>
          </a:p>
        </p:txBody>
      </p:sp>
    </p:spTree>
    <p:extLst>
      <p:ext uri="{BB962C8B-B14F-4D97-AF65-F5344CB8AC3E}">
        <p14:creationId xmlns:p14="http://schemas.microsoft.com/office/powerpoint/2010/main" val="1318694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dirty="0"/>
              <a:t>Risks are very commonly associated with events beyond the </a:t>
            </a:r>
            <a:r>
              <a:rPr lang="en-US" dirty="0">
                <a:hlinkClick r:id="rId2"/>
              </a:rPr>
              <a:t>control</a:t>
            </a:r>
            <a:r>
              <a:rPr lang="en-US" dirty="0"/>
              <a:t> of the organisation. These can include weather disasters, floods, earthquakes, and war or terrorism</a:t>
            </a:r>
            <a:endParaRPr lang="en-US" dirty="0" smtClean="0"/>
          </a:p>
          <a:p>
            <a:r>
              <a:rPr lang="en-US" dirty="0" smtClean="0"/>
              <a:t>Managing </a:t>
            </a:r>
            <a:r>
              <a:rPr lang="en-US" dirty="0"/>
              <a:t>uncertainty in decision-making relies on identifying, quantifying, and </a:t>
            </a:r>
            <a:r>
              <a:rPr lang="en-US" dirty="0" smtClean="0"/>
              <a:t>analysing </a:t>
            </a:r>
            <a:r>
              <a:rPr lang="en-US" dirty="0"/>
              <a:t>the </a:t>
            </a:r>
            <a:r>
              <a:rPr lang="en-US" dirty="0">
                <a:hlinkClick r:id="rId3"/>
              </a:rPr>
              <a:t>factors</a:t>
            </a:r>
            <a:r>
              <a:rPr lang="en-US" dirty="0"/>
              <a:t> that can affect outcomes. </a:t>
            </a:r>
            <a:endParaRPr lang="en-US" dirty="0" smtClean="0"/>
          </a:p>
          <a:p>
            <a:r>
              <a:rPr lang="en-US" dirty="0" smtClean="0"/>
              <a:t>This </a:t>
            </a:r>
            <a:r>
              <a:rPr lang="en-US" dirty="0"/>
              <a:t>enables managers to identify likely risks and their potential </a:t>
            </a:r>
            <a:r>
              <a:rPr lang="en-US" dirty="0" smtClean="0">
                <a:hlinkClick r:id="rId4"/>
              </a:rPr>
              <a:t>impact</a:t>
            </a:r>
            <a:r>
              <a:rPr lang="en-US" dirty="0" smtClean="0"/>
              <a:t>.</a:t>
            </a:r>
          </a:p>
          <a:p>
            <a:pPr marL="0" indent="0">
              <a:buNone/>
            </a:pPr>
            <a:r>
              <a:rPr lang="en-US" dirty="0"/>
              <a:t/>
            </a:r>
            <a:br>
              <a:rPr lang="en-US" dirty="0"/>
            </a:br>
            <a:r>
              <a:rPr lang="en-US" dirty="0"/>
              <a:t/>
            </a:r>
            <a:br>
              <a:rPr lang="en-US" dirty="0"/>
            </a:br>
            <a:endParaRPr lang="en-US" dirty="0"/>
          </a:p>
        </p:txBody>
      </p:sp>
      <p:sp>
        <p:nvSpPr>
          <p:cNvPr id="3" name="Title 2"/>
          <p:cNvSpPr>
            <a:spLocks noGrp="1"/>
          </p:cNvSpPr>
          <p:nvPr>
            <p:ph type="title"/>
          </p:nvPr>
        </p:nvSpPr>
        <p:spPr/>
        <p:txBody>
          <a:bodyPr/>
          <a:lstStyle/>
          <a:p>
            <a:r>
              <a:rPr lang="en-US" b="1" dirty="0"/>
              <a:t>Identifying </a:t>
            </a:r>
            <a:r>
              <a:rPr lang="en-US" b="1" dirty="0" smtClean="0"/>
              <a:t>Risks</a:t>
            </a:r>
            <a:endParaRPr lang="en-US" dirty="0"/>
          </a:p>
        </p:txBody>
      </p:sp>
    </p:spTree>
    <p:extLst>
      <p:ext uri="{BB962C8B-B14F-4D97-AF65-F5344CB8AC3E}">
        <p14:creationId xmlns:p14="http://schemas.microsoft.com/office/powerpoint/2010/main" val="4059232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endParaRPr lang="en-US" dirty="0"/>
          </a:p>
          <a:p>
            <a:r>
              <a:rPr lang="en-US" dirty="0" smtClean="0"/>
              <a:t>Strategic risks arise </a:t>
            </a:r>
            <a:r>
              <a:rPr lang="en-US" dirty="0"/>
              <a:t>from the investments an organization makes to pursue its mission and objectives. </a:t>
            </a:r>
            <a:endParaRPr lang="en-US" dirty="0" smtClean="0"/>
          </a:p>
          <a:p>
            <a:r>
              <a:rPr lang="en-US" dirty="0" smtClean="0"/>
              <a:t>They </a:t>
            </a:r>
            <a:r>
              <a:rPr lang="en-US" dirty="0"/>
              <a:t>are often associated with competition and can include macroeconomic risks (the alignment of buyers and sellers consistent with the principles of supply and demand), transaction risks (the operational risks from merger and acquisition activity, divestitures, or partnerships), and investor relations risk (the risks associated with communicating effectively or ineffectively with the investment community).</a:t>
            </a:r>
          </a:p>
          <a:p>
            <a:endParaRPr lang="en-US" dirty="0"/>
          </a:p>
          <a:p>
            <a:endParaRPr lang="en-US" dirty="0"/>
          </a:p>
          <a:p>
            <a:endParaRPr lang="en-US" dirty="0"/>
          </a:p>
        </p:txBody>
      </p:sp>
      <p:sp>
        <p:nvSpPr>
          <p:cNvPr id="3" name="Title 2"/>
          <p:cNvSpPr>
            <a:spLocks noGrp="1"/>
          </p:cNvSpPr>
          <p:nvPr>
            <p:ph type="title"/>
          </p:nvPr>
        </p:nvSpPr>
        <p:spPr/>
        <p:txBody>
          <a:bodyPr/>
          <a:lstStyle/>
          <a:p>
            <a:r>
              <a:rPr lang="en-US" dirty="0"/>
              <a:t>Strategic risks: </a:t>
            </a:r>
          </a:p>
        </p:txBody>
      </p:sp>
    </p:spTree>
    <p:extLst>
      <p:ext uri="{BB962C8B-B14F-4D97-AF65-F5344CB8AC3E}">
        <p14:creationId xmlns:p14="http://schemas.microsoft.com/office/powerpoint/2010/main" val="3146870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i="1" dirty="0"/>
              <a:t>Financial </a:t>
            </a:r>
            <a:r>
              <a:rPr lang="en-US" i="1" dirty="0" smtClean="0"/>
              <a:t>risks </a:t>
            </a:r>
            <a:r>
              <a:rPr lang="en-US" dirty="0" smtClean="0"/>
              <a:t>relate </a:t>
            </a:r>
            <a:r>
              <a:rPr lang="en-US" dirty="0"/>
              <a:t>to potential economic losses that can result from poor allocation of resources, changes in interest rates, shifts in tax policy, increases or decreases in the price of commodities, or fluctuations in the </a:t>
            </a:r>
            <a:r>
              <a:rPr lang="en-US" dirty="0">
                <a:hlinkClick r:id="rId2"/>
              </a:rPr>
              <a:t>value</a:t>
            </a:r>
            <a:r>
              <a:rPr lang="en-US" dirty="0"/>
              <a:t> of currency</a:t>
            </a:r>
            <a:br>
              <a:rPr lang="en-US" dirty="0"/>
            </a:br>
            <a:r>
              <a:rPr lang="en-US" dirty="0"/>
              <a:t/>
            </a:r>
            <a:br>
              <a:rPr lang="en-US" dirty="0"/>
            </a:br>
            <a:endParaRPr lang="en-US" dirty="0"/>
          </a:p>
        </p:txBody>
      </p:sp>
      <p:sp>
        <p:nvSpPr>
          <p:cNvPr id="3" name="Title 2"/>
          <p:cNvSpPr>
            <a:spLocks noGrp="1"/>
          </p:cNvSpPr>
          <p:nvPr>
            <p:ph type="title"/>
          </p:nvPr>
        </p:nvSpPr>
        <p:spPr/>
        <p:txBody>
          <a:bodyPr/>
          <a:lstStyle/>
          <a:p>
            <a:r>
              <a:rPr lang="en-US" i="1" dirty="0"/>
              <a:t>Financial risks </a:t>
            </a:r>
            <a:endParaRPr lang="en-US" dirty="0"/>
          </a:p>
        </p:txBody>
      </p:sp>
    </p:spTree>
    <p:extLst>
      <p:ext uri="{BB962C8B-B14F-4D97-AF65-F5344CB8AC3E}">
        <p14:creationId xmlns:p14="http://schemas.microsoft.com/office/powerpoint/2010/main" val="3098804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i="1" dirty="0"/>
              <a:t>Operational </a:t>
            </a:r>
            <a:r>
              <a:rPr lang="en-US" i="1" dirty="0" smtClean="0"/>
              <a:t>risks </a:t>
            </a:r>
            <a:r>
              <a:rPr lang="en-US" dirty="0" smtClean="0"/>
              <a:t>can </a:t>
            </a:r>
            <a:r>
              <a:rPr lang="en-US" dirty="0"/>
              <a:t>arise due to choices about design and use of processes to create and deliver goods and services. </a:t>
            </a:r>
            <a:endParaRPr lang="en-US" dirty="0" smtClean="0"/>
          </a:p>
          <a:p>
            <a:endParaRPr lang="en-US" dirty="0"/>
          </a:p>
          <a:p>
            <a:r>
              <a:rPr lang="en-US" dirty="0" smtClean="0"/>
              <a:t>They </a:t>
            </a:r>
            <a:r>
              <a:rPr lang="en-US" dirty="0"/>
              <a:t>can include production errors, substandard raw materials, and technology malfunctions</a:t>
            </a:r>
            <a:br>
              <a:rPr lang="en-US" dirty="0"/>
            </a:br>
            <a:r>
              <a:rPr lang="en-US" dirty="0"/>
              <a:t/>
            </a:r>
            <a:br>
              <a:rPr lang="en-US" dirty="0"/>
            </a:br>
            <a:endParaRPr lang="en-US" dirty="0"/>
          </a:p>
        </p:txBody>
      </p:sp>
      <p:sp>
        <p:nvSpPr>
          <p:cNvPr id="3" name="Title 2"/>
          <p:cNvSpPr>
            <a:spLocks noGrp="1"/>
          </p:cNvSpPr>
          <p:nvPr>
            <p:ph type="title"/>
          </p:nvPr>
        </p:nvSpPr>
        <p:spPr/>
        <p:txBody>
          <a:bodyPr/>
          <a:lstStyle/>
          <a:p>
            <a:r>
              <a:rPr lang="en-US" i="1" dirty="0"/>
              <a:t>Operational risks </a:t>
            </a:r>
            <a:endParaRPr lang="en-US" dirty="0"/>
          </a:p>
        </p:txBody>
      </p:sp>
    </p:spTree>
    <p:extLst>
      <p:ext uri="{BB962C8B-B14F-4D97-AF65-F5344CB8AC3E}">
        <p14:creationId xmlns:p14="http://schemas.microsoft.com/office/powerpoint/2010/main" val="56862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i="1" dirty="0"/>
              <a:t>Legal </a:t>
            </a:r>
            <a:r>
              <a:rPr lang="en-US" i="1" dirty="0" smtClean="0"/>
              <a:t>risks </a:t>
            </a:r>
            <a:r>
              <a:rPr lang="en-US" dirty="0" smtClean="0"/>
              <a:t>stem </a:t>
            </a:r>
            <a:r>
              <a:rPr lang="en-US" dirty="0"/>
              <a:t>from the threat of litigation </a:t>
            </a:r>
            <a:r>
              <a:rPr lang="en-US" dirty="0" smtClean="0">
                <a:hlinkClick r:id="rId2"/>
              </a:rPr>
              <a:t>y</a:t>
            </a:r>
            <a:r>
              <a:rPr lang="en-US" dirty="0" smtClean="0"/>
              <a:t> </a:t>
            </a:r>
            <a:r>
              <a:rPr lang="en-US" dirty="0"/>
              <a:t>in applicable laws and regulations (including whether they are likely to change)</a:t>
            </a:r>
            <a:r>
              <a:rPr lang="en-US" dirty="0" smtClean="0"/>
              <a:t>;</a:t>
            </a:r>
          </a:p>
          <a:p>
            <a:r>
              <a:rPr lang="en-US" dirty="0" smtClean="0"/>
              <a:t>these </a:t>
            </a:r>
            <a:r>
              <a:rPr lang="en-US" dirty="0"/>
              <a:t>threats create uncertainty in the steps an </a:t>
            </a:r>
            <a:r>
              <a:rPr lang="en-US" dirty="0" smtClean="0"/>
              <a:t>organisation </a:t>
            </a:r>
            <a:r>
              <a:rPr lang="en-US" dirty="0"/>
              <a:t>should take to address its obligations to customers, employees, suppliers, stockholders, communities, and governments</a:t>
            </a:r>
            <a:br>
              <a:rPr lang="en-US" dirty="0"/>
            </a:br>
            <a:r>
              <a:rPr lang="en-US" dirty="0"/>
              <a:t/>
            </a:r>
            <a:br>
              <a:rPr lang="en-US" dirty="0"/>
            </a:br>
            <a:endParaRPr lang="en-US" dirty="0"/>
          </a:p>
        </p:txBody>
      </p:sp>
      <p:sp>
        <p:nvSpPr>
          <p:cNvPr id="3" name="Title 2"/>
          <p:cNvSpPr>
            <a:spLocks noGrp="1"/>
          </p:cNvSpPr>
          <p:nvPr>
            <p:ph type="title"/>
          </p:nvPr>
        </p:nvSpPr>
        <p:spPr/>
        <p:txBody>
          <a:bodyPr/>
          <a:lstStyle/>
          <a:p>
            <a:r>
              <a:rPr lang="en-US" i="1" dirty="0"/>
              <a:t>Legal risks </a:t>
            </a:r>
            <a:endParaRPr lang="en-US" dirty="0"/>
          </a:p>
        </p:txBody>
      </p:sp>
    </p:spTree>
    <p:extLst>
      <p:ext uri="{BB962C8B-B14F-4D97-AF65-F5344CB8AC3E}">
        <p14:creationId xmlns:p14="http://schemas.microsoft.com/office/powerpoint/2010/main" val="628118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Once management has identified the appropriate risk category that may impact a certain decision, it may go about quantifying these risks. </a:t>
            </a:r>
            <a:endParaRPr lang="en-US" dirty="0" smtClean="0"/>
          </a:p>
          <a:p>
            <a:r>
              <a:rPr lang="en-US" dirty="0" smtClean="0"/>
              <a:t>In </a:t>
            </a:r>
            <a:r>
              <a:rPr lang="en-US" dirty="0"/>
              <a:t>other words, management will ascertain the costs incurred if a risky outcome were to happen. </a:t>
            </a:r>
            <a:endParaRPr lang="en-US" dirty="0" smtClean="0"/>
          </a:p>
        </p:txBody>
      </p:sp>
      <p:sp>
        <p:nvSpPr>
          <p:cNvPr id="3" name="Title 2"/>
          <p:cNvSpPr>
            <a:spLocks noGrp="1"/>
          </p:cNvSpPr>
          <p:nvPr>
            <p:ph type="title"/>
          </p:nvPr>
        </p:nvSpPr>
        <p:spPr/>
        <p:txBody>
          <a:bodyPr/>
          <a:lstStyle/>
          <a:p>
            <a:r>
              <a:rPr lang="en-US" b="1" dirty="0"/>
              <a:t>Quantifying </a:t>
            </a:r>
            <a:r>
              <a:rPr lang="en-US" b="1" dirty="0" smtClean="0"/>
              <a:t>Risks</a:t>
            </a:r>
            <a:endParaRPr lang="en-US" dirty="0"/>
          </a:p>
        </p:txBody>
      </p:sp>
    </p:spTree>
    <p:extLst>
      <p:ext uri="{BB962C8B-B14F-4D97-AF65-F5344CB8AC3E}">
        <p14:creationId xmlns:p14="http://schemas.microsoft.com/office/powerpoint/2010/main" val="2786763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US" dirty="0"/>
          </a:p>
          <a:p>
            <a:pPr marL="0" indent="0">
              <a:buNone/>
            </a:pPr>
            <a:r>
              <a:rPr lang="en-US" dirty="0"/>
              <a:t>The ability of </a:t>
            </a:r>
            <a:r>
              <a:rPr lang="en-US" dirty="0" smtClean="0"/>
              <a:t>an organisation to </a:t>
            </a:r>
            <a:r>
              <a:rPr lang="en-US" dirty="0"/>
              <a:t>absorb, transfer, and manage risk is critical in management's decision-making process when risky outcomes are involved</a:t>
            </a:r>
            <a:r>
              <a:rPr lang="en-US" dirty="0" smtClean="0"/>
              <a:t>. </a:t>
            </a:r>
          </a:p>
          <a:p>
            <a:pPr marL="0" indent="0">
              <a:buNone/>
            </a:pPr>
            <a:endParaRPr lang="en-US" dirty="0" smtClean="0"/>
          </a:p>
          <a:p>
            <a:pPr marL="0" indent="0">
              <a:buNone/>
            </a:pPr>
            <a:r>
              <a:rPr lang="en-US" dirty="0" smtClean="0"/>
              <a:t>This </a:t>
            </a:r>
            <a:r>
              <a:rPr lang="en-US" dirty="0"/>
              <a:t>will often define management's risk appetite and help to determine, once risks are identified and quantified, whether risky outcomes may be tolerated. </a:t>
            </a:r>
          </a:p>
        </p:txBody>
      </p:sp>
      <p:sp>
        <p:nvSpPr>
          <p:cNvPr id="3" name="Title 2"/>
          <p:cNvSpPr>
            <a:spLocks noGrp="1"/>
          </p:cNvSpPr>
          <p:nvPr>
            <p:ph type="title"/>
          </p:nvPr>
        </p:nvSpPr>
        <p:spPr/>
        <p:txBody>
          <a:bodyPr/>
          <a:lstStyle/>
          <a:p>
            <a:r>
              <a:rPr lang="en-US" b="1" dirty="0"/>
              <a:t>Managing </a:t>
            </a:r>
            <a:r>
              <a:rPr lang="en-US" b="1" dirty="0" smtClean="0"/>
              <a:t>Risks</a:t>
            </a:r>
            <a:endParaRPr lang="en-US" dirty="0"/>
          </a:p>
        </p:txBody>
      </p:sp>
    </p:spTree>
    <p:extLst>
      <p:ext uri="{BB962C8B-B14F-4D97-AF65-F5344CB8AC3E}">
        <p14:creationId xmlns:p14="http://schemas.microsoft.com/office/powerpoint/2010/main" val="1954354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lgn="ctr">
              <a:buNone/>
            </a:pPr>
            <a:r>
              <a:rPr lang="en-US" dirty="0"/>
              <a:t>Comparative Analysis (Cost and Price Benchmarks) </a:t>
            </a:r>
            <a:r>
              <a:rPr lang="en-US" dirty="0" smtClean="0"/>
              <a:t>help organisations:</a:t>
            </a:r>
          </a:p>
          <a:p>
            <a:r>
              <a:rPr lang="en-US" dirty="0"/>
              <a:t>Assess how </a:t>
            </a:r>
            <a:r>
              <a:rPr lang="en-US" dirty="0" smtClean="0"/>
              <a:t>the organization </a:t>
            </a:r>
            <a:r>
              <a:rPr lang="en-US" dirty="0"/>
              <a:t>is performing</a:t>
            </a:r>
          </a:p>
          <a:p>
            <a:r>
              <a:rPr lang="en-US" dirty="0"/>
              <a:t>Determine if </a:t>
            </a:r>
            <a:r>
              <a:rPr lang="en-US" dirty="0" smtClean="0"/>
              <a:t>costs </a:t>
            </a:r>
            <a:r>
              <a:rPr lang="en-US" dirty="0"/>
              <a:t>are in line with industry averages, peers or leading-practice </a:t>
            </a:r>
            <a:r>
              <a:rPr lang="en-US" dirty="0" smtClean="0"/>
              <a:t>organisations</a:t>
            </a:r>
            <a:endParaRPr lang="en-US" dirty="0"/>
          </a:p>
          <a:p>
            <a:r>
              <a:rPr lang="en-US" dirty="0"/>
              <a:t>Determine if </a:t>
            </a:r>
            <a:r>
              <a:rPr lang="en-US" dirty="0" smtClean="0"/>
              <a:t>outsourced </a:t>
            </a:r>
            <a:r>
              <a:rPr lang="en-US" dirty="0"/>
              <a:t>services are competitive when compared to the same or similar services in the outsourcing </a:t>
            </a:r>
            <a:r>
              <a:rPr lang="en-US" dirty="0" smtClean="0"/>
              <a:t>market</a:t>
            </a:r>
          </a:p>
          <a:p>
            <a:endParaRPr lang="en-US" dirty="0" smtClean="0"/>
          </a:p>
          <a:p>
            <a:r>
              <a:rPr lang="en-US" sz="1100" dirty="0" smtClean="0"/>
              <a:t>(outsource: obtain goods or a service) by contract from an outside supplier.  </a:t>
            </a:r>
            <a:endParaRPr lang="en-US" sz="1100" dirty="0"/>
          </a:p>
          <a:p>
            <a:endParaRPr lang="en-US" dirty="0"/>
          </a:p>
        </p:txBody>
      </p:sp>
      <p:sp>
        <p:nvSpPr>
          <p:cNvPr id="3" name="Title 2"/>
          <p:cNvSpPr>
            <a:spLocks noGrp="1"/>
          </p:cNvSpPr>
          <p:nvPr>
            <p:ph type="title"/>
          </p:nvPr>
        </p:nvSpPr>
        <p:spPr/>
        <p:txBody>
          <a:bodyPr/>
          <a:lstStyle/>
          <a:p>
            <a:r>
              <a:rPr lang="en-US" dirty="0" smtClean="0"/>
              <a:t>Comparative Analysis</a:t>
            </a:r>
            <a:endParaRPr lang="en-US" dirty="0"/>
          </a:p>
        </p:txBody>
      </p:sp>
    </p:spTree>
    <p:extLst>
      <p:ext uri="{BB962C8B-B14F-4D97-AF65-F5344CB8AC3E}">
        <p14:creationId xmlns:p14="http://schemas.microsoft.com/office/powerpoint/2010/main" val="1298831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Identify gaps in service levels</a:t>
            </a:r>
          </a:p>
          <a:p>
            <a:r>
              <a:rPr lang="en-US" dirty="0" err="1" smtClean="0"/>
              <a:t>Prioritise</a:t>
            </a:r>
            <a:r>
              <a:rPr lang="en-US" dirty="0" smtClean="0"/>
              <a:t> </a:t>
            </a:r>
            <a:r>
              <a:rPr lang="en-US" dirty="0"/>
              <a:t>investments and improve ROI</a:t>
            </a:r>
          </a:p>
          <a:p>
            <a:r>
              <a:rPr lang="en-US" dirty="0"/>
              <a:t>Provide the intelligence required to effectively negotiate outsourcing agreements, thus cutting costs</a:t>
            </a:r>
          </a:p>
          <a:p>
            <a:r>
              <a:rPr lang="en-US" dirty="0"/>
              <a:t>Maintain price- and service-level effectiveness by continually assessing the market competitiveness of sourcing agreements</a:t>
            </a:r>
          </a:p>
          <a:p>
            <a:r>
              <a:rPr lang="en-US" dirty="0"/>
              <a:t>Communicate tangible value of IT services to the business</a:t>
            </a:r>
          </a:p>
          <a:p>
            <a:endParaRPr lang="en-US" dirty="0"/>
          </a:p>
        </p:txBody>
      </p:sp>
      <p:sp>
        <p:nvSpPr>
          <p:cNvPr id="3" name="Title 2"/>
          <p:cNvSpPr>
            <a:spLocks noGrp="1"/>
          </p:cNvSpPr>
          <p:nvPr>
            <p:ph type="title"/>
          </p:nvPr>
        </p:nvSpPr>
        <p:spPr/>
        <p:txBody>
          <a:bodyPr/>
          <a:lstStyle/>
          <a:p>
            <a:r>
              <a:rPr lang="en-US" dirty="0"/>
              <a:t>Comparative Analysis</a:t>
            </a:r>
          </a:p>
        </p:txBody>
      </p:sp>
    </p:spTree>
    <p:extLst>
      <p:ext uri="{BB962C8B-B14F-4D97-AF65-F5344CB8AC3E}">
        <p14:creationId xmlns:p14="http://schemas.microsoft.com/office/powerpoint/2010/main" val="1027600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What sources </a:t>
            </a:r>
            <a:r>
              <a:rPr lang="en-US" dirty="0"/>
              <a:t>of finance </a:t>
            </a:r>
            <a:r>
              <a:rPr lang="en-US" dirty="0" smtClean="0"/>
              <a:t>are there for </a:t>
            </a:r>
            <a:r>
              <a:rPr lang="en-US" dirty="0" smtClean="0"/>
              <a:t>Cardiff Airport?</a:t>
            </a:r>
          </a:p>
          <a:p>
            <a:endParaRPr lang="en-US" dirty="0"/>
          </a:p>
          <a:p>
            <a:r>
              <a:rPr lang="en-US" dirty="0" smtClean="0"/>
              <a:t>Loans (including loans from Welsh Government), </a:t>
            </a:r>
            <a:endParaRPr lang="en-US" dirty="0" smtClean="0"/>
          </a:p>
        </p:txBody>
      </p:sp>
      <p:sp>
        <p:nvSpPr>
          <p:cNvPr id="2" name="Title 1"/>
          <p:cNvSpPr>
            <a:spLocks noGrp="1"/>
          </p:cNvSpPr>
          <p:nvPr>
            <p:ph type="title"/>
          </p:nvPr>
        </p:nvSpPr>
        <p:spPr/>
        <p:txBody>
          <a:bodyPr/>
          <a:lstStyle/>
          <a:p>
            <a:r>
              <a:rPr lang="en-US" dirty="0" smtClean="0"/>
              <a:t>Sources of Finance</a:t>
            </a:r>
            <a:endParaRPr lang="en-US" dirty="0"/>
          </a:p>
        </p:txBody>
      </p:sp>
    </p:spTree>
    <p:extLst>
      <p:ext uri="{BB962C8B-B14F-4D97-AF65-F5344CB8AC3E}">
        <p14:creationId xmlns:p14="http://schemas.microsoft.com/office/powerpoint/2010/main" val="30030886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216</TotalTime>
  <Words>768</Words>
  <Application>Microsoft Office PowerPoint</Application>
  <PresentationFormat>On-screen Show (4:3)</PresentationFormat>
  <Paragraphs>61</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Book Antiqua</vt:lpstr>
      <vt:lpstr>Calibri</vt:lpstr>
      <vt:lpstr>Wingdings</vt:lpstr>
      <vt:lpstr>Hardcover</vt:lpstr>
      <vt:lpstr>Decision Making Under Conditions of Risk and Uncertainty </vt:lpstr>
      <vt:lpstr>Risks that influence the decision-making process</vt:lpstr>
      <vt:lpstr>Uncertainty</vt:lpstr>
      <vt:lpstr>Managing Uncertainty</vt:lpstr>
      <vt:lpstr>Identifying Risks</vt:lpstr>
      <vt:lpstr>Strategic risks: </vt:lpstr>
      <vt:lpstr>Financial risks </vt:lpstr>
      <vt:lpstr>Operational risks </vt:lpstr>
      <vt:lpstr>Legal risks </vt:lpstr>
      <vt:lpstr>Quantifying Risks</vt:lpstr>
      <vt:lpstr>Managing Risks</vt:lpstr>
      <vt:lpstr>Comparative Analysis</vt:lpstr>
      <vt:lpstr>Comparative Analysis</vt:lpstr>
      <vt:lpstr>Sources of Finance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Making Under Conditions of Risk and Uncertainty</dc:title>
  <dc:creator>S P</dc:creator>
  <cp:lastModifiedBy>Marie Pitson</cp:lastModifiedBy>
  <cp:revision>10</cp:revision>
  <dcterms:created xsi:type="dcterms:W3CDTF">2017-02-26T12:54:40Z</dcterms:created>
  <dcterms:modified xsi:type="dcterms:W3CDTF">2020-02-10T08:51:49Z</dcterms:modified>
</cp:coreProperties>
</file>