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331" r:id="rId3"/>
    <p:sldId id="336" r:id="rId4"/>
    <p:sldId id="333" r:id="rId5"/>
    <p:sldId id="337" r:id="rId6"/>
    <p:sldId id="339" r:id="rId7"/>
    <p:sldId id="338" r:id="rId8"/>
    <p:sldId id="335" r:id="rId9"/>
    <p:sldId id="340" r:id="rId10"/>
    <p:sldId id="341" r:id="rId11"/>
    <p:sldId id="342" r:id="rId12"/>
    <p:sldId id="334" r:id="rId13"/>
    <p:sldId id="343"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p:scale>
          <a:sx n="100" d="100"/>
          <a:sy n="100" d="100"/>
        </p:scale>
        <p:origin x="830" y="-70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Cultural_difference" TargetMode="External"/><Relationship Id="rId2" Type="http://schemas.openxmlformats.org/officeDocument/2006/relationships/hyperlink" Target="https://en.wikipedia.org/wiki/Belie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b="1" dirty="0">
                <a:highlight>
                  <a:srgbClr val="FFFF00"/>
                </a:highlight>
              </a:rPr>
              <a:t>LCLM 4003</a:t>
            </a:r>
            <a:endParaRPr lang="en-GB" altLang="en-US" dirty="0">
              <a:highlight>
                <a:srgbClr val="FFFF00"/>
              </a:highlight>
            </a:endParaRPr>
          </a:p>
        </p:txBody>
      </p:sp>
      <p:sp>
        <p:nvSpPr>
          <p:cNvPr id="6147" name="Subtitle 4"/>
          <p:cNvSpPr>
            <a:spLocks noGrp="1"/>
          </p:cNvSpPr>
          <p:nvPr>
            <p:ph type="subTitle" idx="1"/>
          </p:nvPr>
        </p:nvSpPr>
        <p:spPr>
          <a:xfrm>
            <a:off x="1370013" y="2133600"/>
            <a:ext cx="6400800" cy="3363913"/>
          </a:xfrm>
        </p:spPr>
        <p:txBody>
          <a:bodyPr/>
          <a:lstStyle/>
          <a:p>
            <a:pPr eaLnBrk="1" hangingPunct="1"/>
            <a:r>
              <a:rPr lang="en-US" dirty="0">
                <a:solidFill>
                  <a:schemeClr val="tx1"/>
                </a:solidFill>
              </a:rPr>
              <a:t>Effective Team Working</a:t>
            </a:r>
            <a:br>
              <a:rPr lang="en-US" dirty="0">
                <a:solidFill>
                  <a:schemeClr val="tx1"/>
                </a:solidFill>
              </a:rPr>
            </a:br>
            <a:r>
              <a:rPr lang="en-US" dirty="0">
                <a:solidFill>
                  <a:schemeClr val="tx1"/>
                </a:solidFill>
              </a:rPr>
              <a:t>and Communication</a:t>
            </a:r>
          </a:p>
          <a:p>
            <a:pPr eaLnBrk="1" hangingPunct="1"/>
            <a:r>
              <a:rPr lang="en-GB" altLang="en-US" dirty="0">
                <a:solidFill>
                  <a:schemeClr val="tx1"/>
                </a:solidFill>
              </a:rPr>
              <a:t>Week 1</a:t>
            </a:r>
          </a:p>
          <a:p>
            <a:pPr eaLnBrk="1" hangingPunct="1"/>
            <a:endParaRPr lang="en-GB" altLang="en-US" dirty="0">
              <a:solidFill>
                <a:schemeClr val="tx1"/>
              </a:solidFill>
            </a:endParaRPr>
          </a:p>
          <a:p>
            <a:pPr eaLnBrk="1" hangingPunct="1"/>
            <a:r>
              <a:rPr lang="en-GB" altLang="en-US" dirty="0">
                <a:solidFill>
                  <a:schemeClr val="tx1"/>
                </a:solidFill>
              </a:rPr>
              <a:t>Introduction to module</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r>
              <a:rPr lang="en-US" sz="2800" dirty="0"/>
              <a:t>Understanding different communication models and approaches</a:t>
            </a:r>
          </a:p>
          <a:p>
            <a:endParaRPr lang="en-US" sz="28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2AF71-DEBE-A508-BBED-4D44005BF0D0}"/>
              </a:ext>
            </a:extLst>
          </p:cNvPr>
          <p:cNvSpPr>
            <a:spLocks noGrp="1"/>
          </p:cNvSpPr>
          <p:nvPr>
            <p:ph type="title"/>
          </p:nvPr>
        </p:nvSpPr>
        <p:spPr/>
        <p:txBody>
          <a:bodyPr/>
          <a:lstStyle/>
          <a:p>
            <a:r>
              <a:rPr lang="en-GB" dirty="0"/>
              <a:t>THE PROCESS</a:t>
            </a:r>
          </a:p>
        </p:txBody>
      </p:sp>
      <p:sp>
        <p:nvSpPr>
          <p:cNvPr id="3" name="Content Placeholder 2">
            <a:extLst>
              <a:ext uri="{FF2B5EF4-FFF2-40B4-BE49-F238E27FC236}">
                <a16:creationId xmlns:a16="http://schemas.microsoft.com/office/drawing/2014/main" id="{3BFF2959-1BB5-1FCA-CE2C-342456C08CFA}"/>
              </a:ext>
            </a:extLst>
          </p:cNvPr>
          <p:cNvSpPr>
            <a:spLocks noGrp="1"/>
          </p:cNvSpPr>
          <p:nvPr>
            <p:ph idx="1"/>
          </p:nvPr>
        </p:nvSpPr>
        <p:spPr/>
        <p:txBody>
          <a:bodyPr/>
          <a:lstStyle/>
          <a:p>
            <a:r>
              <a:rPr lang="en-GB" dirty="0"/>
              <a:t>Shannon and Weaver’s Model has been described as an </a:t>
            </a:r>
            <a:r>
              <a:rPr lang="en-GB" b="1" dirty="0"/>
              <a:t>SMCR</a:t>
            </a:r>
            <a:r>
              <a:rPr lang="en-GB" dirty="0"/>
              <a:t> Model:</a:t>
            </a:r>
          </a:p>
          <a:p>
            <a:r>
              <a:rPr lang="en-GB" dirty="0"/>
              <a:t>SENDER  MESSAGE  CHANNEL RECEIVER</a:t>
            </a:r>
          </a:p>
          <a:p>
            <a:r>
              <a:rPr lang="en-GB" sz="1800" dirty="0"/>
              <a:t>The person           The Message         telephone                 The person </a:t>
            </a:r>
          </a:p>
          <a:p>
            <a:r>
              <a:rPr lang="en-GB" sz="1800" dirty="0"/>
              <a:t>sending the                                        email                         receiving the</a:t>
            </a:r>
          </a:p>
          <a:p>
            <a:r>
              <a:rPr lang="en-GB" sz="1800" dirty="0"/>
              <a:t>Message.                                             Text message           the message</a:t>
            </a:r>
          </a:p>
          <a:p>
            <a:r>
              <a:rPr lang="en-GB" sz="1800" dirty="0"/>
              <a:t>                                                            letter</a:t>
            </a:r>
          </a:p>
        </p:txBody>
      </p:sp>
      <p:sp>
        <p:nvSpPr>
          <p:cNvPr id="4" name="Date Placeholder 3">
            <a:extLst>
              <a:ext uri="{FF2B5EF4-FFF2-40B4-BE49-F238E27FC236}">
                <a16:creationId xmlns:a16="http://schemas.microsoft.com/office/drawing/2014/main" id="{BE68BA51-0C59-5027-25D1-D5DC9C2FD236}"/>
              </a:ext>
            </a:extLst>
          </p:cNvPr>
          <p:cNvSpPr>
            <a:spLocks noGrp="1"/>
          </p:cNvSpPr>
          <p:nvPr>
            <p:ph type="dt" sz="half" idx="10"/>
          </p:nvPr>
        </p:nvSpPr>
        <p:spPr/>
        <p:txBody>
          <a:bodyPr/>
          <a:lstStyle/>
          <a:p>
            <a:pPr>
              <a:defRPr/>
            </a:pPr>
            <a:fld id="{2303D31F-598B-47EE-BA37-93F097A3D676}" type="datetime1">
              <a:rPr lang="en-GB" altLang="en-US" smtClean="0"/>
              <a:pPr>
                <a:defRPr/>
              </a:pPr>
              <a:t>09/06/2024</a:t>
            </a:fld>
            <a:endParaRPr lang="en-GB" altLang="en-US"/>
          </a:p>
        </p:txBody>
      </p:sp>
      <p:sp>
        <p:nvSpPr>
          <p:cNvPr id="5" name="Slide Number Placeholder 4">
            <a:extLst>
              <a:ext uri="{FF2B5EF4-FFF2-40B4-BE49-F238E27FC236}">
                <a16:creationId xmlns:a16="http://schemas.microsoft.com/office/drawing/2014/main" id="{5A6910E9-EE5B-846A-2031-149872ECA94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627632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3" descr="C:\Documents and Settings\Andrew.ANDREWS-WORK-DE\My Documents\Handouts\Communication\Communication Models_files\Shannon-Weaver%20Model.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40" y="333375"/>
            <a:ext cx="9128160" cy="63895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 name="Rectangle 3"/>
          <p:cNvSpPr/>
          <p:nvPr/>
        </p:nvSpPr>
        <p:spPr>
          <a:xfrm>
            <a:off x="684213" y="4149725"/>
            <a:ext cx="2303462" cy="223202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1461639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FB06D-10F9-986A-5EBA-C2157797E57C}"/>
              </a:ext>
            </a:extLst>
          </p:cNvPr>
          <p:cNvSpPr>
            <a:spLocks noGrp="1"/>
          </p:cNvSpPr>
          <p:nvPr>
            <p:ph type="title"/>
          </p:nvPr>
        </p:nvSpPr>
        <p:spPr/>
        <p:txBody>
          <a:bodyPr/>
          <a:lstStyle/>
          <a:p>
            <a:r>
              <a:rPr lang="en-GB" dirty="0"/>
              <a:t>Shannon and Weaver 1948/9</a:t>
            </a:r>
          </a:p>
        </p:txBody>
      </p:sp>
      <p:sp>
        <p:nvSpPr>
          <p:cNvPr id="3" name="Content Placeholder 2">
            <a:extLst>
              <a:ext uri="{FF2B5EF4-FFF2-40B4-BE49-F238E27FC236}">
                <a16:creationId xmlns:a16="http://schemas.microsoft.com/office/drawing/2014/main" id="{B05782E0-A0C8-A74E-E95A-DF8258BD689C}"/>
              </a:ext>
            </a:extLst>
          </p:cNvPr>
          <p:cNvSpPr>
            <a:spLocks noGrp="1"/>
          </p:cNvSpPr>
          <p:nvPr>
            <p:ph idx="1"/>
          </p:nvPr>
        </p:nvSpPr>
        <p:spPr/>
        <p:txBody>
          <a:bodyPr/>
          <a:lstStyle/>
          <a:p>
            <a:r>
              <a:rPr lang="en-GB" sz="2400" dirty="0"/>
              <a:t>According to Shannon and Weaver</a:t>
            </a:r>
          </a:p>
          <a:p>
            <a:r>
              <a:rPr lang="en-GB" sz="2400" dirty="0"/>
              <a:t>Communication is a linear process which goes from Sender to Receiver through a channel.</a:t>
            </a:r>
          </a:p>
          <a:p>
            <a:r>
              <a:rPr lang="en-GB" sz="2400" dirty="0"/>
              <a:t>However, in considering why sometimes the message received is not always the message sent, S&amp;W identified </a:t>
            </a:r>
            <a:r>
              <a:rPr lang="en-GB" sz="2400" b="1" dirty="0"/>
              <a:t>Noise </a:t>
            </a:r>
            <a:r>
              <a:rPr lang="en-GB" sz="2400" dirty="0"/>
              <a:t>as the possible cause. This refers to the noise of the environment or to people  chatting, which can affect hearing.</a:t>
            </a:r>
          </a:p>
        </p:txBody>
      </p:sp>
      <p:sp>
        <p:nvSpPr>
          <p:cNvPr id="4" name="Date Placeholder 3">
            <a:extLst>
              <a:ext uri="{FF2B5EF4-FFF2-40B4-BE49-F238E27FC236}">
                <a16:creationId xmlns:a16="http://schemas.microsoft.com/office/drawing/2014/main" id="{212B4C4F-E609-6891-B4D9-21B044A9FB4E}"/>
              </a:ext>
            </a:extLst>
          </p:cNvPr>
          <p:cNvSpPr>
            <a:spLocks noGrp="1"/>
          </p:cNvSpPr>
          <p:nvPr>
            <p:ph type="dt" sz="half" idx="10"/>
          </p:nvPr>
        </p:nvSpPr>
        <p:spPr/>
        <p:txBody>
          <a:bodyPr/>
          <a:lstStyle/>
          <a:p>
            <a:pPr>
              <a:defRPr/>
            </a:pPr>
            <a:fld id="{2303D31F-598B-47EE-BA37-93F097A3D676}" type="datetime1">
              <a:rPr lang="en-GB" altLang="en-US" smtClean="0"/>
              <a:pPr>
                <a:defRPr/>
              </a:pPr>
              <a:t>09/06/2024</a:t>
            </a:fld>
            <a:endParaRPr lang="en-GB" altLang="en-US"/>
          </a:p>
        </p:txBody>
      </p:sp>
      <p:sp>
        <p:nvSpPr>
          <p:cNvPr id="5" name="Slide Number Placeholder 4">
            <a:extLst>
              <a:ext uri="{FF2B5EF4-FFF2-40B4-BE49-F238E27FC236}">
                <a16:creationId xmlns:a16="http://schemas.microsoft.com/office/drawing/2014/main" id="{822170E4-0F80-8CD6-B807-6B98334F682F}"/>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950948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EDAEC-58E2-88BE-E0A2-397C4C09B5D8}"/>
              </a:ext>
            </a:extLst>
          </p:cNvPr>
          <p:cNvSpPr>
            <a:spLocks noGrp="1"/>
          </p:cNvSpPr>
          <p:nvPr>
            <p:ph type="title"/>
          </p:nvPr>
        </p:nvSpPr>
        <p:spPr/>
        <p:txBody>
          <a:bodyPr/>
          <a:lstStyle/>
          <a:p>
            <a:r>
              <a:rPr lang="en-GB" dirty="0"/>
              <a:t>SCHRAMM 1954</a:t>
            </a:r>
          </a:p>
        </p:txBody>
      </p:sp>
      <p:sp>
        <p:nvSpPr>
          <p:cNvPr id="3" name="Content Placeholder 2">
            <a:extLst>
              <a:ext uri="{FF2B5EF4-FFF2-40B4-BE49-F238E27FC236}">
                <a16:creationId xmlns:a16="http://schemas.microsoft.com/office/drawing/2014/main" id="{FDE1AB8B-9AE3-AD09-40FE-6D012A61B194}"/>
              </a:ext>
            </a:extLst>
          </p:cNvPr>
          <p:cNvSpPr>
            <a:spLocks noGrp="1"/>
          </p:cNvSpPr>
          <p:nvPr>
            <p:ph idx="1"/>
          </p:nvPr>
        </p:nvSpPr>
        <p:spPr/>
        <p:txBody>
          <a:bodyPr/>
          <a:lstStyle/>
          <a:p>
            <a:r>
              <a:rPr lang="en-GB" dirty="0"/>
              <a:t>Wilbur Scram agreed with S&amp;W that noise can be a factor but that t</a:t>
            </a:r>
            <a:r>
              <a:rPr lang="en-GB" b="0" i="0" dirty="0">
                <a:solidFill>
                  <a:srgbClr val="202122"/>
                </a:solidFill>
                <a:effectLst/>
                <a:highlight>
                  <a:srgbClr val="FFFFFF"/>
                </a:highlight>
                <a:latin typeface="Arial" panose="020B0604020202020204" pitchFamily="34" charset="0"/>
              </a:rPr>
              <a:t>he success of communication also depends on the experience of the participant their life, attitudes and </a:t>
            </a:r>
            <a:r>
              <a:rPr lang="en-GB" b="0" i="0" u="none" strike="noStrike" dirty="0">
                <a:effectLst/>
                <a:highlight>
                  <a:srgbClr val="FFFFFF"/>
                </a:highlight>
                <a:latin typeface="Arial" panose="020B0604020202020204" pitchFamily="34" charset="0"/>
                <a:hlinkClick r:id="rId2" tooltip="Belief"/>
              </a:rPr>
              <a:t>beliefs</a:t>
            </a:r>
            <a:r>
              <a:rPr lang="en-GB" b="0" i="0" dirty="0">
                <a:solidFill>
                  <a:srgbClr val="202122"/>
                </a:solidFill>
                <a:effectLst/>
                <a:highlight>
                  <a:srgbClr val="FFFFFF"/>
                </a:highlight>
                <a:latin typeface="Arial" panose="020B0604020202020204" pitchFamily="34" charset="0"/>
              </a:rPr>
              <a:t>. This is often the case when there </a:t>
            </a:r>
            <a:r>
              <a:rPr lang="en-GB" b="0" i="0" u="none" strike="noStrike" dirty="0">
                <a:effectLst/>
                <a:highlight>
                  <a:srgbClr val="FFFFFF"/>
                </a:highlight>
                <a:latin typeface="Arial" panose="020B0604020202020204" pitchFamily="34" charset="0"/>
                <a:hlinkClick r:id="rId3" tooltip="Cultural difference"/>
              </a:rPr>
              <a:t>cultural differences</a:t>
            </a:r>
            <a:r>
              <a:rPr lang="en-GB" b="0" i="0" dirty="0">
                <a:solidFill>
                  <a:srgbClr val="202122"/>
                </a:solidFill>
                <a:effectLst/>
                <a:highlight>
                  <a:srgbClr val="FFFFFF"/>
                </a:highlight>
                <a:latin typeface="Arial" panose="020B0604020202020204" pitchFamily="34" charset="0"/>
              </a:rPr>
              <a:t>.</a:t>
            </a:r>
          </a:p>
          <a:p>
            <a:endParaRPr lang="en-GB" dirty="0"/>
          </a:p>
        </p:txBody>
      </p:sp>
      <p:sp>
        <p:nvSpPr>
          <p:cNvPr id="4" name="Date Placeholder 3">
            <a:extLst>
              <a:ext uri="{FF2B5EF4-FFF2-40B4-BE49-F238E27FC236}">
                <a16:creationId xmlns:a16="http://schemas.microsoft.com/office/drawing/2014/main" id="{77EE6E0C-6F2A-B0D2-F08D-56D85253AC0B}"/>
              </a:ext>
            </a:extLst>
          </p:cNvPr>
          <p:cNvSpPr>
            <a:spLocks noGrp="1"/>
          </p:cNvSpPr>
          <p:nvPr>
            <p:ph type="dt" sz="half" idx="10"/>
          </p:nvPr>
        </p:nvSpPr>
        <p:spPr/>
        <p:txBody>
          <a:bodyPr/>
          <a:lstStyle/>
          <a:p>
            <a:pPr>
              <a:defRPr/>
            </a:pPr>
            <a:fld id="{2303D31F-598B-47EE-BA37-93F097A3D676}" type="datetime1">
              <a:rPr lang="en-GB" altLang="en-US" smtClean="0"/>
              <a:pPr>
                <a:defRPr/>
              </a:pPr>
              <a:t>09/06/2024</a:t>
            </a:fld>
            <a:endParaRPr lang="en-GB" altLang="en-US"/>
          </a:p>
        </p:txBody>
      </p:sp>
      <p:sp>
        <p:nvSpPr>
          <p:cNvPr id="5" name="Slide Number Placeholder 4">
            <a:extLst>
              <a:ext uri="{FF2B5EF4-FFF2-40B4-BE49-F238E27FC236}">
                <a16:creationId xmlns:a16="http://schemas.microsoft.com/office/drawing/2014/main" id="{64BDF799-0A2A-2A77-8A18-3CB7D716CDB5}"/>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081142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FD646-C2C8-94ED-DE18-29E4106D8062}"/>
              </a:ext>
            </a:extLst>
          </p:cNvPr>
          <p:cNvSpPr>
            <a:spLocks noGrp="1"/>
          </p:cNvSpPr>
          <p:nvPr>
            <p:ph type="title"/>
          </p:nvPr>
        </p:nvSpPr>
        <p:spPr/>
        <p:txBody>
          <a:bodyPr/>
          <a:lstStyle/>
          <a:p>
            <a:r>
              <a:rPr kumimoji="0" lang="en-GB" sz="4400" b="0" i="0" u="none" strike="noStrike" kern="1200" cap="none" spc="0" normalizeH="0" baseline="0" noProof="0" dirty="0">
                <a:ln>
                  <a:noFill/>
                </a:ln>
                <a:solidFill>
                  <a:prstClr val="black"/>
                </a:solidFill>
                <a:effectLst/>
                <a:uLnTx/>
                <a:uFillTx/>
                <a:latin typeface="Myriad Pro"/>
                <a:ea typeface="+mj-ea"/>
                <a:cs typeface="+mj-cs"/>
              </a:rPr>
              <a:t>SCHRAMM 1954</a:t>
            </a:r>
            <a:endParaRPr lang="en-GB" dirty="0"/>
          </a:p>
        </p:txBody>
      </p:sp>
      <p:sp>
        <p:nvSpPr>
          <p:cNvPr id="3" name="Content Placeholder 2">
            <a:extLst>
              <a:ext uri="{FF2B5EF4-FFF2-40B4-BE49-F238E27FC236}">
                <a16:creationId xmlns:a16="http://schemas.microsoft.com/office/drawing/2014/main" id="{E0A6C8FC-F5A3-01F0-0171-E4927654D308}"/>
              </a:ext>
            </a:extLst>
          </p:cNvPr>
          <p:cNvSpPr>
            <a:spLocks noGrp="1"/>
          </p:cNvSpPr>
          <p:nvPr>
            <p:ph idx="1"/>
          </p:nvPr>
        </p:nvSpPr>
        <p:spPr/>
        <p:txBody>
          <a:bodyPr/>
          <a:lstStyle/>
          <a:p>
            <a:pPr marL="0" indent="0">
              <a:buNone/>
            </a:pPr>
            <a:r>
              <a:rPr lang="en-GB" sz="2800" dirty="0"/>
              <a:t>However, Schramm argues that COMMUNICATION is not complete until the receiver contacts the sender to verify the message received.</a:t>
            </a:r>
          </a:p>
          <a:p>
            <a:pPr marL="0" indent="0">
              <a:buNone/>
            </a:pPr>
            <a:r>
              <a:rPr lang="en-GB" sz="2800" dirty="0"/>
              <a:t>This is represented by the circular diagram </a:t>
            </a:r>
          </a:p>
          <a:p>
            <a:pPr marL="0" indent="0">
              <a:buNone/>
            </a:pPr>
            <a:r>
              <a:rPr lang="en-GB" sz="2800" dirty="0"/>
              <a:t>Of Schram’s theory shown by the link between receiver and sender, called </a:t>
            </a:r>
            <a:r>
              <a:rPr lang="en-GB" sz="2800" i="1" dirty="0">
                <a:highlight>
                  <a:srgbClr val="FFFF00"/>
                </a:highlight>
              </a:rPr>
              <a:t>feedback.</a:t>
            </a:r>
            <a:r>
              <a:rPr lang="en-GB" sz="2800" dirty="0"/>
              <a:t> </a:t>
            </a:r>
          </a:p>
        </p:txBody>
      </p:sp>
      <p:sp>
        <p:nvSpPr>
          <p:cNvPr id="4" name="Date Placeholder 3">
            <a:extLst>
              <a:ext uri="{FF2B5EF4-FFF2-40B4-BE49-F238E27FC236}">
                <a16:creationId xmlns:a16="http://schemas.microsoft.com/office/drawing/2014/main" id="{AE1C15FE-D793-474C-7EF3-8E6FA4F91438}"/>
              </a:ext>
            </a:extLst>
          </p:cNvPr>
          <p:cNvSpPr>
            <a:spLocks noGrp="1"/>
          </p:cNvSpPr>
          <p:nvPr>
            <p:ph type="dt" sz="half" idx="10"/>
          </p:nvPr>
        </p:nvSpPr>
        <p:spPr/>
        <p:txBody>
          <a:bodyPr/>
          <a:lstStyle/>
          <a:p>
            <a:pPr>
              <a:defRPr/>
            </a:pPr>
            <a:fld id="{2303D31F-598B-47EE-BA37-93F097A3D676}" type="datetime1">
              <a:rPr lang="en-GB" altLang="en-US" smtClean="0"/>
              <a:pPr>
                <a:defRPr/>
              </a:pPr>
              <a:t>09/06/2024</a:t>
            </a:fld>
            <a:endParaRPr lang="en-GB" altLang="en-US"/>
          </a:p>
        </p:txBody>
      </p:sp>
      <p:sp>
        <p:nvSpPr>
          <p:cNvPr id="5" name="Slide Number Placeholder 4">
            <a:extLst>
              <a:ext uri="{FF2B5EF4-FFF2-40B4-BE49-F238E27FC236}">
                <a16:creationId xmlns:a16="http://schemas.microsoft.com/office/drawing/2014/main" id="{E70A6138-5749-456A-9228-86FCAC4CD30F}"/>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132856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4294967295"/>
          </p:nvPr>
        </p:nvSpPr>
        <p:spPr/>
        <p:txBody>
          <a:bodyPr/>
          <a:lstStyle/>
          <a:p>
            <a:pPr>
              <a:defRPr/>
            </a:pPr>
            <a:fld id="{AEC332AC-1D1A-4B10-8B52-78C2B06A2C66}" type="slidenum">
              <a:rPr lang="en-GB" smtClean="0"/>
              <a:pPr>
                <a:defRPr/>
              </a:pPr>
              <a:t>8</a:t>
            </a:fld>
            <a:endParaRPr lang="en-GB"/>
          </a:p>
        </p:txBody>
      </p:sp>
      <p:pic>
        <p:nvPicPr>
          <p:cNvPr id="8195" name="Picture 5" descr="C:\Documents and Settings\Andrew.ANDREWS-WORK-DE\My Documents\Handouts\Communication\Communication Models_files\Schramms%20Model%20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333375"/>
            <a:ext cx="8558213" cy="61912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231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0C662-F8BF-00E5-DCB8-B122F47B84F0}"/>
              </a:ext>
            </a:extLst>
          </p:cNvPr>
          <p:cNvSpPr>
            <a:spLocks noGrp="1"/>
          </p:cNvSpPr>
          <p:nvPr>
            <p:ph type="title"/>
          </p:nvPr>
        </p:nvSpPr>
        <p:spPr/>
        <p:txBody>
          <a:bodyPr/>
          <a:lstStyle/>
          <a:p>
            <a:r>
              <a:rPr lang="en-GB" dirty="0"/>
              <a:t>DAVID BERLO 1960</a:t>
            </a:r>
          </a:p>
        </p:txBody>
      </p:sp>
      <p:sp>
        <p:nvSpPr>
          <p:cNvPr id="3" name="Content Placeholder 2">
            <a:extLst>
              <a:ext uri="{FF2B5EF4-FFF2-40B4-BE49-F238E27FC236}">
                <a16:creationId xmlns:a16="http://schemas.microsoft.com/office/drawing/2014/main" id="{5CDFC333-FFD0-5E51-D609-DDA5C6FB1B6B}"/>
              </a:ext>
            </a:extLst>
          </p:cNvPr>
          <p:cNvSpPr>
            <a:spLocks noGrp="1"/>
          </p:cNvSpPr>
          <p:nvPr>
            <p:ph idx="1"/>
          </p:nvPr>
        </p:nvSpPr>
        <p:spPr/>
        <p:txBody>
          <a:bodyPr/>
          <a:lstStyle/>
          <a:p>
            <a:r>
              <a:rPr lang="en-GB" b="0" i="0" dirty="0">
                <a:solidFill>
                  <a:srgbClr val="383F42"/>
                </a:solidFill>
                <a:effectLst/>
                <a:highlight>
                  <a:srgbClr val="FFFFFF"/>
                </a:highlight>
                <a:latin typeface="Montserrat" panose="00000500000000000000" pitchFamily="2" charset="0"/>
              </a:rPr>
              <a:t> However, while Shannon and Weaver’s model primarily focused on the technical and mechanical aspects of communication, </a:t>
            </a:r>
            <a:r>
              <a:rPr lang="en-GB" b="0" i="0" dirty="0" err="1">
                <a:solidFill>
                  <a:srgbClr val="383F42"/>
                </a:solidFill>
                <a:effectLst/>
                <a:highlight>
                  <a:srgbClr val="FFFFFF"/>
                </a:highlight>
                <a:latin typeface="Montserrat" panose="00000500000000000000" pitchFamily="2" charset="0"/>
              </a:rPr>
              <a:t>Berlo</a:t>
            </a:r>
            <a:r>
              <a:rPr lang="en-GB" b="0" i="0" dirty="0">
                <a:solidFill>
                  <a:srgbClr val="383F42"/>
                </a:solidFill>
                <a:effectLst/>
                <a:highlight>
                  <a:srgbClr val="FFFFFF"/>
                </a:highlight>
                <a:latin typeface="Montserrat" panose="00000500000000000000" pitchFamily="2" charset="0"/>
              </a:rPr>
              <a:t> emphasized the complex human aspects involved in the process.</a:t>
            </a:r>
            <a:endParaRPr lang="en-GB" dirty="0"/>
          </a:p>
        </p:txBody>
      </p:sp>
      <p:sp>
        <p:nvSpPr>
          <p:cNvPr id="4" name="Date Placeholder 3">
            <a:extLst>
              <a:ext uri="{FF2B5EF4-FFF2-40B4-BE49-F238E27FC236}">
                <a16:creationId xmlns:a16="http://schemas.microsoft.com/office/drawing/2014/main" id="{E79BE5D4-E6A5-E2ED-B3B2-B58629558A6B}"/>
              </a:ext>
            </a:extLst>
          </p:cNvPr>
          <p:cNvSpPr>
            <a:spLocks noGrp="1"/>
          </p:cNvSpPr>
          <p:nvPr>
            <p:ph type="dt" sz="half" idx="10"/>
          </p:nvPr>
        </p:nvSpPr>
        <p:spPr/>
        <p:txBody>
          <a:bodyPr/>
          <a:lstStyle/>
          <a:p>
            <a:pPr>
              <a:defRPr/>
            </a:pPr>
            <a:fld id="{2303D31F-598B-47EE-BA37-93F097A3D676}" type="datetime1">
              <a:rPr lang="en-GB" altLang="en-US" smtClean="0"/>
              <a:pPr>
                <a:defRPr/>
              </a:pPr>
              <a:t>09/06/2024</a:t>
            </a:fld>
            <a:endParaRPr lang="en-GB" altLang="en-US"/>
          </a:p>
        </p:txBody>
      </p:sp>
      <p:sp>
        <p:nvSpPr>
          <p:cNvPr id="5" name="Slide Number Placeholder 4">
            <a:extLst>
              <a:ext uri="{FF2B5EF4-FFF2-40B4-BE49-F238E27FC236}">
                <a16:creationId xmlns:a16="http://schemas.microsoft.com/office/drawing/2014/main" id="{C12D8B5D-3A94-031B-BA84-4070F4E70404}"/>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32903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7EA5C-8BAC-F3D2-22A9-061CF1BDF2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819026-4E5B-CF06-E8D9-83D3AE563442}"/>
              </a:ext>
            </a:extLst>
          </p:cNvPr>
          <p:cNvSpPr>
            <a:spLocks noGrp="1"/>
          </p:cNvSpPr>
          <p:nvPr>
            <p:ph idx="1"/>
          </p:nvPr>
        </p:nvSpPr>
        <p:spPr/>
        <p:txBody>
          <a:bodyPr/>
          <a:lstStyle/>
          <a:p>
            <a:r>
              <a:rPr lang="en-GB" b="0" i="0" dirty="0" err="1">
                <a:solidFill>
                  <a:srgbClr val="383F42"/>
                </a:solidFill>
                <a:effectLst/>
                <a:highlight>
                  <a:srgbClr val="FFFFFF"/>
                </a:highlight>
                <a:latin typeface="Montserrat" panose="00000500000000000000" pitchFamily="2" charset="0"/>
              </a:rPr>
              <a:t>Berlo’s</a:t>
            </a:r>
            <a:r>
              <a:rPr lang="en-GB" b="0" i="0" dirty="0">
                <a:solidFill>
                  <a:srgbClr val="383F42"/>
                </a:solidFill>
                <a:effectLst/>
                <a:highlight>
                  <a:srgbClr val="FFFFFF"/>
                </a:highlight>
                <a:latin typeface="Montserrat" panose="00000500000000000000" pitchFamily="2" charset="0"/>
              </a:rPr>
              <a:t> model highlighted the importance of the communication skills, attitudes, knowledge, and social systems of the source and receiver. He also paid attention to the message and the channel used for communication.</a:t>
            </a:r>
            <a:endParaRPr lang="en-GB" dirty="0"/>
          </a:p>
        </p:txBody>
      </p:sp>
      <p:sp>
        <p:nvSpPr>
          <p:cNvPr id="4" name="Date Placeholder 3">
            <a:extLst>
              <a:ext uri="{FF2B5EF4-FFF2-40B4-BE49-F238E27FC236}">
                <a16:creationId xmlns:a16="http://schemas.microsoft.com/office/drawing/2014/main" id="{53AEF127-75FC-C575-2849-B929EC22F838}"/>
              </a:ext>
            </a:extLst>
          </p:cNvPr>
          <p:cNvSpPr>
            <a:spLocks noGrp="1"/>
          </p:cNvSpPr>
          <p:nvPr>
            <p:ph type="dt" sz="half" idx="10"/>
          </p:nvPr>
        </p:nvSpPr>
        <p:spPr/>
        <p:txBody>
          <a:bodyPr/>
          <a:lstStyle/>
          <a:p>
            <a:pPr>
              <a:defRPr/>
            </a:pPr>
            <a:fld id="{2303D31F-598B-47EE-BA37-93F097A3D676}" type="datetime1">
              <a:rPr lang="en-GB" altLang="en-US" smtClean="0"/>
              <a:pPr>
                <a:defRPr/>
              </a:pPr>
              <a:t>09/06/2024</a:t>
            </a:fld>
            <a:endParaRPr lang="en-GB" altLang="en-US"/>
          </a:p>
        </p:txBody>
      </p:sp>
      <p:sp>
        <p:nvSpPr>
          <p:cNvPr id="5" name="Slide Number Placeholder 4">
            <a:extLst>
              <a:ext uri="{FF2B5EF4-FFF2-40B4-BE49-F238E27FC236}">
                <a16:creationId xmlns:a16="http://schemas.microsoft.com/office/drawing/2014/main" id="{93DA271B-766D-8C0B-1505-49C340816525}"/>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1707033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08941-C914-CDDB-138F-A960B4880D9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E834678-D708-4152-E70E-3D88F056F4B9}"/>
              </a:ext>
            </a:extLst>
          </p:cNvPr>
          <p:cNvSpPr>
            <a:spLocks noGrp="1"/>
          </p:cNvSpPr>
          <p:nvPr>
            <p:ph idx="1"/>
          </p:nvPr>
        </p:nvSpPr>
        <p:spPr/>
        <p:txBody>
          <a:bodyPr/>
          <a:lstStyle/>
          <a:p>
            <a:r>
              <a:rPr lang="en-GB" b="0" i="0" dirty="0">
                <a:solidFill>
                  <a:srgbClr val="383F42"/>
                </a:solidFill>
                <a:effectLst/>
                <a:highlight>
                  <a:srgbClr val="FFFFFF"/>
                </a:highlight>
                <a:latin typeface="Montserrat" panose="00000500000000000000" pitchFamily="2" charset="0"/>
              </a:rPr>
              <a:t>His model essentially humanized the communication process by focusing on these human factors.</a:t>
            </a:r>
            <a:endParaRPr lang="en-GB" dirty="0"/>
          </a:p>
        </p:txBody>
      </p:sp>
      <p:sp>
        <p:nvSpPr>
          <p:cNvPr id="4" name="Date Placeholder 3">
            <a:extLst>
              <a:ext uri="{FF2B5EF4-FFF2-40B4-BE49-F238E27FC236}">
                <a16:creationId xmlns:a16="http://schemas.microsoft.com/office/drawing/2014/main" id="{095A1B54-0377-5B42-1F4B-AF5627BB9EC2}"/>
              </a:ext>
            </a:extLst>
          </p:cNvPr>
          <p:cNvSpPr>
            <a:spLocks noGrp="1"/>
          </p:cNvSpPr>
          <p:nvPr>
            <p:ph type="dt" sz="half" idx="10"/>
          </p:nvPr>
        </p:nvSpPr>
        <p:spPr/>
        <p:txBody>
          <a:bodyPr/>
          <a:lstStyle/>
          <a:p>
            <a:pPr>
              <a:defRPr/>
            </a:pPr>
            <a:fld id="{2303D31F-598B-47EE-BA37-93F097A3D676}" type="datetime1">
              <a:rPr lang="en-GB" altLang="en-US" smtClean="0"/>
              <a:pPr>
                <a:defRPr/>
              </a:pPr>
              <a:t>09/06/2024</a:t>
            </a:fld>
            <a:endParaRPr lang="en-GB" altLang="en-US"/>
          </a:p>
        </p:txBody>
      </p:sp>
      <p:sp>
        <p:nvSpPr>
          <p:cNvPr id="5" name="Slide Number Placeholder 4">
            <a:extLst>
              <a:ext uri="{FF2B5EF4-FFF2-40B4-BE49-F238E27FC236}">
                <a16:creationId xmlns:a16="http://schemas.microsoft.com/office/drawing/2014/main" id="{269DB55F-5777-0235-872D-3DE1DBE18AFA}"/>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884945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84213" y="4149725"/>
            <a:ext cx="2303462" cy="223202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7171" name="Picture 4" descr="C:\Documents and Settings\Andrew.ANDREWS-WORK-DE\My Documents\Handouts\Communication\Communication Models_files\Berlos%20Model.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2" y="1"/>
            <a:ext cx="9180512" cy="688482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460771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FCFB4-2E09-594B-2215-F7E6AA7E47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4EB20F2-2378-4357-1E51-C469CE18ECA0}"/>
              </a:ext>
            </a:extLst>
          </p:cNvPr>
          <p:cNvSpPr>
            <a:spLocks noGrp="1"/>
          </p:cNvSpPr>
          <p:nvPr>
            <p:ph idx="1"/>
          </p:nvPr>
        </p:nvSpPr>
        <p:spPr/>
        <p:txBody>
          <a:bodyPr/>
          <a:lstStyle/>
          <a:p>
            <a:r>
              <a:rPr lang="en-GB" dirty="0"/>
              <a:t>BERLO’s Theory is Linear and does not mention feedback. In this way, it simply highlights the problems.</a:t>
            </a:r>
          </a:p>
        </p:txBody>
      </p:sp>
      <p:sp>
        <p:nvSpPr>
          <p:cNvPr id="4" name="Date Placeholder 3">
            <a:extLst>
              <a:ext uri="{FF2B5EF4-FFF2-40B4-BE49-F238E27FC236}">
                <a16:creationId xmlns:a16="http://schemas.microsoft.com/office/drawing/2014/main" id="{080F7EAC-0707-9446-78AF-5C0CC2440D5E}"/>
              </a:ext>
            </a:extLst>
          </p:cNvPr>
          <p:cNvSpPr>
            <a:spLocks noGrp="1"/>
          </p:cNvSpPr>
          <p:nvPr>
            <p:ph type="dt" sz="half" idx="10"/>
          </p:nvPr>
        </p:nvSpPr>
        <p:spPr/>
        <p:txBody>
          <a:bodyPr/>
          <a:lstStyle/>
          <a:p>
            <a:pPr>
              <a:defRPr/>
            </a:pPr>
            <a:fld id="{2303D31F-598B-47EE-BA37-93F097A3D676}" type="datetime1">
              <a:rPr lang="en-GB" altLang="en-US" smtClean="0"/>
              <a:pPr>
                <a:defRPr/>
              </a:pPr>
              <a:t>09/06/2024</a:t>
            </a:fld>
            <a:endParaRPr lang="en-GB" altLang="en-US"/>
          </a:p>
        </p:txBody>
      </p:sp>
      <p:sp>
        <p:nvSpPr>
          <p:cNvPr id="5" name="Slide Number Placeholder 4">
            <a:extLst>
              <a:ext uri="{FF2B5EF4-FFF2-40B4-BE49-F238E27FC236}">
                <a16:creationId xmlns:a16="http://schemas.microsoft.com/office/drawing/2014/main" id="{91B533ED-6F72-7CC0-A46D-7873544721FC}"/>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6667591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847</TotalTime>
  <Words>343</Words>
  <Application>Microsoft Office PowerPoint</Application>
  <PresentationFormat>On-screen Show (4:3)</PresentationFormat>
  <Paragraphs>50</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Montserrat</vt:lpstr>
      <vt:lpstr>Myriad Pro</vt:lpstr>
      <vt:lpstr>Verdana</vt:lpstr>
      <vt:lpstr>20140311PresentationUWTSDTemplate</vt:lpstr>
      <vt:lpstr>LCLM 4003</vt:lpstr>
      <vt:lpstr>Lesson aims</vt:lpstr>
      <vt:lpstr>THE PROCESS</vt:lpstr>
      <vt:lpstr>PowerPoint Presentation</vt:lpstr>
      <vt:lpstr>Shannon and Weaver 1948/9</vt:lpstr>
      <vt:lpstr>SCHRAMM 1954</vt:lpstr>
      <vt:lpstr>SCHRAMM 1954</vt:lpstr>
      <vt:lpstr>PowerPoint Presentation</vt:lpstr>
      <vt:lpstr>DAVID BERLO 1960</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Lloyd Beharry</cp:lastModifiedBy>
  <cp:revision>56</cp:revision>
  <cp:lastPrinted>2018-07-09T15:27:01Z</cp:lastPrinted>
  <dcterms:created xsi:type="dcterms:W3CDTF">2002-10-07T19:43:58Z</dcterms:created>
  <dcterms:modified xsi:type="dcterms:W3CDTF">2024-06-09T09:18:47Z</dcterms:modified>
</cp:coreProperties>
</file>