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2.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591" r:id="rId2"/>
    <p:sldId id="592" r:id="rId3"/>
    <p:sldId id="593" r:id="rId4"/>
    <p:sldId id="602" r:id="rId5"/>
    <p:sldId id="595" r:id="rId6"/>
    <p:sldId id="285" r:id="rId7"/>
    <p:sldId id="286" r:id="rId8"/>
    <p:sldId id="287" r:id="rId9"/>
    <p:sldId id="288" r:id="rId10"/>
    <p:sldId id="289" r:id="rId11"/>
    <p:sldId id="290" r:id="rId12"/>
    <p:sldId id="291" r:id="rId13"/>
    <p:sldId id="307" r:id="rId14"/>
    <p:sldId id="296" r:id="rId15"/>
    <p:sldId id="600" r:id="rId16"/>
    <p:sldId id="300" r:id="rId17"/>
    <p:sldId id="601" r:id="rId18"/>
    <p:sldId id="60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D81FD4D-5980-4DDD-8251-70D227583F73}">
          <p14:sldIdLst>
            <p14:sldId id="591"/>
            <p14:sldId id="592"/>
            <p14:sldId id="593"/>
            <p14:sldId id="602"/>
            <p14:sldId id="595"/>
            <p14:sldId id="285"/>
            <p14:sldId id="286"/>
            <p14:sldId id="287"/>
            <p14:sldId id="288"/>
            <p14:sldId id="289"/>
            <p14:sldId id="290"/>
            <p14:sldId id="291"/>
            <p14:sldId id="307"/>
            <p14:sldId id="296"/>
          </p14:sldIdLst>
        </p14:section>
        <p14:section name="Untitled Section" id="{C765A228-0097-4B9F-A3E8-73BB9541FF39}">
          <p14:sldIdLst>
            <p14:sldId id="600"/>
            <p14:sldId id="300"/>
            <p14:sldId id="601"/>
            <p14:sldId id="603"/>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7210"/>
    <p:restoredTop sz="81973"/>
  </p:normalViewPr>
  <p:slideViewPr>
    <p:cSldViewPr snapToGrid="0" snapToObjects="1">
      <p:cViewPr varScale="1">
        <p:scale>
          <a:sx n="91" d="100"/>
          <a:sy n="91" d="100"/>
        </p:scale>
        <p:origin x="1800"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82742C-D5D1-414A-B282-2A46FAC0ECD0}"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3A8BACF-E83F-4092-B737-EFF4515CC8B1}">
      <dgm:prSet/>
      <dgm:spPr/>
      <dgm:t>
        <a:bodyPr/>
        <a:lstStyle/>
        <a:p>
          <a:r>
            <a:rPr lang="en-US" dirty="0"/>
            <a:t>To understand what amounts to:</a:t>
          </a:r>
        </a:p>
      </dgm:t>
    </dgm:pt>
    <dgm:pt modelId="{765928B2-6DD0-4B89-B1DE-1ED6FCFC5613}" type="parTrans" cxnId="{DDE618CD-2D90-4F7F-995B-AE8CAB6280DB}">
      <dgm:prSet/>
      <dgm:spPr/>
      <dgm:t>
        <a:bodyPr/>
        <a:lstStyle/>
        <a:p>
          <a:endParaRPr lang="en-US"/>
        </a:p>
      </dgm:t>
    </dgm:pt>
    <dgm:pt modelId="{4E5B7F26-EBBD-47CF-B0B3-16AF6F03CFBA}" type="sibTrans" cxnId="{DDE618CD-2D90-4F7F-995B-AE8CAB6280DB}">
      <dgm:prSet/>
      <dgm:spPr/>
      <dgm:t>
        <a:bodyPr/>
        <a:lstStyle/>
        <a:p>
          <a:endParaRPr lang="en-US"/>
        </a:p>
      </dgm:t>
    </dgm:pt>
    <dgm:pt modelId="{10E8F019-F136-47DA-813C-0427B9DC32DE}">
      <dgm:prSet/>
      <dgm:spPr/>
      <dgm:t>
        <a:bodyPr/>
        <a:lstStyle/>
        <a:p>
          <a:r>
            <a:rPr lang="en-US"/>
            <a:t>-Burglary Sec. 91A/91B</a:t>
          </a:r>
        </a:p>
      </dgm:t>
    </dgm:pt>
    <dgm:pt modelId="{A8615964-9215-40B0-B1C9-CA900FD09A72}" type="parTrans" cxnId="{35481EEB-2812-482A-B68F-EB294E061198}">
      <dgm:prSet/>
      <dgm:spPr/>
      <dgm:t>
        <a:bodyPr/>
        <a:lstStyle/>
        <a:p>
          <a:endParaRPr lang="en-US"/>
        </a:p>
      </dgm:t>
    </dgm:pt>
    <dgm:pt modelId="{E62EC1FA-66E1-4351-ACEE-9E2FB96EDC24}" type="sibTrans" cxnId="{35481EEB-2812-482A-B68F-EB294E061198}">
      <dgm:prSet/>
      <dgm:spPr/>
      <dgm:t>
        <a:bodyPr/>
        <a:lstStyle/>
        <a:p>
          <a:endParaRPr lang="en-US"/>
        </a:p>
      </dgm:t>
    </dgm:pt>
    <dgm:pt modelId="{2F784339-FBC2-451D-9AF4-B2A4FACBF07D}">
      <dgm:prSet/>
      <dgm:spPr/>
      <dgm:t>
        <a:bodyPr/>
        <a:lstStyle/>
        <a:p>
          <a:r>
            <a:rPr lang="en-US" dirty="0"/>
            <a:t>Agg Burglary Sec 10 Theft Act 1968</a:t>
          </a:r>
        </a:p>
      </dgm:t>
    </dgm:pt>
    <dgm:pt modelId="{332817E4-9919-4A04-95AE-94533C2DA84D}" type="parTrans" cxnId="{077A302A-0318-464B-BAE2-95F75F58A08C}">
      <dgm:prSet/>
      <dgm:spPr/>
      <dgm:t>
        <a:bodyPr/>
        <a:lstStyle/>
        <a:p>
          <a:endParaRPr lang="en-US"/>
        </a:p>
      </dgm:t>
    </dgm:pt>
    <dgm:pt modelId="{0EC51DCC-1FC5-4CD1-B3D0-E0F1BA82CC66}" type="sibTrans" cxnId="{077A302A-0318-464B-BAE2-95F75F58A08C}">
      <dgm:prSet/>
      <dgm:spPr/>
      <dgm:t>
        <a:bodyPr/>
        <a:lstStyle/>
        <a:p>
          <a:endParaRPr lang="en-US"/>
        </a:p>
      </dgm:t>
    </dgm:pt>
    <dgm:pt modelId="{67C94180-3BB7-FE4A-8B23-C8E956EC7620}" type="pres">
      <dgm:prSet presAssocID="{D482742C-D5D1-414A-B282-2A46FAC0ECD0}" presName="linear" presStyleCnt="0">
        <dgm:presLayoutVars>
          <dgm:animLvl val="lvl"/>
          <dgm:resizeHandles val="exact"/>
        </dgm:presLayoutVars>
      </dgm:prSet>
      <dgm:spPr/>
    </dgm:pt>
    <dgm:pt modelId="{E80300BF-D280-1D4A-81FB-E59726682F4F}" type="pres">
      <dgm:prSet presAssocID="{43A8BACF-E83F-4092-B737-EFF4515CC8B1}" presName="parentText" presStyleLbl="node1" presStyleIdx="0" presStyleCnt="3">
        <dgm:presLayoutVars>
          <dgm:chMax val="0"/>
          <dgm:bulletEnabled val="1"/>
        </dgm:presLayoutVars>
      </dgm:prSet>
      <dgm:spPr/>
    </dgm:pt>
    <dgm:pt modelId="{1850FF26-BF53-F440-8D7A-71A810684F93}" type="pres">
      <dgm:prSet presAssocID="{4E5B7F26-EBBD-47CF-B0B3-16AF6F03CFBA}" presName="spacer" presStyleCnt="0"/>
      <dgm:spPr/>
    </dgm:pt>
    <dgm:pt modelId="{1CEEE5B9-DCBB-304C-B137-9A11015F565F}" type="pres">
      <dgm:prSet presAssocID="{10E8F019-F136-47DA-813C-0427B9DC32DE}" presName="parentText" presStyleLbl="node1" presStyleIdx="1" presStyleCnt="3">
        <dgm:presLayoutVars>
          <dgm:chMax val="0"/>
          <dgm:bulletEnabled val="1"/>
        </dgm:presLayoutVars>
      </dgm:prSet>
      <dgm:spPr/>
    </dgm:pt>
    <dgm:pt modelId="{54814CF2-EA61-3644-9367-2E16E210BA88}" type="pres">
      <dgm:prSet presAssocID="{E62EC1FA-66E1-4351-ACEE-9E2FB96EDC24}" presName="spacer" presStyleCnt="0"/>
      <dgm:spPr/>
    </dgm:pt>
    <dgm:pt modelId="{7B5C2241-9661-9949-BF44-5460CC9FC971}" type="pres">
      <dgm:prSet presAssocID="{2F784339-FBC2-451D-9AF4-B2A4FACBF07D}" presName="parentText" presStyleLbl="node1" presStyleIdx="2" presStyleCnt="3">
        <dgm:presLayoutVars>
          <dgm:chMax val="0"/>
          <dgm:bulletEnabled val="1"/>
        </dgm:presLayoutVars>
      </dgm:prSet>
      <dgm:spPr/>
    </dgm:pt>
  </dgm:ptLst>
  <dgm:cxnLst>
    <dgm:cxn modelId="{077A302A-0318-464B-BAE2-95F75F58A08C}" srcId="{D482742C-D5D1-414A-B282-2A46FAC0ECD0}" destId="{2F784339-FBC2-451D-9AF4-B2A4FACBF07D}" srcOrd="2" destOrd="0" parTransId="{332817E4-9919-4A04-95AE-94533C2DA84D}" sibTransId="{0EC51DCC-1FC5-4CD1-B3D0-E0F1BA82CC66}"/>
    <dgm:cxn modelId="{ECFDA257-2D7F-A542-805C-5F9CEFBAD212}" type="presOf" srcId="{10E8F019-F136-47DA-813C-0427B9DC32DE}" destId="{1CEEE5B9-DCBB-304C-B137-9A11015F565F}" srcOrd="0" destOrd="0" presId="urn:microsoft.com/office/officeart/2005/8/layout/vList2"/>
    <dgm:cxn modelId="{220D4180-24D6-2E43-9041-2969951C0DA6}" type="presOf" srcId="{D482742C-D5D1-414A-B282-2A46FAC0ECD0}" destId="{67C94180-3BB7-FE4A-8B23-C8E956EC7620}" srcOrd="0" destOrd="0" presId="urn:microsoft.com/office/officeart/2005/8/layout/vList2"/>
    <dgm:cxn modelId="{DDE618CD-2D90-4F7F-995B-AE8CAB6280DB}" srcId="{D482742C-D5D1-414A-B282-2A46FAC0ECD0}" destId="{43A8BACF-E83F-4092-B737-EFF4515CC8B1}" srcOrd="0" destOrd="0" parTransId="{765928B2-6DD0-4B89-B1DE-1ED6FCFC5613}" sibTransId="{4E5B7F26-EBBD-47CF-B0B3-16AF6F03CFBA}"/>
    <dgm:cxn modelId="{66AB91E2-A118-584F-B47A-9D622C30152E}" type="presOf" srcId="{43A8BACF-E83F-4092-B737-EFF4515CC8B1}" destId="{E80300BF-D280-1D4A-81FB-E59726682F4F}" srcOrd="0" destOrd="0" presId="urn:microsoft.com/office/officeart/2005/8/layout/vList2"/>
    <dgm:cxn modelId="{35481EEB-2812-482A-B68F-EB294E061198}" srcId="{D482742C-D5D1-414A-B282-2A46FAC0ECD0}" destId="{10E8F019-F136-47DA-813C-0427B9DC32DE}" srcOrd="1" destOrd="0" parTransId="{A8615964-9215-40B0-B1C9-CA900FD09A72}" sibTransId="{E62EC1FA-66E1-4351-ACEE-9E2FB96EDC24}"/>
    <dgm:cxn modelId="{83F42AF3-7138-D748-B551-43286A4DD19F}" type="presOf" srcId="{2F784339-FBC2-451D-9AF4-B2A4FACBF07D}" destId="{7B5C2241-9661-9949-BF44-5460CC9FC971}" srcOrd="0" destOrd="0" presId="urn:microsoft.com/office/officeart/2005/8/layout/vList2"/>
    <dgm:cxn modelId="{7DF05386-2B45-8E44-96FD-5A07DE371348}" type="presParOf" srcId="{67C94180-3BB7-FE4A-8B23-C8E956EC7620}" destId="{E80300BF-D280-1D4A-81FB-E59726682F4F}" srcOrd="0" destOrd="0" presId="urn:microsoft.com/office/officeart/2005/8/layout/vList2"/>
    <dgm:cxn modelId="{45E24C7C-2392-F546-85AB-4380FBF3CE72}" type="presParOf" srcId="{67C94180-3BB7-FE4A-8B23-C8E956EC7620}" destId="{1850FF26-BF53-F440-8D7A-71A810684F93}" srcOrd="1" destOrd="0" presId="urn:microsoft.com/office/officeart/2005/8/layout/vList2"/>
    <dgm:cxn modelId="{E6334480-0609-E742-887C-E163DD0EA7E5}" type="presParOf" srcId="{67C94180-3BB7-FE4A-8B23-C8E956EC7620}" destId="{1CEEE5B9-DCBB-304C-B137-9A11015F565F}" srcOrd="2" destOrd="0" presId="urn:microsoft.com/office/officeart/2005/8/layout/vList2"/>
    <dgm:cxn modelId="{08AFFC3A-97C7-B947-9C66-490D0CB040A4}" type="presParOf" srcId="{67C94180-3BB7-FE4A-8B23-C8E956EC7620}" destId="{54814CF2-EA61-3644-9367-2E16E210BA88}" srcOrd="3" destOrd="0" presId="urn:microsoft.com/office/officeart/2005/8/layout/vList2"/>
    <dgm:cxn modelId="{6DED4113-3CF0-6044-AFD2-5C5BC6477E9C}" type="presParOf" srcId="{67C94180-3BB7-FE4A-8B23-C8E956EC7620}" destId="{7B5C2241-9661-9949-BF44-5460CC9FC971}"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20AD838-3586-4A40-873F-DA5CBA9AF16F}" type="doc">
      <dgm:prSet loTypeId="urn:microsoft.com/office/officeart/2005/8/layout/hProcess9" loCatId="process" qsTypeId="urn:microsoft.com/office/officeart/2005/8/quickstyle/simple3" qsCatId="simple" csTypeId="urn:microsoft.com/office/officeart/2005/8/colors/accent1_2" csCatId="accent1" phldr="1"/>
      <dgm:spPr/>
    </dgm:pt>
    <dgm:pt modelId="{2DED7716-C38E-4FB4-89B0-BF9BE1456121}">
      <dgm:prSet phldrT="[Text]" custT="1"/>
      <dgm:spPr>
        <a:solidFill>
          <a:schemeClr val="accent5">
            <a:lumMod val="40000"/>
            <a:lumOff val="60000"/>
          </a:schemeClr>
        </a:solidFill>
      </dgm:spPr>
      <dgm:t>
        <a:bodyPr/>
        <a:lstStyle/>
        <a:p>
          <a:r>
            <a:rPr lang="en-US" sz="2400" b="1" i="1" u="sng" dirty="0">
              <a:solidFill>
                <a:srgbClr val="FF0000"/>
              </a:solidFill>
            </a:rPr>
            <a:t>S</a:t>
          </a:r>
          <a:r>
            <a:rPr lang="en-US" sz="2400" b="1" i="1" u="sng" dirty="0"/>
            <a:t>teal</a:t>
          </a:r>
          <a:r>
            <a:rPr lang="en-US" sz="2400" dirty="0"/>
            <a:t> anything therein </a:t>
          </a:r>
          <a:r>
            <a:rPr lang="en-US" sz="2400" dirty="0">
              <a:solidFill>
                <a:srgbClr val="FF0000"/>
              </a:solidFill>
            </a:rPr>
            <a:t>OR</a:t>
          </a:r>
        </a:p>
      </dgm:t>
    </dgm:pt>
    <dgm:pt modelId="{8AFFBA98-2D40-40FE-BB43-1E1E55F2909F}" type="parTrans" cxnId="{5AE02B18-8136-479B-A3CA-8E635B67BFE4}">
      <dgm:prSet/>
      <dgm:spPr/>
      <dgm:t>
        <a:bodyPr/>
        <a:lstStyle/>
        <a:p>
          <a:endParaRPr lang="en-US"/>
        </a:p>
      </dgm:t>
    </dgm:pt>
    <dgm:pt modelId="{72AB650B-D7CD-4C67-AE99-799AC77504C0}" type="sibTrans" cxnId="{5AE02B18-8136-479B-A3CA-8E635B67BFE4}">
      <dgm:prSet/>
      <dgm:spPr/>
      <dgm:t>
        <a:bodyPr/>
        <a:lstStyle/>
        <a:p>
          <a:endParaRPr lang="en-US"/>
        </a:p>
      </dgm:t>
    </dgm:pt>
    <dgm:pt modelId="{CD7AF975-668B-49E8-9EA6-098D78EC88D7}">
      <dgm:prSet phldrT="[Text]" custT="1"/>
      <dgm:spPr>
        <a:solidFill>
          <a:schemeClr val="accent5">
            <a:lumMod val="40000"/>
            <a:lumOff val="60000"/>
          </a:schemeClr>
        </a:solidFill>
      </dgm:spPr>
      <dgm:t>
        <a:bodyPr/>
        <a:lstStyle/>
        <a:p>
          <a:r>
            <a:rPr lang="en-US" sz="2400" b="1" u="sng" dirty="0">
              <a:solidFill>
                <a:srgbClr val="FF0000"/>
              </a:solidFill>
            </a:rPr>
            <a:t>I</a:t>
          </a:r>
          <a:r>
            <a:rPr lang="en-US" sz="2400" dirty="0"/>
            <a:t>nflict </a:t>
          </a:r>
          <a:r>
            <a:rPr lang="en-US" sz="2400" b="1" i="1" u="sng" dirty="0"/>
            <a:t>grievous bodily harm </a:t>
          </a:r>
          <a:r>
            <a:rPr lang="en-US" sz="2400" dirty="0"/>
            <a:t>on any person therein </a:t>
          </a:r>
          <a:r>
            <a:rPr lang="en-US" sz="2400" dirty="0">
              <a:solidFill>
                <a:srgbClr val="FF0000"/>
              </a:solidFill>
            </a:rPr>
            <a:t>OR</a:t>
          </a:r>
        </a:p>
      </dgm:t>
    </dgm:pt>
    <dgm:pt modelId="{AB868904-A340-49F3-9154-D207009A2C69}" type="parTrans" cxnId="{9716D28A-B572-4EA9-A116-DF757632958D}">
      <dgm:prSet/>
      <dgm:spPr/>
      <dgm:t>
        <a:bodyPr/>
        <a:lstStyle/>
        <a:p>
          <a:endParaRPr lang="en-US"/>
        </a:p>
      </dgm:t>
    </dgm:pt>
    <dgm:pt modelId="{D5F176A1-3445-4274-BC31-24C9CC171389}" type="sibTrans" cxnId="{9716D28A-B572-4EA9-A116-DF757632958D}">
      <dgm:prSet/>
      <dgm:spPr/>
      <dgm:t>
        <a:bodyPr/>
        <a:lstStyle/>
        <a:p>
          <a:endParaRPr lang="en-US"/>
        </a:p>
      </dgm:t>
    </dgm:pt>
    <dgm:pt modelId="{26825B44-A6C1-4563-8DEF-14078D03F6D5}">
      <dgm:prSet phldrT="[Text]" custT="1"/>
      <dgm:spPr>
        <a:solidFill>
          <a:schemeClr val="accent5">
            <a:lumMod val="40000"/>
            <a:lumOff val="60000"/>
          </a:schemeClr>
        </a:solidFill>
      </dgm:spPr>
      <dgm:t>
        <a:bodyPr/>
        <a:lstStyle/>
        <a:p>
          <a:r>
            <a:rPr lang="en-US" sz="2400" b="1" i="1" u="sng" dirty="0">
              <a:solidFill>
                <a:srgbClr val="FF0000"/>
              </a:solidFill>
            </a:rPr>
            <a:t>D</a:t>
          </a:r>
          <a:r>
            <a:rPr lang="en-US" sz="2400" b="1" i="1" u="sng" dirty="0"/>
            <a:t>amage</a:t>
          </a:r>
          <a:r>
            <a:rPr lang="en-US" sz="2400" dirty="0"/>
            <a:t> any property therein</a:t>
          </a:r>
        </a:p>
      </dgm:t>
    </dgm:pt>
    <dgm:pt modelId="{BB05F8D9-A56A-488E-A6B5-A98408EE742E}" type="parTrans" cxnId="{AE447C8D-EA43-403F-8156-60DBD235EE17}">
      <dgm:prSet/>
      <dgm:spPr/>
      <dgm:t>
        <a:bodyPr/>
        <a:lstStyle/>
        <a:p>
          <a:endParaRPr lang="en-US"/>
        </a:p>
      </dgm:t>
    </dgm:pt>
    <dgm:pt modelId="{1ED77A08-872C-4779-BB87-D3843870E73F}" type="sibTrans" cxnId="{AE447C8D-EA43-403F-8156-60DBD235EE17}">
      <dgm:prSet/>
      <dgm:spPr/>
      <dgm:t>
        <a:bodyPr/>
        <a:lstStyle/>
        <a:p>
          <a:endParaRPr lang="en-US"/>
        </a:p>
      </dgm:t>
    </dgm:pt>
    <dgm:pt modelId="{840DAEC2-FB2B-9A49-AC67-BEC9D7FC86BE}" type="pres">
      <dgm:prSet presAssocID="{B20AD838-3586-4A40-873F-DA5CBA9AF16F}" presName="CompostProcess" presStyleCnt="0">
        <dgm:presLayoutVars>
          <dgm:dir/>
          <dgm:resizeHandles val="exact"/>
        </dgm:presLayoutVars>
      </dgm:prSet>
      <dgm:spPr/>
    </dgm:pt>
    <dgm:pt modelId="{42F95CF6-C098-C449-97E6-CC7D8A54C21C}" type="pres">
      <dgm:prSet presAssocID="{B20AD838-3586-4A40-873F-DA5CBA9AF16F}" presName="arrow" presStyleLbl="bgShp" presStyleIdx="0" presStyleCnt="1" custLinFactNeighborX="6462" custLinFactNeighborY="450"/>
      <dgm:spPr>
        <a:solidFill>
          <a:schemeClr val="accent1"/>
        </a:solidFill>
      </dgm:spPr>
    </dgm:pt>
    <dgm:pt modelId="{8279ABC0-C5DA-E04F-9DB8-D1B6B0E92C1E}" type="pres">
      <dgm:prSet presAssocID="{B20AD838-3586-4A40-873F-DA5CBA9AF16F}" presName="linearProcess" presStyleCnt="0"/>
      <dgm:spPr/>
    </dgm:pt>
    <dgm:pt modelId="{C3CEB9EA-F4CF-AE49-B113-5A97ABAA0C41}" type="pres">
      <dgm:prSet presAssocID="{2DED7716-C38E-4FB4-89B0-BF9BE1456121}" presName="textNode" presStyleLbl="node1" presStyleIdx="0" presStyleCnt="3" custLinFactNeighborX="-4763" custLinFactNeighborY="1061">
        <dgm:presLayoutVars>
          <dgm:bulletEnabled val="1"/>
        </dgm:presLayoutVars>
      </dgm:prSet>
      <dgm:spPr/>
    </dgm:pt>
    <dgm:pt modelId="{885F2CF9-00A2-054E-B907-9B1E160DF883}" type="pres">
      <dgm:prSet presAssocID="{72AB650B-D7CD-4C67-AE99-799AC77504C0}" presName="sibTrans" presStyleCnt="0"/>
      <dgm:spPr/>
    </dgm:pt>
    <dgm:pt modelId="{9A9C85EE-B97E-8F4D-9C17-7734EC8CA20A}" type="pres">
      <dgm:prSet presAssocID="{CD7AF975-668B-49E8-9EA6-098D78EC88D7}" presName="textNode" presStyleLbl="node1" presStyleIdx="1" presStyleCnt="3">
        <dgm:presLayoutVars>
          <dgm:bulletEnabled val="1"/>
        </dgm:presLayoutVars>
      </dgm:prSet>
      <dgm:spPr/>
    </dgm:pt>
    <dgm:pt modelId="{3A6AF872-C01C-6B4F-BAD9-A005400D89B9}" type="pres">
      <dgm:prSet presAssocID="{D5F176A1-3445-4274-BC31-24C9CC171389}" presName="sibTrans" presStyleCnt="0"/>
      <dgm:spPr/>
    </dgm:pt>
    <dgm:pt modelId="{C1D58214-8715-5448-82C1-8EE3F04F4F58}" type="pres">
      <dgm:prSet presAssocID="{26825B44-A6C1-4563-8DEF-14078D03F6D5}" presName="textNode" presStyleLbl="node1" presStyleIdx="2" presStyleCnt="3">
        <dgm:presLayoutVars>
          <dgm:bulletEnabled val="1"/>
        </dgm:presLayoutVars>
      </dgm:prSet>
      <dgm:spPr/>
    </dgm:pt>
  </dgm:ptLst>
  <dgm:cxnLst>
    <dgm:cxn modelId="{10106F0B-FC61-BF4C-8006-47D2EA9B2161}" type="presOf" srcId="{2DED7716-C38E-4FB4-89B0-BF9BE1456121}" destId="{C3CEB9EA-F4CF-AE49-B113-5A97ABAA0C41}" srcOrd="0" destOrd="0" presId="urn:microsoft.com/office/officeart/2005/8/layout/hProcess9"/>
    <dgm:cxn modelId="{B90C5314-ACA8-DC44-9FBA-4F1DE0AEA26B}" type="presOf" srcId="{CD7AF975-668B-49E8-9EA6-098D78EC88D7}" destId="{9A9C85EE-B97E-8F4D-9C17-7734EC8CA20A}" srcOrd="0" destOrd="0" presId="urn:microsoft.com/office/officeart/2005/8/layout/hProcess9"/>
    <dgm:cxn modelId="{5AE02B18-8136-479B-A3CA-8E635B67BFE4}" srcId="{B20AD838-3586-4A40-873F-DA5CBA9AF16F}" destId="{2DED7716-C38E-4FB4-89B0-BF9BE1456121}" srcOrd="0" destOrd="0" parTransId="{8AFFBA98-2D40-40FE-BB43-1E1E55F2909F}" sibTransId="{72AB650B-D7CD-4C67-AE99-799AC77504C0}"/>
    <dgm:cxn modelId="{7E940D68-3CCD-BF48-9FFA-C64D12F3FA71}" type="presOf" srcId="{B20AD838-3586-4A40-873F-DA5CBA9AF16F}" destId="{840DAEC2-FB2B-9A49-AC67-BEC9D7FC86BE}" srcOrd="0" destOrd="0" presId="urn:microsoft.com/office/officeart/2005/8/layout/hProcess9"/>
    <dgm:cxn modelId="{9716D28A-B572-4EA9-A116-DF757632958D}" srcId="{B20AD838-3586-4A40-873F-DA5CBA9AF16F}" destId="{CD7AF975-668B-49E8-9EA6-098D78EC88D7}" srcOrd="1" destOrd="0" parTransId="{AB868904-A340-49F3-9154-D207009A2C69}" sibTransId="{D5F176A1-3445-4274-BC31-24C9CC171389}"/>
    <dgm:cxn modelId="{AE447C8D-EA43-403F-8156-60DBD235EE17}" srcId="{B20AD838-3586-4A40-873F-DA5CBA9AF16F}" destId="{26825B44-A6C1-4563-8DEF-14078D03F6D5}" srcOrd="2" destOrd="0" parTransId="{BB05F8D9-A56A-488E-A6B5-A98408EE742E}" sibTransId="{1ED77A08-872C-4779-BB87-D3843870E73F}"/>
    <dgm:cxn modelId="{007445CD-A462-554F-AAAD-DDE6B54C5484}" type="presOf" srcId="{26825B44-A6C1-4563-8DEF-14078D03F6D5}" destId="{C1D58214-8715-5448-82C1-8EE3F04F4F58}" srcOrd="0" destOrd="0" presId="urn:microsoft.com/office/officeart/2005/8/layout/hProcess9"/>
    <dgm:cxn modelId="{59C6AE16-5754-2C4B-963E-A0529CB6200B}" type="presParOf" srcId="{840DAEC2-FB2B-9A49-AC67-BEC9D7FC86BE}" destId="{42F95CF6-C098-C449-97E6-CC7D8A54C21C}" srcOrd="0" destOrd="0" presId="urn:microsoft.com/office/officeart/2005/8/layout/hProcess9"/>
    <dgm:cxn modelId="{920B4162-4B63-8843-AD2A-AC091745D5A3}" type="presParOf" srcId="{840DAEC2-FB2B-9A49-AC67-BEC9D7FC86BE}" destId="{8279ABC0-C5DA-E04F-9DB8-D1B6B0E92C1E}" srcOrd="1" destOrd="0" presId="urn:microsoft.com/office/officeart/2005/8/layout/hProcess9"/>
    <dgm:cxn modelId="{CBE8B397-D34C-AE48-B4A0-FFF83FFAA44C}" type="presParOf" srcId="{8279ABC0-C5DA-E04F-9DB8-D1B6B0E92C1E}" destId="{C3CEB9EA-F4CF-AE49-B113-5A97ABAA0C41}" srcOrd="0" destOrd="0" presId="urn:microsoft.com/office/officeart/2005/8/layout/hProcess9"/>
    <dgm:cxn modelId="{33CE6F69-758B-EF44-8C13-8F7B2436B20B}" type="presParOf" srcId="{8279ABC0-C5DA-E04F-9DB8-D1B6B0E92C1E}" destId="{885F2CF9-00A2-054E-B907-9B1E160DF883}" srcOrd="1" destOrd="0" presId="urn:microsoft.com/office/officeart/2005/8/layout/hProcess9"/>
    <dgm:cxn modelId="{31B542B2-E7C8-D248-B58A-38F5CD3BEC84}" type="presParOf" srcId="{8279ABC0-C5DA-E04F-9DB8-D1B6B0E92C1E}" destId="{9A9C85EE-B97E-8F4D-9C17-7734EC8CA20A}" srcOrd="2" destOrd="0" presId="urn:microsoft.com/office/officeart/2005/8/layout/hProcess9"/>
    <dgm:cxn modelId="{946126E3-C501-E042-81AF-7C8ED6B164C1}" type="presParOf" srcId="{8279ABC0-C5DA-E04F-9DB8-D1B6B0E92C1E}" destId="{3A6AF872-C01C-6B4F-BAD9-A005400D89B9}" srcOrd="3" destOrd="0" presId="urn:microsoft.com/office/officeart/2005/8/layout/hProcess9"/>
    <dgm:cxn modelId="{5054F6FE-3EC5-4C46-85A5-8C9B94CC7E8E}" type="presParOf" srcId="{8279ABC0-C5DA-E04F-9DB8-D1B6B0E92C1E}" destId="{C1D58214-8715-5448-82C1-8EE3F04F4F58}" srcOrd="4"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CA83B57-1D44-404E-A6A2-2B8A97920E8E}" type="doc">
      <dgm:prSet loTypeId="urn:microsoft.com/office/officeart/2008/layout/LinedList" loCatId="process" qsTypeId="urn:microsoft.com/office/officeart/2005/8/quickstyle/simple1" qsCatId="simple" csTypeId="urn:microsoft.com/office/officeart/2005/8/colors/accent1_4" csCatId="accent1" phldr="1"/>
      <dgm:spPr/>
      <dgm:t>
        <a:bodyPr/>
        <a:lstStyle/>
        <a:p>
          <a:endParaRPr lang="en-US"/>
        </a:p>
      </dgm:t>
    </dgm:pt>
    <dgm:pt modelId="{BCC0910A-CA55-4B73-96C8-CEA1BC6C9BD1}">
      <dgm:prSet phldrT="[Text]" custT="1"/>
      <dgm:spPr/>
      <dgm:t>
        <a:bodyPr/>
        <a:lstStyle/>
        <a:p>
          <a:pPr algn="l"/>
          <a:r>
            <a:rPr lang="en-US" sz="2400" dirty="0"/>
            <a:t>-The accused has crossed a boundary</a:t>
          </a:r>
        </a:p>
      </dgm:t>
    </dgm:pt>
    <dgm:pt modelId="{A93CA927-9945-4DD4-96EA-7F7D40F5ECB3}" type="parTrans" cxnId="{9311DE29-B90E-454F-B777-F07427D3B76F}">
      <dgm:prSet/>
      <dgm:spPr/>
      <dgm:t>
        <a:bodyPr/>
        <a:lstStyle/>
        <a:p>
          <a:endParaRPr lang="en-US"/>
        </a:p>
      </dgm:t>
    </dgm:pt>
    <dgm:pt modelId="{4275870E-8BC7-4E84-8E32-2207E5E284EE}" type="sibTrans" cxnId="{9311DE29-B90E-454F-B777-F07427D3B76F}">
      <dgm:prSet/>
      <dgm:spPr/>
      <dgm:t>
        <a:bodyPr/>
        <a:lstStyle/>
        <a:p>
          <a:endParaRPr lang="en-US"/>
        </a:p>
      </dgm:t>
    </dgm:pt>
    <dgm:pt modelId="{0A7FE1E6-F679-441C-BEBF-857CA41043BD}">
      <dgm:prSet phldrT="[Text]" custT="1"/>
      <dgm:spPr/>
      <dgm:t>
        <a:bodyPr/>
        <a:lstStyle/>
        <a:p>
          <a:pPr algn="l"/>
          <a:r>
            <a:rPr lang="en-US" sz="2400" dirty="0"/>
            <a:t>-Entry must be deliberate &amp; not accidental</a:t>
          </a:r>
        </a:p>
      </dgm:t>
    </dgm:pt>
    <dgm:pt modelId="{3D75814F-855F-49B8-B672-9DE9DB87FBE8}" type="parTrans" cxnId="{DEF3FEE1-580B-4BC2-93D3-2D42DA0EF618}">
      <dgm:prSet/>
      <dgm:spPr/>
      <dgm:t>
        <a:bodyPr/>
        <a:lstStyle/>
        <a:p>
          <a:endParaRPr lang="en-US"/>
        </a:p>
      </dgm:t>
    </dgm:pt>
    <dgm:pt modelId="{0BE02989-B616-4A18-845A-5DD6ABA52172}" type="sibTrans" cxnId="{DEF3FEE1-580B-4BC2-93D3-2D42DA0EF618}">
      <dgm:prSet/>
      <dgm:spPr/>
      <dgm:t>
        <a:bodyPr/>
        <a:lstStyle/>
        <a:p>
          <a:endParaRPr lang="en-US"/>
        </a:p>
      </dgm:t>
    </dgm:pt>
    <dgm:pt modelId="{3147BCAD-28F0-4A10-8182-42DA76E663BF}">
      <dgm:prSet phldrT="[Text]" custT="1"/>
      <dgm:spPr/>
      <dgm:t>
        <a:bodyPr/>
        <a:lstStyle/>
        <a:p>
          <a:pPr algn="l"/>
          <a:r>
            <a:rPr lang="en-US" sz="2400" dirty="0"/>
            <a:t>-It is not necessary for the whole body to have entered</a:t>
          </a:r>
        </a:p>
      </dgm:t>
    </dgm:pt>
    <dgm:pt modelId="{593D70D9-9675-486D-91A1-14295578F17A}" type="parTrans" cxnId="{EAC61962-8D12-45D3-A14F-3432DD3CE4E2}">
      <dgm:prSet/>
      <dgm:spPr/>
      <dgm:t>
        <a:bodyPr/>
        <a:lstStyle/>
        <a:p>
          <a:endParaRPr lang="en-US"/>
        </a:p>
      </dgm:t>
    </dgm:pt>
    <dgm:pt modelId="{C53D9983-BFC7-4A30-9C6E-9EBB38B2EC55}" type="sibTrans" cxnId="{EAC61962-8D12-45D3-A14F-3432DD3CE4E2}">
      <dgm:prSet/>
      <dgm:spPr/>
      <dgm:t>
        <a:bodyPr/>
        <a:lstStyle/>
        <a:p>
          <a:endParaRPr lang="en-US"/>
        </a:p>
      </dgm:t>
    </dgm:pt>
    <dgm:pt modelId="{A99B1AC7-6523-4B3B-A04C-3CF60EA53EFD}">
      <dgm:prSet phldrT="[Text]" custT="1"/>
      <dgm:spPr/>
      <dgm:t>
        <a:bodyPr/>
        <a:lstStyle/>
        <a:p>
          <a:pPr algn="l"/>
          <a:r>
            <a:rPr lang="en-US" sz="2400" dirty="0"/>
            <a:t>-Entry can be by an innocent agent</a:t>
          </a:r>
        </a:p>
      </dgm:t>
    </dgm:pt>
    <dgm:pt modelId="{38221030-87BD-48A5-B630-705A51F1A76C}" type="parTrans" cxnId="{A2F4914E-B996-42B9-B64F-9C30FABC10D3}">
      <dgm:prSet/>
      <dgm:spPr/>
      <dgm:t>
        <a:bodyPr/>
        <a:lstStyle/>
        <a:p>
          <a:endParaRPr lang="en-US"/>
        </a:p>
      </dgm:t>
    </dgm:pt>
    <dgm:pt modelId="{EBE8B6FE-21F5-47E2-B29B-75A1691CA1D4}" type="sibTrans" cxnId="{A2F4914E-B996-42B9-B64F-9C30FABC10D3}">
      <dgm:prSet/>
      <dgm:spPr/>
      <dgm:t>
        <a:bodyPr/>
        <a:lstStyle/>
        <a:p>
          <a:endParaRPr lang="en-US"/>
        </a:p>
      </dgm:t>
    </dgm:pt>
    <dgm:pt modelId="{9816BEEC-E460-45A0-A7C4-777952C669A3}">
      <dgm:prSet phldrT="[Text]" custT="1"/>
      <dgm:spPr/>
      <dgm:t>
        <a:bodyPr/>
        <a:lstStyle/>
        <a:p>
          <a:pPr algn="l"/>
          <a:r>
            <a:rPr lang="en-US" sz="2400" dirty="0"/>
            <a:t>-Can include an instrument as long as that is to commit one of the relevant offences (Not just to facilitate entry)</a:t>
          </a:r>
        </a:p>
      </dgm:t>
    </dgm:pt>
    <dgm:pt modelId="{5BC088A3-2D3E-4427-A15F-9591C2C7F6DD}" type="parTrans" cxnId="{4F224C81-DB49-41E7-B308-4F628D7E3072}">
      <dgm:prSet/>
      <dgm:spPr/>
      <dgm:t>
        <a:bodyPr/>
        <a:lstStyle/>
        <a:p>
          <a:endParaRPr lang="en-US"/>
        </a:p>
      </dgm:t>
    </dgm:pt>
    <dgm:pt modelId="{B0C04484-14BE-4A87-B1F3-170FDA3CA7F0}" type="sibTrans" cxnId="{4F224C81-DB49-41E7-B308-4F628D7E3072}">
      <dgm:prSet/>
      <dgm:spPr/>
      <dgm:t>
        <a:bodyPr/>
        <a:lstStyle/>
        <a:p>
          <a:endParaRPr lang="en-US"/>
        </a:p>
      </dgm:t>
    </dgm:pt>
    <dgm:pt modelId="{FA454570-69C8-4B4F-A3EC-EBF8DBBB3CD9}" type="pres">
      <dgm:prSet presAssocID="{8CA83B57-1D44-404E-A6A2-2B8A97920E8E}" presName="vert0" presStyleCnt="0">
        <dgm:presLayoutVars>
          <dgm:dir/>
          <dgm:animOne val="branch"/>
          <dgm:animLvl val="lvl"/>
        </dgm:presLayoutVars>
      </dgm:prSet>
      <dgm:spPr/>
    </dgm:pt>
    <dgm:pt modelId="{EDCF96E0-282B-534D-8901-3A61F83108A0}" type="pres">
      <dgm:prSet presAssocID="{BCC0910A-CA55-4B73-96C8-CEA1BC6C9BD1}" presName="thickLine" presStyleLbl="alignNode1" presStyleIdx="0" presStyleCnt="5"/>
      <dgm:spPr/>
    </dgm:pt>
    <dgm:pt modelId="{FD797261-37D0-FD47-95D5-86CDC2A55609}" type="pres">
      <dgm:prSet presAssocID="{BCC0910A-CA55-4B73-96C8-CEA1BC6C9BD1}" presName="horz1" presStyleCnt="0"/>
      <dgm:spPr/>
    </dgm:pt>
    <dgm:pt modelId="{9E25317C-D9D5-2C41-A370-6B049236A866}" type="pres">
      <dgm:prSet presAssocID="{BCC0910A-CA55-4B73-96C8-CEA1BC6C9BD1}" presName="tx1" presStyleLbl="revTx" presStyleIdx="0" presStyleCnt="5"/>
      <dgm:spPr/>
    </dgm:pt>
    <dgm:pt modelId="{DBEB82B3-F731-7947-A176-5255C9FECDB7}" type="pres">
      <dgm:prSet presAssocID="{BCC0910A-CA55-4B73-96C8-CEA1BC6C9BD1}" presName="vert1" presStyleCnt="0"/>
      <dgm:spPr/>
    </dgm:pt>
    <dgm:pt modelId="{887FF3E7-D37E-1A43-A5F4-62960C63CB98}" type="pres">
      <dgm:prSet presAssocID="{0A7FE1E6-F679-441C-BEBF-857CA41043BD}" presName="thickLine" presStyleLbl="alignNode1" presStyleIdx="1" presStyleCnt="5"/>
      <dgm:spPr/>
    </dgm:pt>
    <dgm:pt modelId="{193620D9-DC66-0C4C-9A9B-AE7C2A957257}" type="pres">
      <dgm:prSet presAssocID="{0A7FE1E6-F679-441C-BEBF-857CA41043BD}" presName="horz1" presStyleCnt="0"/>
      <dgm:spPr/>
    </dgm:pt>
    <dgm:pt modelId="{F3D93E70-7E4A-AE44-B3C6-29909D32488E}" type="pres">
      <dgm:prSet presAssocID="{0A7FE1E6-F679-441C-BEBF-857CA41043BD}" presName="tx1" presStyleLbl="revTx" presStyleIdx="1" presStyleCnt="5"/>
      <dgm:spPr/>
    </dgm:pt>
    <dgm:pt modelId="{B8E144FB-A935-3D40-AE84-5BBF97B47EC2}" type="pres">
      <dgm:prSet presAssocID="{0A7FE1E6-F679-441C-BEBF-857CA41043BD}" presName="vert1" presStyleCnt="0"/>
      <dgm:spPr/>
    </dgm:pt>
    <dgm:pt modelId="{F534C156-37E8-8346-AC90-966F26E3CF23}" type="pres">
      <dgm:prSet presAssocID="{3147BCAD-28F0-4A10-8182-42DA76E663BF}" presName="thickLine" presStyleLbl="alignNode1" presStyleIdx="2" presStyleCnt="5"/>
      <dgm:spPr/>
    </dgm:pt>
    <dgm:pt modelId="{680DD599-5026-CD4F-92ED-B5A6E7B6A6A2}" type="pres">
      <dgm:prSet presAssocID="{3147BCAD-28F0-4A10-8182-42DA76E663BF}" presName="horz1" presStyleCnt="0"/>
      <dgm:spPr/>
    </dgm:pt>
    <dgm:pt modelId="{1DB5BD26-A557-A046-A286-EBC97C948347}" type="pres">
      <dgm:prSet presAssocID="{3147BCAD-28F0-4A10-8182-42DA76E663BF}" presName="tx1" presStyleLbl="revTx" presStyleIdx="2" presStyleCnt="5"/>
      <dgm:spPr/>
    </dgm:pt>
    <dgm:pt modelId="{9497CF3E-FE53-9A4A-B367-671BD6FABDD3}" type="pres">
      <dgm:prSet presAssocID="{3147BCAD-28F0-4A10-8182-42DA76E663BF}" presName="vert1" presStyleCnt="0"/>
      <dgm:spPr/>
    </dgm:pt>
    <dgm:pt modelId="{BB9F5754-F737-824B-8FB7-7118D17756DE}" type="pres">
      <dgm:prSet presAssocID="{A99B1AC7-6523-4B3B-A04C-3CF60EA53EFD}" presName="thickLine" presStyleLbl="alignNode1" presStyleIdx="3" presStyleCnt="5"/>
      <dgm:spPr/>
    </dgm:pt>
    <dgm:pt modelId="{C15AF116-E94E-0341-99B1-D7FEF8CDA89A}" type="pres">
      <dgm:prSet presAssocID="{A99B1AC7-6523-4B3B-A04C-3CF60EA53EFD}" presName="horz1" presStyleCnt="0"/>
      <dgm:spPr/>
    </dgm:pt>
    <dgm:pt modelId="{A99AB00D-31C4-354D-B013-E95BE68ECB52}" type="pres">
      <dgm:prSet presAssocID="{A99B1AC7-6523-4B3B-A04C-3CF60EA53EFD}" presName="tx1" presStyleLbl="revTx" presStyleIdx="3" presStyleCnt="5"/>
      <dgm:spPr/>
    </dgm:pt>
    <dgm:pt modelId="{AAB17380-3762-3842-9C48-26352DDCECC4}" type="pres">
      <dgm:prSet presAssocID="{A99B1AC7-6523-4B3B-A04C-3CF60EA53EFD}" presName="vert1" presStyleCnt="0"/>
      <dgm:spPr/>
    </dgm:pt>
    <dgm:pt modelId="{35D3FC89-C0DC-4643-8C48-D0BEA13B1D0D}" type="pres">
      <dgm:prSet presAssocID="{9816BEEC-E460-45A0-A7C4-777952C669A3}" presName="thickLine" presStyleLbl="alignNode1" presStyleIdx="4" presStyleCnt="5"/>
      <dgm:spPr/>
    </dgm:pt>
    <dgm:pt modelId="{0322BE54-2EA9-8445-AB4B-B497BDD3AD4D}" type="pres">
      <dgm:prSet presAssocID="{9816BEEC-E460-45A0-A7C4-777952C669A3}" presName="horz1" presStyleCnt="0"/>
      <dgm:spPr/>
    </dgm:pt>
    <dgm:pt modelId="{D2B7065F-9825-8D49-9924-BA569ED9C028}" type="pres">
      <dgm:prSet presAssocID="{9816BEEC-E460-45A0-A7C4-777952C669A3}" presName="tx1" presStyleLbl="revTx" presStyleIdx="4" presStyleCnt="5"/>
      <dgm:spPr/>
    </dgm:pt>
    <dgm:pt modelId="{84894A38-2419-AA4B-A72E-6BE812B292DF}" type="pres">
      <dgm:prSet presAssocID="{9816BEEC-E460-45A0-A7C4-777952C669A3}" presName="vert1" presStyleCnt="0"/>
      <dgm:spPr/>
    </dgm:pt>
  </dgm:ptLst>
  <dgm:cxnLst>
    <dgm:cxn modelId="{9311DE29-B90E-454F-B777-F07427D3B76F}" srcId="{8CA83B57-1D44-404E-A6A2-2B8A97920E8E}" destId="{BCC0910A-CA55-4B73-96C8-CEA1BC6C9BD1}" srcOrd="0" destOrd="0" parTransId="{A93CA927-9945-4DD4-96EA-7F7D40F5ECB3}" sibTransId="{4275870E-8BC7-4E84-8E32-2207E5E284EE}"/>
    <dgm:cxn modelId="{BA89172B-5A06-864C-AEF7-A6F1841FDCA5}" type="presOf" srcId="{8CA83B57-1D44-404E-A6A2-2B8A97920E8E}" destId="{FA454570-69C8-4B4F-A3EC-EBF8DBBB3CD9}" srcOrd="0" destOrd="0" presId="urn:microsoft.com/office/officeart/2008/layout/LinedList"/>
    <dgm:cxn modelId="{EAC61962-8D12-45D3-A14F-3432DD3CE4E2}" srcId="{8CA83B57-1D44-404E-A6A2-2B8A97920E8E}" destId="{3147BCAD-28F0-4A10-8182-42DA76E663BF}" srcOrd="2" destOrd="0" parTransId="{593D70D9-9675-486D-91A1-14295578F17A}" sibTransId="{C53D9983-BFC7-4A30-9C6E-9EBB38B2EC55}"/>
    <dgm:cxn modelId="{A2F4914E-B996-42B9-B64F-9C30FABC10D3}" srcId="{8CA83B57-1D44-404E-A6A2-2B8A97920E8E}" destId="{A99B1AC7-6523-4B3B-A04C-3CF60EA53EFD}" srcOrd="3" destOrd="0" parTransId="{38221030-87BD-48A5-B630-705A51F1A76C}" sibTransId="{EBE8B6FE-21F5-47E2-B29B-75A1691CA1D4}"/>
    <dgm:cxn modelId="{E70E2254-97A7-EE4C-9008-B4A337D69153}" type="presOf" srcId="{9816BEEC-E460-45A0-A7C4-777952C669A3}" destId="{D2B7065F-9825-8D49-9924-BA569ED9C028}" srcOrd="0" destOrd="0" presId="urn:microsoft.com/office/officeart/2008/layout/LinedList"/>
    <dgm:cxn modelId="{4F224C81-DB49-41E7-B308-4F628D7E3072}" srcId="{8CA83B57-1D44-404E-A6A2-2B8A97920E8E}" destId="{9816BEEC-E460-45A0-A7C4-777952C669A3}" srcOrd="4" destOrd="0" parTransId="{5BC088A3-2D3E-4427-A15F-9591C2C7F6DD}" sibTransId="{B0C04484-14BE-4A87-B1F3-170FDA3CA7F0}"/>
    <dgm:cxn modelId="{FADF40B1-1BB7-E249-84B1-1825E6AE7E08}" type="presOf" srcId="{0A7FE1E6-F679-441C-BEBF-857CA41043BD}" destId="{F3D93E70-7E4A-AE44-B3C6-29909D32488E}" srcOrd="0" destOrd="0" presId="urn:microsoft.com/office/officeart/2008/layout/LinedList"/>
    <dgm:cxn modelId="{BEF758B9-9629-794B-986E-7FE2EB6562DD}" type="presOf" srcId="{BCC0910A-CA55-4B73-96C8-CEA1BC6C9BD1}" destId="{9E25317C-D9D5-2C41-A370-6B049236A866}" srcOrd="0" destOrd="0" presId="urn:microsoft.com/office/officeart/2008/layout/LinedList"/>
    <dgm:cxn modelId="{24307CDB-F9F1-9D44-9148-363B533170A2}" type="presOf" srcId="{3147BCAD-28F0-4A10-8182-42DA76E663BF}" destId="{1DB5BD26-A557-A046-A286-EBC97C948347}" srcOrd="0" destOrd="0" presId="urn:microsoft.com/office/officeart/2008/layout/LinedList"/>
    <dgm:cxn modelId="{DEF3FEE1-580B-4BC2-93D3-2D42DA0EF618}" srcId="{8CA83B57-1D44-404E-A6A2-2B8A97920E8E}" destId="{0A7FE1E6-F679-441C-BEBF-857CA41043BD}" srcOrd="1" destOrd="0" parTransId="{3D75814F-855F-49B8-B672-9DE9DB87FBE8}" sibTransId="{0BE02989-B616-4A18-845A-5DD6ABA52172}"/>
    <dgm:cxn modelId="{1F7604FF-FA13-BE49-A47B-0E1EA32564F4}" type="presOf" srcId="{A99B1AC7-6523-4B3B-A04C-3CF60EA53EFD}" destId="{A99AB00D-31C4-354D-B013-E95BE68ECB52}" srcOrd="0" destOrd="0" presId="urn:microsoft.com/office/officeart/2008/layout/LinedList"/>
    <dgm:cxn modelId="{25C6561A-6EEB-6D45-9851-867782AF3E83}" type="presParOf" srcId="{FA454570-69C8-4B4F-A3EC-EBF8DBBB3CD9}" destId="{EDCF96E0-282B-534D-8901-3A61F83108A0}" srcOrd="0" destOrd="0" presId="urn:microsoft.com/office/officeart/2008/layout/LinedList"/>
    <dgm:cxn modelId="{33CA4115-4CEC-A04C-A6E8-80443EEC109B}" type="presParOf" srcId="{FA454570-69C8-4B4F-A3EC-EBF8DBBB3CD9}" destId="{FD797261-37D0-FD47-95D5-86CDC2A55609}" srcOrd="1" destOrd="0" presId="urn:microsoft.com/office/officeart/2008/layout/LinedList"/>
    <dgm:cxn modelId="{1E86B145-ECFF-AE4D-A61D-0B5B141CB081}" type="presParOf" srcId="{FD797261-37D0-FD47-95D5-86CDC2A55609}" destId="{9E25317C-D9D5-2C41-A370-6B049236A866}" srcOrd="0" destOrd="0" presId="urn:microsoft.com/office/officeart/2008/layout/LinedList"/>
    <dgm:cxn modelId="{D86929D0-0746-9C4E-BCE7-6B7D45026493}" type="presParOf" srcId="{FD797261-37D0-FD47-95D5-86CDC2A55609}" destId="{DBEB82B3-F731-7947-A176-5255C9FECDB7}" srcOrd="1" destOrd="0" presId="urn:microsoft.com/office/officeart/2008/layout/LinedList"/>
    <dgm:cxn modelId="{F55CFC93-703F-F64F-AAE6-CC7176B8D82F}" type="presParOf" srcId="{FA454570-69C8-4B4F-A3EC-EBF8DBBB3CD9}" destId="{887FF3E7-D37E-1A43-A5F4-62960C63CB98}" srcOrd="2" destOrd="0" presId="urn:microsoft.com/office/officeart/2008/layout/LinedList"/>
    <dgm:cxn modelId="{033E9B25-529F-D542-9B69-FBDEC52F14E2}" type="presParOf" srcId="{FA454570-69C8-4B4F-A3EC-EBF8DBBB3CD9}" destId="{193620D9-DC66-0C4C-9A9B-AE7C2A957257}" srcOrd="3" destOrd="0" presId="urn:microsoft.com/office/officeart/2008/layout/LinedList"/>
    <dgm:cxn modelId="{25C5D2C3-9FC7-9946-9BE5-C43F9B62C96A}" type="presParOf" srcId="{193620D9-DC66-0C4C-9A9B-AE7C2A957257}" destId="{F3D93E70-7E4A-AE44-B3C6-29909D32488E}" srcOrd="0" destOrd="0" presId="urn:microsoft.com/office/officeart/2008/layout/LinedList"/>
    <dgm:cxn modelId="{DCAB9CB2-EF85-9348-9F28-87933DB63E14}" type="presParOf" srcId="{193620D9-DC66-0C4C-9A9B-AE7C2A957257}" destId="{B8E144FB-A935-3D40-AE84-5BBF97B47EC2}" srcOrd="1" destOrd="0" presId="urn:microsoft.com/office/officeart/2008/layout/LinedList"/>
    <dgm:cxn modelId="{49A17541-970B-AB43-BB89-DCD18E7CF19C}" type="presParOf" srcId="{FA454570-69C8-4B4F-A3EC-EBF8DBBB3CD9}" destId="{F534C156-37E8-8346-AC90-966F26E3CF23}" srcOrd="4" destOrd="0" presId="urn:microsoft.com/office/officeart/2008/layout/LinedList"/>
    <dgm:cxn modelId="{99FD88BE-597B-904F-B277-E21074DE6A55}" type="presParOf" srcId="{FA454570-69C8-4B4F-A3EC-EBF8DBBB3CD9}" destId="{680DD599-5026-CD4F-92ED-B5A6E7B6A6A2}" srcOrd="5" destOrd="0" presId="urn:microsoft.com/office/officeart/2008/layout/LinedList"/>
    <dgm:cxn modelId="{C4F3E96C-5534-3446-8D0D-E3C8FF12D333}" type="presParOf" srcId="{680DD599-5026-CD4F-92ED-B5A6E7B6A6A2}" destId="{1DB5BD26-A557-A046-A286-EBC97C948347}" srcOrd="0" destOrd="0" presId="urn:microsoft.com/office/officeart/2008/layout/LinedList"/>
    <dgm:cxn modelId="{D28EA928-48C4-1E4B-B161-EA288A588A22}" type="presParOf" srcId="{680DD599-5026-CD4F-92ED-B5A6E7B6A6A2}" destId="{9497CF3E-FE53-9A4A-B367-671BD6FABDD3}" srcOrd="1" destOrd="0" presId="urn:microsoft.com/office/officeart/2008/layout/LinedList"/>
    <dgm:cxn modelId="{616D7A65-3B5E-384E-8B22-E657D2412AB8}" type="presParOf" srcId="{FA454570-69C8-4B4F-A3EC-EBF8DBBB3CD9}" destId="{BB9F5754-F737-824B-8FB7-7118D17756DE}" srcOrd="6" destOrd="0" presId="urn:microsoft.com/office/officeart/2008/layout/LinedList"/>
    <dgm:cxn modelId="{F28A8E70-71D7-1740-9FF9-344881D2E9C2}" type="presParOf" srcId="{FA454570-69C8-4B4F-A3EC-EBF8DBBB3CD9}" destId="{C15AF116-E94E-0341-99B1-D7FEF8CDA89A}" srcOrd="7" destOrd="0" presId="urn:microsoft.com/office/officeart/2008/layout/LinedList"/>
    <dgm:cxn modelId="{A05E9AAF-BCE2-A245-9187-49D9A62180FD}" type="presParOf" srcId="{C15AF116-E94E-0341-99B1-D7FEF8CDA89A}" destId="{A99AB00D-31C4-354D-B013-E95BE68ECB52}" srcOrd="0" destOrd="0" presId="urn:microsoft.com/office/officeart/2008/layout/LinedList"/>
    <dgm:cxn modelId="{42695084-6F5B-5D4A-9B46-761BBB303965}" type="presParOf" srcId="{C15AF116-E94E-0341-99B1-D7FEF8CDA89A}" destId="{AAB17380-3762-3842-9C48-26352DDCECC4}" srcOrd="1" destOrd="0" presId="urn:microsoft.com/office/officeart/2008/layout/LinedList"/>
    <dgm:cxn modelId="{248D486F-FACF-9E47-91EE-9D8749F8DF44}" type="presParOf" srcId="{FA454570-69C8-4B4F-A3EC-EBF8DBBB3CD9}" destId="{35D3FC89-C0DC-4643-8C48-D0BEA13B1D0D}" srcOrd="8" destOrd="0" presId="urn:microsoft.com/office/officeart/2008/layout/LinedList"/>
    <dgm:cxn modelId="{B4C8C499-2E9E-484E-A767-DC2B5FAE0DF2}" type="presParOf" srcId="{FA454570-69C8-4B4F-A3EC-EBF8DBBB3CD9}" destId="{0322BE54-2EA9-8445-AB4B-B497BDD3AD4D}" srcOrd="9" destOrd="0" presId="urn:microsoft.com/office/officeart/2008/layout/LinedList"/>
    <dgm:cxn modelId="{A572A9E0-6659-E44B-94A6-631F2CF7E5E8}" type="presParOf" srcId="{0322BE54-2EA9-8445-AB4B-B497BDD3AD4D}" destId="{D2B7065F-9825-8D49-9924-BA569ED9C028}" srcOrd="0" destOrd="0" presId="urn:microsoft.com/office/officeart/2008/layout/LinedList"/>
    <dgm:cxn modelId="{E15CF741-81E7-B743-9B66-703F6A300E47}" type="presParOf" srcId="{0322BE54-2EA9-8445-AB4B-B497BDD3AD4D}" destId="{84894A38-2419-AA4B-A72E-6BE812B292D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24339B2-8AF6-419A-A60F-C96B18C8053F}" type="doc">
      <dgm:prSet loTypeId="urn:microsoft.com/office/officeart/2008/layout/LinedList" loCatId="process" qsTypeId="urn:microsoft.com/office/officeart/2005/8/quickstyle/simple1" qsCatId="simple" csTypeId="urn:microsoft.com/office/officeart/2005/8/colors/accent1_5" csCatId="accent1" phldr="1"/>
      <dgm:spPr/>
    </dgm:pt>
    <dgm:pt modelId="{90943CCA-4F45-4C53-BC61-8FBFA356CCB2}">
      <dgm:prSet phldrT="[Text]" custT="1"/>
      <dgm:spPr/>
      <dgm:t>
        <a:bodyPr/>
        <a:lstStyle/>
        <a:p>
          <a:r>
            <a:rPr lang="en-US" sz="2400"/>
            <a:t>The term ‘building’ is not defined under the Theft Act 1968</a:t>
          </a:r>
          <a:endParaRPr lang="en-US" sz="2400" dirty="0"/>
        </a:p>
      </dgm:t>
    </dgm:pt>
    <dgm:pt modelId="{72D701FE-0DA7-4B7B-BD25-2DCEAF719D75}" type="parTrans" cxnId="{D74318EE-FC7F-408B-A88A-6FA8BF7AB318}">
      <dgm:prSet/>
      <dgm:spPr/>
      <dgm:t>
        <a:bodyPr/>
        <a:lstStyle/>
        <a:p>
          <a:endParaRPr lang="en-US"/>
        </a:p>
      </dgm:t>
    </dgm:pt>
    <dgm:pt modelId="{45B12BA9-3C29-4655-817A-2E1A12F31D5E}" type="sibTrans" cxnId="{D74318EE-FC7F-408B-A88A-6FA8BF7AB318}">
      <dgm:prSet/>
      <dgm:spPr/>
      <dgm:t>
        <a:bodyPr/>
        <a:lstStyle/>
        <a:p>
          <a:endParaRPr lang="en-US"/>
        </a:p>
      </dgm:t>
    </dgm:pt>
    <dgm:pt modelId="{3A346345-9A12-4EAD-BF3D-8FA20135BE8D}">
      <dgm:prSet phldrT="[Text]" custT="1"/>
      <dgm:spPr/>
      <dgm:t>
        <a:bodyPr/>
        <a:lstStyle/>
        <a:p>
          <a:pPr algn="l"/>
          <a:r>
            <a:rPr lang="en-US" sz="2400" dirty="0"/>
            <a:t>Case law has established a ‘building’ as:</a:t>
          </a:r>
        </a:p>
        <a:p>
          <a:pPr algn="ctr"/>
          <a:r>
            <a:rPr lang="en-US" sz="2400" dirty="0">
              <a:solidFill>
                <a:schemeClr val="accent1"/>
              </a:solidFill>
            </a:rPr>
            <a:t>‘</a:t>
          </a:r>
          <a:r>
            <a:rPr lang="en-US" sz="2400" b="1" i="1" dirty="0">
              <a:solidFill>
                <a:schemeClr val="accent1"/>
              </a:solidFill>
            </a:rPr>
            <a:t>a structure of considerable size &amp; intended to be permanent or at least endure considerable time’ </a:t>
          </a:r>
        </a:p>
      </dgm:t>
    </dgm:pt>
    <dgm:pt modelId="{35B3ADC5-052E-4DA9-ACEC-1333B7D7B717}" type="parTrans" cxnId="{82431667-339F-48D6-95F7-815CF96DF61C}">
      <dgm:prSet/>
      <dgm:spPr/>
      <dgm:t>
        <a:bodyPr/>
        <a:lstStyle/>
        <a:p>
          <a:endParaRPr lang="en-US"/>
        </a:p>
      </dgm:t>
    </dgm:pt>
    <dgm:pt modelId="{09C9F851-9F91-4E91-816F-E535D00DDCCD}" type="sibTrans" cxnId="{82431667-339F-48D6-95F7-815CF96DF61C}">
      <dgm:prSet/>
      <dgm:spPr/>
      <dgm:t>
        <a:bodyPr/>
        <a:lstStyle/>
        <a:p>
          <a:endParaRPr lang="en-US"/>
        </a:p>
      </dgm:t>
    </dgm:pt>
    <dgm:pt modelId="{4494C241-E3B3-4C01-8176-90F7D26EA692}">
      <dgm:prSet phldrT="[Text]" custT="1"/>
      <dgm:spPr/>
      <dgm:t>
        <a:bodyPr/>
        <a:lstStyle/>
        <a:p>
          <a:r>
            <a:rPr lang="en-US" sz="2400" dirty="0"/>
            <a:t>In simple terms a building must have some degree of permanence</a:t>
          </a:r>
        </a:p>
      </dgm:t>
    </dgm:pt>
    <dgm:pt modelId="{4E488F40-DEF0-4ECE-A07F-19E853BA6195}" type="parTrans" cxnId="{BDD287EB-D6DB-43AD-8B07-A9FAD8381B1E}">
      <dgm:prSet/>
      <dgm:spPr/>
      <dgm:t>
        <a:bodyPr/>
        <a:lstStyle/>
        <a:p>
          <a:endParaRPr lang="en-US"/>
        </a:p>
      </dgm:t>
    </dgm:pt>
    <dgm:pt modelId="{4A051697-A34D-4AF8-9E21-20AD3910BB24}" type="sibTrans" cxnId="{BDD287EB-D6DB-43AD-8B07-A9FAD8381B1E}">
      <dgm:prSet/>
      <dgm:spPr/>
      <dgm:t>
        <a:bodyPr/>
        <a:lstStyle/>
        <a:p>
          <a:endParaRPr lang="en-US"/>
        </a:p>
      </dgm:t>
    </dgm:pt>
    <dgm:pt modelId="{02072853-84D2-7549-87C8-96B97A8A7B06}" type="pres">
      <dgm:prSet presAssocID="{D24339B2-8AF6-419A-A60F-C96B18C8053F}" presName="vert0" presStyleCnt="0">
        <dgm:presLayoutVars>
          <dgm:dir/>
          <dgm:animOne val="branch"/>
          <dgm:animLvl val="lvl"/>
        </dgm:presLayoutVars>
      </dgm:prSet>
      <dgm:spPr/>
    </dgm:pt>
    <dgm:pt modelId="{B4F4C8B1-2410-EE4A-B90A-8966A1BC96FE}" type="pres">
      <dgm:prSet presAssocID="{90943CCA-4F45-4C53-BC61-8FBFA356CCB2}" presName="thickLine" presStyleLbl="alignNode1" presStyleIdx="0" presStyleCnt="3"/>
      <dgm:spPr/>
    </dgm:pt>
    <dgm:pt modelId="{ECA9B2E8-DFBF-F94C-8385-691BDE1F411C}" type="pres">
      <dgm:prSet presAssocID="{90943CCA-4F45-4C53-BC61-8FBFA356CCB2}" presName="horz1" presStyleCnt="0"/>
      <dgm:spPr/>
    </dgm:pt>
    <dgm:pt modelId="{3BF8E6CF-95DB-8F41-9238-9399C78F3819}" type="pres">
      <dgm:prSet presAssocID="{90943CCA-4F45-4C53-BC61-8FBFA356CCB2}" presName="tx1" presStyleLbl="revTx" presStyleIdx="0" presStyleCnt="3"/>
      <dgm:spPr/>
    </dgm:pt>
    <dgm:pt modelId="{40ED1743-71F5-8444-B0F5-17D4C4917A6C}" type="pres">
      <dgm:prSet presAssocID="{90943CCA-4F45-4C53-BC61-8FBFA356CCB2}" presName="vert1" presStyleCnt="0"/>
      <dgm:spPr/>
    </dgm:pt>
    <dgm:pt modelId="{298F1F6C-331C-7047-814E-20893B851828}" type="pres">
      <dgm:prSet presAssocID="{3A346345-9A12-4EAD-BF3D-8FA20135BE8D}" presName="thickLine" presStyleLbl="alignNode1" presStyleIdx="1" presStyleCnt="3"/>
      <dgm:spPr/>
    </dgm:pt>
    <dgm:pt modelId="{742ADB4B-45AB-F641-B2F7-7FAED2641240}" type="pres">
      <dgm:prSet presAssocID="{3A346345-9A12-4EAD-BF3D-8FA20135BE8D}" presName="horz1" presStyleCnt="0"/>
      <dgm:spPr/>
    </dgm:pt>
    <dgm:pt modelId="{F618CA44-C1EB-654A-A34F-508C5733E0ED}" type="pres">
      <dgm:prSet presAssocID="{3A346345-9A12-4EAD-BF3D-8FA20135BE8D}" presName="tx1" presStyleLbl="revTx" presStyleIdx="1" presStyleCnt="3"/>
      <dgm:spPr/>
    </dgm:pt>
    <dgm:pt modelId="{7D4DF523-738F-9449-950E-D7731284E1D8}" type="pres">
      <dgm:prSet presAssocID="{3A346345-9A12-4EAD-BF3D-8FA20135BE8D}" presName="vert1" presStyleCnt="0"/>
      <dgm:spPr/>
    </dgm:pt>
    <dgm:pt modelId="{7A981408-3B7C-5F4F-A877-85A03C429AC7}" type="pres">
      <dgm:prSet presAssocID="{4494C241-E3B3-4C01-8176-90F7D26EA692}" presName="thickLine" presStyleLbl="alignNode1" presStyleIdx="2" presStyleCnt="3"/>
      <dgm:spPr/>
    </dgm:pt>
    <dgm:pt modelId="{7E23D93F-E29B-824C-8F7A-B8F644FC169D}" type="pres">
      <dgm:prSet presAssocID="{4494C241-E3B3-4C01-8176-90F7D26EA692}" presName="horz1" presStyleCnt="0"/>
      <dgm:spPr/>
    </dgm:pt>
    <dgm:pt modelId="{3E79FF22-D7B3-3144-9D0A-CCCDFE257F8E}" type="pres">
      <dgm:prSet presAssocID="{4494C241-E3B3-4C01-8176-90F7D26EA692}" presName="tx1" presStyleLbl="revTx" presStyleIdx="2" presStyleCnt="3"/>
      <dgm:spPr/>
    </dgm:pt>
    <dgm:pt modelId="{94892AA8-A7A6-E143-BD24-E77275CF9B8E}" type="pres">
      <dgm:prSet presAssocID="{4494C241-E3B3-4C01-8176-90F7D26EA692}" presName="vert1" presStyleCnt="0"/>
      <dgm:spPr/>
    </dgm:pt>
  </dgm:ptLst>
  <dgm:cxnLst>
    <dgm:cxn modelId="{BD321029-CEE0-DF46-B16D-2E15D4295732}" type="presOf" srcId="{90943CCA-4F45-4C53-BC61-8FBFA356CCB2}" destId="{3BF8E6CF-95DB-8F41-9238-9399C78F3819}" srcOrd="0" destOrd="0" presId="urn:microsoft.com/office/officeart/2008/layout/LinedList"/>
    <dgm:cxn modelId="{82431667-339F-48D6-95F7-815CF96DF61C}" srcId="{D24339B2-8AF6-419A-A60F-C96B18C8053F}" destId="{3A346345-9A12-4EAD-BF3D-8FA20135BE8D}" srcOrd="1" destOrd="0" parTransId="{35B3ADC5-052E-4DA9-ACEC-1333B7D7B717}" sibTransId="{09C9F851-9F91-4E91-816F-E535D00DDCCD}"/>
    <dgm:cxn modelId="{8E8A336D-45CE-5D4A-B59D-177641634E08}" type="presOf" srcId="{4494C241-E3B3-4C01-8176-90F7D26EA692}" destId="{3E79FF22-D7B3-3144-9D0A-CCCDFE257F8E}" srcOrd="0" destOrd="0" presId="urn:microsoft.com/office/officeart/2008/layout/LinedList"/>
    <dgm:cxn modelId="{1F3FDE4F-B435-BE48-89A7-E76BD5561986}" type="presOf" srcId="{3A346345-9A12-4EAD-BF3D-8FA20135BE8D}" destId="{F618CA44-C1EB-654A-A34F-508C5733E0ED}" srcOrd="0" destOrd="0" presId="urn:microsoft.com/office/officeart/2008/layout/LinedList"/>
    <dgm:cxn modelId="{6E7604DD-73FA-494D-B4EA-11209C953F31}" type="presOf" srcId="{D24339B2-8AF6-419A-A60F-C96B18C8053F}" destId="{02072853-84D2-7549-87C8-96B97A8A7B06}" srcOrd="0" destOrd="0" presId="urn:microsoft.com/office/officeart/2008/layout/LinedList"/>
    <dgm:cxn modelId="{BDD287EB-D6DB-43AD-8B07-A9FAD8381B1E}" srcId="{D24339B2-8AF6-419A-A60F-C96B18C8053F}" destId="{4494C241-E3B3-4C01-8176-90F7D26EA692}" srcOrd="2" destOrd="0" parTransId="{4E488F40-DEF0-4ECE-A07F-19E853BA6195}" sibTransId="{4A051697-A34D-4AF8-9E21-20AD3910BB24}"/>
    <dgm:cxn modelId="{D74318EE-FC7F-408B-A88A-6FA8BF7AB318}" srcId="{D24339B2-8AF6-419A-A60F-C96B18C8053F}" destId="{90943CCA-4F45-4C53-BC61-8FBFA356CCB2}" srcOrd="0" destOrd="0" parTransId="{72D701FE-0DA7-4B7B-BD25-2DCEAF719D75}" sibTransId="{45B12BA9-3C29-4655-817A-2E1A12F31D5E}"/>
    <dgm:cxn modelId="{B89A5852-C2D8-E341-BD7E-9670161F0914}" type="presParOf" srcId="{02072853-84D2-7549-87C8-96B97A8A7B06}" destId="{B4F4C8B1-2410-EE4A-B90A-8966A1BC96FE}" srcOrd="0" destOrd="0" presId="urn:microsoft.com/office/officeart/2008/layout/LinedList"/>
    <dgm:cxn modelId="{093C6332-56BA-F84F-857B-2987B601676D}" type="presParOf" srcId="{02072853-84D2-7549-87C8-96B97A8A7B06}" destId="{ECA9B2E8-DFBF-F94C-8385-691BDE1F411C}" srcOrd="1" destOrd="0" presId="urn:microsoft.com/office/officeart/2008/layout/LinedList"/>
    <dgm:cxn modelId="{882FB292-F9A4-FA4C-9BF0-C67795DD4E7F}" type="presParOf" srcId="{ECA9B2E8-DFBF-F94C-8385-691BDE1F411C}" destId="{3BF8E6CF-95DB-8F41-9238-9399C78F3819}" srcOrd="0" destOrd="0" presId="urn:microsoft.com/office/officeart/2008/layout/LinedList"/>
    <dgm:cxn modelId="{047F33D7-5316-EA4A-B238-0841EB3EE1B6}" type="presParOf" srcId="{ECA9B2E8-DFBF-F94C-8385-691BDE1F411C}" destId="{40ED1743-71F5-8444-B0F5-17D4C4917A6C}" srcOrd="1" destOrd="0" presId="urn:microsoft.com/office/officeart/2008/layout/LinedList"/>
    <dgm:cxn modelId="{347B3190-5AE2-2A41-B3DB-4381E95EAE4B}" type="presParOf" srcId="{02072853-84D2-7549-87C8-96B97A8A7B06}" destId="{298F1F6C-331C-7047-814E-20893B851828}" srcOrd="2" destOrd="0" presId="urn:microsoft.com/office/officeart/2008/layout/LinedList"/>
    <dgm:cxn modelId="{BC851F8C-0781-AB47-A949-5944D2F644D3}" type="presParOf" srcId="{02072853-84D2-7549-87C8-96B97A8A7B06}" destId="{742ADB4B-45AB-F641-B2F7-7FAED2641240}" srcOrd="3" destOrd="0" presId="urn:microsoft.com/office/officeart/2008/layout/LinedList"/>
    <dgm:cxn modelId="{C62CFC64-E206-494E-AFC3-0B4ED8A412A0}" type="presParOf" srcId="{742ADB4B-45AB-F641-B2F7-7FAED2641240}" destId="{F618CA44-C1EB-654A-A34F-508C5733E0ED}" srcOrd="0" destOrd="0" presId="urn:microsoft.com/office/officeart/2008/layout/LinedList"/>
    <dgm:cxn modelId="{35CFA53D-E0A1-ED49-9922-1A1E3DFBC5F5}" type="presParOf" srcId="{742ADB4B-45AB-F641-B2F7-7FAED2641240}" destId="{7D4DF523-738F-9449-950E-D7731284E1D8}" srcOrd="1" destOrd="0" presId="urn:microsoft.com/office/officeart/2008/layout/LinedList"/>
    <dgm:cxn modelId="{EF2CDE84-761E-2A4A-B086-49FA02677271}" type="presParOf" srcId="{02072853-84D2-7549-87C8-96B97A8A7B06}" destId="{7A981408-3B7C-5F4F-A877-85A03C429AC7}" srcOrd="4" destOrd="0" presId="urn:microsoft.com/office/officeart/2008/layout/LinedList"/>
    <dgm:cxn modelId="{5D999889-CF3C-6C4E-B8BA-BF1415459FD8}" type="presParOf" srcId="{02072853-84D2-7549-87C8-96B97A8A7B06}" destId="{7E23D93F-E29B-824C-8F7A-B8F644FC169D}" srcOrd="5" destOrd="0" presId="urn:microsoft.com/office/officeart/2008/layout/LinedList"/>
    <dgm:cxn modelId="{D67D28FA-489E-7648-B3FD-B64358593A02}" type="presParOf" srcId="{7E23D93F-E29B-824C-8F7A-B8F644FC169D}" destId="{3E79FF22-D7B3-3144-9D0A-CCCDFE257F8E}" srcOrd="0" destOrd="0" presId="urn:microsoft.com/office/officeart/2008/layout/LinedList"/>
    <dgm:cxn modelId="{A88ADF04-E862-594A-BAB0-67C2190B8161}" type="presParOf" srcId="{7E23D93F-E29B-824C-8F7A-B8F644FC169D}" destId="{94892AA8-A7A6-E143-BD24-E77275CF9B8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BEA09C9-C263-4CAA-B772-4E373E1AC9EB}" type="doc">
      <dgm:prSet loTypeId="urn:microsoft.com/office/officeart/2008/layout/LinedList" loCatId="process" qsTypeId="urn:microsoft.com/office/officeart/2005/8/quickstyle/simple1" qsCatId="simple" csTypeId="urn:microsoft.com/office/officeart/2005/8/colors/accent2_3" csCatId="accent2" phldr="1"/>
      <dgm:spPr/>
      <dgm:t>
        <a:bodyPr/>
        <a:lstStyle/>
        <a:p>
          <a:endParaRPr lang="en-US"/>
        </a:p>
      </dgm:t>
    </dgm:pt>
    <dgm:pt modelId="{78E406C3-F020-4638-8C90-DB58EE5554C9}">
      <dgm:prSet phldrT="[Text]" custT="1"/>
      <dgm:spPr/>
      <dgm:t>
        <a:bodyPr/>
        <a:lstStyle/>
        <a:p>
          <a:r>
            <a:rPr lang="en-US" sz="2400" dirty="0"/>
            <a:t>-Adjoining bedsits in the same house</a:t>
          </a:r>
        </a:p>
      </dgm:t>
    </dgm:pt>
    <dgm:pt modelId="{BE72BEEF-055B-4235-9E60-8EB3F5D55AF1}" type="parTrans" cxnId="{CEB9142F-32B8-4F10-9368-848C5C7DEBE8}">
      <dgm:prSet/>
      <dgm:spPr/>
      <dgm:t>
        <a:bodyPr/>
        <a:lstStyle/>
        <a:p>
          <a:endParaRPr lang="en-US"/>
        </a:p>
      </dgm:t>
    </dgm:pt>
    <dgm:pt modelId="{140C4425-1850-486B-B148-DF447C276BF2}" type="sibTrans" cxnId="{CEB9142F-32B8-4F10-9368-848C5C7DEBE8}">
      <dgm:prSet/>
      <dgm:spPr/>
      <dgm:t>
        <a:bodyPr/>
        <a:lstStyle/>
        <a:p>
          <a:endParaRPr lang="en-US"/>
        </a:p>
      </dgm:t>
    </dgm:pt>
    <dgm:pt modelId="{DBC1A377-ABE0-4EFA-81C0-65CD15FC3001}">
      <dgm:prSet phldrT="[Text]" custT="1"/>
      <dgm:spPr/>
      <dgm:t>
        <a:bodyPr/>
        <a:lstStyle/>
        <a:p>
          <a:r>
            <a:rPr lang="en-US" sz="2400" dirty="0"/>
            <a:t>-Staffrooms/security offices in supermarkets</a:t>
          </a:r>
        </a:p>
      </dgm:t>
    </dgm:pt>
    <dgm:pt modelId="{B418B123-1B8C-4412-A104-699261394314}" type="parTrans" cxnId="{23D8E9A7-5969-407F-9174-738C3A019D63}">
      <dgm:prSet/>
      <dgm:spPr/>
      <dgm:t>
        <a:bodyPr/>
        <a:lstStyle/>
        <a:p>
          <a:endParaRPr lang="en-US"/>
        </a:p>
      </dgm:t>
    </dgm:pt>
    <dgm:pt modelId="{40F4664B-2C54-45BB-AC55-4F287C98ED05}" type="sibTrans" cxnId="{23D8E9A7-5969-407F-9174-738C3A019D63}">
      <dgm:prSet/>
      <dgm:spPr/>
      <dgm:t>
        <a:bodyPr/>
        <a:lstStyle/>
        <a:p>
          <a:endParaRPr lang="en-US"/>
        </a:p>
      </dgm:t>
    </dgm:pt>
    <dgm:pt modelId="{CB11973F-1B65-459A-B796-8220EE41AA6F}">
      <dgm:prSet phldrT="[Text]" custT="1"/>
      <dgm:spPr/>
      <dgm:t>
        <a:bodyPr/>
        <a:lstStyle/>
        <a:p>
          <a:r>
            <a:rPr lang="en-US" sz="2400"/>
            <a:t>-Behind the till area of a shop</a:t>
          </a:r>
          <a:endParaRPr lang="en-US" sz="2400" dirty="0"/>
        </a:p>
      </dgm:t>
    </dgm:pt>
    <dgm:pt modelId="{1354F411-EDEE-4DCE-B882-9479305BFE74}" type="parTrans" cxnId="{B586DBAE-3BFD-474F-8A76-D2BED02313A0}">
      <dgm:prSet/>
      <dgm:spPr/>
      <dgm:t>
        <a:bodyPr/>
        <a:lstStyle/>
        <a:p>
          <a:endParaRPr lang="en-US"/>
        </a:p>
      </dgm:t>
    </dgm:pt>
    <dgm:pt modelId="{49E01818-E221-4AEF-B657-5A5B0680D599}" type="sibTrans" cxnId="{B586DBAE-3BFD-474F-8A76-D2BED02313A0}">
      <dgm:prSet/>
      <dgm:spPr/>
      <dgm:t>
        <a:bodyPr/>
        <a:lstStyle/>
        <a:p>
          <a:endParaRPr lang="en-US"/>
        </a:p>
      </dgm:t>
    </dgm:pt>
    <dgm:pt modelId="{474B5F7E-008B-4975-8A2D-656EE0B9F8D5}">
      <dgm:prSet phldrT="[Text]" custT="1"/>
      <dgm:spPr/>
      <dgm:t>
        <a:bodyPr/>
        <a:lstStyle/>
        <a:p>
          <a:r>
            <a:rPr lang="en-US" sz="2400" dirty="0"/>
            <a:t>-Behind the bar in a pub</a:t>
          </a:r>
        </a:p>
      </dgm:t>
    </dgm:pt>
    <dgm:pt modelId="{8B81DEAF-619C-4A16-8D7D-CF1D4A4B5EC6}" type="parTrans" cxnId="{400E0C78-82E8-4006-B0B6-3F0D818148CB}">
      <dgm:prSet/>
      <dgm:spPr/>
      <dgm:t>
        <a:bodyPr/>
        <a:lstStyle/>
        <a:p>
          <a:endParaRPr lang="en-US"/>
        </a:p>
      </dgm:t>
    </dgm:pt>
    <dgm:pt modelId="{6F872608-76B0-4F0F-BA6B-387252256E32}" type="sibTrans" cxnId="{400E0C78-82E8-4006-B0B6-3F0D818148CB}">
      <dgm:prSet/>
      <dgm:spPr/>
      <dgm:t>
        <a:bodyPr/>
        <a:lstStyle/>
        <a:p>
          <a:endParaRPr lang="en-US"/>
        </a:p>
      </dgm:t>
    </dgm:pt>
    <dgm:pt modelId="{9E977AB9-56F8-43AA-9D90-76E46412E6B4}">
      <dgm:prSet phldrT="[Text]" custT="1"/>
      <dgm:spPr/>
      <dgm:t>
        <a:bodyPr/>
        <a:lstStyle/>
        <a:p>
          <a:r>
            <a:rPr lang="en-US" sz="2400" dirty="0"/>
            <a:t>-Behind a cordoned off area in a gallery or museum</a:t>
          </a:r>
        </a:p>
      </dgm:t>
    </dgm:pt>
    <dgm:pt modelId="{016B7AE4-9172-4935-9418-5BDF5EF476DD}" type="parTrans" cxnId="{076D9B33-B85D-4879-B466-50A733A57E71}">
      <dgm:prSet/>
      <dgm:spPr/>
      <dgm:t>
        <a:bodyPr/>
        <a:lstStyle/>
        <a:p>
          <a:endParaRPr lang="en-US"/>
        </a:p>
      </dgm:t>
    </dgm:pt>
    <dgm:pt modelId="{D6C03115-41DC-48A3-B1B8-A0A5B432A03E}" type="sibTrans" cxnId="{076D9B33-B85D-4879-B466-50A733A57E71}">
      <dgm:prSet/>
      <dgm:spPr/>
      <dgm:t>
        <a:bodyPr/>
        <a:lstStyle/>
        <a:p>
          <a:endParaRPr lang="en-US"/>
        </a:p>
      </dgm:t>
    </dgm:pt>
    <dgm:pt modelId="{769E7A5A-EE4F-614F-90FC-76AD4EC96EB3}" type="pres">
      <dgm:prSet presAssocID="{ABEA09C9-C263-4CAA-B772-4E373E1AC9EB}" presName="vert0" presStyleCnt="0">
        <dgm:presLayoutVars>
          <dgm:dir/>
          <dgm:animOne val="branch"/>
          <dgm:animLvl val="lvl"/>
        </dgm:presLayoutVars>
      </dgm:prSet>
      <dgm:spPr/>
    </dgm:pt>
    <dgm:pt modelId="{C441C93B-DF59-984F-8911-FA0C478A09CE}" type="pres">
      <dgm:prSet presAssocID="{78E406C3-F020-4638-8C90-DB58EE5554C9}" presName="thickLine" presStyleLbl="alignNode1" presStyleIdx="0" presStyleCnt="5"/>
      <dgm:spPr/>
    </dgm:pt>
    <dgm:pt modelId="{23A0715D-4D8B-4E4C-82F9-AF81EAC55610}" type="pres">
      <dgm:prSet presAssocID="{78E406C3-F020-4638-8C90-DB58EE5554C9}" presName="horz1" presStyleCnt="0"/>
      <dgm:spPr/>
    </dgm:pt>
    <dgm:pt modelId="{6E2C29FF-FF42-7F41-8162-A712A6D4D12B}" type="pres">
      <dgm:prSet presAssocID="{78E406C3-F020-4638-8C90-DB58EE5554C9}" presName="tx1" presStyleLbl="revTx" presStyleIdx="0" presStyleCnt="5"/>
      <dgm:spPr/>
    </dgm:pt>
    <dgm:pt modelId="{3D1BE377-A3B1-2E4E-A82F-84088F2AE3CC}" type="pres">
      <dgm:prSet presAssocID="{78E406C3-F020-4638-8C90-DB58EE5554C9}" presName="vert1" presStyleCnt="0"/>
      <dgm:spPr/>
    </dgm:pt>
    <dgm:pt modelId="{03E241AC-A3F1-7A47-ACC0-08B2ADBC69CA}" type="pres">
      <dgm:prSet presAssocID="{DBC1A377-ABE0-4EFA-81C0-65CD15FC3001}" presName="thickLine" presStyleLbl="alignNode1" presStyleIdx="1" presStyleCnt="5"/>
      <dgm:spPr/>
    </dgm:pt>
    <dgm:pt modelId="{BCF02AB4-1D2F-CA43-9E5B-9324C5504312}" type="pres">
      <dgm:prSet presAssocID="{DBC1A377-ABE0-4EFA-81C0-65CD15FC3001}" presName="horz1" presStyleCnt="0"/>
      <dgm:spPr/>
    </dgm:pt>
    <dgm:pt modelId="{BABF438E-145C-EE48-8B4F-DE21554A35B2}" type="pres">
      <dgm:prSet presAssocID="{DBC1A377-ABE0-4EFA-81C0-65CD15FC3001}" presName="tx1" presStyleLbl="revTx" presStyleIdx="1" presStyleCnt="5"/>
      <dgm:spPr/>
    </dgm:pt>
    <dgm:pt modelId="{8DFDE92C-1C80-754F-BE3E-BFC29B81B09A}" type="pres">
      <dgm:prSet presAssocID="{DBC1A377-ABE0-4EFA-81C0-65CD15FC3001}" presName="vert1" presStyleCnt="0"/>
      <dgm:spPr/>
    </dgm:pt>
    <dgm:pt modelId="{FD2327A3-5CCF-5144-B3AD-4CCD29128909}" type="pres">
      <dgm:prSet presAssocID="{CB11973F-1B65-459A-B796-8220EE41AA6F}" presName="thickLine" presStyleLbl="alignNode1" presStyleIdx="2" presStyleCnt="5"/>
      <dgm:spPr/>
    </dgm:pt>
    <dgm:pt modelId="{2CD72DD2-97D9-4A46-A660-345EAAB25315}" type="pres">
      <dgm:prSet presAssocID="{CB11973F-1B65-459A-B796-8220EE41AA6F}" presName="horz1" presStyleCnt="0"/>
      <dgm:spPr/>
    </dgm:pt>
    <dgm:pt modelId="{B898A011-164A-4E4F-B52F-62D84070F49E}" type="pres">
      <dgm:prSet presAssocID="{CB11973F-1B65-459A-B796-8220EE41AA6F}" presName="tx1" presStyleLbl="revTx" presStyleIdx="2" presStyleCnt="5"/>
      <dgm:spPr/>
    </dgm:pt>
    <dgm:pt modelId="{C9F05137-F038-644B-A850-375913B1D400}" type="pres">
      <dgm:prSet presAssocID="{CB11973F-1B65-459A-B796-8220EE41AA6F}" presName="vert1" presStyleCnt="0"/>
      <dgm:spPr/>
    </dgm:pt>
    <dgm:pt modelId="{382D6E98-98D5-8C46-8E7D-CFF9A533BF70}" type="pres">
      <dgm:prSet presAssocID="{474B5F7E-008B-4975-8A2D-656EE0B9F8D5}" presName="thickLine" presStyleLbl="alignNode1" presStyleIdx="3" presStyleCnt="5"/>
      <dgm:spPr/>
    </dgm:pt>
    <dgm:pt modelId="{F85BF6DB-6FE2-D44B-B7FB-2FAE7FAE2D11}" type="pres">
      <dgm:prSet presAssocID="{474B5F7E-008B-4975-8A2D-656EE0B9F8D5}" presName="horz1" presStyleCnt="0"/>
      <dgm:spPr/>
    </dgm:pt>
    <dgm:pt modelId="{8F459DB2-5E1A-E24D-931F-86F384A187CF}" type="pres">
      <dgm:prSet presAssocID="{474B5F7E-008B-4975-8A2D-656EE0B9F8D5}" presName="tx1" presStyleLbl="revTx" presStyleIdx="3" presStyleCnt="5"/>
      <dgm:spPr/>
    </dgm:pt>
    <dgm:pt modelId="{1461F249-B3D2-D244-B3D7-F975B9142D43}" type="pres">
      <dgm:prSet presAssocID="{474B5F7E-008B-4975-8A2D-656EE0B9F8D5}" presName="vert1" presStyleCnt="0"/>
      <dgm:spPr/>
    </dgm:pt>
    <dgm:pt modelId="{027FE016-686B-8C4F-9A40-0628DE83F5FA}" type="pres">
      <dgm:prSet presAssocID="{9E977AB9-56F8-43AA-9D90-76E46412E6B4}" presName="thickLine" presStyleLbl="alignNode1" presStyleIdx="4" presStyleCnt="5"/>
      <dgm:spPr/>
    </dgm:pt>
    <dgm:pt modelId="{5162A2DA-889E-B24B-9F92-DA11AFC78A57}" type="pres">
      <dgm:prSet presAssocID="{9E977AB9-56F8-43AA-9D90-76E46412E6B4}" presName="horz1" presStyleCnt="0"/>
      <dgm:spPr/>
    </dgm:pt>
    <dgm:pt modelId="{C5E343F2-5D95-E648-A4FF-5A3C7EB36524}" type="pres">
      <dgm:prSet presAssocID="{9E977AB9-56F8-43AA-9D90-76E46412E6B4}" presName="tx1" presStyleLbl="revTx" presStyleIdx="4" presStyleCnt="5"/>
      <dgm:spPr/>
    </dgm:pt>
    <dgm:pt modelId="{E2F8F938-660F-6C4E-B572-010A3580303F}" type="pres">
      <dgm:prSet presAssocID="{9E977AB9-56F8-43AA-9D90-76E46412E6B4}" presName="vert1" presStyleCnt="0"/>
      <dgm:spPr/>
    </dgm:pt>
  </dgm:ptLst>
  <dgm:cxnLst>
    <dgm:cxn modelId="{CEB9142F-32B8-4F10-9368-848C5C7DEBE8}" srcId="{ABEA09C9-C263-4CAA-B772-4E373E1AC9EB}" destId="{78E406C3-F020-4638-8C90-DB58EE5554C9}" srcOrd="0" destOrd="0" parTransId="{BE72BEEF-055B-4235-9E60-8EB3F5D55AF1}" sibTransId="{140C4425-1850-486B-B148-DF447C276BF2}"/>
    <dgm:cxn modelId="{076D9B33-B85D-4879-B466-50A733A57E71}" srcId="{ABEA09C9-C263-4CAA-B772-4E373E1AC9EB}" destId="{9E977AB9-56F8-43AA-9D90-76E46412E6B4}" srcOrd="4" destOrd="0" parTransId="{016B7AE4-9172-4935-9418-5BDF5EF476DD}" sibTransId="{D6C03115-41DC-48A3-B1B8-A0A5B432A03E}"/>
    <dgm:cxn modelId="{97087640-6710-224A-97E8-8BA883CCDEF0}" type="presOf" srcId="{CB11973F-1B65-459A-B796-8220EE41AA6F}" destId="{B898A011-164A-4E4F-B52F-62D84070F49E}" srcOrd="0" destOrd="0" presId="urn:microsoft.com/office/officeart/2008/layout/LinedList"/>
    <dgm:cxn modelId="{400E0C78-82E8-4006-B0B6-3F0D818148CB}" srcId="{ABEA09C9-C263-4CAA-B772-4E373E1AC9EB}" destId="{474B5F7E-008B-4975-8A2D-656EE0B9F8D5}" srcOrd="3" destOrd="0" parTransId="{8B81DEAF-619C-4A16-8D7D-CF1D4A4B5EC6}" sibTransId="{6F872608-76B0-4F0F-BA6B-387252256E32}"/>
    <dgm:cxn modelId="{208AD281-D24A-4F42-8A0C-4EDD3108F355}" type="presOf" srcId="{ABEA09C9-C263-4CAA-B772-4E373E1AC9EB}" destId="{769E7A5A-EE4F-614F-90FC-76AD4EC96EB3}" srcOrd="0" destOrd="0" presId="urn:microsoft.com/office/officeart/2008/layout/LinedList"/>
    <dgm:cxn modelId="{927B539A-9B85-F640-960E-D499ACA363CE}" type="presOf" srcId="{78E406C3-F020-4638-8C90-DB58EE5554C9}" destId="{6E2C29FF-FF42-7F41-8162-A712A6D4D12B}" srcOrd="0" destOrd="0" presId="urn:microsoft.com/office/officeart/2008/layout/LinedList"/>
    <dgm:cxn modelId="{23D8E9A7-5969-407F-9174-738C3A019D63}" srcId="{ABEA09C9-C263-4CAA-B772-4E373E1AC9EB}" destId="{DBC1A377-ABE0-4EFA-81C0-65CD15FC3001}" srcOrd="1" destOrd="0" parTransId="{B418B123-1B8C-4412-A104-699261394314}" sibTransId="{40F4664B-2C54-45BB-AC55-4F287C98ED05}"/>
    <dgm:cxn modelId="{B586DBAE-3BFD-474F-8A76-D2BED02313A0}" srcId="{ABEA09C9-C263-4CAA-B772-4E373E1AC9EB}" destId="{CB11973F-1B65-459A-B796-8220EE41AA6F}" srcOrd="2" destOrd="0" parTransId="{1354F411-EDEE-4DCE-B882-9479305BFE74}" sibTransId="{49E01818-E221-4AEF-B657-5A5B0680D599}"/>
    <dgm:cxn modelId="{D0FA74B6-8C94-4444-9F4C-36AA2FF15136}" type="presOf" srcId="{9E977AB9-56F8-43AA-9D90-76E46412E6B4}" destId="{C5E343F2-5D95-E648-A4FF-5A3C7EB36524}" srcOrd="0" destOrd="0" presId="urn:microsoft.com/office/officeart/2008/layout/LinedList"/>
    <dgm:cxn modelId="{018878C7-1E8B-B74D-8332-6D3E034A0DBC}" type="presOf" srcId="{474B5F7E-008B-4975-8A2D-656EE0B9F8D5}" destId="{8F459DB2-5E1A-E24D-931F-86F384A187CF}" srcOrd="0" destOrd="0" presId="urn:microsoft.com/office/officeart/2008/layout/LinedList"/>
    <dgm:cxn modelId="{96346EE5-602D-174A-A95D-71152FE2E0FA}" type="presOf" srcId="{DBC1A377-ABE0-4EFA-81C0-65CD15FC3001}" destId="{BABF438E-145C-EE48-8B4F-DE21554A35B2}" srcOrd="0" destOrd="0" presId="urn:microsoft.com/office/officeart/2008/layout/LinedList"/>
    <dgm:cxn modelId="{11BE7FDB-FBE0-634E-B6C0-D46BEDBEB274}" type="presParOf" srcId="{769E7A5A-EE4F-614F-90FC-76AD4EC96EB3}" destId="{C441C93B-DF59-984F-8911-FA0C478A09CE}" srcOrd="0" destOrd="0" presId="urn:microsoft.com/office/officeart/2008/layout/LinedList"/>
    <dgm:cxn modelId="{5E75046F-6928-A545-BE84-F6CD4E4C437D}" type="presParOf" srcId="{769E7A5A-EE4F-614F-90FC-76AD4EC96EB3}" destId="{23A0715D-4D8B-4E4C-82F9-AF81EAC55610}" srcOrd="1" destOrd="0" presId="urn:microsoft.com/office/officeart/2008/layout/LinedList"/>
    <dgm:cxn modelId="{172C90A6-460B-274E-877E-7D77E3CCFE13}" type="presParOf" srcId="{23A0715D-4D8B-4E4C-82F9-AF81EAC55610}" destId="{6E2C29FF-FF42-7F41-8162-A712A6D4D12B}" srcOrd="0" destOrd="0" presId="urn:microsoft.com/office/officeart/2008/layout/LinedList"/>
    <dgm:cxn modelId="{2CD775A4-F8CB-C047-A24E-5F35067F68CE}" type="presParOf" srcId="{23A0715D-4D8B-4E4C-82F9-AF81EAC55610}" destId="{3D1BE377-A3B1-2E4E-A82F-84088F2AE3CC}" srcOrd="1" destOrd="0" presId="urn:microsoft.com/office/officeart/2008/layout/LinedList"/>
    <dgm:cxn modelId="{704ACBDD-DAF2-7B4E-9AE6-3A50440C8F31}" type="presParOf" srcId="{769E7A5A-EE4F-614F-90FC-76AD4EC96EB3}" destId="{03E241AC-A3F1-7A47-ACC0-08B2ADBC69CA}" srcOrd="2" destOrd="0" presId="urn:microsoft.com/office/officeart/2008/layout/LinedList"/>
    <dgm:cxn modelId="{2D53C0EC-6A80-0145-B74F-99C3A681840C}" type="presParOf" srcId="{769E7A5A-EE4F-614F-90FC-76AD4EC96EB3}" destId="{BCF02AB4-1D2F-CA43-9E5B-9324C5504312}" srcOrd="3" destOrd="0" presId="urn:microsoft.com/office/officeart/2008/layout/LinedList"/>
    <dgm:cxn modelId="{588260FA-0608-4B4C-84AF-E5DDAB669398}" type="presParOf" srcId="{BCF02AB4-1D2F-CA43-9E5B-9324C5504312}" destId="{BABF438E-145C-EE48-8B4F-DE21554A35B2}" srcOrd="0" destOrd="0" presId="urn:microsoft.com/office/officeart/2008/layout/LinedList"/>
    <dgm:cxn modelId="{6388ED5D-1E09-F144-BD49-A0152262E608}" type="presParOf" srcId="{BCF02AB4-1D2F-CA43-9E5B-9324C5504312}" destId="{8DFDE92C-1C80-754F-BE3E-BFC29B81B09A}" srcOrd="1" destOrd="0" presId="urn:microsoft.com/office/officeart/2008/layout/LinedList"/>
    <dgm:cxn modelId="{26CD2A93-EAEA-0246-913D-60B7A44C6DCA}" type="presParOf" srcId="{769E7A5A-EE4F-614F-90FC-76AD4EC96EB3}" destId="{FD2327A3-5CCF-5144-B3AD-4CCD29128909}" srcOrd="4" destOrd="0" presId="urn:microsoft.com/office/officeart/2008/layout/LinedList"/>
    <dgm:cxn modelId="{7BCC5631-77A1-6949-AE0D-9E105C07C73C}" type="presParOf" srcId="{769E7A5A-EE4F-614F-90FC-76AD4EC96EB3}" destId="{2CD72DD2-97D9-4A46-A660-345EAAB25315}" srcOrd="5" destOrd="0" presId="urn:microsoft.com/office/officeart/2008/layout/LinedList"/>
    <dgm:cxn modelId="{729C8777-17CA-C84D-9992-ABDBA031E09D}" type="presParOf" srcId="{2CD72DD2-97D9-4A46-A660-345EAAB25315}" destId="{B898A011-164A-4E4F-B52F-62D84070F49E}" srcOrd="0" destOrd="0" presId="urn:microsoft.com/office/officeart/2008/layout/LinedList"/>
    <dgm:cxn modelId="{7E95DB90-4196-E843-9C18-D982A61CF100}" type="presParOf" srcId="{2CD72DD2-97D9-4A46-A660-345EAAB25315}" destId="{C9F05137-F038-644B-A850-375913B1D400}" srcOrd="1" destOrd="0" presId="urn:microsoft.com/office/officeart/2008/layout/LinedList"/>
    <dgm:cxn modelId="{7CB7E584-B9F8-E449-8CDC-DD70155ED7B7}" type="presParOf" srcId="{769E7A5A-EE4F-614F-90FC-76AD4EC96EB3}" destId="{382D6E98-98D5-8C46-8E7D-CFF9A533BF70}" srcOrd="6" destOrd="0" presId="urn:microsoft.com/office/officeart/2008/layout/LinedList"/>
    <dgm:cxn modelId="{585DF2D6-3484-2A42-A223-1B427E156B9B}" type="presParOf" srcId="{769E7A5A-EE4F-614F-90FC-76AD4EC96EB3}" destId="{F85BF6DB-6FE2-D44B-B7FB-2FAE7FAE2D11}" srcOrd="7" destOrd="0" presId="urn:microsoft.com/office/officeart/2008/layout/LinedList"/>
    <dgm:cxn modelId="{F16DF312-B174-1148-AC2C-ACC375895BB4}" type="presParOf" srcId="{F85BF6DB-6FE2-D44B-B7FB-2FAE7FAE2D11}" destId="{8F459DB2-5E1A-E24D-931F-86F384A187CF}" srcOrd="0" destOrd="0" presId="urn:microsoft.com/office/officeart/2008/layout/LinedList"/>
    <dgm:cxn modelId="{9C9B9534-2E85-8A46-B230-09B67A6BCAE3}" type="presParOf" srcId="{F85BF6DB-6FE2-D44B-B7FB-2FAE7FAE2D11}" destId="{1461F249-B3D2-D244-B3D7-F975B9142D43}" srcOrd="1" destOrd="0" presId="urn:microsoft.com/office/officeart/2008/layout/LinedList"/>
    <dgm:cxn modelId="{F2C9C9A4-E833-CF48-B141-25ADDD6084A9}" type="presParOf" srcId="{769E7A5A-EE4F-614F-90FC-76AD4EC96EB3}" destId="{027FE016-686B-8C4F-9A40-0628DE83F5FA}" srcOrd="8" destOrd="0" presId="urn:microsoft.com/office/officeart/2008/layout/LinedList"/>
    <dgm:cxn modelId="{B21812B0-548B-E049-A107-9731318B18C3}" type="presParOf" srcId="{769E7A5A-EE4F-614F-90FC-76AD4EC96EB3}" destId="{5162A2DA-889E-B24B-9F92-DA11AFC78A57}" srcOrd="9" destOrd="0" presId="urn:microsoft.com/office/officeart/2008/layout/LinedList"/>
    <dgm:cxn modelId="{69E25E3D-B27D-C640-855A-AD8E6C692222}" type="presParOf" srcId="{5162A2DA-889E-B24B-9F92-DA11AFC78A57}" destId="{C5E343F2-5D95-E648-A4FF-5A3C7EB36524}" srcOrd="0" destOrd="0" presId="urn:microsoft.com/office/officeart/2008/layout/LinedList"/>
    <dgm:cxn modelId="{D91BBA1A-0B41-2140-96D5-69F29AD6FEB0}" type="presParOf" srcId="{5162A2DA-889E-B24B-9F92-DA11AFC78A57}" destId="{E2F8F938-660F-6C4E-B572-010A3580303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C0B4906-6ABA-424C-BD84-101F08A6FAD8}" type="doc">
      <dgm:prSet loTypeId="urn:microsoft.com/office/officeart/2005/8/layout/list1" loCatId="process" qsTypeId="urn:microsoft.com/office/officeart/2005/8/quickstyle/simple2" qsCatId="simple" csTypeId="urn:microsoft.com/office/officeart/2005/8/colors/accent6_4" csCatId="accent6" phldr="1"/>
      <dgm:spPr/>
      <dgm:t>
        <a:bodyPr/>
        <a:lstStyle/>
        <a:p>
          <a:endParaRPr lang="en-US"/>
        </a:p>
      </dgm:t>
    </dgm:pt>
    <dgm:pt modelId="{C30C6D00-522E-4060-85A8-15483C981542}">
      <dgm:prSet phldrT="[Text]" custT="1"/>
      <dgm:spPr/>
      <dgm:t>
        <a:bodyPr/>
        <a:lstStyle/>
        <a:p>
          <a:pPr algn="ctr"/>
          <a:r>
            <a:rPr lang="en-US" sz="2800" dirty="0"/>
            <a:t>Trespasser</a:t>
          </a:r>
        </a:p>
      </dgm:t>
    </dgm:pt>
    <dgm:pt modelId="{4EFBF20F-0343-4DC6-87A1-A969F2C78E1C}" type="parTrans" cxnId="{05E3C493-8E24-4546-9921-9BBCE2D095F3}">
      <dgm:prSet/>
      <dgm:spPr/>
      <dgm:t>
        <a:bodyPr/>
        <a:lstStyle/>
        <a:p>
          <a:endParaRPr lang="en-US"/>
        </a:p>
      </dgm:t>
    </dgm:pt>
    <dgm:pt modelId="{CE77358E-E662-4658-80F1-046A1E220297}" type="sibTrans" cxnId="{05E3C493-8E24-4546-9921-9BBCE2D095F3}">
      <dgm:prSet/>
      <dgm:spPr/>
      <dgm:t>
        <a:bodyPr/>
        <a:lstStyle/>
        <a:p>
          <a:endParaRPr lang="en-US"/>
        </a:p>
      </dgm:t>
    </dgm:pt>
    <dgm:pt modelId="{B75911BB-35A0-49EC-800A-760CFC360197}">
      <dgm:prSet phldrT="[Text]" custT="1"/>
      <dgm:spPr/>
      <dgm:t>
        <a:bodyPr/>
        <a:lstStyle/>
        <a:p>
          <a:r>
            <a:rPr lang="en-US" sz="2400" dirty="0"/>
            <a:t>A person will be deemed to be trespassing if they either:</a:t>
          </a:r>
        </a:p>
      </dgm:t>
    </dgm:pt>
    <dgm:pt modelId="{7DAE6C36-83E7-4D10-BF5C-6E7E9C8C1E82}" type="parTrans" cxnId="{73BABACA-5AC4-4E6B-9107-DB9E19CF7262}">
      <dgm:prSet/>
      <dgm:spPr/>
      <dgm:t>
        <a:bodyPr/>
        <a:lstStyle/>
        <a:p>
          <a:endParaRPr lang="en-US"/>
        </a:p>
      </dgm:t>
    </dgm:pt>
    <dgm:pt modelId="{C611AE11-3DCC-47AC-BE56-FF3AAFB51AF9}" type="sibTrans" cxnId="{73BABACA-5AC4-4E6B-9107-DB9E19CF7262}">
      <dgm:prSet/>
      <dgm:spPr/>
      <dgm:t>
        <a:bodyPr/>
        <a:lstStyle/>
        <a:p>
          <a:endParaRPr lang="en-US"/>
        </a:p>
      </dgm:t>
    </dgm:pt>
    <dgm:pt modelId="{39F5CDC3-075F-4958-9593-7ACB560F34F4}">
      <dgm:prSet phldrT="[Text]" custT="1"/>
      <dgm:spPr/>
      <dgm:t>
        <a:bodyPr/>
        <a:lstStyle/>
        <a:p>
          <a:r>
            <a:rPr lang="en-US" sz="2400" b="1" i="1" u="none" dirty="0">
              <a:solidFill>
                <a:schemeClr val="accent6"/>
              </a:solidFill>
            </a:rPr>
            <a:t>KNOW</a:t>
          </a:r>
          <a:r>
            <a:rPr lang="en-US" sz="2400" dirty="0"/>
            <a:t> or are (subjectively)</a:t>
          </a:r>
          <a:r>
            <a:rPr lang="en-US" sz="2400" b="1" i="1" dirty="0"/>
            <a:t> </a:t>
          </a:r>
          <a:r>
            <a:rPr lang="en-US" sz="2400" b="1" i="1" dirty="0">
              <a:solidFill>
                <a:schemeClr val="accent6"/>
              </a:solidFill>
            </a:rPr>
            <a:t>RECKLESS </a:t>
          </a:r>
          <a:r>
            <a:rPr lang="en-US" sz="2400" dirty="0"/>
            <a:t>that they have crossed the boundary without either:</a:t>
          </a:r>
        </a:p>
      </dgm:t>
    </dgm:pt>
    <dgm:pt modelId="{8D0202CC-4E1E-4775-AA5E-128FB0F31D61}" type="parTrans" cxnId="{4AB2A4A3-5FCF-437F-9455-8C6B4E283115}">
      <dgm:prSet/>
      <dgm:spPr/>
      <dgm:t>
        <a:bodyPr/>
        <a:lstStyle/>
        <a:p>
          <a:endParaRPr lang="en-US"/>
        </a:p>
      </dgm:t>
    </dgm:pt>
    <dgm:pt modelId="{B5E17166-168F-49F1-A6A7-369508652EE1}" type="sibTrans" cxnId="{4AB2A4A3-5FCF-437F-9455-8C6B4E283115}">
      <dgm:prSet/>
      <dgm:spPr/>
      <dgm:t>
        <a:bodyPr/>
        <a:lstStyle/>
        <a:p>
          <a:endParaRPr lang="en-US"/>
        </a:p>
      </dgm:t>
    </dgm:pt>
    <dgm:pt modelId="{A4D298E8-4B96-40F9-8DB4-BDF4BB8B74F0}">
      <dgm:prSet phldrT="[Text]" custT="1"/>
      <dgm:spPr/>
      <dgm:t>
        <a:bodyPr/>
        <a:lstStyle/>
        <a:p>
          <a:r>
            <a:rPr lang="en-US" sz="2400" b="1" i="1" dirty="0">
              <a:solidFill>
                <a:schemeClr val="accent6"/>
              </a:solidFill>
            </a:rPr>
            <a:t>CONSENT</a:t>
          </a:r>
          <a:r>
            <a:rPr lang="en-US" sz="2400" dirty="0"/>
            <a:t> to do so (express or implied permission) or</a:t>
          </a:r>
        </a:p>
      </dgm:t>
    </dgm:pt>
    <dgm:pt modelId="{4BFBDCB7-687F-4889-924E-B6D7B34A2340}" type="parTrans" cxnId="{E3622A6D-CEF1-414D-9D6E-B5B6A8CA1FDC}">
      <dgm:prSet/>
      <dgm:spPr/>
      <dgm:t>
        <a:bodyPr/>
        <a:lstStyle/>
        <a:p>
          <a:endParaRPr lang="en-US"/>
        </a:p>
      </dgm:t>
    </dgm:pt>
    <dgm:pt modelId="{EA1E74C2-A418-4E6F-8DFA-08CBB5A762EB}" type="sibTrans" cxnId="{E3622A6D-CEF1-414D-9D6E-B5B6A8CA1FDC}">
      <dgm:prSet/>
      <dgm:spPr/>
      <dgm:t>
        <a:bodyPr/>
        <a:lstStyle/>
        <a:p>
          <a:endParaRPr lang="en-US"/>
        </a:p>
      </dgm:t>
    </dgm:pt>
    <dgm:pt modelId="{C50E6257-E99B-4EF6-B2D8-F0CD31323910}">
      <dgm:prSet phldrT="[Text]" custT="1"/>
      <dgm:spPr/>
      <dgm:t>
        <a:bodyPr/>
        <a:lstStyle/>
        <a:p>
          <a:r>
            <a:rPr lang="en-US" sz="2400" b="1" i="1" dirty="0">
              <a:solidFill>
                <a:schemeClr val="accent6"/>
              </a:solidFill>
            </a:rPr>
            <a:t>RIGHT BY LAW </a:t>
          </a:r>
          <a:r>
            <a:rPr lang="en-US" sz="2400" dirty="0"/>
            <a:t>to do so…</a:t>
          </a:r>
        </a:p>
      </dgm:t>
    </dgm:pt>
    <dgm:pt modelId="{55CC7539-CE09-497C-9CE5-7FA94A3592E5}" type="parTrans" cxnId="{70C8650B-63B5-43BB-905F-18E54087BDC6}">
      <dgm:prSet/>
      <dgm:spPr/>
      <dgm:t>
        <a:bodyPr/>
        <a:lstStyle/>
        <a:p>
          <a:endParaRPr lang="en-US"/>
        </a:p>
      </dgm:t>
    </dgm:pt>
    <dgm:pt modelId="{133156D7-C59B-4B3E-8B25-DA7B9DB64325}" type="sibTrans" cxnId="{70C8650B-63B5-43BB-905F-18E54087BDC6}">
      <dgm:prSet/>
      <dgm:spPr/>
      <dgm:t>
        <a:bodyPr/>
        <a:lstStyle/>
        <a:p>
          <a:endParaRPr lang="en-US"/>
        </a:p>
      </dgm:t>
    </dgm:pt>
    <dgm:pt modelId="{E04A3800-E662-704B-82D6-64C99E0E67E4}" type="pres">
      <dgm:prSet presAssocID="{8C0B4906-6ABA-424C-BD84-101F08A6FAD8}" presName="linear" presStyleCnt="0">
        <dgm:presLayoutVars>
          <dgm:dir/>
          <dgm:animLvl val="lvl"/>
          <dgm:resizeHandles val="exact"/>
        </dgm:presLayoutVars>
      </dgm:prSet>
      <dgm:spPr/>
    </dgm:pt>
    <dgm:pt modelId="{DE1C8D90-337B-664A-9F71-4550EF789B29}" type="pres">
      <dgm:prSet presAssocID="{C30C6D00-522E-4060-85A8-15483C981542}" presName="parentLin" presStyleCnt="0"/>
      <dgm:spPr/>
    </dgm:pt>
    <dgm:pt modelId="{7D87533D-1BB3-1347-A852-08C369CFBB3D}" type="pres">
      <dgm:prSet presAssocID="{C30C6D00-522E-4060-85A8-15483C981542}" presName="parentLeftMargin" presStyleLbl="node1" presStyleIdx="0" presStyleCnt="1"/>
      <dgm:spPr/>
    </dgm:pt>
    <dgm:pt modelId="{04356AFC-1985-6242-B9A6-51D1A8F67EEE}" type="pres">
      <dgm:prSet presAssocID="{C30C6D00-522E-4060-85A8-15483C981542}" presName="parentText" presStyleLbl="node1" presStyleIdx="0" presStyleCnt="1">
        <dgm:presLayoutVars>
          <dgm:chMax val="0"/>
          <dgm:bulletEnabled val="1"/>
        </dgm:presLayoutVars>
      </dgm:prSet>
      <dgm:spPr/>
    </dgm:pt>
    <dgm:pt modelId="{CD9997B0-A015-D844-894D-185C6AA9F52C}" type="pres">
      <dgm:prSet presAssocID="{C30C6D00-522E-4060-85A8-15483C981542}" presName="negativeSpace" presStyleCnt="0"/>
      <dgm:spPr/>
    </dgm:pt>
    <dgm:pt modelId="{6E0F95B6-8D0A-AE4A-BED3-FE48E0028023}" type="pres">
      <dgm:prSet presAssocID="{C30C6D00-522E-4060-85A8-15483C981542}" presName="childText" presStyleLbl="conFgAcc1" presStyleIdx="0" presStyleCnt="1" custLinFactNeighborY="8009">
        <dgm:presLayoutVars>
          <dgm:bulletEnabled val="1"/>
        </dgm:presLayoutVars>
      </dgm:prSet>
      <dgm:spPr/>
    </dgm:pt>
  </dgm:ptLst>
  <dgm:cxnLst>
    <dgm:cxn modelId="{0C32700A-CA18-FE44-97C6-59B561C2C073}" type="presOf" srcId="{A4D298E8-4B96-40F9-8DB4-BDF4BB8B74F0}" destId="{6E0F95B6-8D0A-AE4A-BED3-FE48E0028023}" srcOrd="0" destOrd="2" presId="urn:microsoft.com/office/officeart/2005/8/layout/list1"/>
    <dgm:cxn modelId="{70C8650B-63B5-43BB-905F-18E54087BDC6}" srcId="{C30C6D00-522E-4060-85A8-15483C981542}" destId="{C50E6257-E99B-4EF6-B2D8-F0CD31323910}" srcOrd="3" destOrd="0" parTransId="{55CC7539-CE09-497C-9CE5-7FA94A3592E5}" sibTransId="{133156D7-C59B-4B3E-8B25-DA7B9DB64325}"/>
    <dgm:cxn modelId="{36C6970F-B08E-8145-8BF9-EEEEA4802DCA}" type="presOf" srcId="{B75911BB-35A0-49EC-800A-760CFC360197}" destId="{6E0F95B6-8D0A-AE4A-BED3-FE48E0028023}" srcOrd="0" destOrd="0" presId="urn:microsoft.com/office/officeart/2005/8/layout/list1"/>
    <dgm:cxn modelId="{E3622A6D-CEF1-414D-9D6E-B5B6A8CA1FDC}" srcId="{C30C6D00-522E-4060-85A8-15483C981542}" destId="{A4D298E8-4B96-40F9-8DB4-BDF4BB8B74F0}" srcOrd="2" destOrd="0" parTransId="{4BFBDCB7-687F-4889-924E-B6D7B34A2340}" sibTransId="{EA1E74C2-A418-4E6F-8DFA-08CBB5A762EB}"/>
    <dgm:cxn modelId="{F5439A8E-8EE7-4D49-B7C5-2133F8F7AECB}" type="presOf" srcId="{39F5CDC3-075F-4958-9593-7ACB560F34F4}" destId="{6E0F95B6-8D0A-AE4A-BED3-FE48E0028023}" srcOrd="0" destOrd="1" presId="urn:microsoft.com/office/officeart/2005/8/layout/list1"/>
    <dgm:cxn modelId="{05E3C493-8E24-4546-9921-9BBCE2D095F3}" srcId="{8C0B4906-6ABA-424C-BD84-101F08A6FAD8}" destId="{C30C6D00-522E-4060-85A8-15483C981542}" srcOrd="0" destOrd="0" parTransId="{4EFBF20F-0343-4DC6-87A1-A969F2C78E1C}" sibTransId="{CE77358E-E662-4658-80F1-046A1E220297}"/>
    <dgm:cxn modelId="{D31189A2-63A9-7D45-8119-6144E235B85F}" type="presOf" srcId="{C30C6D00-522E-4060-85A8-15483C981542}" destId="{7D87533D-1BB3-1347-A852-08C369CFBB3D}" srcOrd="0" destOrd="0" presId="urn:microsoft.com/office/officeart/2005/8/layout/list1"/>
    <dgm:cxn modelId="{4AB2A4A3-5FCF-437F-9455-8C6B4E283115}" srcId="{C30C6D00-522E-4060-85A8-15483C981542}" destId="{39F5CDC3-075F-4958-9593-7ACB560F34F4}" srcOrd="1" destOrd="0" parTransId="{8D0202CC-4E1E-4775-AA5E-128FB0F31D61}" sibTransId="{B5E17166-168F-49F1-A6A7-369508652EE1}"/>
    <dgm:cxn modelId="{A3569FCA-562D-A648-A386-192A0BAFFA37}" type="presOf" srcId="{C50E6257-E99B-4EF6-B2D8-F0CD31323910}" destId="{6E0F95B6-8D0A-AE4A-BED3-FE48E0028023}" srcOrd="0" destOrd="3" presId="urn:microsoft.com/office/officeart/2005/8/layout/list1"/>
    <dgm:cxn modelId="{73BABACA-5AC4-4E6B-9107-DB9E19CF7262}" srcId="{C30C6D00-522E-4060-85A8-15483C981542}" destId="{B75911BB-35A0-49EC-800A-760CFC360197}" srcOrd="0" destOrd="0" parTransId="{7DAE6C36-83E7-4D10-BF5C-6E7E9C8C1E82}" sibTransId="{C611AE11-3DCC-47AC-BE56-FF3AAFB51AF9}"/>
    <dgm:cxn modelId="{A41CFAD9-FC8E-BE4D-8985-5F71AEEDE2EE}" type="presOf" srcId="{8C0B4906-6ABA-424C-BD84-101F08A6FAD8}" destId="{E04A3800-E662-704B-82D6-64C99E0E67E4}" srcOrd="0" destOrd="0" presId="urn:microsoft.com/office/officeart/2005/8/layout/list1"/>
    <dgm:cxn modelId="{D476CAE0-91AD-124D-B3AC-50C79DBC46FC}" type="presOf" srcId="{C30C6D00-522E-4060-85A8-15483C981542}" destId="{04356AFC-1985-6242-B9A6-51D1A8F67EEE}" srcOrd="1" destOrd="0" presId="urn:microsoft.com/office/officeart/2005/8/layout/list1"/>
    <dgm:cxn modelId="{C62CB1CD-B2B4-A245-8940-A3A5BDF53692}" type="presParOf" srcId="{E04A3800-E662-704B-82D6-64C99E0E67E4}" destId="{DE1C8D90-337B-664A-9F71-4550EF789B29}" srcOrd="0" destOrd="0" presId="urn:microsoft.com/office/officeart/2005/8/layout/list1"/>
    <dgm:cxn modelId="{96C21A85-5446-CA4E-B872-3AFB7A33C7A6}" type="presParOf" srcId="{DE1C8D90-337B-664A-9F71-4550EF789B29}" destId="{7D87533D-1BB3-1347-A852-08C369CFBB3D}" srcOrd="0" destOrd="0" presId="urn:microsoft.com/office/officeart/2005/8/layout/list1"/>
    <dgm:cxn modelId="{38CB1777-C8F5-DB48-9409-2B3B7C88AE8D}" type="presParOf" srcId="{DE1C8D90-337B-664A-9F71-4550EF789B29}" destId="{04356AFC-1985-6242-B9A6-51D1A8F67EEE}" srcOrd="1" destOrd="0" presId="urn:microsoft.com/office/officeart/2005/8/layout/list1"/>
    <dgm:cxn modelId="{49908A77-7B0C-5A48-8B20-1AED5ADB82DE}" type="presParOf" srcId="{E04A3800-E662-704B-82D6-64C99E0E67E4}" destId="{CD9997B0-A015-D844-894D-185C6AA9F52C}" srcOrd="1" destOrd="0" presId="urn:microsoft.com/office/officeart/2005/8/layout/list1"/>
    <dgm:cxn modelId="{82C46140-5AAA-7644-A5BE-C1D9D0F120CA}" type="presParOf" srcId="{E04A3800-E662-704B-82D6-64C99E0E67E4}" destId="{6E0F95B6-8D0A-AE4A-BED3-FE48E0028023}" srcOrd="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D969A98-331A-49A1-A7D7-69B48ADE84EE}" type="doc">
      <dgm:prSet loTypeId="urn:microsoft.com/office/officeart/2008/layout/LinedList" loCatId="process" qsTypeId="urn:microsoft.com/office/officeart/2005/8/quickstyle/simple1" qsCatId="simple" csTypeId="urn:microsoft.com/office/officeart/2005/8/colors/accent3_3" csCatId="accent3" phldr="1"/>
      <dgm:spPr/>
      <dgm:t>
        <a:bodyPr/>
        <a:lstStyle/>
        <a:p>
          <a:endParaRPr lang="en-US"/>
        </a:p>
      </dgm:t>
    </dgm:pt>
    <dgm:pt modelId="{F13F650F-51BD-4074-B76D-3D0AC4170A7F}">
      <dgm:prSet phldrT="[Text]"/>
      <dgm:spPr/>
      <dgm:t>
        <a:bodyPr/>
        <a:lstStyle/>
        <a:p>
          <a:r>
            <a:rPr lang="en-US" b="0" dirty="0">
              <a:solidFill>
                <a:srgbClr val="FF0000"/>
              </a:solidFill>
            </a:rPr>
            <a:t>S</a:t>
          </a:r>
          <a:r>
            <a:rPr lang="en-US" b="0" dirty="0"/>
            <a:t>teal</a:t>
          </a:r>
        </a:p>
      </dgm:t>
    </dgm:pt>
    <dgm:pt modelId="{D4D99C32-1190-4926-8B29-9A9EB9F59F11}" type="parTrans" cxnId="{361F7877-FA04-4F60-B795-23B5BB284324}">
      <dgm:prSet/>
      <dgm:spPr/>
      <dgm:t>
        <a:bodyPr/>
        <a:lstStyle/>
        <a:p>
          <a:endParaRPr lang="en-US"/>
        </a:p>
      </dgm:t>
    </dgm:pt>
    <dgm:pt modelId="{B28B18C5-D269-4208-88F3-3F86FC45FAB6}" type="sibTrans" cxnId="{361F7877-FA04-4F60-B795-23B5BB284324}">
      <dgm:prSet/>
      <dgm:spPr/>
      <dgm:t>
        <a:bodyPr/>
        <a:lstStyle/>
        <a:p>
          <a:endParaRPr lang="en-US"/>
        </a:p>
      </dgm:t>
    </dgm:pt>
    <dgm:pt modelId="{7207E723-27CA-4273-BD13-3FC237CE46C8}">
      <dgm:prSet phldrT="[Text]"/>
      <dgm:spPr/>
      <dgm:t>
        <a:bodyPr/>
        <a:lstStyle/>
        <a:p>
          <a:r>
            <a:rPr lang="en-US" b="0" dirty="0">
              <a:solidFill>
                <a:srgbClr val="FF0000"/>
              </a:solidFill>
            </a:rPr>
            <a:t>I</a:t>
          </a:r>
          <a:r>
            <a:rPr lang="en-US" b="0" dirty="0"/>
            <a:t>nflict G.B.H.</a:t>
          </a:r>
        </a:p>
      </dgm:t>
    </dgm:pt>
    <dgm:pt modelId="{23170D80-8692-43C7-B350-48D618F366B7}" type="parTrans" cxnId="{4E2063FB-03CD-40D8-B079-6679F5E4702E}">
      <dgm:prSet/>
      <dgm:spPr/>
      <dgm:t>
        <a:bodyPr/>
        <a:lstStyle/>
        <a:p>
          <a:endParaRPr lang="en-US"/>
        </a:p>
      </dgm:t>
    </dgm:pt>
    <dgm:pt modelId="{671304EB-3A6A-4E25-B5D4-E2D708CF784B}" type="sibTrans" cxnId="{4E2063FB-03CD-40D8-B079-6679F5E4702E}">
      <dgm:prSet/>
      <dgm:spPr/>
      <dgm:t>
        <a:bodyPr/>
        <a:lstStyle/>
        <a:p>
          <a:endParaRPr lang="en-US"/>
        </a:p>
      </dgm:t>
    </dgm:pt>
    <dgm:pt modelId="{E60A68BE-2DB9-4934-9BDD-FC78143DD3B3}">
      <dgm:prSet phldrT="[Text]"/>
      <dgm:spPr/>
      <dgm:t>
        <a:bodyPr/>
        <a:lstStyle/>
        <a:p>
          <a:r>
            <a:rPr lang="en-US" b="0" dirty="0">
              <a:solidFill>
                <a:srgbClr val="FF0000"/>
              </a:solidFill>
            </a:rPr>
            <a:t>D</a:t>
          </a:r>
          <a:r>
            <a:rPr lang="en-US" b="0" dirty="0"/>
            <a:t>amage</a:t>
          </a:r>
        </a:p>
      </dgm:t>
    </dgm:pt>
    <dgm:pt modelId="{74F65E29-F26F-4216-85C6-CF0DAA5D7047}" type="parTrans" cxnId="{8674A170-E5E2-4FCA-A6CC-4F4FD6512A05}">
      <dgm:prSet/>
      <dgm:spPr/>
      <dgm:t>
        <a:bodyPr/>
        <a:lstStyle/>
        <a:p>
          <a:endParaRPr lang="en-US"/>
        </a:p>
      </dgm:t>
    </dgm:pt>
    <dgm:pt modelId="{519099A4-173B-4B61-BDA4-240626DC7CE8}" type="sibTrans" cxnId="{8674A170-E5E2-4FCA-A6CC-4F4FD6512A05}">
      <dgm:prSet/>
      <dgm:spPr/>
      <dgm:t>
        <a:bodyPr/>
        <a:lstStyle/>
        <a:p>
          <a:endParaRPr lang="en-US"/>
        </a:p>
      </dgm:t>
    </dgm:pt>
    <dgm:pt modelId="{DBAEFFB0-BBF4-7443-82C5-A7DEC899B52B}" type="pres">
      <dgm:prSet presAssocID="{4D969A98-331A-49A1-A7D7-69B48ADE84EE}" presName="vert0" presStyleCnt="0">
        <dgm:presLayoutVars>
          <dgm:dir/>
          <dgm:animOne val="branch"/>
          <dgm:animLvl val="lvl"/>
        </dgm:presLayoutVars>
      </dgm:prSet>
      <dgm:spPr/>
    </dgm:pt>
    <dgm:pt modelId="{9C7B72E2-0EC8-C94D-9186-1904760409BC}" type="pres">
      <dgm:prSet presAssocID="{F13F650F-51BD-4074-B76D-3D0AC4170A7F}" presName="thickLine" presStyleLbl="alignNode1" presStyleIdx="0" presStyleCnt="3"/>
      <dgm:spPr/>
    </dgm:pt>
    <dgm:pt modelId="{970D6725-7A54-4D4A-854F-BF89A7E229C1}" type="pres">
      <dgm:prSet presAssocID="{F13F650F-51BD-4074-B76D-3D0AC4170A7F}" presName="horz1" presStyleCnt="0"/>
      <dgm:spPr/>
    </dgm:pt>
    <dgm:pt modelId="{6DE1421C-5990-5248-8C86-82DEA596C88A}" type="pres">
      <dgm:prSet presAssocID="{F13F650F-51BD-4074-B76D-3D0AC4170A7F}" presName="tx1" presStyleLbl="revTx" presStyleIdx="0" presStyleCnt="3"/>
      <dgm:spPr/>
    </dgm:pt>
    <dgm:pt modelId="{6902848F-C023-794D-9C1E-01F0402162CB}" type="pres">
      <dgm:prSet presAssocID="{F13F650F-51BD-4074-B76D-3D0AC4170A7F}" presName="vert1" presStyleCnt="0"/>
      <dgm:spPr/>
    </dgm:pt>
    <dgm:pt modelId="{AF06D1DB-B014-6B4D-97A4-05488FF34F5A}" type="pres">
      <dgm:prSet presAssocID="{7207E723-27CA-4273-BD13-3FC237CE46C8}" presName="thickLine" presStyleLbl="alignNode1" presStyleIdx="1" presStyleCnt="3"/>
      <dgm:spPr/>
    </dgm:pt>
    <dgm:pt modelId="{1CFC6747-7760-2E48-8FFF-1444408ED6FC}" type="pres">
      <dgm:prSet presAssocID="{7207E723-27CA-4273-BD13-3FC237CE46C8}" presName="horz1" presStyleCnt="0"/>
      <dgm:spPr/>
    </dgm:pt>
    <dgm:pt modelId="{91CB3C4A-48F9-D849-AAD5-E9DA67B2AE91}" type="pres">
      <dgm:prSet presAssocID="{7207E723-27CA-4273-BD13-3FC237CE46C8}" presName="tx1" presStyleLbl="revTx" presStyleIdx="1" presStyleCnt="3"/>
      <dgm:spPr/>
    </dgm:pt>
    <dgm:pt modelId="{348609A3-44A7-E544-9E56-D9BD1EF143AA}" type="pres">
      <dgm:prSet presAssocID="{7207E723-27CA-4273-BD13-3FC237CE46C8}" presName="vert1" presStyleCnt="0"/>
      <dgm:spPr/>
    </dgm:pt>
    <dgm:pt modelId="{140E9B4E-F974-0E4A-8530-71A12182DD23}" type="pres">
      <dgm:prSet presAssocID="{E60A68BE-2DB9-4934-9BDD-FC78143DD3B3}" presName="thickLine" presStyleLbl="alignNode1" presStyleIdx="2" presStyleCnt="3"/>
      <dgm:spPr/>
    </dgm:pt>
    <dgm:pt modelId="{26CEAE76-7446-2C45-9422-7FF56956ECA1}" type="pres">
      <dgm:prSet presAssocID="{E60A68BE-2DB9-4934-9BDD-FC78143DD3B3}" presName="horz1" presStyleCnt="0"/>
      <dgm:spPr/>
    </dgm:pt>
    <dgm:pt modelId="{3E9CAA40-3F08-5F4C-899C-3999AF249FB9}" type="pres">
      <dgm:prSet presAssocID="{E60A68BE-2DB9-4934-9BDD-FC78143DD3B3}" presName="tx1" presStyleLbl="revTx" presStyleIdx="2" presStyleCnt="3"/>
      <dgm:spPr/>
    </dgm:pt>
    <dgm:pt modelId="{033099F0-02AB-0A45-8A76-3EB8464F5ED3}" type="pres">
      <dgm:prSet presAssocID="{E60A68BE-2DB9-4934-9BDD-FC78143DD3B3}" presName="vert1" presStyleCnt="0"/>
      <dgm:spPr/>
    </dgm:pt>
  </dgm:ptLst>
  <dgm:cxnLst>
    <dgm:cxn modelId="{A8A7B60E-14AD-AA4B-A26A-B884C3F52D21}" type="presOf" srcId="{F13F650F-51BD-4074-B76D-3D0AC4170A7F}" destId="{6DE1421C-5990-5248-8C86-82DEA596C88A}" srcOrd="0" destOrd="0" presId="urn:microsoft.com/office/officeart/2008/layout/LinedList"/>
    <dgm:cxn modelId="{4D61E83F-ADEE-DA42-9B16-178E62E90426}" type="presOf" srcId="{4D969A98-331A-49A1-A7D7-69B48ADE84EE}" destId="{DBAEFFB0-BBF4-7443-82C5-A7DEC899B52B}" srcOrd="0" destOrd="0" presId="urn:microsoft.com/office/officeart/2008/layout/LinedList"/>
    <dgm:cxn modelId="{8674A170-E5E2-4FCA-A6CC-4F4FD6512A05}" srcId="{4D969A98-331A-49A1-A7D7-69B48ADE84EE}" destId="{E60A68BE-2DB9-4934-9BDD-FC78143DD3B3}" srcOrd="2" destOrd="0" parTransId="{74F65E29-F26F-4216-85C6-CF0DAA5D7047}" sibTransId="{519099A4-173B-4B61-BDA4-240626DC7CE8}"/>
    <dgm:cxn modelId="{361F7877-FA04-4F60-B795-23B5BB284324}" srcId="{4D969A98-331A-49A1-A7D7-69B48ADE84EE}" destId="{F13F650F-51BD-4074-B76D-3D0AC4170A7F}" srcOrd="0" destOrd="0" parTransId="{D4D99C32-1190-4926-8B29-9A9EB9F59F11}" sibTransId="{B28B18C5-D269-4208-88F3-3F86FC45FAB6}"/>
    <dgm:cxn modelId="{A157DDAC-8A9F-6545-877C-7D4C74897957}" type="presOf" srcId="{7207E723-27CA-4273-BD13-3FC237CE46C8}" destId="{91CB3C4A-48F9-D849-AAD5-E9DA67B2AE91}" srcOrd="0" destOrd="0" presId="urn:microsoft.com/office/officeart/2008/layout/LinedList"/>
    <dgm:cxn modelId="{FD4E98C8-7811-D54B-93C0-B4EC6602332D}" type="presOf" srcId="{E60A68BE-2DB9-4934-9BDD-FC78143DD3B3}" destId="{3E9CAA40-3F08-5F4C-899C-3999AF249FB9}" srcOrd="0" destOrd="0" presId="urn:microsoft.com/office/officeart/2008/layout/LinedList"/>
    <dgm:cxn modelId="{4E2063FB-03CD-40D8-B079-6679F5E4702E}" srcId="{4D969A98-331A-49A1-A7D7-69B48ADE84EE}" destId="{7207E723-27CA-4273-BD13-3FC237CE46C8}" srcOrd="1" destOrd="0" parTransId="{23170D80-8692-43C7-B350-48D618F366B7}" sibTransId="{671304EB-3A6A-4E25-B5D4-E2D708CF784B}"/>
    <dgm:cxn modelId="{C93D7314-55C2-2E45-8B06-54D39B0991AD}" type="presParOf" srcId="{DBAEFFB0-BBF4-7443-82C5-A7DEC899B52B}" destId="{9C7B72E2-0EC8-C94D-9186-1904760409BC}" srcOrd="0" destOrd="0" presId="urn:microsoft.com/office/officeart/2008/layout/LinedList"/>
    <dgm:cxn modelId="{A12889ED-C99A-6D44-89ED-3640F6D94EBF}" type="presParOf" srcId="{DBAEFFB0-BBF4-7443-82C5-A7DEC899B52B}" destId="{970D6725-7A54-4D4A-854F-BF89A7E229C1}" srcOrd="1" destOrd="0" presId="urn:microsoft.com/office/officeart/2008/layout/LinedList"/>
    <dgm:cxn modelId="{05E63610-B8EE-A14C-AB90-E1C332E84357}" type="presParOf" srcId="{970D6725-7A54-4D4A-854F-BF89A7E229C1}" destId="{6DE1421C-5990-5248-8C86-82DEA596C88A}" srcOrd="0" destOrd="0" presId="urn:microsoft.com/office/officeart/2008/layout/LinedList"/>
    <dgm:cxn modelId="{2481D5F1-24C0-2D40-8D41-1BB18C9BCEB4}" type="presParOf" srcId="{970D6725-7A54-4D4A-854F-BF89A7E229C1}" destId="{6902848F-C023-794D-9C1E-01F0402162CB}" srcOrd="1" destOrd="0" presId="urn:microsoft.com/office/officeart/2008/layout/LinedList"/>
    <dgm:cxn modelId="{5FB8AC92-2925-1F45-8B0E-9C66B4AF88B3}" type="presParOf" srcId="{DBAEFFB0-BBF4-7443-82C5-A7DEC899B52B}" destId="{AF06D1DB-B014-6B4D-97A4-05488FF34F5A}" srcOrd="2" destOrd="0" presId="urn:microsoft.com/office/officeart/2008/layout/LinedList"/>
    <dgm:cxn modelId="{BBAF512D-11E0-5F48-8CA7-CAE07F26040D}" type="presParOf" srcId="{DBAEFFB0-BBF4-7443-82C5-A7DEC899B52B}" destId="{1CFC6747-7760-2E48-8FFF-1444408ED6FC}" srcOrd="3" destOrd="0" presId="urn:microsoft.com/office/officeart/2008/layout/LinedList"/>
    <dgm:cxn modelId="{24805681-ED84-644F-ADA9-69DA363EB9EB}" type="presParOf" srcId="{1CFC6747-7760-2E48-8FFF-1444408ED6FC}" destId="{91CB3C4A-48F9-D849-AAD5-E9DA67B2AE91}" srcOrd="0" destOrd="0" presId="urn:microsoft.com/office/officeart/2008/layout/LinedList"/>
    <dgm:cxn modelId="{DB05FC62-7EC7-D74E-AF33-6D82905ADBCD}" type="presParOf" srcId="{1CFC6747-7760-2E48-8FFF-1444408ED6FC}" destId="{348609A3-44A7-E544-9E56-D9BD1EF143AA}" srcOrd="1" destOrd="0" presId="urn:microsoft.com/office/officeart/2008/layout/LinedList"/>
    <dgm:cxn modelId="{E6EE5065-FF8F-4E41-B74C-ED036FAA7C61}" type="presParOf" srcId="{DBAEFFB0-BBF4-7443-82C5-A7DEC899B52B}" destId="{140E9B4E-F974-0E4A-8530-71A12182DD23}" srcOrd="4" destOrd="0" presId="urn:microsoft.com/office/officeart/2008/layout/LinedList"/>
    <dgm:cxn modelId="{2C1E4975-11B7-6C44-9BB8-2A7C5FDB77F4}" type="presParOf" srcId="{DBAEFFB0-BBF4-7443-82C5-A7DEC899B52B}" destId="{26CEAE76-7446-2C45-9422-7FF56956ECA1}" srcOrd="5" destOrd="0" presId="urn:microsoft.com/office/officeart/2008/layout/LinedList"/>
    <dgm:cxn modelId="{51CD77FC-7308-3941-A97E-356671008FCA}" type="presParOf" srcId="{26CEAE76-7446-2C45-9422-7FF56956ECA1}" destId="{3E9CAA40-3F08-5F4C-899C-3999AF249FB9}" srcOrd="0" destOrd="0" presId="urn:microsoft.com/office/officeart/2008/layout/LinedList"/>
    <dgm:cxn modelId="{71721FA8-EADD-9540-914F-BB2A1A6E530E}" type="presParOf" srcId="{26CEAE76-7446-2C45-9422-7FF56956ECA1}" destId="{033099F0-02AB-0A45-8A76-3EB8464F5ED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CCAD1D0-4C72-4AFB-925D-49DB7F8DF575}" type="doc">
      <dgm:prSet loTypeId="urn:microsoft.com/office/officeart/2005/8/layout/vList2" loCatId="process" qsTypeId="urn:microsoft.com/office/officeart/2005/8/quickstyle/simple1" qsCatId="simple" csTypeId="urn:microsoft.com/office/officeart/2005/8/colors/accent0_2" csCatId="mainScheme" phldr="1"/>
      <dgm:spPr/>
    </dgm:pt>
    <dgm:pt modelId="{EA45350B-1FD9-45CC-8062-30D3AC4AD58F}">
      <dgm:prSet phldrT="[Text]" custT="1"/>
      <dgm:spPr/>
      <dgm:t>
        <a:bodyPr/>
        <a:lstStyle/>
        <a:p>
          <a:r>
            <a:rPr lang="en-US" sz="2400" dirty="0"/>
            <a:t>A person is guilty of burglary if </a:t>
          </a:r>
          <a:r>
            <a:rPr lang="en-US" sz="2400" b="1" dirty="0">
              <a:solidFill>
                <a:srgbClr val="FF0000"/>
              </a:solidFill>
            </a:rPr>
            <a:t>having </a:t>
          </a:r>
          <a:r>
            <a:rPr lang="en-US" sz="2400" b="1" i="1" dirty="0">
              <a:solidFill>
                <a:srgbClr val="FF0000"/>
              </a:solidFill>
            </a:rPr>
            <a:t>entered</a:t>
          </a:r>
          <a:r>
            <a:rPr lang="en-US" sz="2400" b="1" dirty="0">
              <a:solidFill>
                <a:srgbClr val="FF0000"/>
              </a:solidFill>
            </a:rPr>
            <a:t> </a:t>
          </a:r>
          <a:r>
            <a:rPr lang="en-US" sz="2400" dirty="0"/>
            <a:t>a </a:t>
          </a:r>
          <a:r>
            <a:rPr lang="en-US" sz="2400" b="1" i="1" dirty="0"/>
            <a:t>building or part of a building as a trespasser </a:t>
          </a:r>
          <a:r>
            <a:rPr lang="en-US" sz="2400" dirty="0"/>
            <a:t>he goes on to:</a:t>
          </a:r>
        </a:p>
      </dgm:t>
    </dgm:pt>
    <dgm:pt modelId="{08651903-0D97-4D42-A4C8-B1F6B9F29146}" type="parTrans" cxnId="{E8699E16-D246-44CE-B353-5625218B8375}">
      <dgm:prSet/>
      <dgm:spPr/>
      <dgm:t>
        <a:bodyPr/>
        <a:lstStyle/>
        <a:p>
          <a:endParaRPr lang="en-US"/>
        </a:p>
      </dgm:t>
    </dgm:pt>
    <dgm:pt modelId="{75F0B007-0640-4F99-995E-35BBC4C2ECD8}" type="sibTrans" cxnId="{E8699E16-D246-44CE-B353-5625218B8375}">
      <dgm:prSet/>
      <dgm:spPr/>
      <dgm:t>
        <a:bodyPr/>
        <a:lstStyle/>
        <a:p>
          <a:endParaRPr lang="en-US"/>
        </a:p>
      </dgm:t>
    </dgm:pt>
    <dgm:pt modelId="{EEC92A8C-D837-496E-9343-5FE587CA50F9}">
      <dgm:prSet phldrT="[Text]" custT="1"/>
      <dgm:spPr/>
      <dgm:t>
        <a:bodyPr/>
        <a:lstStyle/>
        <a:p>
          <a:r>
            <a:rPr lang="en-US" sz="2400" u="sng" dirty="0">
              <a:solidFill>
                <a:schemeClr val="accent6"/>
              </a:solidFill>
            </a:rPr>
            <a:t>S</a:t>
          </a:r>
          <a:r>
            <a:rPr lang="en-US" sz="2400" dirty="0">
              <a:solidFill>
                <a:srgbClr val="FF0000"/>
              </a:solidFill>
            </a:rPr>
            <a:t>teal</a:t>
          </a:r>
          <a:r>
            <a:rPr lang="en-US" sz="2400" dirty="0"/>
            <a:t> or </a:t>
          </a:r>
          <a:r>
            <a:rPr lang="en-US" sz="2400" dirty="0">
              <a:solidFill>
                <a:srgbClr val="FF0000"/>
              </a:solidFill>
            </a:rPr>
            <a:t>attempt</a:t>
          </a:r>
          <a:r>
            <a:rPr lang="en-US" sz="2400" dirty="0"/>
            <a:t> to steal anything therein </a:t>
          </a:r>
          <a:r>
            <a:rPr lang="en-US" sz="2400" b="1" i="1" dirty="0"/>
            <a:t>OR</a:t>
          </a:r>
        </a:p>
      </dgm:t>
    </dgm:pt>
    <dgm:pt modelId="{5DF98127-DD36-4014-A8BC-09E134D2AC35}" type="parTrans" cxnId="{535D0A8E-1B9E-4F1A-9427-66D4B5C53733}">
      <dgm:prSet/>
      <dgm:spPr/>
      <dgm:t>
        <a:bodyPr/>
        <a:lstStyle/>
        <a:p>
          <a:endParaRPr lang="en-US"/>
        </a:p>
      </dgm:t>
    </dgm:pt>
    <dgm:pt modelId="{49A1459E-8B0D-46B7-9C2D-D53928391887}" type="sibTrans" cxnId="{535D0A8E-1B9E-4F1A-9427-66D4B5C53733}">
      <dgm:prSet/>
      <dgm:spPr/>
      <dgm:t>
        <a:bodyPr/>
        <a:lstStyle/>
        <a:p>
          <a:endParaRPr lang="en-US"/>
        </a:p>
      </dgm:t>
    </dgm:pt>
    <dgm:pt modelId="{24D23C3B-E1B8-4DB7-A937-76169770DEFE}">
      <dgm:prSet phldrT="[Text]" custT="1"/>
      <dgm:spPr/>
      <dgm:t>
        <a:bodyPr/>
        <a:lstStyle/>
        <a:p>
          <a:r>
            <a:rPr lang="en-US" sz="2400" u="sng" dirty="0">
              <a:solidFill>
                <a:schemeClr val="accent6"/>
              </a:solidFill>
            </a:rPr>
            <a:t>I</a:t>
          </a:r>
          <a:r>
            <a:rPr lang="en-US" sz="2400" dirty="0">
              <a:solidFill>
                <a:srgbClr val="FF0000"/>
              </a:solidFill>
            </a:rPr>
            <a:t>nflict</a:t>
          </a:r>
          <a:r>
            <a:rPr lang="en-US" sz="2400" dirty="0"/>
            <a:t> or </a:t>
          </a:r>
          <a:r>
            <a:rPr lang="en-US" sz="2400" dirty="0">
              <a:solidFill>
                <a:srgbClr val="FF0000"/>
              </a:solidFill>
            </a:rPr>
            <a:t>attempt </a:t>
          </a:r>
          <a:r>
            <a:rPr lang="en-US" sz="2400" dirty="0"/>
            <a:t>to inflict </a:t>
          </a:r>
          <a:r>
            <a:rPr lang="en-US" sz="2400" dirty="0">
              <a:solidFill>
                <a:srgbClr val="FF0000"/>
              </a:solidFill>
            </a:rPr>
            <a:t>grievous bodily harm </a:t>
          </a:r>
          <a:r>
            <a:rPr lang="en-US" sz="2400" dirty="0"/>
            <a:t>on any person therein</a:t>
          </a:r>
        </a:p>
      </dgm:t>
    </dgm:pt>
    <dgm:pt modelId="{B658B7E2-E957-42C9-9555-3939AED6C986}" type="sibTrans" cxnId="{4D05F1DF-0A55-4455-BFE5-0DB04AA9D258}">
      <dgm:prSet/>
      <dgm:spPr/>
      <dgm:t>
        <a:bodyPr/>
        <a:lstStyle/>
        <a:p>
          <a:endParaRPr lang="en-US"/>
        </a:p>
      </dgm:t>
    </dgm:pt>
    <dgm:pt modelId="{877FBC87-2F69-462F-BD1E-EAF1728143D4}" type="parTrans" cxnId="{4D05F1DF-0A55-4455-BFE5-0DB04AA9D258}">
      <dgm:prSet/>
      <dgm:spPr/>
      <dgm:t>
        <a:bodyPr/>
        <a:lstStyle/>
        <a:p>
          <a:endParaRPr lang="en-US"/>
        </a:p>
      </dgm:t>
    </dgm:pt>
    <dgm:pt modelId="{E5CC7CB5-2679-BD47-A89A-CB4BF3B9F368}" type="pres">
      <dgm:prSet presAssocID="{ECCAD1D0-4C72-4AFB-925D-49DB7F8DF575}" presName="linear" presStyleCnt="0">
        <dgm:presLayoutVars>
          <dgm:animLvl val="lvl"/>
          <dgm:resizeHandles val="exact"/>
        </dgm:presLayoutVars>
      </dgm:prSet>
      <dgm:spPr/>
    </dgm:pt>
    <dgm:pt modelId="{65FB6A9D-9324-1449-8FD4-083D5BEDA63D}" type="pres">
      <dgm:prSet presAssocID="{EA45350B-1FD9-45CC-8062-30D3AC4AD58F}" presName="parentText" presStyleLbl="node1" presStyleIdx="0" presStyleCnt="3">
        <dgm:presLayoutVars>
          <dgm:chMax val="0"/>
          <dgm:bulletEnabled val="1"/>
        </dgm:presLayoutVars>
      </dgm:prSet>
      <dgm:spPr/>
    </dgm:pt>
    <dgm:pt modelId="{7324EFB7-815A-984E-A585-58E34348E71E}" type="pres">
      <dgm:prSet presAssocID="{75F0B007-0640-4F99-995E-35BBC4C2ECD8}" presName="spacer" presStyleCnt="0"/>
      <dgm:spPr/>
    </dgm:pt>
    <dgm:pt modelId="{CFBF092D-E83F-9B43-9537-DEE051FC9EF4}" type="pres">
      <dgm:prSet presAssocID="{EEC92A8C-D837-496E-9343-5FE587CA50F9}" presName="parentText" presStyleLbl="node1" presStyleIdx="1" presStyleCnt="3">
        <dgm:presLayoutVars>
          <dgm:chMax val="0"/>
          <dgm:bulletEnabled val="1"/>
        </dgm:presLayoutVars>
      </dgm:prSet>
      <dgm:spPr/>
    </dgm:pt>
    <dgm:pt modelId="{0B64881F-546F-BD43-BB42-F8C63D410F93}" type="pres">
      <dgm:prSet presAssocID="{49A1459E-8B0D-46B7-9C2D-D53928391887}" presName="spacer" presStyleCnt="0"/>
      <dgm:spPr/>
    </dgm:pt>
    <dgm:pt modelId="{49B26948-C48E-8449-ABDA-40C92902A22E}" type="pres">
      <dgm:prSet presAssocID="{24D23C3B-E1B8-4DB7-A937-76169770DEFE}" presName="parentText" presStyleLbl="node1" presStyleIdx="2" presStyleCnt="3">
        <dgm:presLayoutVars>
          <dgm:chMax val="0"/>
          <dgm:bulletEnabled val="1"/>
        </dgm:presLayoutVars>
      </dgm:prSet>
      <dgm:spPr/>
    </dgm:pt>
  </dgm:ptLst>
  <dgm:cxnLst>
    <dgm:cxn modelId="{E8699E16-D246-44CE-B353-5625218B8375}" srcId="{ECCAD1D0-4C72-4AFB-925D-49DB7F8DF575}" destId="{EA45350B-1FD9-45CC-8062-30D3AC4AD58F}" srcOrd="0" destOrd="0" parTransId="{08651903-0D97-4D42-A4C8-B1F6B9F29146}" sibTransId="{75F0B007-0640-4F99-995E-35BBC4C2ECD8}"/>
    <dgm:cxn modelId="{A0C58838-BE2E-E34A-889A-517991414762}" type="presOf" srcId="{EA45350B-1FD9-45CC-8062-30D3AC4AD58F}" destId="{65FB6A9D-9324-1449-8FD4-083D5BEDA63D}" srcOrd="0" destOrd="0" presId="urn:microsoft.com/office/officeart/2005/8/layout/vList2"/>
    <dgm:cxn modelId="{535D0A8E-1B9E-4F1A-9427-66D4B5C53733}" srcId="{ECCAD1D0-4C72-4AFB-925D-49DB7F8DF575}" destId="{EEC92A8C-D837-496E-9343-5FE587CA50F9}" srcOrd="1" destOrd="0" parTransId="{5DF98127-DD36-4014-A8BC-09E134D2AC35}" sibTransId="{49A1459E-8B0D-46B7-9C2D-D53928391887}"/>
    <dgm:cxn modelId="{54FFE3B1-5911-4C4C-B995-F52707FE3EAE}" type="presOf" srcId="{ECCAD1D0-4C72-4AFB-925D-49DB7F8DF575}" destId="{E5CC7CB5-2679-BD47-A89A-CB4BF3B9F368}" srcOrd="0" destOrd="0" presId="urn:microsoft.com/office/officeart/2005/8/layout/vList2"/>
    <dgm:cxn modelId="{AA98D2CA-2F63-1644-A00B-488F6F7D553A}" type="presOf" srcId="{EEC92A8C-D837-496E-9343-5FE587CA50F9}" destId="{CFBF092D-E83F-9B43-9537-DEE051FC9EF4}" srcOrd="0" destOrd="0" presId="urn:microsoft.com/office/officeart/2005/8/layout/vList2"/>
    <dgm:cxn modelId="{ACD49BD6-A519-4B4E-A00B-DA1301604F99}" type="presOf" srcId="{24D23C3B-E1B8-4DB7-A937-76169770DEFE}" destId="{49B26948-C48E-8449-ABDA-40C92902A22E}" srcOrd="0" destOrd="0" presId="urn:microsoft.com/office/officeart/2005/8/layout/vList2"/>
    <dgm:cxn modelId="{4D05F1DF-0A55-4455-BFE5-0DB04AA9D258}" srcId="{ECCAD1D0-4C72-4AFB-925D-49DB7F8DF575}" destId="{24D23C3B-E1B8-4DB7-A937-76169770DEFE}" srcOrd="2" destOrd="0" parTransId="{877FBC87-2F69-462F-BD1E-EAF1728143D4}" sibTransId="{B658B7E2-E957-42C9-9555-3939AED6C986}"/>
    <dgm:cxn modelId="{13E0FA8D-7858-E340-B806-D65926EC0B18}" type="presParOf" srcId="{E5CC7CB5-2679-BD47-A89A-CB4BF3B9F368}" destId="{65FB6A9D-9324-1449-8FD4-083D5BEDA63D}" srcOrd="0" destOrd="0" presId="urn:microsoft.com/office/officeart/2005/8/layout/vList2"/>
    <dgm:cxn modelId="{04F544AC-CCFA-CF4E-8711-F1FF2DA317F3}" type="presParOf" srcId="{E5CC7CB5-2679-BD47-A89A-CB4BF3B9F368}" destId="{7324EFB7-815A-984E-A585-58E34348E71E}" srcOrd="1" destOrd="0" presId="urn:microsoft.com/office/officeart/2005/8/layout/vList2"/>
    <dgm:cxn modelId="{E181DFFE-A1DA-A34B-96B8-6AFF3FF1954D}" type="presParOf" srcId="{E5CC7CB5-2679-BD47-A89A-CB4BF3B9F368}" destId="{CFBF092D-E83F-9B43-9537-DEE051FC9EF4}" srcOrd="2" destOrd="0" presId="urn:microsoft.com/office/officeart/2005/8/layout/vList2"/>
    <dgm:cxn modelId="{0D254E38-B8B7-2546-9074-54BD058D6307}" type="presParOf" srcId="{E5CC7CB5-2679-BD47-A89A-CB4BF3B9F368}" destId="{0B64881F-546F-BD43-BB42-F8C63D410F93}" srcOrd="3" destOrd="0" presId="urn:microsoft.com/office/officeart/2005/8/layout/vList2"/>
    <dgm:cxn modelId="{BCA291F8-33B7-3946-8A42-F195826CE72B}" type="presParOf" srcId="{E5CC7CB5-2679-BD47-A89A-CB4BF3B9F368}" destId="{49B26948-C48E-8449-ABDA-40C92902A22E}"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4B452C2-5C31-4400-A0BE-AA44688D0248}" type="doc">
      <dgm:prSet loTypeId="urn:microsoft.com/office/officeart/2005/8/layout/hList7" loCatId="list" qsTypeId="urn:microsoft.com/office/officeart/2005/8/quickstyle/simple1" qsCatId="simple" csTypeId="urn:microsoft.com/office/officeart/2005/8/colors/accent1_1" csCatId="accent1" phldr="1"/>
      <dgm:spPr/>
      <dgm:t>
        <a:bodyPr/>
        <a:lstStyle/>
        <a:p>
          <a:endParaRPr lang="en-US"/>
        </a:p>
      </dgm:t>
    </dgm:pt>
    <dgm:pt modelId="{7AF1C669-2CB6-4EB9-9288-9A4584CDEE71}">
      <dgm:prSet phldrT="[Text]" custT="1"/>
      <dgm:spPr/>
      <dgm:t>
        <a:bodyPr/>
        <a:lstStyle/>
        <a:p>
          <a:r>
            <a:rPr lang="en-US" sz="3200" b="1" i="1" u="sng" dirty="0">
              <a:solidFill>
                <a:schemeClr val="accent1"/>
              </a:solidFill>
            </a:rPr>
            <a:t>W</a:t>
          </a:r>
          <a:r>
            <a:rPr lang="en-US" sz="2400" dirty="0"/>
            <a:t>eapon of offence </a:t>
          </a:r>
          <a:r>
            <a:rPr lang="en-US" sz="2400" dirty="0">
              <a:solidFill>
                <a:schemeClr val="accent1"/>
              </a:solidFill>
            </a:rPr>
            <a:t>OR</a:t>
          </a:r>
        </a:p>
      </dgm:t>
    </dgm:pt>
    <dgm:pt modelId="{362FC628-18C5-473E-BF08-6949D4D37A4E}" type="parTrans" cxnId="{86A85F5E-6C6D-470B-9F05-EBCE75611C90}">
      <dgm:prSet/>
      <dgm:spPr/>
      <dgm:t>
        <a:bodyPr/>
        <a:lstStyle/>
        <a:p>
          <a:endParaRPr lang="en-US"/>
        </a:p>
      </dgm:t>
    </dgm:pt>
    <dgm:pt modelId="{110CB8B1-26E3-4283-8654-C364CE8B1D23}" type="sibTrans" cxnId="{86A85F5E-6C6D-470B-9F05-EBCE75611C90}">
      <dgm:prSet/>
      <dgm:spPr/>
      <dgm:t>
        <a:bodyPr/>
        <a:lstStyle/>
        <a:p>
          <a:endParaRPr lang="en-US"/>
        </a:p>
      </dgm:t>
    </dgm:pt>
    <dgm:pt modelId="{4402024D-BFEF-4FD6-AA3F-13684AA656C6}">
      <dgm:prSet phldrT="[Text]" custT="1"/>
      <dgm:spPr/>
      <dgm:t>
        <a:bodyPr/>
        <a:lstStyle/>
        <a:p>
          <a:r>
            <a:rPr lang="en-US" sz="2400" dirty="0"/>
            <a:t>any </a:t>
          </a:r>
          <a:r>
            <a:rPr lang="en-US" sz="3200" b="1" i="1" u="sng" dirty="0">
              <a:solidFill>
                <a:schemeClr val="accent1"/>
              </a:solidFill>
            </a:rPr>
            <a:t>I</a:t>
          </a:r>
          <a:r>
            <a:rPr lang="en-US" sz="2400" dirty="0"/>
            <a:t>mitation firearm </a:t>
          </a:r>
          <a:r>
            <a:rPr lang="en-US" sz="2400" dirty="0">
              <a:solidFill>
                <a:schemeClr val="accent1"/>
              </a:solidFill>
            </a:rPr>
            <a:t>OR</a:t>
          </a:r>
        </a:p>
      </dgm:t>
    </dgm:pt>
    <dgm:pt modelId="{B96B39F0-58BF-4D98-9DC0-37C0CEA7F901}" type="parTrans" cxnId="{1C6DEE3A-BD43-4E81-ABD9-10F3F65E13A2}">
      <dgm:prSet/>
      <dgm:spPr/>
      <dgm:t>
        <a:bodyPr/>
        <a:lstStyle/>
        <a:p>
          <a:endParaRPr lang="en-US"/>
        </a:p>
      </dgm:t>
    </dgm:pt>
    <dgm:pt modelId="{33D36E84-6F0D-45F4-956A-E6D16412EF9D}" type="sibTrans" cxnId="{1C6DEE3A-BD43-4E81-ABD9-10F3F65E13A2}">
      <dgm:prSet/>
      <dgm:spPr/>
      <dgm:t>
        <a:bodyPr/>
        <a:lstStyle/>
        <a:p>
          <a:endParaRPr lang="en-US"/>
        </a:p>
      </dgm:t>
    </dgm:pt>
    <dgm:pt modelId="{9119978B-9938-4917-B7AB-C026A2CDAE65}">
      <dgm:prSet phldrT="[Text]" custT="1"/>
      <dgm:spPr/>
      <dgm:t>
        <a:bodyPr/>
        <a:lstStyle/>
        <a:p>
          <a:r>
            <a:rPr lang="en-US" sz="2400" dirty="0"/>
            <a:t>any </a:t>
          </a:r>
          <a:r>
            <a:rPr lang="en-US" sz="3200" b="1" i="1" u="sng" dirty="0">
              <a:solidFill>
                <a:schemeClr val="accent1"/>
              </a:solidFill>
            </a:rPr>
            <a:t>F</a:t>
          </a:r>
          <a:r>
            <a:rPr lang="en-US" sz="2400" dirty="0"/>
            <a:t>IREARM OR</a:t>
          </a:r>
        </a:p>
      </dgm:t>
    </dgm:pt>
    <dgm:pt modelId="{AFEAE5BC-26D9-4139-B5A1-0AB2E68BA1A7}" type="parTrans" cxnId="{4F445129-637B-4DED-B6B1-C1354335A9D5}">
      <dgm:prSet/>
      <dgm:spPr/>
      <dgm:t>
        <a:bodyPr/>
        <a:lstStyle/>
        <a:p>
          <a:endParaRPr lang="en-US"/>
        </a:p>
      </dgm:t>
    </dgm:pt>
    <dgm:pt modelId="{DE3489AE-6C2B-4553-BAD8-F2B43037170C}" type="sibTrans" cxnId="{4F445129-637B-4DED-B6B1-C1354335A9D5}">
      <dgm:prSet/>
      <dgm:spPr/>
      <dgm:t>
        <a:bodyPr/>
        <a:lstStyle/>
        <a:p>
          <a:endParaRPr lang="en-US"/>
        </a:p>
      </dgm:t>
    </dgm:pt>
    <dgm:pt modelId="{B9CA3715-6E03-4575-B438-A5304B7EBDAF}">
      <dgm:prSet phldrT="[Text]" custT="1"/>
      <dgm:spPr/>
      <dgm:t>
        <a:bodyPr/>
        <a:lstStyle/>
        <a:p>
          <a:r>
            <a:rPr lang="en-US" sz="2400" dirty="0"/>
            <a:t>any </a:t>
          </a:r>
          <a:r>
            <a:rPr lang="en-US" sz="3200" b="1" i="1" u="sng" dirty="0">
              <a:solidFill>
                <a:schemeClr val="accent1"/>
              </a:solidFill>
            </a:rPr>
            <a:t>E</a:t>
          </a:r>
          <a:r>
            <a:rPr lang="en-US" sz="2400" dirty="0"/>
            <a:t>xplosive</a:t>
          </a:r>
        </a:p>
      </dgm:t>
    </dgm:pt>
    <dgm:pt modelId="{95576FE8-2155-4A1E-B2E4-165952FA4C10}" type="parTrans" cxnId="{55E69DF2-0023-437F-A5B0-0B34E785ACE5}">
      <dgm:prSet/>
      <dgm:spPr/>
      <dgm:t>
        <a:bodyPr/>
        <a:lstStyle/>
        <a:p>
          <a:endParaRPr lang="en-US"/>
        </a:p>
      </dgm:t>
    </dgm:pt>
    <dgm:pt modelId="{78FCAA54-BA7A-48A5-956D-FF21CA3422D9}" type="sibTrans" cxnId="{55E69DF2-0023-437F-A5B0-0B34E785ACE5}">
      <dgm:prSet/>
      <dgm:spPr/>
      <dgm:t>
        <a:bodyPr/>
        <a:lstStyle/>
        <a:p>
          <a:endParaRPr lang="en-US"/>
        </a:p>
      </dgm:t>
    </dgm:pt>
    <dgm:pt modelId="{8437CA90-6739-4546-B0F2-FC0D7949435C}" type="pres">
      <dgm:prSet presAssocID="{94B452C2-5C31-4400-A0BE-AA44688D0248}" presName="Name0" presStyleCnt="0">
        <dgm:presLayoutVars>
          <dgm:dir/>
          <dgm:resizeHandles val="exact"/>
        </dgm:presLayoutVars>
      </dgm:prSet>
      <dgm:spPr/>
    </dgm:pt>
    <dgm:pt modelId="{C833FC9A-3076-4775-B646-32B740CFDE05}" type="pres">
      <dgm:prSet presAssocID="{94B452C2-5C31-4400-A0BE-AA44688D0248}" presName="fgShape" presStyleLbl="fgShp" presStyleIdx="0" presStyleCnt="1"/>
      <dgm:spPr/>
    </dgm:pt>
    <dgm:pt modelId="{26B0B714-7BE0-4FF5-A9B2-9FA8370E38B4}" type="pres">
      <dgm:prSet presAssocID="{94B452C2-5C31-4400-A0BE-AA44688D0248}" presName="linComp" presStyleCnt="0"/>
      <dgm:spPr/>
    </dgm:pt>
    <dgm:pt modelId="{824834D6-325E-4F06-942C-09772CF822B4}" type="pres">
      <dgm:prSet presAssocID="{7AF1C669-2CB6-4EB9-9288-9A4584CDEE71}" presName="compNode" presStyleCnt="0"/>
      <dgm:spPr/>
    </dgm:pt>
    <dgm:pt modelId="{84D29FB4-07D4-4748-B09A-83B7A7E14FDA}" type="pres">
      <dgm:prSet presAssocID="{7AF1C669-2CB6-4EB9-9288-9A4584CDEE71}" presName="bkgdShape" presStyleLbl="node1" presStyleIdx="0" presStyleCnt="4"/>
      <dgm:spPr/>
    </dgm:pt>
    <dgm:pt modelId="{22CEB4A3-F2B1-49BB-B8BC-37396A3586E1}" type="pres">
      <dgm:prSet presAssocID="{7AF1C669-2CB6-4EB9-9288-9A4584CDEE71}" presName="nodeTx" presStyleLbl="node1" presStyleIdx="0" presStyleCnt="4">
        <dgm:presLayoutVars>
          <dgm:bulletEnabled val="1"/>
        </dgm:presLayoutVars>
      </dgm:prSet>
      <dgm:spPr/>
    </dgm:pt>
    <dgm:pt modelId="{9C729799-4F23-4145-927F-640C49FA40AE}" type="pres">
      <dgm:prSet presAssocID="{7AF1C669-2CB6-4EB9-9288-9A4584CDEE71}" presName="invisiNode" presStyleLbl="node1" presStyleIdx="0" presStyleCnt="4"/>
      <dgm:spPr/>
    </dgm:pt>
    <dgm:pt modelId="{B3F8F109-0532-4F70-9D9F-E09EED2349D3}" type="pres">
      <dgm:prSet presAssocID="{7AF1C669-2CB6-4EB9-9288-9A4584CDEE71}" presName="imagNode" presStyleLbl="fgImgPlace1" presStyleIdx="0" presStyleCnt="4" custScaleX="155950"/>
      <dgm:spPr/>
    </dgm:pt>
    <dgm:pt modelId="{CD101E21-8734-403D-8357-4098DF92AEB9}" type="pres">
      <dgm:prSet presAssocID="{110CB8B1-26E3-4283-8654-C364CE8B1D23}" presName="sibTrans" presStyleLbl="sibTrans2D1" presStyleIdx="0" presStyleCnt="0"/>
      <dgm:spPr/>
    </dgm:pt>
    <dgm:pt modelId="{FEE685B6-4D91-4175-958D-BE6C597E1826}" type="pres">
      <dgm:prSet presAssocID="{4402024D-BFEF-4FD6-AA3F-13684AA656C6}" presName="compNode" presStyleCnt="0"/>
      <dgm:spPr/>
    </dgm:pt>
    <dgm:pt modelId="{1CA083FD-357F-4E2C-BDF4-1B1DD2679FC7}" type="pres">
      <dgm:prSet presAssocID="{4402024D-BFEF-4FD6-AA3F-13684AA656C6}" presName="bkgdShape" presStyleLbl="node1" presStyleIdx="1" presStyleCnt="4"/>
      <dgm:spPr/>
    </dgm:pt>
    <dgm:pt modelId="{CF820939-C935-47C6-B6B0-E7E483851192}" type="pres">
      <dgm:prSet presAssocID="{4402024D-BFEF-4FD6-AA3F-13684AA656C6}" presName="nodeTx" presStyleLbl="node1" presStyleIdx="1" presStyleCnt="4">
        <dgm:presLayoutVars>
          <dgm:bulletEnabled val="1"/>
        </dgm:presLayoutVars>
      </dgm:prSet>
      <dgm:spPr/>
    </dgm:pt>
    <dgm:pt modelId="{86E90B5C-A0C2-4D49-8057-8ED700A342A5}" type="pres">
      <dgm:prSet presAssocID="{4402024D-BFEF-4FD6-AA3F-13684AA656C6}" presName="invisiNode" presStyleLbl="node1" presStyleIdx="1" presStyleCnt="4"/>
      <dgm:spPr/>
    </dgm:pt>
    <dgm:pt modelId="{B0BD38C6-B220-4C25-8B9A-CA638F235C65}" type="pres">
      <dgm:prSet presAssocID="{4402024D-BFEF-4FD6-AA3F-13684AA656C6}" presName="imagNode" presStyleLbl="fgImgPlace1" presStyleIdx="1" presStyleCnt="4" custScaleX="144027"/>
      <dgm:spPr/>
    </dgm:pt>
    <dgm:pt modelId="{43BE02D7-B1A4-4468-B169-65AA2207BD3C}" type="pres">
      <dgm:prSet presAssocID="{33D36E84-6F0D-45F4-956A-E6D16412EF9D}" presName="sibTrans" presStyleLbl="sibTrans2D1" presStyleIdx="0" presStyleCnt="0"/>
      <dgm:spPr/>
    </dgm:pt>
    <dgm:pt modelId="{53A73178-90CD-4CDA-BB7F-71930302846C}" type="pres">
      <dgm:prSet presAssocID="{9119978B-9938-4917-B7AB-C026A2CDAE65}" presName="compNode" presStyleCnt="0"/>
      <dgm:spPr/>
    </dgm:pt>
    <dgm:pt modelId="{836BCCAD-386E-493F-AA1D-75A70D722664}" type="pres">
      <dgm:prSet presAssocID="{9119978B-9938-4917-B7AB-C026A2CDAE65}" presName="bkgdShape" presStyleLbl="node1" presStyleIdx="2" presStyleCnt="4"/>
      <dgm:spPr/>
    </dgm:pt>
    <dgm:pt modelId="{621AB255-2142-404C-9D2B-C4CCC2F46EF5}" type="pres">
      <dgm:prSet presAssocID="{9119978B-9938-4917-B7AB-C026A2CDAE65}" presName="nodeTx" presStyleLbl="node1" presStyleIdx="2" presStyleCnt="4">
        <dgm:presLayoutVars>
          <dgm:bulletEnabled val="1"/>
        </dgm:presLayoutVars>
      </dgm:prSet>
      <dgm:spPr/>
    </dgm:pt>
    <dgm:pt modelId="{7BD1E0E3-C057-434A-A646-5693E8FCD4FB}" type="pres">
      <dgm:prSet presAssocID="{9119978B-9938-4917-B7AB-C026A2CDAE65}" presName="invisiNode" presStyleLbl="node1" presStyleIdx="2" presStyleCnt="4"/>
      <dgm:spPr/>
    </dgm:pt>
    <dgm:pt modelId="{9FD589FF-459B-4395-A330-3BF22C6D19DB}" type="pres">
      <dgm:prSet presAssocID="{9119978B-9938-4917-B7AB-C026A2CDAE65}" presName="imagNode" presStyleLbl="fgImgPlace1" presStyleIdx="2" presStyleCnt="4" custScaleX="140599"/>
      <dgm:spPr/>
    </dgm:pt>
    <dgm:pt modelId="{340F9324-9E92-4549-9F39-84113271A110}" type="pres">
      <dgm:prSet presAssocID="{DE3489AE-6C2B-4553-BAD8-F2B43037170C}" presName="sibTrans" presStyleLbl="sibTrans2D1" presStyleIdx="0" presStyleCnt="0"/>
      <dgm:spPr/>
    </dgm:pt>
    <dgm:pt modelId="{4871B1BA-77F6-4D47-988E-4396E5BDA0FD}" type="pres">
      <dgm:prSet presAssocID="{B9CA3715-6E03-4575-B438-A5304B7EBDAF}" presName="compNode" presStyleCnt="0"/>
      <dgm:spPr/>
    </dgm:pt>
    <dgm:pt modelId="{D2F169CB-ABD4-426D-B2D4-CDE76EBE864E}" type="pres">
      <dgm:prSet presAssocID="{B9CA3715-6E03-4575-B438-A5304B7EBDAF}" presName="bkgdShape" presStyleLbl="node1" presStyleIdx="3" presStyleCnt="4"/>
      <dgm:spPr/>
    </dgm:pt>
    <dgm:pt modelId="{0BA61779-D8C8-4A93-8DBA-EE0F925CE14D}" type="pres">
      <dgm:prSet presAssocID="{B9CA3715-6E03-4575-B438-A5304B7EBDAF}" presName="nodeTx" presStyleLbl="node1" presStyleIdx="3" presStyleCnt="4">
        <dgm:presLayoutVars>
          <dgm:bulletEnabled val="1"/>
        </dgm:presLayoutVars>
      </dgm:prSet>
      <dgm:spPr/>
    </dgm:pt>
    <dgm:pt modelId="{0B5D4ABB-1EE9-4F72-A669-A7539BAFB751}" type="pres">
      <dgm:prSet presAssocID="{B9CA3715-6E03-4575-B438-A5304B7EBDAF}" presName="invisiNode" presStyleLbl="node1" presStyleIdx="3" presStyleCnt="4"/>
      <dgm:spPr/>
    </dgm:pt>
    <dgm:pt modelId="{46CC6A4D-E9C1-4CDB-A467-2E5D35350CF3}" type="pres">
      <dgm:prSet presAssocID="{B9CA3715-6E03-4575-B438-A5304B7EBDAF}" presName="imagNode" presStyleLbl="fgImgPlace1" presStyleIdx="3" presStyleCnt="4" custScaleX="141420"/>
      <dgm:spPr/>
    </dgm:pt>
  </dgm:ptLst>
  <dgm:cxnLst>
    <dgm:cxn modelId="{C679500B-D643-4310-A235-CF8C7A32A6F0}" type="presOf" srcId="{4402024D-BFEF-4FD6-AA3F-13684AA656C6}" destId="{1CA083FD-357F-4E2C-BDF4-1B1DD2679FC7}" srcOrd="0" destOrd="0" presId="urn:microsoft.com/office/officeart/2005/8/layout/hList7"/>
    <dgm:cxn modelId="{4F445129-637B-4DED-B6B1-C1354335A9D5}" srcId="{94B452C2-5C31-4400-A0BE-AA44688D0248}" destId="{9119978B-9938-4917-B7AB-C026A2CDAE65}" srcOrd="2" destOrd="0" parTransId="{AFEAE5BC-26D9-4139-B5A1-0AB2E68BA1A7}" sibTransId="{DE3489AE-6C2B-4553-BAD8-F2B43037170C}"/>
    <dgm:cxn modelId="{44006B34-0B98-44A8-A64E-872692FE32F5}" type="presOf" srcId="{9119978B-9938-4917-B7AB-C026A2CDAE65}" destId="{836BCCAD-386E-493F-AA1D-75A70D722664}" srcOrd="0" destOrd="0" presId="urn:microsoft.com/office/officeart/2005/8/layout/hList7"/>
    <dgm:cxn modelId="{1C6DEE3A-BD43-4E81-ABD9-10F3F65E13A2}" srcId="{94B452C2-5C31-4400-A0BE-AA44688D0248}" destId="{4402024D-BFEF-4FD6-AA3F-13684AA656C6}" srcOrd="1" destOrd="0" parTransId="{B96B39F0-58BF-4D98-9DC0-37C0CEA7F901}" sibTransId="{33D36E84-6F0D-45F4-956A-E6D16412EF9D}"/>
    <dgm:cxn modelId="{BF7B453D-5EA0-415B-9929-B0FCEEE03D36}" type="presOf" srcId="{7AF1C669-2CB6-4EB9-9288-9A4584CDEE71}" destId="{84D29FB4-07D4-4748-B09A-83B7A7E14FDA}" srcOrd="0" destOrd="0" presId="urn:microsoft.com/office/officeart/2005/8/layout/hList7"/>
    <dgm:cxn modelId="{86A85F5E-6C6D-470B-9F05-EBCE75611C90}" srcId="{94B452C2-5C31-4400-A0BE-AA44688D0248}" destId="{7AF1C669-2CB6-4EB9-9288-9A4584CDEE71}" srcOrd="0" destOrd="0" parTransId="{362FC628-18C5-473E-BF08-6949D4D37A4E}" sibTransId="{110CB8B1-26E3-4283-8654-C364CE8B1D23}"/>
    <dgm:cxn modelId="{A801DE66-ED5D-40D7-867D-854B67ED0B15}" type="presOf" srcId="{7AF1C669-2CB6-4EB9-9288-9A4584CDEE71}" destId="{22CEB4A3-F2B1-49BB-B8BC-37396A3586E1}" srcOrd="1" destOrd="0" presId="urn:microsoft.com/office/officeart/2005/8/layout/hList7"/>
    <dgm:cxn modelId="{ED2BB051-492B-4B4C-89D5-9B740903AD43}" type="presOf" srcId="{4402024D-BFEF-4FD6-AA3F-13684AA656C6}" destId="{CF820939-C935-47C6-B6B0-E7E483851192}" srcOrd="1" destOrd="0" presId="urn:microsoft.com/office/officeart/2005/8/layout/hList7"/>
    <dgm:cxn modelId="{9580CA54-6DDE-48AB-AF6B-AACB2C31D9E2}" type="presOf" srcId="{DE3489AE-6C2B-4553-BAD8-F2B43037170C}" destId="{340F9324-9E92-4549-9F39-84113271A110}" srcOrd="0" destOrd="0" presId="urn:microsoft.com/office/officeart/2005/8/layout/hList7"/>
    <dgm:cxn modelId="{A60E1878-BBA6-4B92-B86E-A9055FFF1AA9}" type="presOf" srcId="{B9CA3715-6E03-4575-B438-A5304B7EBDAF}" destId="{D2F169CB-ABD4-426D-B2D4-CDE76EBE864E}" srcOrd="0" destOrd="0" presId="urn:microsoft.com/office/officeart/2005/8/layout/hList7"/>
    <dgm:cxn modelId="{EA961F87-6DE2-4E91-9568-F54706823DFD}" type="presOf" srcId="{110CB8B1-26E3-4283-8654-C364CE8B1D23}" destId="{CD101E21-8734-403D-8357-4098DF92AEB9}" srcOrd="0" destOrd="0" presId="urn:microsoft.com/office/officeart/2005/8/layout/hList7"/>
    <dgm:cxn modelId="{37BC928C-5980-4359-93FE-DB089E815BF3}" type="presOf" srcId="{33D36E84-6F0D-45F4-956A-E6D16412EF9D}" destId="{43BE02D7-B1A4-4468-B169-65AA2207BD3C}" srcOrd="0" destOrd="0" presId="urn:microsoft.com/office/officeart/2005/8/layout/hList7"/>
    <dgm:cxn modelId="{34B186B2-343D-41F0-A501-CAA5ABB7C7ED}" type="presOf" srcId="{94B452C2-5C31-4400-A0BE-AA44688D0248}" destId="{8437CA90-6739-4546-B0F2-FC0D7949435C}" srcOrd="0" destOrd="0" presId="urn:microsoft.com/office/officeart/2005/8/layout/hList7"/>
    <dgm:cxn modelId="{FD7B21BA-8905-4E1B-BFDB-99DEB9313BD9}" type="presOf" srcId="{B9CA3715-6E03-4575-B438-A5304B7EBDAF}" destId="{0BA61779-D8C8-4A93-8DBA-EE0F925CE14D}" srcOrd="1" destOrd="0" presId="urn:microsoft.com/office/officeart/2005/8/layout/hList7"/>
    <dgm:cxn modelId="{0AF096BB-C409-4DAF-B085-FD35153617C6}" type="presOf" srcId="{9119978B-9938-4917-B7AB-C026A2CDAE65}" destId="{621AB255-2142-404C-9D2B-C4CCC2F46EF5}" srcOrd="1" destOrd="0" presId="urn:microsoft.com/office/officeart/2005/8/layout/hList7"/>
    <dgm:cxn modelId="{55E69DF2-0023-437F-A5B0-0B34E785ACE5}" srcId="{94B452C2-5C31-4400-A0BE-AA44688D0248}" destId="{B9CA3715-6E03-4575-B438-A5304B7EBDAF}" srcOrd="3" destOrd="0" parTransId="{95576FE8-2155-4A1E-B2E4-165952FA4C10}" sibTransId="{78FCAA54-BA7A-48A5-956D-FF21CA3422D9}"/>
    <dgm:cxn modelId="{17D9BE4F-DB67-452A-B3AF-937A4C39C7D9}" type="presParOf" srcId="{8437CA90-6739-4546-B0F2-FC0D7949435C}" destId="{C833FC9A-3076-4775-B646-32B740CFDE05}" srcOrd="0" destOrd="0" presId="urn:microsoft.com/office/officeart/2005/8/layout/hList7"/>
    <dgm:cxn modelId="{F5BD042A-8ED2-4819-8B35-3F9980EA0BF7}" type="presParOf" srcId="{8437CA90-6739-4546-B0F2-FC0D7949435C}" destId="{26B0B714-7BE0-4FF5-A9B2-9FA8370E38B4}" srcOrd="1" destOrd="0" presId="urn:microsoft.com/office/officeart/2005/8/layout/hList7"/>
    <dgm:cxn modelId="{0D9D18E0-C2E7-4861-AF8F-A16E9555CB7B}" type="presParOf" srcId="{26B0B714-7BE0-4FF5-A9B2-9FA8370E38B4}" destId="{824834D6-325E-4F06-942C-09772CF822B4}" srcOrd="0" destOrd="0" presId="urn:microsoft.com/office/officeart/2005/8/layout/hList7"/>
    <dgm:cxn modelId="{9230AB7C-98D0-4C39-8C34-BD77FC94D4CD}" type="presParOf" srcId="{824834D6-325E-4F06-942C-09772CF822B4}" destId="{84D29FB4-07D4-4748-B09A-83B7A7E14FDA}" srcOrd="0" destOrd="0" presId="urn:microsoft.com/office/officeart/2005/8/layout/hList7"/>
    <dgm:cxn modelId="{E539F82C-72A9-4D6D-9AF4-91CEA271F21B}" type="presParOf" srcId="{824834D6-325E-4F06-942C-09772CF822B4}" destId="{22CEB4A3-F2B1-49BB-B8BC-37396A3586E1}" srcOrd="1" destOrd="0" presId="urn:microsoft.com/office/officeart/2005/8/layout/hList7"/>
    <dgm:cxn modelId="{6A9795D0-C6D6-4082-A485-73042932021A}" type="presParOf" srcId="{824834D6-325E-4F06-942C-09772CF822B4}" destId="{9C729799-4F23-4145-927F-640C49FA40AE}" srcOrd="2" destOrd="0" presId="urn:microsoft.com/office/officeart/2005/8/layout/hList7"/>
    <dgm:cxn modelId="{20BFFFD6-D9FF-489D-9DB1-04EB9759EDE9}" type="presParOf" srcId="{824834D6-325E-4F06-942C-09772CF822B4}" destId="{B3F8F109-0532-4F70-9D9F-E09EED2349D3}" srcOrd="3" destOrd="0" presId="urn:microsoft.com/office/officeart/2005/8/layout/hList7"/>
    <dgm:cxn modelId="{1F0CDAA6-C1E9-4479-9F69-E32703BF2D95}" type="presParOf" srcId="{26B0B714-7BE0-4FF5-A9B2-9FA8370E38B4}" destId="{CD101E21-8734-403D-8357-4098DF92AEB9}" srcOrd="1" destOrd="0" presId="urn:microsoft.com/office/officeart/2005/8/layout/hList7"/>
    <dgm:cxn modelId="{2558371E-27E3-483D-80E1-E2151957B71E}" type="presParOf" srcId="{26B0B714-7BE0-4FF5-A9B2-9FA8370E38B4}" destId="{FEE685B6-4D91-4175-958D-BE6C597E1826}" srcOrd="2" destOrd="0" presId="urn:microsoft.com/office/officeart/2005/8/layout/hList7"/>
    <dgm:cxn modelId="{8CAF0E7D-D696-4C39-ACFC-24DBB1B325D4}" type="presParOf" srcId="{FEE685B6-4D91-4175-958D-BE6C597E1826}" destId="{1CA083FD-357F-4E2C-BDF4-1B1DD2679FC7}" srcOrd="0" destOrd="0" presId="urn:microsoft.com/office/officeart/2005/8/layout/hList7"/>
    <dgm:cxn modelId="{C9FC8BE2-37D2-4FDB-B1C2-7FB63380516C}" type="presParOf" srcId="{FEE685B6-4D91-4175-958D-BE6C597E1826}" destId="{CF820939-C935-47C6-B6B0-E7E483851192}" srcOrd="1" destOrd="0" presId="urn:microsoft.com/office/officeart/2005/8/layout/hList7"/>
    <dgm:cxn modelId="{8EFD0190-716A-424B-A249-CCFFDAD8D253}" type="presParOf" srcId="{FEE685B6-4D91-4175-958D-BE6C597E1826}" destId="{86E90B5C-A0C2-4D49-8057-8ED700A342A5}" srcOrd="2" destOrd="0" presId="urn:microsoft.com/office/officeart/2005/8/layout/hList7"/>
    <dgm:cxn modelId="{BBE3548E-48B5-43C7-8BB9-7F1BC86BF7F4}" type="presParOf" srcId="{FEE685B6-4D91-4175-958D-BE6C597E1826}" destId="{B0BD38C6-B220-4C25-8B9A-CA638F235C65}" srcOrd="3" destOrd="0" presId="urn:microsoft.com/office/officeart/2005/8/layout/hList7"/>
    <dgm:cxn modelId="{F2058D78-F4F3-4978-B9C9-805B96CB4A93}" type="presParOf" srcId="{26B0B714-7BE0-4FF5-A9B2-9FA8370E38B4}" destId="{43BE02D7-B1A4-4468-B169-65AA2207BD3C}" srcOrd="3" destOrd="0" presId="urn:microsoft.com/office/officeart/2005/8/layout/hList7"/>
    <dgm:cxn modelId="{CDC6BD93-7974-4B3A-A848-9F4D8F8CAEA0}" type="presParOf" srcId="{26B0B714-7BE0-4FF5-A9B2-9FA8370E38B4}" destId="{53A73178-90CD-4CDA-BB7F-71930302846C}" srcOrd="4" destOrd="0" presId="urn:microsoft.com/office/officeart/2005/8/layout/hList7"/>
    <dgm:cxn modelId="{F4D953BB-3E04-45CA-BC53-A5FF71EC324C}" type="presParOf" srcId="{53A73178-90CD-4CDA-BB7F-71930302846C}" destId="{836BCCAD-386E-493F-AA1D-75A70D722664}" srcOrd="0" destOrd="0" presId="urn:microsoft.com/office/officeart/2005/8/layout/hList7"/>
    <dgm:cxn modelId="{02F125EC-E548-48CE-859E-CB9DAB6D34DC}" type="presParOf" srcId="{53A73178-90CD-4CDA-BB7F-71930302846C}" destId="{621AB255-2142-404C-9D2B-C4CCC2F46EF5}" srcOrd="1" destOrd="0" presId="urn:microsoft.com/office/officeart/2005/8/layout/hList7"/>
    <dgm:cxn modelId="{259C4433-04C3-4F88-9A56-6856860DEDD9}" type="presParOf" srcId="{53A73178-90CD-4CDA-BB7F-71930302846C}" destId="{7BD1E0E3-C057-434A-A646-5693E8FCD4FB}" srcOrd="2" destOrd="0" presId="urn:microsoft.com/office/officeart/2005/8/layout/hList7"/>
    <dgm:cxn modelId="{F1A588B6-606B-4F85-95A8-79190E869420}" type="presParOf" srcId="{53A73178-90CD-4CDA-BB7F-71930302846C}" destId="{9FD589FF-459B-4395-A330-3BF22C6D19DB}" srcOrd="3" destOrd="0" presId="urn:microsoft.com/office/officeart/2005/8/layout/hList7"/>
    <dgm:cxn modelId="{8EBE882A-141A-4E3C-B8E1-4AAF12091147}" type="presParOf" srcId="{26B0B714-7BE0-4FF5-A9B2-9FA8370E38B4}" destId="{340F9324-9E92-4549-9F39-84113271A110}" srcOrd="5" destOrd="0" presId="urn:microsoft.com/office/officeart/2005/8/layout/hList7"/>
    <dgm:cxn modelId="{1581DACA-8428-442D-890A-4CFB780C564E}" type="presParOf" srcId="{26B0B714-7BE0-4FF5-A9B2-9FA8370E38B4}" destId="{4871B1BA-77F6-4D47-988E-4396E5BDA0FD}" srcOrd="6" destOrd="0" presId="urn:microsoft.com/office/officeart/2005/8/layout/hList7"/>
    <dgm:cxn modelId="{A9312ABA-FCEF-412D-8AF5-6D4161E8AEFB}" type="presParOf" srcId="{4871B1BA-77F6-4D47-988E-4396E5BDA0FD}" destId="{D2F169CB-ABD4-426D-B2D4-CDE76EBE864E}" srcOrd="0" destOrd="0" presId="urn:microsoft.com/office/officeart/2005/8/layout/hList7"/>
    <dgm:cxn modelId="{B9418E93-EAE9-454A-8BFF-7676A0E9E815}" type="presParOf" srcId="{4871B1BA-77F6-4D47-988E-4396E5BDA0FD}" destId="{0BA61779-D8C8-4A93-8DBA-EE0F925CE14D}" srcOrd="1" destOrd="0" presId="urn:microsoft.com/office/officeart/2005/8/layout/hList7"/>
    <dgm:cxn modelId="{1326207E-8FC1-444C-8DAF-6A083838357F}" type="presParOf" srcId="{4871B1BA-77F6-4D47-988E-4396E5BDA0FD}" destId="{0B5D4ABB-1EE9-4F72-A669-A7539BAFB751}" srcOrd="2" destOrd="0" presId="urn:microsoft.com/office/officeart/2005/8/layout/hList7"/>
    <dgm:cxn modelId="{BDAB4EC8-84FE-4FE6-B257-6C87AC3DF886}" type="presParOf" srcId="{4871B1BA-77F6-4D47-988E-4396E5BDA0FD}" destId="{46CC6A4D-E9C1-4CDB-A467-2E5D35350CF3}"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B1F457B-372F-400B-990E-7EB9A7A18146}" type="doc">
      <dgm:prSet loTypeId="urn:microsoft.com/office/officeart/2005/8/layout/chart3" loCatId="process" qsTypeId="urn:microsoft.com/office/officeart/2005/8/quickstyle/simple1" qsCatId="simple" csTypeId="urn:microsoft.com/office/officeart/2005/8/colors/colorful1" csCatId="colorful" phldr="1"/>
      <dgm:spPr/>
    </dgm:pt>
    <dgm:pt modelId="{0E3FA1F5-5D8E-45E6-AD1C-EFEB7D19BEA1}">
      <dgm:prSet phldrT="[Text]" custT="1"/>
      <dgm:spPr/>
      <dgm:t>
        <a:bodyPr/>
        <a:lstStyle/>
        <a:p>
          <a:r>
            <a:rPr lang="en-US" sz="2800"/>
            <a:t>Made</a:t>
          </a:r>
          <a:endParaRPr lang="en-US" sz="2800" dirty="0"/>
        </a:p>
      </dgm:t>
    </dgm:pt>
    <dgm:pt modelId="{2BB06C79-8EF8-4324-AC1D-A45C233E41F2}" type="parTrans" cxnId="{C753827B-F5B1-4343-8A63-AE8B2437B026}">
      <dgm:prSet/>
      <dgm:spPr/>
      <dgm:t>
        <a:bodyPr/>
        <a:lstStyle/>
        <a:p>
          <a:endParaRPr lang="en-US"/>
        </a:p>
      </dgm:t>
    </dgm:pt>
    <dgm:pt modelId="{0EF6A399-F546-4B3A-8469-EFD242C7967F}" type="sibTrans" cxnId="{C753827B-F5B1-4343-8A63-AE8B2437B026}">
      <dgm:prSet/>
      <dgm:spPr/>
      <dgm:t>
        <a:bodyPr/>
        <a:lstStyle/>
        <a:p>
          <a:endParaRPr lang="en-US"/>
        </a:p>
      </dgm:t>
    </dgm:pt>
    <dgm:pt modelId="{01B79414-93B5-4E5E-9B9E-49B083E45F49}">
      <dgm:prSet phldrT="[Text]" custT="1"/>
      <dgm:spPr/>
      <dgm:t>
        <a:bodyPr/>
        <a:lstStyle/>
        <a:p>
          <a:r>
            <a:rPr lang="en-US" sz="2800"/>
            <a:t>Adapted</a:t>
          </a:r>
          <a:endParaRPr lang="en-US" sz="2800" dirty="0"/>
        </a:p>
      </dgm:t>
    </dgm:pt>
    <dgm:pt modelId="{999D743B-CE94-4BE5-9102-623D7B2AF584}" type="parTrans" cxnId="{F6F8262A-54C3-4DB1-859D-DBDA0A15B34C}">
      <dgm:prSet/>
      <dgm:spPr/>
      <dgm:t>
        <a:bodyPr/>
        <a:lstStyle/>
        <a:p>
          <a:endParaRPr lang="en-US"/>
        </a:p>
      </dgm:t>
    </dgm:pt>
    <dgm:pt modelId="{1F17DCF6-363E-4143-A244-D355618C7FE6}" type="sibTrans" cxnId="{F6F8262A-54C3-4DB1-859D-DBDA0A15B34C}">
      <dgm:prSet/>
      <dgm:spPr/>
      <dgm:t>
        <a:bodyPr/>
        <a:lstStyle/>
        <a:p>
          <a:endParaRPr lang="en-US"/>
        </a:p>
      </dgm:t>
    </dgm:pt>
    <dgm:pt modelId="{6C991026-EFA6-4CE4-88FC-5F969F501E89}">
      <dgm:prSet phldrT="[Text]" custT="1"/>
      <dgm:spPr/>
      <dgm:t>
        <a:bodyPr/>
        <a:lstStyle/>
        <a:p>
          <a:r>
            <a:rPr lang="en-US" sz="2800"/>
            <a:t>Intended</a:t>
          </a:r>
          <a:endParaRPr lang="en-US" sz="2800" dirty="0"/>
        </a:p>
      </dgm:t>
    </dgm:pt>
    <dgm:pt modelId="{F1CE4098-2F49-465A-AC20-4042495E590E}" type="parTrans" cxnId="{F43EB107-7B9A-4194-A7A3-E17DF817B88D}">
      <dgm:prSet/>
      <dgm:spPr/>
      <dgm:t>
        <a:bodyPr/>
        <a:lstStyle/>
        <a:p>
          <a:endParaRPr lang="en-US"/>
        </a:p>
      </dgm:t>
    </dgm:pt>
    <dgm:pt modelId="{B09818EC-DFAB-435B-9358-C5B0FF7F3CE2}" type="sibTrans" cxnId="{F43EB107-7B9A-4194-A7A3-E17DF817B88D}">
      <dgm:prSet/>
      <dgm:spPr/>
      <dgm:t>
        <a:bodyPr/>
        <a:lstStyle/>
        <a:p>
          <a:endParaRPr lang="en-US"/>
        </a:p>
      </dgm:t>
    </dgm:pt>
    <dgm:pt modelId="{927F175E-9B13-6A4F-BFC4-7ED92F35AC2B}" type="pres">
      <dgm:prSet presAssocID="{7B1F457B-372F-400B-990E-7EB9A7A18146}" presName="compositeShape" presStyleCnt="0">
        <dgm:presLayoutVars>
          <dgm:chMax val="7"/>
          <dgm:dir/>
          <dgm:resizeHandles val="exact"/>
        </dgm:presLayoutVars>
      </dgm:prSet>
      <dgm:spPr/>
    </dgm:pt>
    <dgm:pt modelId="{AE68ECBE-23B2-B74E-B2DB-27574EB96583}" type="pres">
      <dgm:prSet presAssocID="{7B1F457B-372F-400B-990E-7EB9A7A18146}" presName="wedge1" presStyleLbl="node1" presStyleIdx="0" presStyleCnt="3" custLinFactNeighborX="-3461" custLinFactNeighborY="2719"/>
      <dgm:spPr/>
    </dgm:pt>
    <dgm:pt modelId="{69633AFC-E9B4-FC47-9C63-A3357F8C2F7E}" type="pres">
      <dgm:prSet presAssocID="{7B1F457B-372F-400B-990E-7EB9A7A18146}" presName="wedge1Tx" presStyleLbl="node1" presStyleIdx="0" presStyleCnt="3">
        <dgm:presLayoutVars>
          <dgm:chMax val="0"/>
          <dgm:chPref val="0"/>
          <dgm:bulletEnabled val="1"/>
        </dgm:presLayoutVars>
      </dgm:prSet>
      <dgm:spPr/>
    </dgm:pt>
    <dgm:pt modelId="{23D9B5CA-2270-AC41-B0E5-6A321C46C91C}" type="pres">
      <dgm:prSet presAssocID="{7B1F457B-372F-400B-990E-7EB9A7A18146}" presName="wedge2" presStyleLbl="node1" presStyleIdx="1" presStyleCnt="3" custLinFactNeighborX="494" custLinFactNeighborY="1976"/>
      <dgm:spPr/>
    </dgm:pt>
    <dgm:pt modelId="{A83295D3-16BC-AF45-BD58-6B766410A578}" type="pres">
      <dgm:prSet presAssocID="{7B1F457B-372F-400B-990E-7EB9A7A18146}" presName="wedge2Tx" presStyleLbl="node1" presStyleIdx="1" presStyleCnt="3">
        <dgm:presLayoutVars>
          <dgm:chMax val="0"/>
          <dgm:chPref val="0"/>
          <dgm:bulletEnabled val="1"/>
        </dgm:presLayoutVars>
      </dgm:prSet>
      <dgm:spPr/>
    </dgm:pt>
    <dgm:pt modelId="{189300D0-8711-1A45-B2B5-BA1DB1EFBE54}" type="pres">
      <dgm:prSet presAssocID="{7B1F457B-372F-400B-990E-7EB9A7A18146}" presName="wedge3" presStyleLbl="node1" presStyleIdx="2" presStyleCnt="3"/>
      <dgm:spPr/>
    </dgm:pt>
    <dgm:pt modelId="{8B1B6AA7-E0A0-8C46-BDB1-60D23DA94A78}" type="pres">
      <dgm:prSet presAssocID="{7B1F457B-372F-400B-990E-7EB9A7A18146}" presName="wedge3Tx" presStyleLbl="node1" presStyleIdx="2" presStyleCnt="3">
        <dgm:presLayoutVars>
          <dgm:chMax val="0"/>
          <dgm:chPref val="0"/>
          <dgm:bulletEnabled val="1"/>
        </dgm:presLayoutVars>
      </dgm:prSet>
      <dgm:spPr/>
    </dgm:pt>
  </dgm:ptLst>
  <dgm:cxnLst>
    <dgm:cxn modelId="{F43EB107-7B9A-4194-A7A3-E17DF817B88D}" srcId="{7B1F457B-372F-400B-990E-7EB9A7A18146}" destId="{6C991026-EFA6-4CE4-88FC-5F969F501E89}" srcOrd="2" destOrd="0" parTransId="{F1CE4098-2F49-465A-AC20-4042495E590E}" sibTransId="{B09818EC-DFAB-435B-9358-C5B0FF7F3CE2}"/>
    <dgm:cxn modelId="{F6F8262A-54C3-4DB1-859D-DBDA0A15B34C}" srcId="{7B1F457B-372F-400B-990E-7EB9A7A18146}" destId="{01B79414-93B5-4E5E-9B9E-49B083E45F49}" srcOrd="1" destOrd="0" parTransId="{999D743B-CE94-4BE5-9102-623D7B2AF584}" sibTransId="{1F17DCF6-363E-4143-A244-D355618C7FE6}"/>
    <dgm:cxn modelId="{A7DCA12B-D893-5641-AC11-1A9555FECAFA}" type="presOf" srcId="{01B79414-93B5-4E5E-9B9E-49B083E45F49}" destId="{23D9B5CA-2270-AC41-B0E5-6A321C46C91C}" srcOrd="0" destOrd="0" presId="urn:microsoft.com/office/officeart/2005/8/layout/chart3"/>
    <dgm:cxn modelId="{2DC7F259-8666-8749-B456-FCDC7C414D8F}" type="presOf" srcId="{0E3FA1F5-5D8E-45E6-AD1C-EFEB7D19BEA1}" destId="{AE68ECBE-23B2-B74E-B2DB-27574EB96583}" srcOrd="0" destOrd="0" presId="urn:microsoft.com/office/officeart/2005/8/layout/chart3"/>
    <dgm:cxn modelId="{C753827B-F5B1-4343-8A63-AE8B2437B026}" srcId="{7B1F457B-372F-400B-990E-7EB9A7A18146}" destId="{0E3FA1F5-5D8E-45E6-AD1C-EFEB7D19BEA1}" srcOrd="0" destOrd="0" parTransId="{2BB06C79-8EF8-4324-AC1D-A45C233E41F2}" sibTransId="{0EF6A399-F546-4B3A-8469-EFD242C7967F}"/>
    <dgm:cxn modelId="{A1BCE18B-432C-C64C-B781-954B998369E6}" type="presOf" srcId="{01B79414-93B5-4E5E-9B9E-49B083E45F49}" destId="{A83295D3-16BC-AF45-BD58-6B766410A578}" srcOrd="1" destOrd="0" presId="urn:microsoft.com/office/officeart/2005/8/layout/chart3"/>
    <dgm:cxn modelId="{A56F678D-4835-7A43-9783-6B5894AEE44E}" type="presOf" srcId="{6C991026-EFA6-4CE4-88FC-5F969F501E89}" destId="{8B1B6AA7-E0A0-8C46-BDB1-60D23DA94A78}" srcOrd="1" destOrd="0" presId="urn:microsoft.com/office/officeart/2005/8/layout/chart3"/>
    <dgm:cxn modelId="{376047C5-8C9A-1C40-9E39-6898AC504C5D}" type="presOf" srcId="{7B1F457B-372F-400B-990E-7EB9A7A18146}" destId="{927F175E-9B13-6A4F-BFC4-7ED92F35AC2B}" srcOrd="0" destOrd="0" presId="urn:microsoft.com/office/officeart/2005/8/layout/chart3"/>
    <dgm:cxn modelId="{AFA395DF-2FA1-DC48-A791-18938140EDE9}" type="presOf" srcId="{6C991026-EFA6-4CE4-88FC-5F969F501E89}" destId="{189300D0-8711-1A45-B2B5-BA1DB1EFBE54}" srcOrd="0" destOrd="0" presId="urn:microsoft.com/office/officeart/2005/8/layout/chart3"/>
    <dgm:cxn modelId="{7A2990F1-8D08-FA49-BD2E-DB1CFF7B79B5}" type="presOf" srcId="{0E3FA1F5-5D8E-45E6-AD1C-EFEB7D19BEA1}" destId="{69633AFC-E9B4-FC47-9C63-A3357F8C2F7E}" srcOrd="1" destOrd="0" presId="urn:microsoft.com/office/officeart/2005/8/layout/chart3"/>
    <dgm:cxn modelId="{96B6BDA3-0C66-C64F-B8F2-895E3BD4FFAA}" type="presParOf" srcId="{927F175E-9B13-6A4F-BFC4-7ED92F35AC2B}" destId="{AE68ECBE-23B2-B74E-B2DB-27574EB96583}" srcOrd="0" destOrd="0" presId="urn:microsoft.com/office/officeart/2005/8/layout/chart3"/>
    <dgm:cxn modelId="{1C9C2EAC-6231-C740-B2C4-77311380AB93}" type="presParOf" srcId="{927F175E-9B13-6A4F-BFC4-7ED92F35AC2B}" destId="{69633AFC-E9B4-FC47-9C63-A3357F8C2F7E}" srcOrd="1" destOrd="0" presId="urn:microsoft.com/office/officeart/2005/8/layout/chart3"/>
    <dgm:cxn modelId="{0365224D-1EE8-2D4C-B77E-1044B259B195}" type="presParOf" srcId="{927F175E-9B13-6A4F-BFC4-7ED92F35AC2B}" destId="{23D9B5CA-2270-AC41-B0E5-6A321C46C91C}" srcOrd="2" destOrd="0" presId="urn:microsoft.com/office/officeart/2005/8/layout/chart3"/>
    <dgm:cxn modelId="{7559E44D-6512-E041-A588-EE9CFDFEF287}" type="presParOf" srcId="{927F175E-9B13-6A4F-BFC4-7ED92F35AC2B}" destId="{A83295D3-16BC-AF45-BD58-6B766410A578}" srcOrd="3" destOrd="0" presId="urn:microsoft.com/office/officeart/2005/8/layout/chart3"/>
    <dgm:cxn modelId="{1D303FE5-352C-E14D-89B6-1EE292163E65}" type="presParOf" srcId="{927F175E-9B13-6A4F-BFC4-7ED92F35AC2B}" destId="{189300D0-8711-1A45-B2B5-BA1DB1EFBE54}" srcOrd="4" destOrd="0" presId="urn:microsoft.com/office/officeart/2005/8/layout/chart3"/>
    <dgm:cxn modelId="{FC09C938-AA64-B542-8D63-F361D60518C1}" type="presParOf" srcId="{927F175E-9B13-6A4F-BFC4-7ED92F35AC2B}" destId="{8B1B6AA7-E0A0-8C46-BDB1-60D23DA94A78}" srcOrd="5" destOrd="0" presId="urn:microsoft.com/office/officeart/2005/8/layout/char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0300BF-D280-1D4A-81FB-E59726682F4F}">
      <dsp:nvSpPr>
        <dsp:cNvPr id="0" name=""/>
        <dsp:cNvSpPr/>
      </dsp:nvSpPr>
      <dsp:spPr>
        <a:xfrm>
          <a:off x="0" y="143"/>
          <a:ext cx="4943647" cy="175032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dirty="0"/>
            <a:t>To understand what amounts to:</a:t>
          </a:r>
        </a:p>
      </dsp:txBody>
      <dsp:txXfrm>
        <a:off x="85444" y="85587"/>
        <a:ext cx="4772759" cy="1579432"/>
      </dsp:txXfrm>
    </dsp:sp>
    <dsp:sp modelId="{1CEEE5B9-DCBB-304C-B137-9A11015F565F}">
      <dsp:nvSpPr>
        <dsp:cNvPr id="0" name=""/>
        <dsp:cNvSpPr/>
      </dsp:nvSpPr>
      <dsp:spPr>
        <a:xfrm>
          <a:off x="0" y="1877183"/>
          <a:ext cx="4943647" cy="175032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a:t>-Burglary Sec. 91A/91B</a:t>
          </a:r>
        </a:p>
      </dsp:txBody>
      <dsp:txXfrm>
        <a:off x="85444" y="1962627"/>
        <a:ext cx="4772759" cy="1579432"/>
      </dsp:txXfrm>
    </dsp:sp>
    <dsp:sp modelId="{7B5C2241-9661-9949-BF44-5460CC9FC971}">
      <dsp:nvSpPr>
        <dsp:cNvPr id="0" name=""/>
        <dsp:cNvSpPr/>
      </dsp:nvSpPr>
      <dsp:spPr>
        <a:xfrm>
          <a:off x="0" y="3754224"/>
          <a:ext cx="4943647" cy="175032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167640" rIns="167640" bIns="167640" numCol="1" spcCol="1270" anchor="ctr" anchorCtr="0">
          <a:noAutofit/>
        </a:bodyPr>
        <a:lstStyle/>
        <a:p>
          <a:pPr marL="0" lvl="0" indent="0" algn="l" defTabSz="1955800">
            <a:lnSpc>
              <a:spcPct val="90000"/>
            </a:lnSpc>
            <a:spcBef>
              <a:spcPct val="0"/>
            </a:spcBef>
            <a:spcAft>
              <a:spcPct val="35000"/>
            </a:spcAft>
            <a:buNone/>
          </a:pPr>
          <a:r>
            <a:rPr lang="en-US" sz="4400" kern="1200" dirty="0"/>
            <a:t>Agg Burglary Sec 10 Theft Act 1968</a:t>
          </a:r>
        </a:p>
      </dsp:txBody>
      <dsp:txXfrm>
        <a:off x="85444" y="3839668"/>
        <a:ext cx="4772759" cy="15794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F95CF6-C098-C449-97E6-CC7D8A54C21C}">
      <dsp:nvSpPr>
        <dsp:cNvPr id="0" name=""/>
        <dsp:cNvSpPr/>
      </dsp:nvSpPr>
      <dsp:spPr>
        <a:xfrm>
          <a:off x="1311589" y="0"/>
          <a:ext cx="8580596" cy="5894172"/>
        </a:xfrm>
        <a:prstGeom prst="rightArrow">
          <a:avLst/>
        </a:prstGeom>
        <a:solidFill>
          <a:schemeClr val="accent1"/>
        </a:solidFill>
        <a:ln>
          <a:noFill/>
        </a:ln>
        <a:effectLst/>
      </dsp:spPr>
      <dsp:style>
        <a:lnRef idx="0">
          <a:scrgbClr r="0" g="0" b="0"/>
        </a:lnRef>
        <a:fillRef idx="1">
          <a:scrgbClr r="0" g="0" b="0"/>
        </a:fillRef>
        <a:effectRef idx="1">
          <a:scrgbClr r="0" g="0" b="0"/>
        </a:effectRef>
        <a:fontRef idx="minor"/>
      </dsp:style>
    </dsp:sp>
    <dsp:sp modelId="{C3CEB9EA-F4CF-AE49-B113-5A97ABAA0C41}">
      <dsp:nvSpPr>
        <dsp:cNvPr id="0" name=""/>
        <dsp:cNvSpPr/>
      </dsp:nvSpPr>
      <dsp:spPr>
        <a:xfrm>
          <a:off x="0" y="1793266"/>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solidFill>
                <a:srgbClr val="FF0000"/>
              </a:solidFill>
            </a:rPr>
            <a:t>S</a:t>
          </a:r>
          <a:r>
            <a:rPr lang="en-US" sz="2400" b="1" i="1" u="sng" kern="1200" dirty="0"/>
            <a:t>teal</a:t>
          </a:r>
          <a:r>
            <a:rPr lang="en-US" sz="2400" kern="1200" dirty="0"/>
            <a:t> anything therein </a:t>
          </a:r>
          <a:r>
            <a:rPr lang="en-US" sz="2400" kern="1200" dirty="0">
              <a:solidFill>
                <a:srgbClr val="FF0000"/>
              </a:solidFill>
            </a:rPr>
            <a:t>OR</a:t>
          </a:r>
        </a:p>
      </dsp:txBody>
      <dsp:txXfrm>
        <a:off x="115092" y="1908358"/>
        <a:ext cx="2798261" cy="2127484"/>
      </dsp:txXfrm>
    </dsp:sp>
    <dsp:sp modelId="{9A9C85EE-B97E-8F4D-9C17-7734EC8CA20A}">
      <dsp:nvSpPr>
        <dsp:cNvPr id="0" name=""/>
        <dsp:cNvSpPr/>
      </dsp:nvSpPr>
      <dsp:spPr>
        <a:xfrm>
          <a:off x="3533186" y="1768251"/>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u="sng" kern="1200" dirty="0">
              <a:solidFill>
                <a:srgbClr val="FF0000"/>
              </a:solidFill>
            </a:rPr>
            <a:t>I</a:t>
          </a:r>
          <a:r>
            <a:rPr lang="en-US" sz="2400" kern="1200" dirty="0"/>
            <a:t>nflict </a:t>
          </a:r>
          <a:r>
            <a:rPr lang="en-US" sz="2400" b="1" i="1" u="sng" kern="1200" dirty="0"/>
            <a:t>grievous bodily harm </a:t>
          </a:r>
          <a:r>
            <a:rPr lang="en-US" sz="2400" kern="1200" dirty="0"/>
            <a:t>on any person therein </a:t>
          </a:r>
          <a:r>
            <a:rPr lang="en-US" sz="2400" kern="1200" dirty="0">
              <a:solidFill>
                <a:srgbClr val="FF0000"/>
              </a:solidFill>
            </a:rPr>
            <a:t>OR</a:t>
          </a:r>
        </a:p>
      </dsp:txBody>
      <dsp:txXfrm>
        <a:off x="3648278" y="1883343"/>
        <a:ext cx="2798261" cy="2127484"/>
      </dsp:txXfrm>
    </dsp:sp>
    <dsp:sp modelId="{C1D58214-8715-5448-82C1-8EE3F04F4F58}">
      <dsp:nvSpPr>
        <dsp:cNvPr id="0" name=""/>
        <dsp:cNvSpPr/>
      </dsp:nvSpPr>
      <dsp:spPr>
        <a:xfrm>
          <a:off x="7066373" y="1768251"/>
          <a:ext cx="3028445" cy="2357668"/>
        </a:xfrm>
        <a:prstGeom prst="roundRect">
          <a:avLst/>
        </a:prstGeom>
        <a:solidFill>
          <a:schemeClr val="accent5">
            <a:lumMod val="40000"/>
            <a:lumOff val="60000"/>
          </a:schemeClr>
        </a:soli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b="1" i="1" u="sng" kern="1200" dirty="0">
              <a:solidFill>
                <a:srgbClr val="FF0000"/>
              </a:solidFill>
            </a:rPr>
            <a:t>D</a:t>
          </a:r>
          <a:r>
            <a:rPr lang="en-US" sz="2400" b="1" i="1" u="sng" kern="1200" dirty="0"/>
            <a:t>amage</a:t>
          </a:r>
          <a:r>
            <a:rPr lang="en-US" sz="2400" kern="1200" dirty="0"/>
            <a:t> any property therein</a:t>
          </a:r>
        </a:p>
      </dsp:txBody>
      <dsp:txXfrm>
        <a:off x="7181465" y="1883343"/>
        <a:ext cx="2798261" cy="21274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CF96E0-282B-534D-8901-3A61F83108A0}">
      <dsp:nvSpPr>
        <dsp:cNvPr id="0" name=""/>
        <dsp:cNvSpPr/>
      </dsp:nvSpPr>
      <dsp:spPr>
        <a:xfrm>
          <a:off x="0" y="463"/>
          <a:ext cx="7926051" cy="0"/>
        </a:xfrm>
        <a:prstGeom prst="line">
          <a:avLst/>
        </a:prstGeom>
        <a:solidFill>
          <a:schemeClr val="accent1">
            <a:shade val="50000"/>
            <a:hueOff val="0"/>
            <a:satOff val="0"/>
            <a:lumOff val="0"/>
            <a:alphaOff val="0"/>
          </a:schemeClr>
        </a:solidFill>
        <a:ln w="12700" cap="flat" cmpd="sng" algn="ctr">
          <a:solidFill>
            <a:schemeClr val="accent1">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E25317C-D9D5-2C41-A370-6B049236A866}">
      <dsp:nvSpPr>
        <dsp:cNvPr id="0" name=""/>
        <dsp:cNvSpPr/>
      </dsp:nvSpPr>
      <dsp:spPr>
        <a:xfrm>
          <a:off x="0" y="463"/>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-The accused has crossed a boundary</a:t>
          </a:r>
        </a:p>
      </dsp:txBody>
      <dsp:txXfrm>
        <a:off x="0" y="463"/>
        <a:ext cx="7926051" cy="758519"/>
      </dsp:txXfrm>
    </dsp:sp>
    <dsp:sp modelId="{887FF3E7-D37E-1A43-A5F4-62960C63CB98}">
      <dsp:nvSpPr>
        <dsp:cNvPr id="0" name=""/>
        <dsp:cNvSpPr/>
      </dsp:nvSpPr>
      <dsp:spPr>
        <a:xfrm>
          <a:off x="0" y="758982"/>
          <a:ext cx="7926051" cy="0"/>
        </a:xfrm>
        <a:prstGeom prst="line">
          <a:avLst/>
        </a:prstGeom>
        <a:solidFill>
          <a:schemeClr val="accent1">
            <a:shade val="50000"/>
            <a:hueOff val="160997"/>
            <a:satOff val="-3921"/>
            <a:lumOff val="17158"/>
            <a:alphaOff val="0"/>
          </a:schemeClr>
        </a:solidFill>
        <a:ln w="12700" cap="flat" cmpd="sng" algn="ctr">
          <a:solidFill>
            <a:schemeClr val="accent1">
              <a:shade val="50000"/>
              <a:hueOff val="160997"/>
              <a:satOff val="-3921"/>
              <a:lumOff val="171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D93E70-7E4A-AE44-B3C6-29909D32488E}">
      <dsp:nvSpPr>
        <dsp:cNvPr id="0" name=""/>
        <dsp:cNvSpPr/>
      </dsp:nvSpPr>
      <dsp:spPr>
        <a:xfrm>
          <a:off x="0" y="758982"/>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-Entry must be deliberate &amp; not accidental</a:t>
          </a:r>
        </a:p>
      </dsp:txBody>
      <dsp:txXfrm>
        <a:off x="0" y="758982"/>
        <a:ext cx="7926051" cy="758519"/>
      </dsp:txXfrm>
    </dsp:sp>
    <dsp:sp modelId="{F534C156-37E8-8346-AC90-966F26E3CF23}">
      <dsp:nvSpPr>
        <dsp:cNvPr id="0" name=""/>
        <dsp:cNvSpPr/>
      </dsp:nvSpPr>
      <dsp:spPr>
        <a:xfrm>
          <a:off x="0" y="1517502"/>
          <a:ext cx="7926051" cy="0"/>
        </a:xfrm>
        <a:prstGeom prst="line">
          <a:avLst/>
        </a:prstGeom>
        <a:solidFill>
          <a:schemeClr val="accent1">
            <a:shade val="50000"/>
            <a:hueOff val="321995"/>
            <a:satOff val="-7842"/>
            <a:lumOff val="34317"/>
            <a:alphaOff val="0"/>
          </a:schemeClr>
        </a:solidFill>
        <a:ln w="12700" cap="flat" cmpd="sng" algn="ctr">
          <a:solidFill>
            <a:schemeClr val="accent1">
              <a:shade val="50000"/>
              <a:hueOff val="321995"/>
              <a:satOff val="-7842"/>
              <a:lumOff val="343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B5BD26-A557-A046-A286-EBC97C948347}">
      <dsp:nvSpPr>
        <dsp:cNvPr id="0" name=""/>
        <dsp:cNvSpPr/>
      </dsp:nvSpPr>
      <dsp:spPr>
        <a:xfrm>
          <a:off x="0" y="1517502"/>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-It is not necessary for the whole body to have entered</a:t>
          </a:r>
        </a:p>
      </dsp:txBody>
      <dsp:txXfrm>
        <a:off x="0" y="1517502"/>
        <a:ext cx="7926051" cy="758519"/>
      </dsp:txXfrm>
    </dsp:sp>
    <dsp:sp modelId="{BB9F5754-F737-824B-8FB7-7118D17756DE}">
      <dsp:nvSpPr>
        <dsp:cNvPr id="0" name=""/>
        <dsp:cNvSpPr/>
      </dsp:nvSpPr>
      <dsp:spPr>
        <a:xfrm>
          <a:off x="0" y="2276021"/>
          <a:ext cx="7926051" cy="0"/>
        </a:xfrm>
        <a:prstGeom prst="line">
          <a:avLst/>
        </a:prstGeom>
        <a:solidFill>
          <a:schemeClr val="accent1">
            <a:shade val="50000"/>
            <a:hueOff val="321995"/>
            <a:satOff val="-7842"/>
            <a:lumOff val="34317"/>
            <a:alphaOff val="0"/>
          </a:schemeClr>
        </a:solidFill>
        <a:ln w="12700" cap="flat" cmpd="sng" algn="ctr">
          <a:solidFill>
            <a:schemeClr val="accent1">
              <a:shade val="50000"/>
              <a:hueOff val="321995"/>
              <a:satOff val="-7842"/>
              <a:lumOff val="3431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9AB00D-31C4-354D-B013-E95BE68ECB52}">
      <dsp:nvSpPr>
        <dsp:cNvPr id="0" name=""/>
        <dsp:cNvSpPr/>
      </dsp:nvSpPr>
      <dsp:spPr>
        <a:xfrm>
          <a:off x="0" y="2276021"/>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-Entry can be by an innocent agent</a:t>
          </a:r>
        </a:p>
      </dsp:txBody>
      <dsp:txXfrm>
        <a:off x="0" y="2276021"/>
        <a:ext cx="7926051" cy="758519"/>
      </dsp:txXfrm>
    </dsp:sp>
    <dsp:sp modelId="{35D3FC89-C0DC-4643-8C48-D0BEA13B1D0D}">
      <dsp:nvSpPr>
        <dsp:cNvPr id="0" name=""/>
        <dsp:cNvSpPr/>
      </dsp:nvSpPr>
      <dsp:spPr>
        <a:xfrm>
          <a:off x="0" y="3034541"/>
          <a:ext cx="7926051" cy="0"/>
        </a:xfrm>
        <a:prstGeom prst="line">
          <a:avLst/>
        </a:prstGeom>
        <a:solidFill>
          <a:schemeClr val="accent1">
            <a:shade val="50000"/>
            <a:hueOff val="160997"/>
            <a:satOff val="-3921"/>
            <a:lumOff val="17158"/>
            <a:alphaOff val="0"/>
          </a:schemeClr>
        </a:solidFill>
        <a:ln w="12700" cap="flat" cmpd="sng" algn="ctr">
          <a:solidFill>
            <a:schemeClr val="accent1">
              <a:shade val="50000"/>
              <a:hueOff val="160997"/>
              <a:satOff val="-3921"/>
              <a:lumOff val="1715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2B7065F-9825-8D49-9924-BA569ED9C028}">
      <dsp:nvSpPr>
        <dsp:cNvPr id="0" name=""/>
        <dsp:cNvSpPr/>
      </dsp:nvSpPr>
      <dsp:spPr>
        <a:xfrm>
          <a:off x="0" y="3034541"/>
          <a:ext cx="7926051" cy="7585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-Can include an instrument as long as that is to commit one of the relevant offences (Not just to facilitate entry)</a:t>
          </a:r>
        </a:p>
      </dsp:txBody>
      <dsp:txXfrm>
        <a:off x="0" y="3034541"/>
        <a:ext cx="7926051" cy="7585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F4C8B1-2410-EE4A-B90A-8966A1BC96FE}">
      <dsp:nvSpPr>
        <dsp:cNvPr id="0" name=""/>
        <dsp:cNvSpPr/>
      </dsp:nvSpPr>
      <dsp:spPr>
        <a:xfrm>
          <a:off x="0" y="2496"/>
          <a:ext cx="9107019" cy="0"/>
        </a:xfrm>
        <a:prstGeom prst="line">
          <a:avLst/>
        </a:prstGeom>
        <a:solidFill>
          <a:schemeClr val="accent1">
            <a:alpha val="9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F8E6CF-95DB-8F41-9238-9399C78F3819}">
      <dsp:nvSpPr>
        <dsp:cNvPr id="0" name=""/>
        <dsp:cNvSpPr/>
      </dsp:nvSpPr>
      <dsp:spPr>
        <a:xfrm>
          <a:off x="0" y="2496"/>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The term ‘building’ is not defined under the Theft Act 1968</a:t>
          </a:r>
          <a:endParaRPr lang="en-US" sz="2400" kern="1200" dirty="0"/>
        </a:p>
      </dsp:txBody>
      <dsp:txXfrm>
        <a:off x="0" y="2496"/>
        <a:ext cx="9107019" cy="1702290"/>
      </dsp:txXfrm>
    </dsp:sp>
    <dsp:sp modelId="{298F1F6C-331C-7047-814E-20893B851828}">
      <dsp:nvSpPr>
        <dsp:cNvPr id="0" name=""/>
        <dsp:cNvSpPr/>
      </dsp:nvSpPr>
      <dsp:spPr>
        <a:xfrm>
          <a:off x="0" y="1704787"/>
          <a:ext cx="9107019" cy="0"/>
        </a:xfrm>
        <a:prstGeom prst="line">
          <a:avLst/>
        </a:prstGeom>
        <a:solidFill>
          <a:schemeClr val="accent1">
            <a:alpha val="90000"/>
            <a:hueOff val="0"/>
            <a:satOff val="0"/>
            <a:lumOff val="0"/>
            <a:alphaOff val="-20000"/>
          </a:schemeClr>
        </a:solidFill>
        <a:ln w="12700" cap="flat" cmpd="sng" algn="ctr">
          <a:solidFill>
            <a:schemeClr val="accent1">
              <a:alpha val="90000"/>
              <a:hueOff val="0"/>
              <a:satOff val="0"/>
              <a:lumOff val="0"/>
              <a:alphaOff val="-2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618CA44-C1EB-654A-A34F-508C5733E0ED}">
      <dsp:nvSpPr>
        <dsp:cNvPr id="0" name=""/>
        <dsp:cNvSpPr/>
      </dsp:nvSpPr>
      <dsp:spPr>
        <a:xfrm>
          <a:off x="0" y="1704787"/>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Case law has established a ‘building’ as:</a:t>
          </a:r>
        </a:p>
        <a:p>
          <a:pPr marL="0" lvl="0" indent="0" algn="ctr" defTabSz="1066800">
            <a:lnSpc>
              <a:spcPct val="90000"/>
            </a:lnSpc>
            <a:spcBef>
              <a:spcPct val="0"/>
            </a:spcBef>
            <a:spcAft>
              <a:spcPct val="35000"/>
            </a:spcAft>
            <a:buNone/>
          </a:pPr>
          <a:r>
            <a:rPr lang="en-US" sz="2400" kern="1200" dirty="0">
              <a:solidFill>
                <a:schemeClr val="accent1"/>
              </a:solidFill>
            </a:rPr>
            <a:t>‘</a:t>
          </a:r>
          <a:r>
            <a:rPr lang="en-US" sz="2400" b="1" i="1" kern="1200" dirty="0">
              <a:solidFill>
                <a:schemeClr val="accent1"/>
              </a:solidFill>
            </a:rPr>
            <a:t>a structure of considerable size &amp; intended to be permanent or at least endure considerable time’ </a:t>
          </a:r>
        </a:p>
      </dsp:txBody>
      <dsp:txXfrm>
        <a:off x="0" y="1704787"/>
        <a:ext cx="9107019" cy="1702290"/>
      </dsp:txXfrm>
    </dsp:sp>
    <dsp:sp modelId="{7A981408-3B7C-5F4F-A877-85A03C429AC7}">
      <dsp:nvSpPr>
        <dsp:cNvPr id="0" name=""/>
        <dsp:cNvSpPr/>
      </dsp:nvSpPr>
      <dsp:spPr>
        <a:xfrm>
          <a:off x="0" y="3407077"/>
          <a:ext cx="9107019" cy="0"/>
        </a:xfrm>
        <a:prstGeom prst="line">
          <a:avLst/>
        </a:prstGeom>
        <a:solidFill>
          <a:schemeClr val="accent1">
            <a:alpha val="90000"/>
            <a:hueOff val="0"/>
            <a:satOff val="0"/>
            <a:lumOff val="0"/>
            <a:alphaOff val="-40000"/>
          </a:schemeClr>
        </a:solidFill>
        <a:ln w="12700" cap="flat" cmpd="sng" algn="ctr">
          <a:solidFill>
            <a:schemeClr val="accent1">
              <a:alpha val="90000"/>
              <a:hueOff val="0"/>
              <a:satOff val="0"/>
              <a:lumOff val="0"/>
              <a:alphaOff val="-4000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79FF22-D7B3-3144-9D0A-CCCDFE257F8E}">
      <dsp:nvSpPr>
        <dsp:cNvPr id="0" name=""/>
        <dsp:cNvSpPr/>
      </dsp:nvSpPr>
      <dsp:spPr>
        <a:xfrm>
          <a:off x="0" y="3407077"/>
          <a:ext cx="9107019" cy="1702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In simple terms a building must have some degree of permanence</a:t>
          </a:r>
        </a:p>
      </dsp:txBody>
      <dsp:txXfrm>
        <a:off x="0" y="3407077"/>
        <a:ext cx="9107019" cy="170229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41C93B-DF59-984F-8911-FA0C478A09CE}">
      <dsp:nvSpPr>
        <dsp:cNvPr id="0" name=""/>
        <dsp:cNvSpPr/>
      </dsp:nvSpPr>
      <dsp:spPr>
        <a:xfrm>
          <a:off x="0" y="401"/>
          <a:ext cx="10873946" cy="0"/>
        </a:xfrm>
        <a:prstGeom prst="line">
          <a:avLst/>
        </a:prstGeom>
        <a:solidFill>
          <a:schemeClr val="accent2">
            <a:shade val="80000"/>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2C29FF-FF42-7F41-8162-A712A6D4D12B}">
      <dsp:nvSpPr>
        <dsp:cNvPr id="0" name=""/>
        <dsp:cNvSpPr/>
      </dsp:nvSpPr>
      <dsp:spPr>
        <a:xfrm>
          <a:off x="0" y="401"/>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-Adjoining bedsits in the same house</a:t>
          </a:r>
        </a:p>
      </dsp:txBody>
      <dsp:txXfrm>
        <a:off x="0" y="401"/>
        <a:ext cx="10873946" cy="657264"/>
      </dsp:txXfrm>
    </dsp:sp>
    <dsp:sp modelId="{03E241AC-A3F1-7A47-ACC0-08B2ADBC69CA}">
      <dsp:nvSpPr>
        <dsp:cNvPr id="0" name=""/>
        <dsp:cNvSpPr/>
      </dsp:nvSpPr>
      <dsp:spPr>
        <a:xfrm>
          <a:off x="0" y="657665"/>
          <a:ext cx="10873946" cy="0"/>
        </a:xfrm>
        <a:prstGeom prst="line">
          <a:avLst/>
        </a:prstGeom>
        <a:solidFill>
          <a:schemeClr val="accent2">
            <a:shade val="80000"/>
            <a:hueOff val="-120354"/>
            <a:satOff val="2542"/>
            <a:lumOff val="6770"/>
            <a:alphaOff val="0"/>
          </a:schemeClr>
        </a:solidFill>
        <a:ln w="12700" cap="flat" cmpd="sng" algn="ctr">
          <a:solidFill>
            <a:schemeClr val="accent2">
              <a:shade val="80000"/>
              <a:hueOff val="-120354"/>
              <a:satOff val="2542"/>
              <a:lumOff val="677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BF438E-145C-EE48-8B4F-DE21554A35B2}">
      <dsp:nvSpPr>
        <dsp:cNvPr id="0" name=""/>
        <dsp:cNvSpPr/>
      </dsp:nvSpPr>
      <dsp:spPr>
        <a:xfrm>
          <a:off x="0" y="657665"/>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-Staffrooms/security offices in supermarkets</a:t>
          </a:r>
        </a:p>
      </dsp:txBody>
      <dsp:txXfrm>
        <a:off x="0" y="657665"/>
        <a:ext cx="10873946" cy="657264"/>
      </dsp:txXfrm>
    </dsp:sp>
    <dsp:sp modelId="{FD2327A3-5CCF-5144-B3AD-4CCD29128909}">
      <dsp:nvSpPr>
        <dsp:cNvPr id="0" name=""/>
        <dsp:cNvSpPr/>
      </dsp:nvSpPr>
      <dsp:spPr>
        <a:xfrm>
          <a:off x="0" y="1314929"/>
          <a:ext cx="10873946" cy="0"/>
        </a:xfrm>
        <a:prstGeom prst="line">
          <a:avLst/>
        </a:prstGeom>
        <a:solidFill>
          <a:schemeClr val="accent2">
            <a:shade val="80000"/>
            <a:hueOff val="-240708"/>
            <a:satOff val="5083"/>
            <a:lumOff val="13541"/>
            <a:alphaOff val="0"/>
          </a:schemeClr>
        </a:solidFill>
        <a:ln w="12700" cap="flat" cmpd="sng" algn="ctr">
          <a:solidFill>
            <a:schemeClr val="accent2">
              <a:shade val="80000"/>
              <a:hueOff val="-240708"/>
              <a:satOff val="5083"/>
              <a:lumOff val="1354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898A011-164A-4E4F-B52F-62D84070F49E}">
      <dsp:nvSpPr>
        <dsp:cNvPr id="0" name=""/>
        <dsp:cNvSpPr/>
      </dsp:nvSpPr>
      <dsp:spPr>
        <a:xfrm>
          <a:off x="0" y="1314929"/>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-Behind the till area of a shop</a:t>
          </a:r>
          <a:endParaRPr lang="en-US" sz="2400" kern="1200" dirty="0"/>
        </a:p>
      </dsp:txBody>
      <dsp:txXfrm>
        <a:off x="0" y="1314929"/>
        <a:ext cx="10873946" cy="657264"/>
      </dsp:txXfrm>
    </dsp:sp>
    <dsp:sp modelId="{382D6E98-98D5-8C46-8E7D-CFF9A533BF70}">
      <dsp:nvSpPr>
        <dsp:cNvPr id="0" name=""/>
        <dsp:cNvSpPr/>
      </dsp:nvSpPr>
      <dsp:spPr>
        <a:xfrm>
          <a:off x="0" y="1972194"/>
          <a:ext cx="10873946" cy="0"/>
        </a:xfrm>
        <a:prstGeom prst="line">
          <a:avLst/>
        </a:prstGeom>
        <a:solidFill>
          <a:schemeClr val="accent2">
            <a:shade val="80000"/>
            <a:hueOff val="-361061"/>
            <a:satOff val="7625"/>
            <a:lumOff val="20311"/>
            <a:alphaOff val="0"/>
          </a:schemeClr>
        </a:solidFill>
        <a:ln w="12700" cap="flat" cmpd="sng" algn="ctr">
          <a:solidFill>
            <a:schemeClr val="accent2">
              <a:shade val="80000"/>
              <a:hueOff val="-361061"/>
              <a:satOff val="7625"/>
              <a:lumOff val="2031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F459DB2-5E1A-E24D-931F-86F384A187CF}">
      <dsp:nvSpPr>
        <dsp:cNvPr id="0" name=""/>
        <dsp:cNvSpPr/>
      </dsp:nvSpPr>
      <dsp:spPr>
        <a:xfrm>
          <a:off x="0" y="1972194"/>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-Behind the bar in a pub</a:t>
          </a:r>
        </a:p>
      </dsp:txBody>
      <dsp:txXfrm>
        <a:off x="0" y="1972194"/>
        <a:ext cx="10873946" cy="657264"/>
      </dsp:txXfrm>
    </dsp:sp>
    <dsp:sp modelId="{027FE016-686B-8C4F-9A40-0628DE83F5FA}">
      <dsp:nvSpPr>
        <dsp:cNvPr id="0" name=""/>
        <dsp:cNvSpPr/>
      </dsp:nvSpPr>
      <dsp:spPr>
        <a:xfrm>
          <a:off x="0" y="2629458"/>
          <a:ext cx="10873946" cy="0"/>
        </a:xfrm>
        <a:prstGeom prst="line">
          <a:avLst/>
        </a:prstGeom>
        <a:solidFill>
          <a:schemeClr val="accent2">
            <a:shade val="80000"/>
            <a:hueOff val="-481415"/>
            <a:satOff val="10166"/>
            <a:lumOff val="27081"/>
            <a:alphaOff val="0"/>
          </a:schemeClr>
        </a:solidFill>
        <a:ln w="12700" cap="flat" cmpd="sng" algn="ctr">
          <a:solidFill>
            <a:schemeClr val="accent2">
              <a:shade val="80000"/>
              <a:hueOff val="-481415"/>
              <a:satOff val="10166"/>
              <a:lumOff val="270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E343F2-5D95-E648-A4FF-5A3C7EB36524}">
      <dsp:nvSpPr>
        <dsp:cNvPr id="0" name=""/>
        <dsp:cNvSpPr/>
      </dsp:nvSpPr>
      <dsp:spPr>
        <a:xfrm>
          <a:off x="0" y="2629458"/>
          <a:ext cx="10873946" cy="6572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-Behind a cordoned off area in a gallery or museum</a:t>
          </a:r>
        </a:p>
      </dsp:txBody>
      <dsp:txXfrm>
        <a:off x="0" y="2629458"/>
        <a:ext cx="10873946" cy="65726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0F95B6-8D0A-AE4A-BED3-FE48E0028023}">
      <dsp:nvSpPr>
        <dsp:cNvPr id="0" name=""/>
        <dsp:cNvSpPr/>
      </dsp:nvSpPr>
      <dsp:spPr>
        <a:xfrm>
          <a:off x="0" y="820554"/>
          <a:ext cx="6988432" cy="4096575"/>
        </a:xfrm>
        <a:prstGeom prst="rect">
          <a:avLst/>
        </a:prstGeom>
        <a:solidFill>
          <a:schemeClr val="lt1">
            <a:alpha val="90000"/>
            <a:hueOff val="0"/>
            <a:satOff val="0"/>
            <a:lumOff val="0"/>
            <a:alphaOff val="0"/>
          </a:schemeClr>
        </a:solidFill>
        <a:ln w="12700" cap="flat" cmpd="sng" algn="ctr">
          <a:solidFill>
            <a:schemeClr val="accent6">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42380" tIns="1062228" rIns="542380" bIns="170688" numCol="1" spcCol="1270" anchor="t" anchorCtr="0">
          <a:noAutofit/>
        </a:bodyPr>
        <a:lstStyle/>
        <a:p>
          <a:pPr marL="228600" lvl="1" indent="-228600" algn="l" defTabSz="1066800">
            <a:lnSpc>
              <a:spcPct val="90000"/>
            </a:lnSpc>
            <a:spcBef>
              <a:spcPct val="0"/>
            </a:spcBef>
            <a:spcAft>
              <a:spcPct val="15000"/>
            </a:spcAft>
            <a:buChar char="•"/>
          </a:pPr>
          <a:r>
            <a:rPr lang="en-US" sz="2400" kern="1200" dirty="0"/>
            <a:t>A person will be deemed to be trespassing if they either:</a:t>
          </a:r>
        </a:p>
        <a:p>
          <a:pPr marL="228600" lvl="1" indent="-228600" algn="l" defTabSz="1066800">
            <a:lnSpc>
              <a:spcPct val="90000"/>
            </a:lnSpc>
            <a:spcBef>
              <a:spcPct val="0"/>
            </a:spcBef>
            <a:spcAft>
              <a:spcPct val="15000"/>
            </a:spcAft>
            <a:buChar char="•"/>
          </a:pPr>
          <a:r>
            <a:rPr lang="en-US" sz="2400" b="1" i="1" u="none" kern="1200" dirty="0">
              <a:solidFill>
                <a:schemeClr val="accent6"/>
              </a:solidFill>
            </a:rPr>
            <a:t>KNOW</a:t>
          </a:r>
          <a:r>
            <a:rPr lang="en-US" sz="2400" kern="1200" dirty="0"/>
            <a:t> or are (subjectively)</a:t>
          </a:r>
          <a:r>
            <a:rPr lang="en-US" sz="2400" b="1" i="1" kern="1200" dirty="0"/>
            <a:t> </a:t>
          </a:r>
          <a:r>
            <a:rPr lang="en-US" sz="2400" b="1" i="1" kern="1200" dirty="0">
              <a:solidFill>
                <a:schemeClr val="accent6"/>
              </a:solidFill>
            </a:rPr>
            <a:t>RECKLESS </a:t>
          </a:r>
          <a:r>
            <a:rPr lang="en-US" sz="2400" kern="1200" dirty="0"/>
            <a:t>that they have crossed the boundary without either:</a:t>
          </a:r>
        </a:p>
        <a:p>
          <a:pPr marL="228600" lvl="1" indent="-228600" algn="l" defTabSz="1066800">
            <a:lnSpc>
              <a:spcPct val="90000"/>
            </a:lnSpc>
            <a:spcBef>
              <a:spcPct val="0"/>
            </a:spcBef>
            <a:spcAft>
              <a:spcPct val="15000"/>
            </a:spcAft>
            <a:buChar char="•"/>
          </a:pPr>
          <a:r>
            <a:rPr lang="en-US" sz="2400" b="1" i="1" kern="1200" dirty="0">
              <a:solidFill>
                <a:schemeClr val="accent6"/>
              </a:solidFill>
            </a:rPr>
            <a:t>CONSENT</a:t>
          </a:r>
          <a:r>
            <a:rPr lang="en-US" sz="2400" kern="1200" dirty="0"/>
            <a:t> to do so (express or implied permission) or</a:t>
          </a:r>
        </a:p>
        <a:p>
          <a:pPr marL="228600" lvl="1" indent="-228600" algn="l" defTabSz="1066800">
            <a:lnSpc>
              <a:spcPct val="90000"/>
            </a:lnSpc>
            <a:spcBef>
              <a:spcPct val="0"/>
            </a:spcBef>
            <a:spcAft>
              <a:spcPct val="15000"/>
            </a:spcAft>
            <a:buChar char="•"/>
          </a:pPr>
          <a:r>
            <a:rPr lang="en-US" sz="2400" b="1" i="1" kern="1200" dirty="0">
              <a:solidFill>
                <a:schemeClr val="accent6"/>
              </a:solidFill>
            </a:rPr>
            <a:t>RIGHT BY LAW </a:t>
          </a:r>
          <a:r>
            <a:rPr lang="en-US" sz="2400" kern="1200" dirty="0"/>
            <a:t>to do so…</a:t>
          </a:r>
        </a:p>
      </dsp:txBody>
      <dsp:txXfrm>
        <a:off x="0" y="820554"/>
        <a:ext cx="6988432" cy="4096575"/>
      </dsp:txXfrm>
    </dsp:sp>
    <dsp:sp modelId="{04356AFC-1985-6242-B9A6-51D1A8F67EEE}">
      <dsp:nvSpPr>
        <dsp:cNvPr id="0" name=""/>
        <dsp:cNvSpPr/>
      </dsp:nvSpPr>
      <dsp:spPr>
        <a:xfrm>
          <a:off x="349421" y="33897"/>
          <a:ext cx="4891902" cy="1505520"/>
        </a:xfrm>
        <a:prstGeom prst="roundRect">
          <a:avLst/>
        </a:prstGeom>
        <a:solidFill>
          <a:schemeClr val="accent6">
            <a:shade val="5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84902" tIns="0" rIns="184902" bIns="0" numCol="1" spcCol="1270" anchor="ctr" anchorCtr="0">
          <a:noAutofit/>
        </a:bodyPr>
        <a:lstStyle/>
        <a:p>
          <a:pPr marL="0" lvl="0" indent="0" algn="ctr" defTabSz="1244600">
            <a:lnSpc>
              <a:spcPct val="90000"/>
            </a:lnSpc>
            <a:spcBef>
              <a:spcPct val="0"/>
            </a:spcBef>
            <a:spcAft>
              <a:spcPct val="35000"/>
            </a:spcAft>
            <a:buNone/>
          </a:pPr>
          <a:r>
            <a:rPr lang="en-US" sz="2800" kern="1200" dirty="0"/>
            <a:t>Trespasser</a:t>
          </a:r>
        </a:p>
      </dsp:txBody>
      <dsp:txXfrm>
        <a:off x="422914" y="107390"/>
        <a:ext cx="4744916" cy="135853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7B72E2-0EC8-C94D-9186-1904760409BC}">
      <dsp:nvSpPr>
        <dsp:cNvPr id="0" name=""/>
        <dsp:cNvSpPr/>
      </dsp:nvSpPr>
      <dsp:spPr>
        <a:xfrm>
          <a:off x="0" y="1797"/>
          <a:ext cx="8128000" cy="0"/>
        </a:xfrm>
        <a:prstGeom prst="line">
          <a:avLst/>
        </a:prstGeom>
        <a:solidFill>
          <a:schemeClr val="accent3">
            <a:shade val="80000"/>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DE1421C-5990-5248-8C86-82DEA596C88A}">
      <dsp:nvSpPr>
        <dsp:cNvPr id="0" name=""/>
        <dsp:cNvSpPr/>
      </dsp:nvSpPr>
      <dsp:spPr>
        <a:xfrm>
          <a:off x="0" y="1797"/>
          <a:ext cx="8128000" cy="1225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b="0" kern="1200" dirty="0">
              <a:solidFill>
                <a:srgbClr val="FF0000"/>
              </a:solidFill>
            </a:rPr>
            <a:t>S</a:t>
          </a:r>
          <a:r>
            <a:rPr lang="en-US" sz="5600" b="0" kern="1200" dirty="0"/>
            <a:t>teal</a:t>
          </a:r>
        </a:p>
      </dsp:txBody>
      <dsp:txXfrm>
        <a:off x="0" y="1797"/>
        <a:ext cx="8128000" cy="1225793"/>
      </dsp:txXfrm>
    </dsp:sp>
    <dsp:sp modelId="{AF06D1DB-B014-6B4D-97A4-05488FF34F5A}">
      <dsp:nvSpPr>
        <dsp:cNvPr id="0" name=""/>
        <dsp:cNvSpPr/>
      </dsp:nvSpPr>
      <dsp:spPr>
        <a:xfrm>
          <a:off x="0" y="1227591"/>
          <a:ext cx="8128000" cy="0"/>
        </a:xfrm>
        <a:prstGeom prst="line">
          <a:avLst/>
        </a:prstGeom>
        <a:solidFill>
          <a:schemeClr val="accent3">
            <a:shade val="80000"/>
            <a:hueOff val="0"/>
            <a:satOff val="0"/>
            <a:lumOff val="9546"/>
            <a:alphaOff val="0"/>
          </a:schemeClr>
        </a:solidFill>
        <a:ln w="12700" cap="flat" cmpd="sng" algn="ctr">
          <a:solidFill>
            <a:schemeClr val="accent3">
              <a:shade val="80000"/>
              <a:hueOff val="0"/>
              <a:satOff val="0"/>
              <a:lumOff val="954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1CB3C4A-48F9-D849-AAD5-E9DA67B2AE91}">
      <dsp:nvSpPr>
        <dsp:cNvPr id="0" name=""/>
        <dsp:cNvSpPr/>
      </dsp:nvSpPr>
      <dsp:spPr>
        <a:xfrm>
          <a:off x="0" y="1227591"/>
          <a:ext cx="8128000" cy="1225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b="0" kern="1200" dirty="0">
              <a:solidFill>
                <a:srgbClr val="FF0000"/>
              </a:solidFill>
            </a:rPr>
            <a:t>I</a:t>
          </a:r>
          <a:r>
            <a:rPr lang="en-US" sz="5600" b="0" kern="1200" dirty="0"/>
            <a:t>nflict G.B.H.</a:t>
          </a:r>
        </a:p>
      </dsp:txBody>
      <dsp:txXfrm>
        <a:off x="0" y="1227591"/>
        <a:ext cx="8128000" cy="1225793"/>
      </dsp:txXfrm>
    </dsp:sp>
    <dsp:sp modelId="{140E9B4E-F974-0E4A-8530-71A12182DD23}">
      <dsp:nvSpPr>
        <dsp:cNvPr id="0" name=""/>
        <dsp:cNvSpPr/>
      </dsp:nvSpPr>
      <dsp:spPr>
        <a:xfrm>
          <a:off x="0" y="2453384"/>
          <a:ext cx="8128000" cy="0"/>
        </a:xfrm>
        <a:prstGeom prst="line">
          <a:avLst/>
        </a:prstGeom>
        <a:solidFill>
          <a:schemeClr val="accent3">
            <a:shade val="80000"/>
            <a:hueOff val="0"/>
            <a:satOff val="0"/>
            <a:lumOff val="19092"/>
            <a:alphaOff val="0"/>
          </a:schemeClr>
        </a:solidFill>
        <a:ln w="12700" cap="flat" cmpd="sng" algn="ctr">
          <a:solidFill>
            <a:schemeClr val="accent3">
              <a:shade val="80000"/>
              <a:hueOff val="0"/>
              <a:satOff val="0"/>
              <a:lumOff val="1909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9CAA40-3F08-5F4C-899C-3999AF249FB9}">
      <dsp:nvSpPr>
        <dsp:cNvPr id="0" name=""/>
        <dsp:cNvSpPr/>
      </dsp:nvSpPr>
      <dsp:spPr>
        <a:xfrm>
          <a:off x="0" y="2453384"/>
          <a:ext cx="8128000" cy="12257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3360" tIns="213360" rIns="213360" bIns="213360" numCol="1" spcCol="1270" anchor="t" anchorCtr="0">
          <a:noAutofit/>
        </a:bodyPr>
        <a:lstStyle/>
        <a:p>
          <a:pPr marL="0" lvl="0" indent="0" algn="l" defTabSz="2489200">
            <a:lnSpc>
              <a:spcPct val="90000"/>
            </a:lnSpc>
            <a:spcBef>
              <a:spcPct val="0"/>
            </a:spcBef>
            <a:spcAft>
              <a:spcPct val="35000"/>
            </a:spcAft>
            <a:buNone/>
          </a:pPr>
          <a:r>
            <a:rPr lang="en-US" sz="5600" b="0" kern="1200" dirty="0">
              <a:solidFill>
                <a:srgbClr val="FF0000"/>
              </a:solidFill>
            </a:rPr>
            <a:t>D</a:t>
          </a:r>
          <a:r>
            <a:rPr lang="en-US" sz="5600" b="0" kern="1200" dirty="0"/>
            <a:t>amage</a:t>
          </a:r>
        </a:p>
      </dsp:txBody>
      <dsp:txXfrm>
        <a:off x="0" y="2453384"/>
        <a:ext cx="8128000" cy="122579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FB6A9D-9324-1449-8FD4-083D5BEDA63D}">
      <dsp:nvSpPr>
        <dsp:cNvPr id="0" name=""/>
        <dsp:cNvSpPr/>
      </dsp:nvSpPr>
      <dsp:spPr>
        <a:xfrm>
          <a:off x="0" y="463641"/>
          <a:ext cx="9033832" cy="12168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dirty="0"/>
            <a:t>A person is guilty of burglary if </a:t>
          </a:r>
          <a:r>
            <a:rPr lang="en-US" sz="2400" b="1" kern="1200" dirty="0">
              <a:solidFill>
                <a:srgbClr val="FF0000"/>
              </a:solidFill>
            </a:rPr>
            <a:t>having </a:t>
          </a:r>
          <a:r>
            <a:rPr lang="en-US" sz="2400" b="1" i="1" kern="1200" dirty="0">
              <a:solidFill>
                <a:srgbClr val="FF0000"/>
              </a:solidFill>
            </a:rPr>
            <a:t>entered</a:t>
          </a:r>
          <a:r>
            <a:rPr lang="en-US" sz="2400" b="1" kern="1200" dirty="0">
              <a:solidFill>
                <a:srgbClr val="FF0000"/>
              </a:solidFill>
            </a:rPr>
            <a:t> </a:t>
          </a:r>
          <a:r>
            <a:rPr lang="en-US" sz="2400" kern="1200" dirty="0"/>
            <a:t>a </a:t>
          </a:r>
          <a:r>
            <a:rPr lang="en-US" sz="2400" b="1" i="1" kern="1200" dirty="0"/>
            <a:t>building or part of a building as a trespasser </a:t>
          </a:r>
          <a:r>
            <a:rPr lang="en-US" sz="2400" kern="1200" dirty="0"/>
            <a:t>he goes on to:</a:t>
          </a:r>
        </a:p>
      </dsp:txBody>
      <dsp:txXfrm>
        <a:off x="59399" y="523040"/>
        <a:ext cx="8915034" cy="1098002"/>
      </dsp:txXfrm>
    </dsp:sp>
    <dsp:sp modelId="{CFBF092D-E83F-9B43-9537-DEE051FC9EF4}">
      <dsp:nvSpPr>
        <dsp:cNvPr id="0" name=""/>
        <dsp:cNvSpPr/>
      </dsp:nvSpPr>
      <dsp:spPr>
        <a:xfrm>
          <a:off x="0" y="1867642"/>
          <a:ext cx="9033832" cy="12168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u="sng" kern="1200" dirty="0">
              <a:solidFill>
                <a:schemeClr val="accent6"/>
              </a:solidFill>
            </a:rPr>
            <a:t>S</a:t>
          </a:r>
          <a:r>
            <a:rPr lang="en-US" sz="2400" kern="1200" dirty="0">
              <a:solidFill>
                <a:srgbClr val="FF0000"/>
              </a:solidFill>
            </a:rPr>
            <a:t>teal</a:t>
          </a:r>
          <a:r>
            <a:rPr lang="en-US" sz="2400" kern="1200" dirty="0"/>
            <a:t> or </a:t>
          </a:r>
          <a:r>
            <a:rPr lang="en-US" sz="2400" kern="1200" dirty="0">
              <a:solidFill>
                <a:srgbClr val="FF0000"/>
              </a:solidFill>
            </a:rPr>
            <a:t>attempt</a:t>
          </a:r>
          <a:r>
            <a:rPr lang="en-US" sz="2400" kern="1200" dirty="0"/>
            <a:t> to steal anything therein </a:t>
          </a:r>
          <a:r>
            <a:rPr lang="en-US" sz="2400" b="1" i="1" kern="1200" dirty="0"/>
            <a:t>OR</a:t>
          </a:r>
        </a:p>
      </dsp:txBody>
      <dsp:txXfrm>
        <a:off x="59399" y="1927041"/>
        <a:ext cx="8915034" cy="1098002"/>
      </dsp:txXfrm>
    </dsp:sp>
    <dsp:sp modelId="{49B26948-C48E-8449-ABDA-40C92902A22E}">
      <dsp:nvSpPr>
        <dsp:cNvPr id="0" name=""/>
        <dsp:cNvSpPr/>
      </dsp:nvSpPr>
      <dsp:spPr>
        <a:xfrm>
          <a:off x="0" y="3271642"/>
          <a:ext cx="9033832" cy="1216800"/>
        </a:xfrm>
        <a:prstGeom prst="roundRect">
          <a:avLst/>
        </a:prstGeom>
        <a:solidFill>
          <a:schemeClr val="lt1">
            <a:hueOff val="0"/>
            <a:satOff val="0"/>
            <a:lumOff val="0"/>
            <a:alphaOff val="0"/>
          </a:schemeClr>
        </a:solidFill>
        <a:ln w="12700" cap="flat" cmpd="sng" algn="ctr">
          <a:solidFill>
            <a:schemeClr val="dk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u="sng" kern="1200" dirty="0">
              <a:solidFill>
                <a:schemeClr val="accent6"/>
              </a:solidFill>
            </a:rPr>
            <a:t>I</a:t>
          </a:r>
          <a:r>
            <a:rPr lang="en-US" sz="2400" kern="1200" dirty="0">
              <a:solidFill>
                <a:srgbClr val="FF0000"/>
              </a:solidFill>
            </a:rPr>
            <a:t>nflict</a:t>
          </a:r>
          <a:r>
            <a:rPr lang="en-US" sz="2400" kern="1200" dirty="0"/>
            <a:t> or </a:t>
          </a:r>
          <a:r>
            <a:rPr lang="en-US" sz="2400" kern="1200" dirty="0">
              <a:solidFill>
                <a:srgbClr val="FF0000"/>
              </a:solidFill>
            </a:rPr>
            <a:t>attempt </a:t>
          </a:r>
          <a:r>
            <a:rPr lang="en-US" sz="2400" kern="1200" dirty="0"/>
            <a:t>to inflict </a:t>
          </a:r>
          <a:r>
            <a:rPr lang="en-US" sz="2400" kern="1200" dirty="0">
              <a:solidFill>
                <a:srgbClr val="FF0000"/>
              </a:solidFill>
            </a:rPr>
            <a:t>grievous bodily harm </a:t>
          </a:r>
          <a:r>
            <a:rPr lang="en-US" sz="2400" kern="1200" dirty="0"/>
            <a:t>on any person therein</a:t>
          </a:r>
        </a:p>
      </dsp:txBody>
      <dsp:txXfrm>
        <a:off x="59399" y="3331041"/>
        <a:ext cx="8915034" cy="109800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D29FB4-07D4-4748-B09A-83B7A7E14FDA}">
      <dsp:nvSpPr>
        <dsp:cNvPr id="0" name=""/>
        <dsp:cNvSpPr/>
      </dsp:nvSpPr>
      <dsp:spPr>
        <a:xfrm>
          <a:off x="2055"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US" sz="3200" b="1" i="1" u="sng" kern="1200" dirty="0">
              <a:solidFill>
                <a:schemeClr val="accent1"/>
              </a:solidFill>
            </a:rPr>
            <a:t>W</a:t>
          </a:r>
          <a:r>
            <a:rPr lang="en-US" sz="2400" kern="1200" dirty="0"/>
            <a:t>eapon of offence </a:t>
          </a:r>
          <a:r>
            <a:rPr lang="en-US" sz="2400" kern="1200" dirty="0">
              <a:solidFill>
                <a:schemeClr val="accent1"/>
              </a:solidFill>
            </a:rPr>
            <a:t>OR</a:t>
          </a:r>
        </a:p>
      </dsp:txBody>
      <dsp:txXfrm>
        <a:off x="2055" y="1397594"/>
        <a:ext cx="2154797" cy="1397594"/>
      </dsp:txXfrm>
    </dsp:sp>
    <dsp:sp modelId="{B3F8F109-0532-4F70-9D9F-E09EED2349D3}">
      <dsp:nvSpPr>
        <dsp:cNvPr id="0" name=""/>
        <dsp:cNvSpPr/>
      </dsp:nvSpPr>
      <dsp:spPr>
        <a:xfrm>
          <a:off x="172217" y="209639"/>
          <a:ext cx="1814474"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A083FD-357F-4E2C-BDF4-1B1DD2679FC7}">
      <dsp:nvSpPr>
        <dsp:cNvPr id="0" name=""/>
        <dsp:cNvSpPr/>
      </dsp:nvSpPr>
      <dsp:spPr>
        <a:xfrm>
          <a:off x="2221496"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I</a:t>
          </a:r>
          <a:r>
            <a:rPr lang="en-US" sz="2400" kern="1200" dirty="0"/>
            <a:t>mitation firearm </a:t>
          </a:r>
          <a:r>
            <a:rPr lang="en-US" sz="2400" kern="1200" dirty="0">
              <a:solidFill>
                <a:schemeClr val="accent1"/>
              </a:solidFill>
            </a:rPr>
            <a:t>OR</a:t>
          </a:r>
        </a:p>
      </dsp:txBody>
      <dsp:txXfrm>
        <a:off x="2221496" y="1397594"/>
        <a:ext cx="2154797" cy="1397594"/>
      </dsp:txXfrm>
    </dsp:sp>
    <dsp:sp modelId="{B0BD38C6-B220-4C25-8B9A-CA638F235C65}">
      <dsp:nvSpPr>
        <dsp:cNvPr id="0" name=""/>
        <dsp:cNvSpPr/>
      </dsp:nvSpPr>
      <dsp:spPr>
        <a:xfrm>
          <a:off x="2461020" y="209639"/>
          <a:ext cx="1675750"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6BCCAD-386E-493F-AA1D-75A70D722664}">
      <dsp:nvSpPr>
        <dsp:cNvPr id="0" name=""/>
        <dsp:cNvSpPr/>
      </dsp:nvSpPr>
      <dsp:spPr>
        <a:xfrm>
          <a:off x="4440937"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F</a:t>
          </a:r>
          <a:r>
            <a:rPr lang="en-US" sz="2400" kern="1200" dirty="0"/>
            <a:t>IREARM OR</a:t>
          </a:r>
        </a:p>
      </dsp:txBody>
      <dsp:txXfrm>
        <a:off x="4440937" y="1397594"/>
        <a:ext cx="2154797" cy="1397594"/>
      </dsp:txXfrm>
    </dsp:sp>
    <dsp:sp modelId="{9FD589FF-459B-4395-A330-3BF22C6D19DB}">
      <dsp:nvSpPr>
        <dsp:cNvPr id="0" name=""/>
        <dsp:cNvSpPr/>
      </dsp:nvSpPr>
      <dsp:spPr>
        <a:xfrm>
          <a:off x="4700403" y="209639"/>
          <a:ext cx="1635866"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2F169CB-ABD4-426D-B2D4-CDE76EBE864E}">
      <dsp:nvSpPr>
        <dsp:cNvPr id="0" name=""/>
        <dsp:cNvSpPr/>
      </dsp:nvSpPr>
      <dsp:spPr>
        <a:xfrm>
          <a:off x="6660379"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E</a:t>
          </a:r>
          <a:r>
            <a:rPr lang="en-US" sz="2400" kern="1200" dirty="0"/>
            <a:t>xplosive</a:t>
          </a:r>
        </a:p>
      </dsp:txBody>
      <dsp:txXfrm>
        <a:off x="6660379" y="1397594"/>
        <a:ext cx="2154797" cy="1397594"/>
      </dsp:txXfrm>
    </dsp:sp>
    <dsp:sp modelId="{46CC6A4D-E9C1-4CDB-A467-2E5D35350CF3}">
      <dsp:nvSpPr>
        <dsp:cNvPr id="0" name=""/>
        <dsp:cNvSpPr/>
      </dsp:nvSpPr>
      <dsp:spPr>
        <a:xfrm>
          <a:off x="6915068" y="209639"/>
          <a:ext cx="1645418"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33FC9A-3076-4775-B646-32B740CFDE05}">
      <dsp:nvSpPr>
        <dsp:cNvPr id="0" name=""/>
        <dsp:cNvSpPr/>
      </dsp:nvSpPr>
      <dsp:spPr>
        <a:xfrm>
          <a:off x="352689" y="2795189"/>
          <a:ext cx="8111853" cy="524098"/>
        </a:xfrm>
        <a:prstGeom prst="leftRight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68ECBE-23B2-B74E-B2DB-27574EB96583}">
      <dsp:nvSpPr>
        <dsp:cNvPr id="0" name=""/>
        <dsp:cNvSpPr/>
      </dsp:nvSpPr>
      <dsp:spPr>
        <a:xfrm>
          <a:off x="589887" y="437153"/>
          <a:ext cx="4064759" cy="4064759"/>
        </a:xfrm>
        <a:prstGeom prst="pie">
          <a:avLst>
            <a:gd name="adj1" fmla="val 16200000"/>
            <a:gd name="adj2" fmla="val 180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a:t>Made</a:t>
          </a:r>
          <a:endParaRPr lang="en-US" sz="2800" kern="1200" dirty="0"/>
        </a:p>
      </dsp:txBody>
      <dsp:txXfrm>
        <a:off x="2799858" y="1187198"/>
        <a:ext cx="1379114" cy="1354919"/>
      </dsp:txXfrm>
    </dsp:sp>
    <dsp:sp modelId="{23D9B5CA-2270-AC41-B0E5-6A321C46C91C}">
      <dsp:nvSpPr>
        <dsp:cNvPr id="0" name=""/>
        <dsp:cNvSpPr/>
      </dsp:nvSpPr>
      <dsp:spPr>
        <a:xfrm>
          <a:off x="541120" y="527927"/>
          <a:ext cx="4064759" cy="4064759"/>
        </a:xfrm>
        <a:prstGeom prst="pie">
          <a:avLst>
            <a:gd name="adj1" fmla="val 1800000"/>
            <a:gd name="adj2" fmla="val 900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a:t>Adapted</a:t>
          </a:r>
          <a:endParaRPr lang="en-US" sz="2800" kern="1200" dirty="0"/>
        </a:p>
      </dsp:txBody>
      <dsp:txXfrm>
        <a:off x="1654089" y="3092596"/>
        <a:ext cx="1838819" cy="1258139"/>
      </dsp:txXfrm>
    </dsp:sp>
    <dsp:sp modelId="{189300D0-8711-1A45-B2B5-BA1DB1EFBE54}">
      <dsp:nvSpPr>
        <dsp:cNvPr id="0" name=""/>
        <dsp:cNvSpPr/>
      </dsp:nvSpPr>
      <dsp:spPr>
        <a:xfrm>
          <a:off x="521040" y="447607"/>
          <a:ext cx="4064759" cy="4064759"/>
        </a:xfrm>
        <a:prstGeom prst="pie">
          <a:avLst>
            <a:gd name="adj1" fmla="val 9000000"/>
            <a:gd name="adj2" fmla="val 1620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US" sz="2800" kern="1200"/>
            <a:t>Intended</a:t>
          </a:r>
          <a:endParaRPr lang="en-US" sz="2800" kern="1200" dirty="0"/>
        </a:p>
      </dsp:txBody>
      <dsp:txXfrm>
        <a:off x="956550" y="1246042"/>
        <a:ext cx="1379114" cy="135491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10.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370A5D-D722-F644-B95C-F5653BC18A36}" type="datetimeFigureOut">
              <a:rPr lang="en-US" smtClean="0"/>
              <a:t>6/19/2024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6C13C87-6BFE-2A43-998D-094C8C444360}" type="slidenum">
              <a:rPr lang="en-US" smtClean="0"/>
              <a:t>‹#›</a:t>
            </a:fld>
            <a:endParaRPr lang="en-US"/>
          </a:p>
        </p:txBody>
      </p:sp>
    </p:spTree>
    <p:extLst>
      <p:ext uri="{BB962C8B-B14F-4D97-AF65-F5344CB8AC3E}">
        <p14:creationId xmlns:p14="http://schemas.microsoft.com/office/powerpoint/2010/main" val="20982447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pnld.westyorkshire.pnn.police.uk/docmanager/content/D45.htm"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1</a:t>
            </a:fld>
            <a:endParaRPr lang="en-US"/>
          </a:p>
        </p:txBody>
      </p:sp>
    </p:spTree>
    <p:extLst>
      <p:ext uri="{BB962C8B-B14F-4D97-AF65-F5344CB8AC3E}">
        <p14:creationId xmlns:p14="http://schemas.microsoft.com/office/powerpoint/2010/main" val="18924508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defRPr/>
            </a:pPr>
            <a:r>
              <a:rPr lang="en-GB" altLang="en-US" sz="1200" dirty="0">
                <a:latin typeface="Arial" charset="0"/>
              </a:rPr>
              <a:t>The offence of Burglary is contained within the Theft Act 1968</a:t>
            </a:r>
          </a:p>
          <a:p>
            <a:pPr>
              <a:lnSpc>
                <a:spcPct val="100000"/>
              </a:lnSpc>
            </a:pPr>
            <a:endParaRPr lang="en-GB" altLang="en-US" sz="1200" dirty="0">
              <a:latin typeface="Arial" charset="0"/>
            </a:endParaRPr>
          </a:p>
          <a:p>
            <a:pPr>
              <a:lnSpc>
                <a:spcPct val="100000"/>
              </a:lnSpc>
              <a:defRPr/>
            </a:pPr>
            <a:r>
              <a:rPr lang="en-GB" altLang="en-US" sz="1200" dirty="0">
                <a:latin typeface="Arial" charset="0"/>
              </a:rPr>
              <a:t>There are two types of burglary.  </a:t>
            </a:r>
          </a:p>
          <a:p>
            <a:pPr>
              <a:lnSpc>
                <a:spcPct val="100000"/>
              </a:lnSpc>
              <a:defRPr/>
            </a:pPr>
            <a:endParaRPr lang="en-GB" altLang="en-US" sz="1200" dirty="0">
              <a:latin typeface="Arial" charset="0"/>
            </a:endParaRPr>
          </a:p>
          <a:p>
            <a:pPr>
              <a:lnSpc>
                <a:spcPct val="100000"/>
              </a:lnSpc>
              <a:defRPr/>
            </a:pPr>
            <a:r>
              <a:rPr lang="en-GB" altLang="en-US" sz="1200" dirty="0">
                <a:latin typeface="Arial" charset="0"/>
              </a:rPr>
              <a:t>The first one is concerned with the defendants intentions when entering a building or part of a building.</a:t>
            </a:r>
          </a:p>
          <a:p>
            <a:pPr>
              <a:lnSpc>
                <a:spcPct val="100000"/>
              </a:lnSpc>
              <a:defRPr/>
            </a:pPr>
            <a:endParaRPr lang="en-GB" altLang="en-US" sz="1200" dirty="0">
              <a:latin typeface="Arial" charset="0"/>
            </a:endParaRPr>
          </a:p>
          <a:p>
            <a:pPr>
              <a:lnSpc>
                <a:spcPct val="100000"/>
              </a:lnSpc>
            </a:pPr>
            <a:r>
              <a:rPr lang="en-GB" altLang="en-US" sz="1200" dirty="0">
                <a:latin typeface="Arial" charset="0"/>
              </a:rPr>
              <a:t>This is commonly referred to as ‘burglary with intent’ and is covered by Section 9(1)(a) Theft Act 1968</a:t>
            </a:r>
          </a:p>
          <a:p>
            <a:pPr>
              <a:lnSpc>
                <a:spcPct val="100000"/>
              </a:lnSpc>
            </a:pPr>
            <a:endParaRPr lang="en-GB" altLang="en-US" sz="1200" dirty="0">
              <a:latin typeface="Arial" charset="0"/>
            </a:endParaRPr>
          </a:p>
          <a:p>
            <a:pPr>
              <a:lnSpc>
                <a:spcPct val="100000"/>
              </a:lnSpc>
            </a:pPr>
            <a:r>
              <a:rPr lang="en-GB" altLang="en-US" sz="1200" dirty="0">
                <a:latin typeface="Arial" charset="0"/>
              </a:rPr>
              <a:t>For an offence under this section the acts do not have to be committed, only intended.</a:t>
            </a:r>
          </a:p>
          <a:p>
            <a:pPr>
              <a:lnSpc>
                <a:spcPct val="100000"/>
              </a:lnSpc>
            </a:pPr>
            <a:endParaRPr lang="en-GB" altLang="en-US" sz="1200" dirty="0">
              <a:latin typeface="Arial" charset="0"/>
            </a:endParaRPr>
          </a:p>
          <a:p>
            <a:pPr>
              <a:lnSpc>
                <a:spcPct val="100000"/>
              </a:lnSpc>
            </a:pPr>
            <a:r>
              <a:rPr lang="en-GB" altLang="en-US" sz="1200" dirty="0">
                <a:latin typeface="Arial" charset="0"/>
              </a:rPr>
              <a:t>As we have already discussed, proving ‘intent’ is sometimes difficult and whilst there may be some evidence which may assist, it is often only during interview that this is established.</a:t>
            </a:r>
          </a:p>
          <a:p>
            <a:pPr>
              <a:lnSpc>
                <a:spcPct val="100000"/>
              </a:lnSpc>
            </a:pPr>
            <a:endParaRPr lang="en-GB" altLang="en-US" sz="1200" dirty="0">
              <a:latin typeface="Arial" charset="0"/>
            </a:endParaRPr>
          </a:p>
          <a:p>
            <a:pPr>
              <a:lnSpc>
                <a:spcPct val="100000"/>
              </a:lnSpc>
            </a:pPr>
            <a:r>
              <a:rPr lang="en-GB" altLang="en-US" sz="1200" dirty="0">
                <a:latin typeface="Arial" charset="0"/>
              </a:rPr>
              <a:t>We will look at the elements highlighted in red in more detail shortly.</a:t>
            </a:r>
          </a:p>
          <a:p>
            <a:pPr>
              <a:lnSpc>
                <a:spcPct val="90000"/>
              </a:lnSpc>
            </a:pPr>
            <a:endParaRPr lang="en-GB" altLang="en-US" dirty="0">
              <a:latin typeface="Arial" charset="0"/>
            </a:endParaRPr>
          </a:p>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5</a:t>
            </a:fld>
            <a:endParaRPr lang="en-US"/>
          </a:p>
        </p:txBody>
      </p:sp>
    </p:spTree>
    <p:extLst>
      <p:ext uri="{BB962C8B-B14F-4D97-AF65-F5344CB8AC3E}">
        <p14:creationId xmlns:p14="http://schemas.microsoft.com/office/powerpoint/2010/main" val="12804009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09600" y="347663"/>
            <a:ext cx="5486400" cy="3086100"/>
          </a:xfrm>
        </p:spPr>
      </p:sp>
      <p:sp>
        <p:nvSpPr>
          <p:cNvPr id="3" name="Notes Placeholder 2"/>
          <p:cNvSpPr>
            <a:spLocks noGrp="1"/>
          </p:cNvSpPr>
          <p:nvPr>
            <p:ph type="body" idx="1"/>
          </p:nvPr>
        </p:nvSpPr>
        <p:spPr>
          <a:xfrm>
            <a:off x="609600" y="3812722"/>
            <a:ext cx="5486400" cy="3600450"/>
          </a:xfrm>
        </p:spPr>
        <p:txBody>
          <a:bodyPr/>
          <a:lstStyle/>
          <a:p>
            <a:pPr>
              <a:lnSpc>
                <a:spcPct val="100000"/>
              </a:lnSpc>
              <a:defRPr/>
            </a:pPr>
            <a:endParaRPr lang="en-GB" altLang="en-US" sz="1100" dirty="0">
              <a:latin typeface="Arial"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28811478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3" name="Notes Placeholder 2"/>
          <p:cNvSpPr>
            <a:spLocks noGrp="1"/>
          </p:cNvSpPr>
          <p:nvPr>
            <p:ph type="body" idx="1"/>
          </p:nvPr>
        </p:nvSpPr>
        <p:spPr>
          <a:xfrm>
            <a:off x="751114" y="2201635"/>
            <a:ext cx="5486400" cy="6615794"/>
          </a:xfrm>
        </p:spPr>
        <p:txBody>
          <a:bodyPr/>
          <a:lstStyle/>
          <a:p>
            <a:endParaRPr lang="en-GB" sz="11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a:spcAft>
                <a:spcPts val="1800"/>
              </a:spcAft>
            </a:pPr>
            <a:r>
              <a:rPr lang="en-GB" altLang="en-US" sz="1200" dirty="0">
                <a:latin typeface="Arial" panose="020B0604020202020204" pitchFamily="34" charset="0"/>
                <a:cs typeface="Arial" panose="020B0604020202020204" pitchFamily="34" charset="0"/>
              </a:rPr>
              <a:t>Entry can be gained in a number of ways:</a:t>
            </a:r>
          </a:p>
          <a:p>
            <a:pPr>
              <a:spcAft>
                <a:spcPts val="1800"/>
              </a:spcAft>
            </a:pPr>
            <a:r>
              <a:rPr lang="en-GB" altLang="en-US" sz="1200" b="1" dirty="0">
                <a:latin typeface="Arial" panose="020B0604020202020204" pitchFamily="34" charset="0"/>
                <a:cs typeface="Arial" panose="020B0604020202020204" pitchFamily="34" charset="0"/>
              </a:rPr>
              <a:t>In person –</a:t>
            </a:r>
            <a:r>
              <a:rPr lang="en-GB" altLang="en-US" sz="1200" dirty="0">
                <a:latin typeface="Arial" panose="020B0604020202020204" pitchFamily="34" charset="0"/>
                <a:cs typeface="Arial" panose="020B0604020202020204" pitchFamily="34" charset="0"/>
              </a:rPr>
              <a:t> either completely or by inserting a body part e.g. arm/leg through a window or letter box.</a:t>
            </a:r>
            <a:r>
              <a:rPr lang="en-GB" sz="1200" dirty="0">
                <a:latin typeface="Arial" panose="020B0604020202020204" pitchFamily="34" charset="0"/>
                <a:cs typeface="Arial" panose="020B0604020202020204" pitchFamily="34" charset="0"/>
              </a:rPr>
              <a:t> The entry must be with intent to commit one of the offences mentioned in section 9(2). The entry must be effective otherwise it may only be an attempt.</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pPr>
              <a:spcAft>
                <a:spcPts val="1800"/>
              </a:spcAft>
            </a:pPr>
            <a:r>
              <a:rPr lang="en-GB" altLang="en-US" sz="1200" b="1" dirty="0">
                <a:latin typeface="Arial" panose="020B0604020202020204" pitchFamily="34" charset="0"/>
                <a:cs typeface="Arial" panose="020B0604020202020204" pitchFamily="34" charset="0"/>
              </a:rPr>
              <a:t>Using a tool/article – </a:t>
            </a:r>
            <a:r>
              <a:rPr lang="en-GB" altLang="en-US" sz="1200" dirty="0">
                <a:latin typeface="Arial" panose="020B0604020202020204" pitchFamily="34" charset="0"/>
                <a:cs typeface="Arial" panose="020B0604020202020204" pitchFamily="34" charset="0"/>
              </a:rPr>
              <a:t>as an extension of the </a:t>
            </a:r>
            <a:r>
              <a:rPr lang="en-GB" sz="1200" dirty="0">
                <a:latin typeface="Arial" panose="020B0604020202020204" pitchFamily="34" charset="0"/>
                <a:cs typeface="Arial" panose="020B0604020202020204" pitchFamily="34" charset="0"/>
              </a:rPr>
              <a:t> burglar, e.</a:t>
            </a:r>
            <a:r>
              <a:rPr lang="en-GB" altLang="en-US" sz="1200" dirty="0">
                <a:latin typeface="Arial" panose="020B0604020202020204" pitchFamily="34" charset="0"/>
                <a:cs typeface="Arial" panose="020B0604020202020204" pitchFamily="34" charset="0"/>
              </a:rPr>
              <a:t>g. a long stick pushed through the letter box in order to steal car keys from a table.  However, if the tool or article is put through the letterbox to get the keys to open the door it will not be classed as entry.</a:t>
            </a:r>
            <a:r>
              <a:rPr lang="en-GB" sz="1200" dirty="0">
                <a:latin typeface="Arial" panose="020B0604020202020204" pitchFamily="34" charset="0"/>
                <a:cs typeface="Arial" panose="020B0604020202020204" pitchFamily="34" charset="0"/>
              </a:rPr>
              <a:t> If the instrument is used merely to try to gain entry (e.g. a cordless drill being used to try to drill out a lock), then at that stage it may be no more than an attempted burglary.</a:t>
            </a: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a:p>
            <a:pPr>
              <a:spcAft>
                <a:spcPts val="1800"/>
              </a:spcAft>
            </a:pPr>
            <a:r>
              <a:rPr lang="en-GB" altLang="en-US" sz="1200" b="1" dirty="0">
                <a:latin typeface="Arial" panose="020B0604020202020204" pitchFamily="34" charset="0"/>
                <a:cs typeface="Arial" panose="020B0604020202020204" pitchFamily="34" charset="0"/>
              </a:rPr>
              <a:t>Using an innocent agent – </a:t>
            </a:r>
            <a:r>
              <a:rPr lang="en-GB" altLang="en-US" sz="1200" dirty="0">
                <a:latin typeface="Arial" panose="020B0604020202020204" pitchFamily="34" charset="0"/>
                <a:cs typeface="Arial" panose="020B0604020202020204" pitchFamily="34" charset="0"/>
              </a:rPr>
              <a:t>e.g. a child under the age of criminal responsibility (10yrs) or a trained animal e.g. a monkey, sent into a building to steal.  If the ‘agent’ is used to open doors or windows to prepare entry and nothing stolen then offence is NOT committed (but may be an attempt).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In</a:t>
            </a:r>
            <a:r>
              <a:rPr lang="en-GB" sz="1200" b="1" dirty="0">
                <a:latin typeface="Arial" panose="020B0604020202020204" pitchFamily="34" charset="0"/>
                <a:cs typeface="Arial" panose="020B0604020202020204" pitchFamily="34" charset="0"/>
              </a:rPr>
              <a:t> R v Brown </a:t>
            </a:r>
            <a:r>
              <a:rPr lang="en-GB" sz="1200" dirty="0">
                <a:latin typeface="Arial" panose="020B0604020202020204" pitchFamily="34" charset="0"/>
                <a:cs typeface="Arial" panose="020B0604020202020204" pitchFamily="34" charset="0"/>
              </a:rPr>
              <a:t>–  Brown had broken into a shop having smashed the bottom panel of the door.</a:t>
            </a:r>
          </a:p>
          <a:p>
            <a:r>
              <a:rPr lang="en-GB" sz="1200" dirty="0">
                <a:latin typeface="Arial" panose="020B0604020202020204" pitchFamily="34" charset="0"/>
                <a:cs typeface="Arial" panose="020B0604020202020204" pitchFamily="34" charset="0"/>
              </a:rPr>
              <a:t>He was half way in through the broken door panel when he got stuck. </a:t>
            </a:r>
          </a:p>
          <a:p>
            <a:r>
              <a:rPr lang="en-GB" sz="1200" dirty="0">
                <a:latin typeface="Arial" panose="020B0604020202020204" pitchFamily="34" charset="0"/>
                <a:cs typeface="Arial" panose="020B0604020202020204" pitchFamily="34" charset="0"/>
              </a:rPr>
              <a:t>The shop owner caught him - half of his body inside the shop and half outside</a:t>
            </a:r>
          </a:p>
          <a:p>
            <a:r>
              <a:rPr lang="en-GB" sz="1200" dirty="0">
                <a:latin typeface="Arial" panose="020B0604020202020204" pitchFamily="34" charset="0"/>
                <a:cs typeface="Arial" panose="020B0604020202020204" pitchFamily="34" charset="0"/>
              </a:rPr>
              <a:t>He argued in Court that he hadn’t actually </a:t>
            </a:r>
            <a:r>
              <a:rPr lang="en-GB" sz="1200" b="1" dirty="0">
                <a:latin typeface="Arial" panose="020B0604020202020204" pitchFamily="34" charset="0"/>
                <a:cs typeface="Arial" panose="020B0604020202020204" pitchFamily="34" charset="0"/>
              </a:rPr>
              <a:t>‘entered the building’ </a:t>
            </a:r>
          </a:p>
          <a:p>
            <a:r>
              <a:rPr lang="en-GB" sz="1200" dirty="0">
                <a:latin typeface="Arial" panose="020B0604020202020204" pitchFamily="34" charset="0"/>
                <a:cs typeface="Arial" panose="020B0604020202020204" pitchFamily="34" charset="0"/>
              </a:rPr>
              <a:t>The Court held that </a:t>
            </a:r>
            <a:r>
              <a:rPr lang="en-GB" sz="1200" b="1" dirty="0">
                <a:latin typeface="Arial" panose="020B0604020202020204" pitchFamily="34" charset="0"/>
                <a:cs typeface="Arial" panose="020B0604020202020204" pitchFamily="34" charset="0"/>
              </a:rPr>
              <a:t>yes he had </a:t>
            </a:r>
            <a:r>
              <a:rPr lang="en-GB" sz="1200" dirty="0">
                <a:latin typeface="Arial" panose="020B0604020202020204" pitchFamily="34" charset="0"/>
                <a:cs typeface="Arial" panose="020B0604020202020204" pitchFamily="34" charset="0"/>
              </a:rPr>
              <a:t>– you only have to show that entry had been </a:t>
            </a:r>
            <a:r>
              <a:rPr lang="en-GB" sz="1200" b="1" dirty="0">
                <a:latin typeface="Arial" panose="020B0604020202020204" pitchFamily="34" charset="0"/>
                <a:cs typeface="Arial" panose="020B0604020202020204" pitchFamily="34" charset="0"/>
              </a:rPr>
              <a:t>‘effected’ </a:t>
            </a:r>
            <a:r>
              <a:rPr lang="en-GB" sz="1200" dirty="0">
                <a:latin typeface="Arial" panose="020B0604020202020204" pitchFamily="34" charset="0"/>
                <a:cs typeface="Arial" panose="020B0604020202020204" pitchFamily="34" charset="0"/>
              </a:rPr>
              <a:t>as per above.</a:t>
            </a:r>
          </a:p>
          <a:p>
            <a:endParaRPr lang="en-GB"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8096141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
        <p:nvSpPr>
          <p:cNvPr id="5" name="Notes Placeholder 4"/>
          <p:cNvSpPr>
            <a:spLocks noGrp="1"/>
          </p:cNvSpPr>
          <p:nvPr>
            <p:ph type="body" sz="quarter" idx="11"/>
          </p:nvPr>
        </p:nvSpPr>
        <p:spPr>
          <a:xfrm>
            <a:off x="685800" y="2178050"/>
            <a:ext cx="5486400" cy="4019550"/>
          </a:xfrm>
        </p:spPr>
        <p:txBody>
          <a:bodyPr/>
          <a:lstStyle/>
          <a:p>
            <a:pPr>
              <a:spcAft>
                <a:spcPts val="1800"/>
              </a:spcAft>
            </a:pPr>
            <a:endParaRPr lang="en-GB" altLang="en-US" dirty="0">
              <a:latin typeface="Arial" panose="020B0604020202020204" pitchFamily="34" charset="0"/>
            </a:endParaRPr>
          </a:p>
          <a:p>
            <a:pPr>
              <a:spcAft>
                <a:spcPts val="1800"/>
              </a:spcAft>
            </a:pPr>
            <a:r>
              <a:rPr lang="en-GB" altLang="en-US" sz="1200" dirty="0">
                <a:latin typeface="Arial" panose="020B0604020202020204" pitchFamily="34" charset="0"/>
                <a:cs typeface="Arial" panose="020B0604020202020204" pitchFamily="34" charset="0"/>
              </a:rPr>
              <a:t>The term ‘building’ is used in the Theft Act but not defined, however it is well established in case law as:</a:t>
            </a:r>
          </a:p>
          <a:p>
            <a:pPr>
              <a:spcAft>
                <a:spcPts val="1800"/>
              </a:spcAft>
            </a:pPr>
            <a:r>
              <a:rPr lang="en-GB" altLang="en-US" sz="1200" dirty="0">
                <a:solidFill>
                  <a:srgbClr val="0070C0"/>
                </a:solidFill>
                <a:latin typeface="Arial" panose="020B0604020202020204" pitchFamily="34" charset="0"/>
                <a:cs typeface="Arial" panose="020B0604020202020204" pitchFamily="34" charset="0"/>
              </a:rPr>
              <a:t>‘a structure of considerable size and intended to be permanent or at least endure for a considerable time’</a:t>
            </a:r>
          </a:p>
          <a:p>
            <a:pPr>
              <a:spcAft>
                <a:spcPts val="1800"/>
              </a:spcAft>
            </a:pPr>
            <a:r>
              <a:rPr lang="en-GB" altLang="en-US" sz="1200" dirty="0">
                <a:latin typeface="Arial" panose="020B0604020202020204" pitchFamily="34" charset="0"/>
                <a:cs typeface="Arial" panose="020B0604020202020204" pitchFamily="34" charset="0"/>
              </a:rPr>
              <a:t>A tent, marquee, open-sided bus shelter or car port are </a:t>
            </a:r>
            <a:r>
              <a:rPr lang="en-GB" altLang="en-US" sz="1200" b="1" dirty="0">
                <a:solidFill>
                  <a:srgbClr val="FF0000"/>
                </a:solidFill>
                <a:latin typeface="Arial" panose="020B0604020202020204" pitchFamily="34" charset="0"/>
                <a:cs typeface="Arial" panose="020B0604020202020204" pitchFamily="34" charset="0"/>
              </a:rPr>
              <a:t>NOT</a:t>
            </a:r>
            <a:r>
              <a:rPr lang="en-GB" altLang="en-US" sz="1200" dirty="0">
                <a:latin typeface="Arial" panose="020B0604020202020204" pitchFamily="34" charset="0"/>
                <a:cs typeface="Arial" panose="020B0604020202020204" pitchFamily="34" charset="0"/>
              </a:rPr>
              <a:t> buildings for the purposes of Burglary.</a:t>
            </a:r>
          </a:p>
          <a:p>
            <a:pPr>
              <a:spcAft>
                <a:spcPts val="1800"/>
              </a:spcAft>
            </a:pPr>
            <a:r>
              <a:rPr lang="en-GB" altLang="en-US" sz="1200" dirty="0">
                <a:latin typeface="Arial" panose="020B0604020202020204" pitchFamily="34" charset="0"/>
                <a:cs typeface="Arial" panose="020B0604020202020204" pitchFamily="34" charset="0"/>
              </a:rPr>
              <a:t>Vehicles and vessels in use as a dwelling are classified as buildings</a:t>
            </a:r>
          </a:p>
          <a:p>
            <a:pPr>
              <a:spcAft>
                <a:spcPts val="1800"/>
              </a:spcAft>
            </a:pPr>
            <a:r>
              <a:rPr lang="en-GB" altLang="en-US" sz="1200" dirty="0">
                <a:latin typeface="Arial" panose="020B0604020202020204" pitchFamily="34" charset="0"/>
                <a:cs typeface="Arial" panose="020B0604020202020204" pitchFamily="34" charset="0"/>
              </a:rPr>
              <a:t>Static caravans are buildings whether occupied or not.</a:t>
            </a:r>
          </a:p>
          <a:p>
            <a:pPr>
              <a:spcAft>
                <a:spcPts val="1800"/>
              </a:spcAft>
            </a:pPr>
            <a:r>
              <a:rPr lang="en-GB" altLang="en-US" sz="1200" dirty="0">
                <a:latin typeface="Arial" panose="020B0604020202020204" pitchFamily="34" charset="0"/>
                <a:cs typeface="Arial" panose="020B0604020202020204" pitchFamily="34" charset="0"/>
              </a:rPr>
              <a:t>Touring caravans capable of being towed will only be buildings </a:t>
            </a:r>
            <a:r>
              <a:rPr lang="en-GB" altLang="en-US" sz="1200" b="1" dirty="0">
                <a:latin typeface="Arial" panose="020B0604020202020204" pitchFamily="34" charset="0"/>
                <a:cs typeface="Arial" panose="020B0604020202020204" pitchFamily="34" charset="0"/>
              </a:rPr>
              <a:t>when occupied</a:t>
            </a:r>
            <a:r>
              <a:rPr lang="en-GB" altLang="en-US" sz="1200" dirty="0">
                <a:latin typeface="Arial" panose="020B0604020202020204" pitchFamily="34" charset="0"/>
                <a:cs typeface="Arial" panose="020B0604020202020204" pitchFamily="34" charset="0"/>
              </a:rPr>
              <a:t>.</a:t>
            </a:r>
          </a:p>
          <a:p>
            <a:pPr>
              <a:spcAft>
                <a:spcPts val="1800"/>
              </a:spcAft>
            </a:pPr>
            <a:r>
              <a:rPr lang="en-GB" sz="1200" dirty="0">
                <a:latin typeface="Arial" panose="020B0604020202020204" pitchFamily="34" charset="0"/>
                <a:cs typeface="Arial" panose="020B0604020202020204" pitchFamily="34" charset="0"/>
              </a:rPr>
              <a:t>A touring caravan parked in its owners driveway is normally a vehicle, but, if, at the end of its touring days it is used as a store at the end of the garden, then it is being used as a building in the same way as a garden shed.</a:t>
            </a:r>
          </a:p>
          <a:p>
            <a:pPr>
              <a:spcAft>
                <a:spcPts val="1800"/>
              </a:spcAft>
            </a:pPr>
            <a:endParaRPr lang="en-GB" altLang="en-US" dirty="0">
              <a:latin typeface="Arial" panose="020B0604020202020204" pitchFamily="34" charset="0"/>
            </a:endParaRPr>
          </a:p>
          <a:p>
            <a:endParaRPr lang="en-GB" dirty="0"/>
          </a:p>
        </p:txBody>
      </p:sp>
    </p:spTree>
    <p:extLst>
      <p:ext uri="{BB962C8B-B14F-4D97-AF65-F5344CB8AC3E}">
        <p14:creationId xmlns:p14="http://schemas.microsoft.com/office/powerpoint/2010/main" val="21283558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
        <p:nvSpPr>
          <p:cNvPr id="5" name="Notes Placeholder 4"/>
          <p:cNvSpPr>
            <a:spLocks noGrp="1"/>
          </p:cNvSpPr>
          <p:nvPr>
            <p:ph type="body" sz="quarter" idx="11"/>
          </p:nvPr>
        </p:nvSpPr>
        <p:spPr>
          <a:xfrm>
            <a:off x="609600" y="1968500"/>
            <a:ext cx="5486400" cy="6477000"/>
          </a:xfrm>
        </p:spPr>
        <p:txBody>
          <a:bodyPr/>
          <a:lstStyle/>
          <a:p>
            <a:endParaRPr lang="en-GB" dirty="0"/>
          </a:p>
          <a:p>
            <a:pPr>
              <a:spcAft>
                <a:spcPts val="1800"/>
              </a:spcAft>
            </a:pPr>
            <a:r>
              <a:rPr lang="en-GB" altLang="en-US" sz="1200" b="1" dirty="0">
                <a:solidFill>
                  <a:srgbClr val="0000FF"/>
                </a:solidFill>
                <a:latin typeface="Arial" panose="020B0604020202020204" pitchFamily="34" charset="0"/>
                <a:cs typeface="Arial" panose="020B0604020202020204" pitchFamily="34" charset="0"/>
              </a:rPr>
              <a:t>Part of a building:</a:t>
            </a:r>
          </a:p>
          <a:p>
            <a:pPr>
              <a:spcAft>
                <a:spcPts val="1800"/>
              </a:spcAft>
            </a:pPr>
            <a:r>
              <a:rPr lang="en-GB" altLang="en-US" sz="1200" dirty="0">
                <a:latin typeface="Arial" panose="020B0604020202020204" pitchFamily="34" charset="0"/>
                <a:cs typeface="Arial" panose="020B0604020202020204" pitchFamily="34" charset="0"/>
              </a:rPr>
              <a:t>This term is included to cover a situation where, in the same building, a person may have a right to be in one place, but not in another.</a:t>
            </a:r>
          </a:p>
          <a:p>
            <a:r>
              <a:rPr lang="en-GB" altLang="en-US" sz="1200" dirty="0">
                <a:latin typeface="Arial" panose="020B0604020202020204" pitchFamily="34" charset="0"/>
                <a:cs typeface="Arial" panose="020B0604020202020204" pitchFamily="34" charset="0"/>
              </a:rPr>
              <a:t>Examples of this may include:</a:t>
            </a:r>
          </a:p>
          <a:p>
            <a:endParaRPr lang="en-GB" altLang="en-US" sz="1200" dirty="0">
              <a:latin typeface="Arial" panose="020B0604020202020204" pitchFamily="34" charset="0"/>
              <a:cs typeface="Arial" panose="020B0604020202020204" pitchFamily="34" charset="0"/>
            </a:endParaRPr>
          </a:p>
          <a:p>
            <a:r>
              <a:rPr lang="en-US" altLang="en-US" sz="1200" dirty="0">
                <a:latin typeface="Arial" panose="020B0604020202020204" pitchFamily="34" charset="0"/>
                <a:cs typeface="Arial" panose="020B0604020202020204" pitchFamily="34" charset="0"/>
              </a:rPr>
              <a:t>1) As a general rule we all have permission to enter shops during their opening hours.</a:t>
            </a:r>
          </a:p>
          <a:p>
            <a:r>
              <a:rPr lang="en-US" altLang="en-US" sz="1200" dirty="0">
                <a:latin typeface="Arial" panose="020B0604020202020204" pitchFamily="34" charset="0"/>
                <a:cs typeface="Arial" panose="020B0604020202020204" pitchFamily="34" charset="0"/>
              </a:rPr>
              <a:t>This permission is what is known as ‘implied’ permission in that whilst there is not a member of staff or the owner outside the shop specifically telling people that they can go in, it is accepted that as it is a shop and is open then the public can enter.</a:t>
            </a:r>
          </a:p>
          <a:p>
            <a:endParaRPr lang="en-US" altLang="en-US" sz="1200" dirty="0">
              <a:latin typeface="Arial" panose="020B0604020202020204" pitchFamily="34" charset="0"/>
              <a:cs typeface="Arial" panose="020B0604020202020204" pitchFamily="34" charset="0"/>
            </a:endParaRPr>
          </a:p>
          <a:p>
            <a:r>
              <a:rPr lang="en-US" altLang="en-US" sz="1200" dirty="0">
                <a:latin typeface="Arial" panose="020B0604020202020204" pitchFamily="34" charset="0"/>
                <a:cs typeface="Arial" panose="020B0604020202020204" pitchFamily="34" charset="0"/>
              </a:rPr>
              <a:t>Whilst it is accepted that a person can enter the ‘public’ areas of the shop, should they go into an area where the public does not have permission to go, e.g. staff room, stock room or behind the shop counter, then they would be considered a trespasser and could commit the offence of burglary.</a:t>
            </a:r>
          </a:p>
          <a:p>
            <a:pPr>
              <a:spcAft>
                <a:spcPts val="1800"/>
              </a:spcAft>
            </a:pPr>
            <a:endParaRPr lang="en-GB" altLang="en-US" sz="1200" dirty="0">
              <a:latin typeface="Arial" panose="020B0604020202020204" pitchFamily="34" charset="0"/>
              <a:cs typeface="Arial" panose="020B0604020202020204" pitchFamily="34" charset="0"/>
            </a:endParaRPr>
          </a:p>
          <a:p>
            <a:pPr>
              <a:spcAft>
                <a:spcPts val="1800"/>
              </a:spcAft>
            </a:pPr>
            <a:r>
              <a:rPr lang="en-GB" altLang="en-US" sz="1200" dirty="0">
                <a:latin typeface="Arial" panose="020B0604020202020204" pitchFamily="34" charset="0"/>
                <a:cs typeface="Arial" panose="020B0604020202020204" pitchFamily="34" charset="0"/>
              </a:rPr>
              <a:t>A physical division in a room (</a:t>
            </a:r>
            <a:r>
              <a:rPr lang="en-GB" altLang="en-US" sz="1200" i="1" dirty="0">
                <a:latin typeface="Arial" panose="020B0604020202020204" pitchFamily="34" charset="0"/>
                <a:cs typeface="Arial" panose="020B0604020202020204" pitchFamily="34" charset="0"/>
              </a:rPr>
              <a:t>such as in example (1) above</a:t>
            </a:r>
            <a:r>
              <a:rPr lang="en-GB" altLang="en-US" sz="1200" dirty="0">
                <a:latin typeface="Arial" panose="020B0604020202020204" pitchFamily="34" charset="0"/>
                <a:cs typeface="Arial" panose="020B0604020202020204" pitchFamily="34" charset="0"/>
              </a:rPr>
              <a:t>) is enough if it clearly marks out a part a building where a potential offender should not go.</a:t>
            </a:r>
          </a:p>
          <a:p>
            <a:pPr>
              <a:spcAft>
                <a:spcPts val="1800"/>
              </a:spcAft>
            </a:pPr>
            <a:r>
              <a:rPr lang="en-GB" altLang="en-US" sz="1200" b="1" dirty="0">
                <a:latin typeface="Arial" panose="020B0604020202020204" pitchFamily="34" charset="0"/>
                <a:cs typeface="Arial" panose="020B0604020202020204" pitchFamily="34" charset="0"/>
              </a:rPr>
              <a:t>R v </a:t>
            </a:r>
            <a:r>
              <a:rPr lang="en-GB" altLang="en-US" sz="1200" b="1" dirty="0" err="1">
                <a:latin typeface="Arial" panose="020B0604020202020204" pitchFamily="34" charset="0"/>
                <a:cs typeface="Arial" panose="020B0604020202020204" pitchFamily="34" charset="0"/>
              </a:rPr>
              <a:t>Walkington</a:t>
            </a:r>
            <a:r>
              <a:rPr lang="en-GB" altLang="en-US" sz="1200" b="1" dirty="0">
                <a:latin typeface="Arial" panose="020B0604020202020204" pitchFamily="34" charset="0"/>
                <a:cs typeface="Arial" panose="020B0604020202020204" pitchFamily="34" charset="0"/>
              </a:rPr>
              <a:t> 1979   -  'Staff only' area </a:t>
            </a:r>
            <a:r>
              <a:rPr lang="en-GB" altLang="en-US" sz="1200" dirty="0">
                <a:latin typeface="Arial" panose="020B0604020202020204" pitchFamily="34" charset="0"/>
                <a:cs typeface="Arial" panose="020B0604020202020204" pitchFamily="34" charset="0"/>
              </a:rPr>
              <a:t>may be part of a building in burglary and an attempt at theft can take place even if there is nothing to </a:t>
            </a:r>
            <a:r>
              <a:rPr lang="en-GB" altLang="en-US" sz="1200" dirty="0" err="1">
                <a:latin typeface="Arial" panose="020B0604020202020204" pitchFamily="34" charset="0"/>
                <a:cs typeface="Arial" panose="020B0604020202020204" pitchFamily="34" charset="0"/>
              </a:rPr>
              <a:t>stea</a:t>
            </a:r>
            <a:endParaRPr lang="en-GB" altLang="en-US" sz="1200" dirty="0">
              <a:latin typeface="Arial" panose="020B0604020202020204" pitchFamily="34" charset="0"/>
              <a:cs typeface="Arial" panose="020B0604020202020204" pitchFamily="34" charset="0"/>
            </a:endParaRPr>
          </a:p>
          <a:p>
            <a:pPr>
              <a:spcAft>
                <a:spcPts val="1800"/>
              </a:spcAft>
            </a:pPr>
            <a:r>
              <a:rPr lang="en-GB" altLang="en-US" sz="1200" dirty="0">
                <a:latin typeface="Arial" panose="020B0604020202020204" pitchFamily="34" charset="0"/>
                <a:cs typeface="Arial" panose="020B0604020202020204" pitchFamily="34" charset="0"/>
              </a:rPr>
              <a:t>2) Two lodgers share the same house.  One lodger enters the other lodger’s room without permission in order to steal.</a:t>
            </a:r>
          </a:p>
          <a:p>
            <a:pPr>
              <a:spcAft>
                <a:spcPts val="1800"/>
              </a:spcAft>
            </a:pPr>
            <a:r>
              <a:rPr lang="en-GB" altLang="en-US" sz="1200" dirty="0">
                <a:latin typeface="Arial" panose="020B0604020202020204" pitchFamily="34" charset="0"/>
                <a:cs typeface="Arial" panose="020B0604020202020204" pitchFamily="34" charset="0"/>
              </a:rPr>
              <a:t>He goes from the hallway where he has permission to be, into the other lodger’s room, where he does not have permission to be, and is, therefore, a trespasser.</a:t>
            </a:r>
          </a:p>
          <a:p>
            <a:endParaRPr lang="en-GB" altLang="en-US" dirty="0"/>
          </a:p>
          <a:p>
            <a:r>
              <a:rPr lang="en-GB" altLang="en-US" dirty="0"/>
              <a:t>l</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17815892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
        <p:nvSpPr>
          <p:cNvPr id="5" name="Notes Placeholder 4"/>
          <p:cNvSpPr>
            <a:spLocks noGrp="1"/>
          </p:cNvSpPr>
          <p:nvPr>
            <p:ph type="body" sz="quarter" idx="11"/>
          </p:nvPr>
        </p:nvSpPr>
        <p:spPr>
          <a:xfrm>
            <a:off x="628650" y="2070100"/>
            <a:ext cx="5486400" cy="5391150"/>
          </a:xfrm>
        </p:spPr>
        <p:txBody>
          <a:bodyPr/>
          <a:lstStyle/>
          <a:p>
            <a:r>
              <a:rPr lang="en-GB" sz="1200" b="1" dirty="0">
                <a:latin typeface="Arial" panose="020B0604020202020204" pitchFamily="34" charset="0"/>
                <a:cs typeface="Arial" panose="020B0604020202020204" pitchFamily="34" charset="0"/>
              </a:rPr>
              <a:t>Subjective recklessness – they foresee a risk but go on to take that risk</a:t>
            </a:r>
          </a:p>
          <a:p>
            <a:endParaRPr lang="en-GB" sz="1200" b="1"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To be guilty of burglary the defendant must know or be subjectively reckless to the fact they are entering as a trespasser</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i.e. they must know they are entering without a right by law or with express or implied permission – or being reckless as to that fact.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Sometimes a defendant may have a general permission to enter a building or part of a building for a legitimate purpose. However, the true intention of the defendant when entering is not for that legitimate purpose – but in order to steal / inflict GBH / cause damage.</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As these intentions invariably form no part of the permission to enter – any entry in such </a:t>
            </a:r>
            <a:r>
              <a:rPr lang="en-GB" sz="1200" dirty="0" err="1">
                <a:latin typeface="Arial" panose="020B0604020202020204" pitchFamily="34" charset="0"/>
                <a:cs typeface="Arial" panose="020B0604020202020204" pitchFamily="34" charset="0"/>
              </a:rPr>
              <a:t>circs</a:t>
            </a:r>
            <a:r>
              <a:rPr lang="en-GB" sz="1200" dirty="0">
                <a:latin typeface="Arial" panose="020B0604020202020204" pitchFamily="34" charset="0"/>
                <a:cs typeface="Arial" panose="020B0604020202020204" pitchFamily="34" charset="0"/>
              </a:rPr>
              <a:t> means that the defendant becomes a trespasser the moment they enter the building or part of it because businesses, such as banks, only extend an invitation for individuals to be on their premises if they have legitimate business there. </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In such </a:t>
            </a:r>
            <a:r>
              <a:rPr lang="en-GB" sz="1200" dirty="0" err="1">
                <a:latin typeface="Arial" panose="020B0604020202020204" pitchFamily="34" charset="0"/>
                <a:cs typeface="Arial" panose="020B0604020202020204" pitchFamily="34" charset="0"/>
              </a:rPr>
              <a:t>circs</a:t>
            </a:r>
            <a:r>
              <a:rPr lang="en-GB" sz="1200" dirty="0">
                <a:latin typeface="Arial" panose="020B0604020202020204" pitchFamily="34" charset="0"/>
                <a:cs typeface="Arial" panose="020B0604020202020204" pitchFamily="34" charset="0"/>
              </a:rPr>
              <a:t> the exceeding of the granted permission places the defendant in a position of being a trespasser from the outset.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The difficulty is proving their intentions, but the </a:t>
            </a:r>
            <a:r>
              <a:rPr lang="en-GB" sz="1200" dirty="0" err="1">
                <a:latin typeface="Arial" panose="020B0604020202020204" pitchFamily="34" charset="0"/>
                <a:cs typeface="Arial" panose="020B0604020202020204" pitchFamily="34" charset="0"/>
              </a:rPr>
              <a:t>circs</a:t>
            </a:r>
            <a:r>
              <a:rPr lang="en-GB" sz="1200" dirty="0">
                <a:latin typeface="Arial" panose="020B0604020202020204" pitchFamily="34" charset="0"/>
                <a:cs typeface="Arial" panose="020B0604020202020204" pitchFamily="34" charset="0"/>
              </a:rPr>
              <a:t> can sometimes help.</a:t>
            </a:r>
            <a:endParaRPr lang="en-GB" altLang="en-US" sz="1200" b="1"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In order to prove a trespass for the criminal law, guilty state of mind, or (to use the Latin term) '</a:t>
            </a:r>
            <a:r>
              <a:rPr lang="en-GB" sz="1200" dirty="0">
                <a:latin typeface="Arial" panose="020B0604020202020204" pitchFamily="34" charset="0"/>
                <a:cs typeface="Arial" panose="020B0604020202020204" pitchFamily="34" charset="0"/>
                <a:hlinkClick r:id="rId3" action="ppaction://hlinkfile"/>
              </a:rPr>
              <a:t> </a:t>
            </a:r>
            <a:r>
              <a:rPr lang="en-GB" sz="1200" dirty="0" err="1">
                <a:latin typeface="Arial" panose="020B0604020202020204" pitchFamily="34" charset="0"/>
                <a:cs typeface="Arial" panose="020B0604020202020204" pitchFamily="34" charset="0"/>
                <a:hlinkClick r:id="rId3" action="ppaction://hlinkfile"/>
              </a:rPr>
              <a:t>mens</a:t>
            </a:r>
            <a:r>
              <a:rPr lang="en-GB" sz="1200" dirty="0">
                <a:latin typeface="Arial" panose="020B0604020202020204" pitchFamily="34" charset="0"/>
                <a:cs typeface="Arial" panose="020B0604020202020204" pitchFamily="34" charset="0"/>
                <a:hlinkClick r:id="rId3" action="ppaction://hlinkfile"/>
              </a:rPr>
              <a:t> rea</a:t>
            </a:r>
            <a:r>
              <a:rPr lang="en-GB" sz="1200" dirty="0">
                <a:latin typeface="Arial" panose="020B0604020202020204" pitchFamily="34" charset="0"/>
                <a:cs typeface="Arial" panose="020B0604020202020204" pitchFamily="34" charset="0"/>
              </a:rPr>
              <a:t>', must be present. An offender must either know that he is a trespasser or be reckless as to whether the facts exist that make him a trespasser. i.e. </a:t>
            </a:r>
            <a:r>
              <a:rPr lang="en-GB" sz="1200" b="1" dirty="0">
                <a:latin typeface="Arial" panose="020B0604020202020204" pitchFamily="34" charset="0"/>
                <a:cs typeface="Arial" panose="020B0604020202020204" pitchFamily="34" charset="0"/>
              </a:rPr>
              <a:t>t</a:t>
            </a:r>
            <a:r>
              <a:rPr lang="en-GB" altLang="en-US" sz="1200" b="1" dirty="0">
                <a:latin typeface="Arial" panose="020B0604020202020204" pitchFamily="34" charset="0"/>
                <a:cs typeface="Arial" panose="020B0604020202020204" pitchFamily="34" charset="0"/>
              </a:rPr>
              <a:t>he person must have guilty knowledge that they are trespassing or not care whether they are or not.</a:t>
            </a:r>
          </a:p>
          <a:p>
            <a:endParaRPr lang="en-GB" altLang="en-US" sz="1200" b="1"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The general rule in law is that if a person enters a building/part of a building with consent, then they will not be a trespasser</a:t>
            </a:r>
          </a:p>
          <a:p>
            <a:endParaRPr lang="en-GB" sz="1200" b="1" dirty="0">
              <a:latin typeface="Arial" panose="020B0604020202020204" pitchFamily="34" charset="0"/>
              <a:cs typeface="Arial" panose="020B0604020202020204" pitchFamily="34" charset="0"/>
            </a:endParaRPr>
          </a:p>
          <a:p>
            <a:r>
              <a:rPr lang="en-GB" sz="1200" b="0" dirty="0">
                <a:latin typeface="Arial" panose="020B0604020202020204" pitchFamily="34" charset="0"/>
                <a:cs typeface="Arial" panose="020B0604020202020204" pitchFamily="34" charset="0"/>
              </a:rPr>
              <a:t>There are, however, exceptions to this rule: e.g.</a:t>
            </a:r>
          </a:p>
          <a:p>
            <a:endParaRPr lang="en-GB" sz="1200" b="1"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200" b="1" dirty="0">
                <a:latin typeface="Arial" panose="020B0604020202020204" pitchFamily="34" charset="0"/>
                <a:cs typeface="Arial" panose="020B0604020202020204" pitchFamily="34" charset="0"/>
              </a:rPr>
              <a:t>Exceeding the scope of the consent to enter:</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1) A consents to B entering their building as a guest for a specific purpose  (e.g.to fix the boiler).</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At the point of entry, B had no intention of entering for the specified purpose but instead had the intention of either stealing / inflicting GBH / causing damage.</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B will have </a:t>
            </a:r>
            <a:r>
              <a:rPr lang="en-GB" sz="1200" b="1" dirty="0">
                <a:latin typeface="Arial" panose="020B0604020202020204" pitchFamily="34" charset="0"/>
                <a:cs typeface="Arial" panose="020B0604020202020204" pitchFamily="34" charset="0"/>
              </a:rPr>
              <a:t>entered</a:t>
            </a:r>
            <a:r>
              <a:rPr lang="en-GB" sz="1200" dirty="0">
                <a:latin typeface="Arial" panose="020B0604020202020204" pitchFamily="34" charset="0"/>
                <a:cs typeface="Arial" panose="020B0604020202020204" pitchFamily="34" charset="0"/>
              </a:rPr>
              <a:t> the building as a </a:t>
            </a:r>
            <a:r>
              <a:rPr lang="en-GB" sz="1200" b="1" dirty="0">
                <a:latin typeface="Arial" panose="020B0604020202020204" pitchFamily="34" charset="0"/>
                <a:cs typeface="Arial" panose="020B0604020202020204" pitchFamily="34" charset="0"/>
              </a:rPr>
              <a:t>trespasser</a:t>
            </a:r>
            <a:r>
              <a:rPr lang="en-GB" sz="1200" dirty="0">
                <a:latin typeface="Arial" panose="020B0604020202020204" pitchFamily="34" charset="0"/>
                <a:cs typeface="Arial" panose="020B0604020202020204" pitchFamily="34" charset="0"/>
              </a:rPr>
              <a:t> – as the initial consent to entry only related to the specified purpose and not their intended prohibited acts.</a:t>
            </a:r>
          </a:p>
          <a:p>
            <a:endParaRPr lang="en-GB" sz="1200" b="1" dirty="0">
              <a:solidFill>
                <a:srgbClr val="FFFF00"/>
              </a:solidFill>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2) A neighbour is given house keys to check on their neighbour’s house whilst they are away.</a:t>
            </a:r>
            <a:r>
              <a:rPr lang="en-GB" sz="1200" baseline="0" dirty="0">
                <a:latin typeface="Arial" panose="020B0604020202020204" pitchFamily="34" charset="0"/>
                <a:cs typeface="Arial" panose="020B0604020202020204" pitchFamily="34" charset="0"/>
              </a:rPr>
              <a:t>  I</a:t>
            </a:r>
            <a:r>
              <a:rPr lang="en-GB" sz="1200" dirty="0">
                <a:latin typeface="Arial" panose="020B0604020202020204" pitchFamily="34" charset="0"/>
                <a:cs typeface="Arial" panose="020B0604020202020204" pitchFamily="34" charset="0"/>
              </a:rPr>
              <a:t>f they enter during the night and steal the TV, they will commit burglary as the implied condition of entry was exceeded.</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R v Jones &amp; Smith 1976</a:t>
            </a:r>
          </a:p>
          <a:p>
            <a:r>
              <a:rPr lang="en-GB" sz="1200" dirty="0">
                <a:latin typeface="Arial" panose="020B0604020202020204" pitchFamily="34" charset="0"/>
                <a:cs typeface="Arial" panose="020B0604020202020204" pitchFamily="34" charset="0"/>
              </a:rPr>
              <a:t>The defendant was convicted of burglary where he took 2 TV sets from his father’s house.</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He had a key to the house and was free to come and go as he liked.</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However, when he entered his father’s house at 3 a.m. (using the key) accompanied by a friend and stole the TV sets,</a:t>
            </a:r>
            <a:r>
              <a:rPr lang="en-GB" sz="120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he committed burglary as it was his intention to steal –  such intent voids the general permission to enter.</a:t>
            </a:r>
          </a:p>
          <a:p>
            <a:endParaRPr lang="en-GB" dirty="0"/>
          </a:p>
          <a:p>
            <a:endParaRPr lang="en-GB" altLang="en-US" b="1" dirty="0">
              <a:latin typeface="Tahoma" charset="0"/>
            </a:endParaRPr>
          </a:p>
          <a:p>
            <a:endParaRPr lang="en-GB" dirty="0"/>
          </a:p>
        </p:txBody>
      </p:sp>
    </p:spTree>
    <p:extLst>
      <p:ext uri="{BB962C8B-B14F-4D97-AF65-F5344CB8AC3E}">
        <p14:creationId xmlns:p14="http://schemas.microsoft.com/office/powerpoint/2010/main" val="37332846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
        <p:nvSpPr>
          <p:cNvPr id="5" name="Notes Placeholder 4"/>
          <p:cNvSpPr>
            <a:spLocks noGrp="1"/>
          </p:cNvSpPr>
          <p:nvPr>
            <p:ph type="body" sz="quarter" idx="11"/>
          </p:nvPr>
        </p:nvSpPr>
        <p:spPr>
          <a:xfrm>
            <a:off x="660400" y="2108200"/>
            <a:ext cx="5486400" cy="5651500"/>
          </a:xfrm>
        </p:spPr>
        <p:txBody>
          <a:bodyPr/>
          <a:lstStyle/>
          <a:p>
            <a:endParaRPr lang="en-GB" sz="1100" dirty="0">
              <a:latin typeface="Arial" panose="020B0604020202020204" pitchFamily="34" charset="0"/>
              <a:cs typeface="Arial" panose="020B0604020202020204" pitchFamily="34" charset="0"/>
            </a:endParaRPr>
          </a:p>
          <a:p>
            <a:r>
              <a:rPr lang="en-GB" altLang="en-US" sz="1200" b="1" dirty="0">
                <a:solidFill>
                  <a:srgbClr val="0000FF"/>
                </a:solidFill>
                <a:latin typeface="Arial" panose="020B0604020202020204" pitchFamily="34" charset="0"/>
                <a:cs typeface="Arial" panose="020B0604020202020204" pitchFamily="34" charset="0"/>
              </a:rPr>
              <a:t>Steals:</a:t>
            </a:r>
            <a:r>
              <a:rPr lang="en-GB" altLang="en-US" sz="1200" b="1" baseline="0" dirty="0">
                <a:solidFill>
                  <a:srgbClr val="0000FF"/>
                </a:solidFill>
                <a:latin typeface="Arial" panose="020B0604020202020204" pitchFamily="34" charset="0"/>
                <a:cs typeface="Arial" panose="020B0604020202020204" pitchFamily="34" charset="0"/>
              </a:rPr>
              <a:t> </a:t>
            </a:r>
            <a:r>
              <a:rPr lang="en-GB" altLang="en-US" sz="1200" dirty="0">
                <a:latin typeface="Arial" panose="020B0604020202020204" pitchFamily="34" charset="0"/>
                <a:cs typeface="Arial" panose="020B0604020202020204" pitchFamily="34" charset="0"/>
              </a:rPr>
              <a:t>On entry the offender must have intended to commit theft, satisfying each element of the definition - The suspect commits the full offence of theft.</a:t>
            </a:r>
          </a:p>
          <a:p>
            <a:endParaRPr lang="en-GB" altLang="en-US" sz="1200" b="1" dirty="0">
              <a:solidFill>
                <a:srgbClr val="0000FF"/>
              </a:solidFill>
              <a:latin typeface="Arial" panose="020B0604020202020204" pitchFamily="34" charset="0"/>
              <a:cs typeface="Arial" panose="020B0604020202020204" pitchFamily="34" charset="0"/>
            </a:endParaRPr>
          </a:p>
          <a:p>
            <a:r>
              <a:rPr lang="en-GB" altLang="en-US" sz="1200" b="1" dirty="0">
                <a:solidFill>
                  <a:srgbClr val="0000FF"/>
                </a:solidFill>
                <a:latin typeface="Arial" panose="020B0604020202020204" pitchFamily="34" charset="0"/>
                <a:cs typeface="Arial" panose="020B0604020202020204" pitchFamily="34" charset="0"/>
              </a:rPr>
              <a:t>Inflicts GBH:</a:t>
            </a:r>
            <a:r>
              <a:rPr lang="en-GB" altLang="en-US" sz="1200" b="1" baseline="0" dirty="0">
                <a:solidFill>
                  <a:srgbClr val="0000FF"/>
                </a:solidFill>
                <a:latin typeface="Arial" panose="020B0604020202020204" pitchFamily="34" charset="0"/>
                <a:cs typeface="Arial" panose="020B0604020202020204" pitchFamily="34" charset="0"/>
              </a:rPr>
              <a:t> </a:t>
            </a:r>
            <a:r>
              <a:rPr lang="en-GB" altLang="en-US" sz="1200" dirty="0">
                <a:latin typeface="Arial" panose="020B0604020202020204" pitchFamily="34" charset="0"/>
                <a:cs typeface="Arial" panose="020B0604020202020204" pitchFamily="34" charset="0"/>
              </a:rPr>
              <a:t>On entry the offender must have intended to inflict grievous bodily harm on a person therein.</a:t>
            </a:r>
          </a:p>
          <a:p>
            <a:r>
              <a:rPr lang="en-GB" altLang="en-US" sz="1200" dirty="0">
                <a:latin typeface="Arial" panose="020B0604020202020204" pitchFamily="34" charset="0"/>
                <a:cs typeface="Arial" panose="020B0604020202020204" pitchFamily="34" charset="0"/>
              </a:rPr>
              <a:t>The meaning of ‘inflict’ is not as narrow as ‘assault’ but is narrower than </a:t>
            </a:r>
            <a:r>
              <a:rPr lang="en-GB" altLang="en-US" sz="1200" dirty="0" err="1">
                <a:latin typeface="Arial" panose="020B0604020202020204" pitchFamily="34" charset="0"/>
                <a:cs typeface="Arial" panose="020B0604020202020204" pitchFamily="34" charset="0"/>
              </a:rPr>
              <a:t>‘cause</a:t>
            </a:r>
            <a:r>
              <a:rPr lang="en-GB" altLang="en-US" sz="1200" dirty="0">
                <a:latin typeface="Arial" panose="020B0604020202020204" pitchFamily="34" charset="0"/>
                <a:cs typeface="Arial" panose="020B0604020202020204" pitchFamily="34" charset="0"/>
              </a:rPr>
              <a:t>’.  It includes situations where force is applied indirectly.  </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For example, a woman in her home is frightened by a burglar and as a result falls down the stairs and breaks her leg.  Harm can be said to have been inflicted by the suspect inducing fear, even though there has been no application of force. </a:t>
            </a:r>
            <a:r>
              <a:rPr lang="en-GB" altLang="en-US" sz="1200" b="1" dirty="0">
                <a:solidFill>
                  <a:srgbClr val="FF0000"/>
                </a:solidFill>
                <a:latin typeface="Arial" panose="020B0604020202020204" pitchFamily="34" charset="0"/>
                <a:cs typeface="Arial" panose="020B0604020202020204" pitchFamily="34" charset="0"/>
              </a:rPr>
              <a:t>NOTE: </a:t>
            </a:r>
            <a:r>
              <a:rPr lang="en-GB" altLang="en-US" sz="1200" dirty="0">
                <a:latin typeface="Arial" panose="020B0604020202020204" pitchFamily="34" charset="0"/>
                <a:cs typeface="Arial" panose="020B0604020202020204" pitchFamily="34" charset="0"/>
              </a:rPr>
              <a:t>It is the </a:t>
            </a:r>
            <a:r>
              <a:rPr lang="en-GB" altLang="en-US" sz="1200" u="sng" dirty="0">
                <a:latin typeface="Arial" panose="020B0604020202020204" pitchFamily="34" charset="0"/>
                <a:cs typeface="Arial" panose="020B0604020202020204" pitchFamily="34" charset="0"/>
              </a:rPr>
              <a:t>intent</a:t>
            </a:r>
            <a:r>
              <a:rPr lang="en-GB" altLang="en-US" sz="1200" dirty="0">
                <a:latin typeface="Arial" panose="020B0604020202020204" pitchFamily="34" charset="0"/>
                <a:cs typeface="Arial" panose="020B0604020202020204" pitchFamily="34" charset="0"/>
              </a:rPr>
              <a:t> to cause GBH that is the offence here, not the actually causing of the GBH.</a:t>
            </a:r>
          </a:p>
          <a:p>
            <a:endParaRPr lang="en-GB" altLang="en-US" sz="1200" dirty="0">
              <a:latin typeface="Arial" panose="020B0604020202020204" pitchFamily="34" charset="0"/>
              <a:cs typeface="Arial" panose="020B0604020202020204" pitchFamily="34" charset="0"/>
            </a:endParaRPr>
          </a:p>
          <a:p>
            <a:r>
              <a:rPr lang="en-GB" sz="1200" b="1" dirty="0">
                <a:solidFill>
                  <a:srgbClr val="0000FF"/>
                </a:solidFill>
                <a:latin typeface="Arial" panose="020B0604020202020204" pitchFamily="34" charset="0"/>
                <a:cs typeface="Arial" panose="020B0604020202020204" pitchFamily="34" charset="0"/>
              </a:rPr>
              <a:t>Damage: </a:t>
            </a:r>
            <a:r>
              <a:rPr lang="en-GB" altLang="en-US" sz="1200" dirty="0">
                <a:latin typeface="Arial" panose="020B0604020202020204" pitchFamily="34" charset="0"/>
                <a:cs typeface="Arial" panose="020B0604020202020204" pitchFamily="34" charset="0"/>
              </a:rPr>
              <a:t>On entry the offender must have intended to destroy or damage the building or property in the building belonging to another.</a:t>
            </a:r>
          </a:p>
          <a:p>
            <a:endParaRPr lang="en-GB" sz="1200" b="1" dirty="0">
              <a:solidFill>
                <a:srgbClr val="0000FF"/>
              </a:solidFill>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An offence under 9(1)(a) will be complete </a:t>
            </a:r>
            <a:r>
              <a:rPr lang="en-GB" sz="1200" u="sng" dirty="0">
                <a:latin typeface="Arial" panose="020B0604020202020204" pitchFamily="34" charset="0"/>
                <a:cs typeface="Arial" panose="020B0604020202020204" pitchFamily="34" charset="0"/>
              </a:rPr>
              <a:t>as soon as</a:t>
            </a:r>
            <a:r>
              <a:rPr lang="en-GB" sz="1200" dirty="0">
                <a:latin typeface="Arial" panose="020B0604020202020204" pitchFamily="34" charset="0"/>
                <a:cs typeface="Arial" panose="020B0604020202020204" pitchFamily="34" charset="0"/>
              </a:rPr>
              <a:t> the person crosses the boundary as a trespasser with the requisite intent (</a:t>
            </a:r>
            <a:r>
              <a:rPr lang="en-GB" sz="1200" dirty="0" err="1">
                <a:latin typeface="Arial" panose="020B0604020202020204" pitchFamily="34" charset="0"/>
                <a:cs typeface="Arial" panose="020B0604020202020204" pitchFamily="34" charset="0"/>
              </a:rPr>
              <a:t>Mens</a:t>
            </a:r>
            <a:r>
              <a:rPr lang="en-GB" sz="1200" dirty="0">
                <a:latin typeface="Arial" panose="020B0604020202020204" pitchFamily="34" charset="0"/>
                <a:cs typeface="Arial" panose="020B0604020202020204" pitchFamily="34" charset="0"/>
              </a:rPr>
              <a:t> Rea)</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It </a:t>
            </a:r>
            <a:r>
              <a:rPr lang="en-GB" sz="1200" u="sng" dirty="0">
                <a:solidFill>
                  <a:srgbClr val="FF0000"/>
                </a:solidFill>
                <a:latin typeface="Arial" panose="020B0604020202020204" pitchFamily="34" charset="0"/>
                <a:cs typeface="Arial" panose="020B0604020202020204" pitchFamily="34" charset="0"/>
              </a:rPr>
              <a:t>does not matter</a:t>
            </a:r>
            <a:r>
              <a:rPr lang="en-GB" sz="1200" dirty="0">
                <a:solidFill>
                  <a:srgbClr val="FF0000"/>
                </a:solidFill>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if after crossing that boundary they subsequently have a change of heart and decide against carrying out the intended act.</a:t>
            </a:r>
          </a:p>
          <a:p>
            <a:endParaRPr lang="en-GB" sz="1200" dirty="0">
              <a:latin typeface="Arial" panose="020B0604020202020204" pitchFamily="34" charset="0"/>
              <a:cs typeface="Arial" panose="020B0604020202020204" pitchFamily="34" charset="0"/>
            </a:endParaRPr>
          </a:p>
          <a:p>
            <a:r>
              <a:rPr lang="en-GB" sz="1200" b="1" dirty="0">
                <a:solidFill>
                  <a:srgbClr val="FF0000"/>
                </a:solidFill>
                <a:latin typeface="Arial" panose="020B0604020202020204" pitchFamily="34" charset="0"/>
                <a:cs typeface="Arial" panose="020B0604020202020204" pitchFamily="34" charset="0"/>
              </a:rPr>
              <a:t>Sentence:</a:t>
            </a:r>
            <a:r>
              <a:rPr lang="en-GB" sz="1200" b="1" baseline="0" dirty="0">
                <a:solidFill>
                  <a:srgbClr val="FF0000"/>
                </a:solidFill>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If violence is used inside a dwelling – Indictable offence – 14yrs imprisonment</a:t>
            </a:r>
          </a:p>
          <a:p>
            <a:endParaRPr lang="en-GB" sz="1200" dirty="0">
              <a:latin typeface="Arial" panose="020B0604020202020204" pitchFamily="34" charset="0"/>
              <a:cs typeface="Arial" panose="020B0604020202020204" pitchFamily="34" charset="0"/>
            </a:endParaRPr>
          </a:p>
          <a:p>
            <a:r>
              <a:rPr lang="en-GB" sz="1200" b="1" dirty="0">
                <a:latin typeface="Arial" panose="020B0604020202020204" pitchFamily="34" charset="0"/>
                <a:cs typeface="Arial" panose="020B0604020202020204" pitchFamily="34" charset="0"/>
              </a:rPr>
              <a:t>Steals/Damage</a:t>
            </a:r>
            <a:r>
              <a:rPr lang="en-GB" sz="1200" b="0" dirty="0">
                <a:latin typeface="Arial" panose="020B0604020202020204" pitchFamily="34" charset="0"/>
                <a:cs typeface="Arial" panose="020B0604020202020204" pitchFamily="34" charset="0"/>
              </a:rPr>
              <a:t>:</a:t>
            </a:r>
            <a:r>
              <a:rPr lang="en-GB" sz="1200" b="0" baseline="0"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Either way offence – 10 years imprisonment (Crown Court); 6 months and/or fine (Magistrates)</a:t>
            </a:r>
          </a:p>
          <a:p>
            <a:endParaRPr lang="en-GB" dirty="0">
              <a:solidFill>
                <a:srgbClr val="0000FF"/>
              </a:solidFill>
              <a:latin typeface="Calibri" panose="020F0502020204030204" pitchFamily="34" charset="0"/>
            </a:endParaRPr>
          </a:p>
        </p:txBody>
      </p:sp>
    </p:spTree>
    <p:extLst>
      <p:ext uri="{BB962C8B-B14F-4D97-AF65-F5344CB8AC3E}">
        <p14:creationId xmlns:p14="http://schemas.microsoft.com/office/powerpoint/2010/main" val="194652218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
        <p:nvSpPr>
          <p:cNvPr id="5" name="Notes Placeholder 4"/>
          <p:cNvSpPr>
            <a:spLocks noGrp="1"/>
          </p:cNvSpPr>
          <p:nvPr>
            <p:ph type="body" sz="quarter" idx="11"/>
          </p:nvPr>
        </p:nvSpPr>
        <p:spPr>
          <a:xfrm>
            <a:off x="590550" y="2108200"/>
            <a:ext cx="5486400" cy="3600450"/>
          </a:xfrm>
        </p:spPr>
        <p:txBody>
          <a:bodyPr/>
          <a:lstStyle/>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altLang="en-US" dirty="0">
              <a:latin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7866169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
        <p:nvSpPr>
          <p:cNvPr id="5" name="Notes Placeholder 4"/>
          <p:cNvSpPr>
            <a:spLocks noGrp="1"/>
          </p:cNvSpPr>
          <p:nvPr>
            <p:ph type="body" sz="quarter" idx="11"/>
          </p:nvPr>
        </p:nvSpPr>
        <p:spPr>
          <a:xfrm>
            <a:off x="717550" y="2489200"/>
            <a:ext cx="5486400" cy="3600450"/>
          </a:xfrm>
        </p:spPr>
        <p:txBody>
          <a:bodyPr/>
          <a:lstStyle/>
          <a:p>
            <a:pPr>
              <a:defRPr/>
            </a:pPr>
            <a:r>
              <a:rPr lang="en-GB" sz="1100" dirty="0">
                <a:latin typeface="Arial" panose="020B0604020202020204" pitchFamily="34" charset="0"/>
                <a:cs typeface="Arial" panose="020B0604020202020204" pitchFamily="34" charset="0"/>
              </a:rPr>
              <a:t>Answer is </a:t>
            </a:r>
            <a:r>
              <a:rPr lang="en-GB" sz="1100" b="1" dirty="0">
                <a:solidFill>
                  <a:srgbClr val="FF0000"/>
                </a:solidFill>
                <a:latin typeface="Arial" panose="020B0604020202020204" pitchFamily="34" charset="0"/>
                <a:cs typeface="Arial" panose="020B0604020202020204" pitchFamily="34" charset="0"/>
              </a:rPr>
              <a:t>D</a:t>
            </a:r>
            <a:r>
              <a:rPr lang="en-GB" sz="1100" dirty="0">
                <a:latin typeface="Arial" panose="020B0604020202020204" pitchFamily="34" charset="0"/>
                <a:cs typeface="Arial" panose="020B0604020202020204" pitchFamily="34" charset="0"/>
              </a:rPr>
              <a:t> -Upon causing injury to the security guard.</a:t>
            </a:r>
          </a:p>
          <a:p>
            <a:endParaRPr lang="en-GB" b="1" dirty="0"/>
          </a:p>
          <a:p>
            <a:r>
              <a:rPr lang="en-GB" dirty="0"/>
              <a:t> </a:t>
            </a:r>
          </a:p>
          <a:p>
            <a:endParaRPr lang="en-GB" dirty="0"/>
          </a:p>
        </p:txBody>
      </p:sp>
    </p:spTree>
    <p:extLst>
      <p:ext uri="{BB962C8B-B14F-4D97-AF65-F5344CB8AC3E}">
        <p14:creationId xmlns:p14="http://schemas.microsoft.com/office/powerpoint/2010/main" val="7696423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
        <p:nvSpPr>
          <p:cNvPr id="5" name="Notes Placeholder 4"/>
          <p:cNvSpPr>
            <a:spLocks noGrp="1"/>
          </p:cNvSpPr>
          <p:nvPr>
            <p:ph type="body" sz="quarter" idx="11"/>
          </p:nvPr>
        </p:nvSpPr>
        <p:spPr>
          <a:xfrm>
            <a:off x="539750" y="2032000"/>
            <a:ext cx="5486400" cy="4959350"/>
          </a:xfrm>
        </p:spPr>
        <p:txBody>
          <a:bodyPr/>
          <a:lstStyle/>
          <a:p>
            <a:r>
              <a:rPr lang="en-GB" altLang="en-US" sz="1100" dirty="0">
                <a:latin typeface="Arial" panose="020B0604020202020204" pitchFamily="34" charset="0"/>
                <a:cs typeface="Arial" panose="020B0604020202020204" pitchFamily="34" charset="0"/>
              </a:rPr>
              <a:t>From PNLD - The term 'has with him' is used in a wide range of offences where an offence is committed by an individual physically holding, or having at hand an article of some sort or other (depending on the offence).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Where the term is used there is a need to prove: a knowledge of the existence of the article; and that the article is 'to hand and ready for use' (</a:t>
            </a:r>
            <a:r>
              <a:rPr lang="en-GB" altLang="en-US" sz="1100" i="1" dirty="0">
                <a:latin typeface="Arial" panose="020B0604020202020204" pitchFamily="34" charset="0"/>
                <a:cs typeface="Arial" panose="020B0604020202020204" pitchFamily="34" charset="0"/>
              </a:rPr>
              <a:t>as well as holding the item, it may, for example, </a:t>
            </a:r>
          </a:p>
          <a:p>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a:t>
            </a:r>
            <a:r>
              <a:rPr lang="en-GB" altLang="en-US" sz="1100" i="1" dirty="0" err="1">
                <a:latin typeface="Arial" panose="020B0604020202020204" pitchFamily="34" charset="0"/>
                <a:cs typeface="Arial" panose="020B0604020202020204" pitchFamily="34" charset="0"/>
              </a:rPr>
              <a:t>i</a:t>
            </a:r>
            <a:r>
              <a:rPr lang="en-GB" altLang="en-US" sz="1100" i="1" dirty="0">
                <a:latin typeface="Arial" panose="020B0604020202020204" pitchFamily="34" charset="0"/>
                <a:cs typeface="Arial" panose="020B0604020202020204" pitchFamily="34" charset="0"/>
              </a:rPr>
              <a:t>) be in the offender's pocket or backpack; </a:t>
            </a:r>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(ii) in the offender's car parked on a side road next to a house targeted for a break in; or </a:t>
            </a:r>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(iii) hidden a few feet away under a bush</a:t>
            </a:r>
            <a:r>
              <a:rPr lang="en-GB" altLang="en-US" sz="1100" dirty="0">
                <a:latin typeface="Arial" panose="020B0604020202020204" pitchFamily="34" charset="0"/>
                <a:cs typeface="Arial" panose="020B0604020202020204" pitchFamily="34" charset="0"/>
              </a:rPr>
              <a:t>). </a:t>
            </a:r>
          </a:p>
          <a:p>
            <a:pPr lvl="1"/>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It does not always have to be physically on the offender's person and it will be for a jury to decide if s/he had it with him at the time of the offence.</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The trespasser must have a degree of immediate control and will normally be the same as carrying.</a:t>
            </a:r>
          </a:p>
          <a:p>
            <a:pPr>
              <a:spcAft>
                <a:spcPts val="1800"/>
              </a:spcAft>
            </a:pPr>
            <a:r>
              <a:rPr lang="en-GB" altLang="en-US" sz="1100" dirty="0">
                <a:latin typeface="Arial" panose="020B0604020202020204" pitchFamily="34" charset="0"/>
                <a:cs typeface="Arial" panose="020B0604020202020204" pitchFamily="34" charset="0"/>
              </a:rPr>
              <a:t>It would appear from the case law that the suspect must at least know they have an article with them and that the article is in fact a weapon of offence.</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From the CPS website :-</a:t>
            </a:r>
            <a:r>
              <a:rPr lang="en-GB" altLang="en-US" sz="1100" baseline="0" dirty="0">
                <a:latin typeface="Arial" panose="020B0604020202020204" pitchFamily="34" charset="0"/>
                <a:cs typeface="Arial" panose="020B0604020202020204" pitchFamily="34" charset="0"/>
              </a:rPr>
              <a:t> </a:t>
            </a:r>
          </a:p>
          <a:p>
            <a:pPr>
              <a:spcAft>
                <a:spcPts val="1800"/>
              </a:spcAft>
            </a:pPr>
            <a:endParaRPr lang="en-GB" altLang="en-US" sz="1100" baseline="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‘Has with him’</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Where the same phrase has been used in other statutory offences, the courts have interpreted it to extend beyond physical carrying of the weapon. Relevant considerations include how immediately accessible the item is, how close it is, the context of any proposed criminal enterprise and the purpose of the legislation creating the offence. (R v Henderson [2017] 1 Cr App R 4.)</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In cases where a defendant has been found entering a building with a weapon, it will not be necessary to prove any intention to use that weapon during the burglary.</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The term is more restrictive than possession. It will require the defendant to have some degree of immediate control over the item and will normally be the same as ‘carrying’.</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b="1" dirty="0">
                <a:latin typeface="Arial" panose="020B0604020202020204" pitchFamily="34" charset="0"/>
                <a:cs typeface="Arial" panose="020B0604020202020204" pitchFamily="34" charset="0"/>
              </a:rPr>
              <a:t>Instant arming- </a:t>
            </a:r>
          </a:p>
          <a:p>
            <a:pPr>
              <a:spcAft>
                <a:spcPts val="1800"/>
              </a:spcAft>
            </a:pPr>
            <a:r>
              <a:rPr lang="en-GB" altLang="en-US" sz="1100" dirty="0">
                <a:latin typeface="Arial" panose="020B0604020202020204" pitchFamily="34" charset="0"/>
                <a:cs typeface="Arial" panose="020B0604020202020204" pitchFamily="34" charset="0"/>
              </a:rPr>
              <a:t>Ordinary items can, instantaneously, change into weapons of offence; it is the intention of the person to use an item in a particular way that allows this to take place. Screwdriver to facilitate entry, confronted by person. Use of screwdriver.</a:t>
            </a:r>
          </a:p>
          <a:p>
            <a:pPr>
              <a:spcAft>
                <a:spcPts val="1800"/>
              </a:spcAft>
            </a:pPr>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Ordinary items can, instantaneously, change into weapons of offence; it is the intention of the person to use an item in a particular way that allows this to take place. Screwdriver to facilitate entry, confronted by person. </a:t>
            </a:r>
          </a:p>
          <a:p>
            <a:r>
              <a:rPr lang="en-GB" altLang="en-US" sz="1100" dirty="0">
                <a:latin typeface="Arial" panose="020B0604020202020204" pitchFamily="34" charset="0"/>
                <a:cs typeface="Arial" panose="020B0604020202020204" pitchFamily="34" charset="0"/>
              </a:rPr>
              <a:t>Use of screwdriver.</a:t>
            </a:r>
          </a:p>
          <a:p>
            <a:endParaRPr lang="en-GB" altLang="en-US" sz="1100" dirty="0">
              <a:solidFill>
                <a:srgbClr val="FF0000"/>
              </a:solidFill>
              <a:latin typeface="Arial" panose="020B0604020202020204" pitchFamily="34" charset="0"/>
              <a:cs typeface="Arial" panose="020B0604020202020204" pitchFamily="34" charset="0"/>
            </a:endParaRPr>
          </a:p>
          <a:p>
            <a:r>
              <a:rPr lang="en-GB" altLang="en-US" sz="1100" b="1" dirty="0">
                <a:solidFill>
                  <a:srgbClr val="FF0000"/>
                </a:solidFill>
                <a:latin typeface="Arial" panose="020B0604020202020204" pitchFamily="34" charset="0"/>
                <a:cs typeface="Arial" panose="020B0604020202020204" pitchFamily="34" charset="0"/>
              </a:rPr>
              <a:t>Remember</a:t>
            </a:r>
            <a:r>
              <a:rPr lang="en-GB" altLang="en-US" sz="1100" b="1" dirty="0">
                <a:latin typeface="Arial" panose="020B0604020202020204" pitchFamily="34" charset="0"/>
                <a:cs typeface="Arial" panose="020B0604020202020204" pitchFamily="34" charset="0"/>
              </a:rPr>
              <a:t>: </a:t>
            </a:r>
            <a:r>
              <a:rPr lang="en-GB" altLang="en-US" sz="1100" i="1" u="sng" dirty="0">
                <a:latin typeface="Arial" panose="020B0604020202020204" pitchFamily="34" charset="0"/>
                <a:cs typeface="Arial" panose="020B0604020202020204" pitchFamily="34" charset="0"/>
              </a:rPr>
              <a:t>’What’s in his head, what’s in his hand ?’ (R v KELLY)</a:t>
            </a:r>
          </a:p>
          <a:p>
            <a:endParaRPr lang="en-GB" altLang="en-US" sz="1100"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R v Kelly [1993] Crim LR 763:</a:t>
            </a:r>
          </a:p>
          <a:p>
            <a:r>
              <a:rPr lang="en-GB" altLang="en-US" sz="1100" dirty="0">
                <a:latin typeface="Arial" panose="020B0604020202020204" pitchFamily="34" charset="0"/>
                <a:cs typeface="Arial" panose="020B0604020202020204" pitchFamily="34" charset="0"/>
              </a:rPr>
              <a:t>The defendant had broken into a house, using a screwdriver to effect entry. When surprised by the householder, the defendant told him to unplug the video and then pushed the screwdriver into his ribcage. On leaving the house, the defendant was apprehended by police, holding a video in one hand and the screwdriver in the other.</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 Court of Appeal held that the defendant became guilty of aggravated burglary when he used the screwdriver to prod the householder in the stomach. It was held that the focus of Sec.10 was use during burglary, so that the screwdriver taken into the house became a weapon of offence on proof that he intended to use it for causing injury to, or incapacitating, the householder at the time of the theft.</a:t>
            </a:r>
          </a:p>
          <a:p>
            <a:endParaRPr lang="en-GB" altLang="en-US" sz="1100" dirty="0">
              <a:latin typeface="Arial" panose="020B0604020202020204" pitchFamily="34" charset="0"/>
              <a:cs typeface="Arial" panose="020B0604020202020204" pitchFamily="34" charset="0"/>
            </a:endParaRPr>
          </a:p>
          <a:p>
            <a:pPr>
              <a:spcAft>
                <a:spcPts val="1799"/>
              </a:spcAft>
            </a:pPr>
            <a:r>
              <a:rPr lang="en-GB" altLang="en-US" sz="1100" b="1" dirty="0">
                <a:solidFill>
                  <a:srgbClr val="0000FF"/>
                </a:solidFill>
                <a:latin typeface="Arial" panose="020B0604020202020204" pitchFamily="34" charset="0"/>
                <a:cs typeface="Arial" panose="020B0604020202020204" pitchFamily="34" charset="0"/>
              </a:rPr>
              <a:t>Firearm</a:t>
            </a:r>
            <a:r>
              <a:rPr lang="en-GB" altLang="en-US" sz="1100" b="1" dirty="0">
                <a:latin typeface="Arial" panose="020B0604020202020204" pitchFamily="34" charset="0"/>
                <a:cs typeface="Arial" panose="020B0604020202020204" pitchFamily="34" charset="0"/>
              </a:rPr>
              <a:t> – </a:t>
            </a:r>
            <a:r>
              <a:rPr lang="en-GB" altLang="en-US" sz="1100" dirty="0">
                <a:latin typeface="Arial" panose="020B0604020202020204" pitchFamily="34" charset="0"/>
                <a:cs typeface="Arial" panose="020B0604020202020204" pitchFamily="34" charset="0"/>
              </a:rPr>
              <a:t>Includes airguns and air pistols</a:t>
            </a:r>
          </a:p>
          <a:p>
            <a:pPr>
              <a:spcAft>
                <a:spcPts val="1799"/>
              </a:spcAft>
            </a:pPr>
            <a:r>
              <a:rPr lang="en-GB" altLang="en-US" sz="1100" dirty="0">
                <a:latin typeface="Arial" panose="020B0604020202020204" pitchFamily="34" charset="0"/>
                <a:cs typeface="Arial" panose="020B0604020202020204" pitchFamily="34" charset="0"/>
              </a:rPr>
              <a:t>The legislation does not define the term ‘firearm’ itself.</a:t>
            </a:r>
          </a:p>
          <a:p>
            <a:pPr>
              <a:spcAft>
                <a:spcPts val="1799"/>
              </a:spcAft>
            </a:pPr>
            <a:r>
              <a:rPr lang="en-GB" altLang="en-US" sz="1100" dirty="0">
                <a:latin typeface="Arial" panose="020B0604020202020204" pitchFamily="34" charset="0"/>
                <a:cs typeface="Arial" panose="020B0604020202020204" pitchFamily="34" charset="0"/>
              </a:rPr>
              <a:t>The Courts will, therefore, have to apply the term realistically to anything that can be fired and can kill or wound.</a:t>
            </a:r>
          </a:p>
          <a:p>
            <a:pPr>
              <a:spcAft>
                <a:spcPts val="1799"/>
              </a:spcAft>
            </a:pPr>
            <a:endParaRPr lang="en-GB" altLang="en-US" sz="1100" dirty="0">
              <a:latin typeface="Arial" panose="020B0604020202020204" pitchFamily="34" charset="0"/>
              <a:cs typeface="Arial" panose="020B0604020202020204" pitchFamily="34" charset="0"/>
            </a:endParaRPr>
          </a:p>
          <a:p>
            <a:endParaRPr lang="en-GB" altLang="en-US" sz="1100" dirty="0">
              <a:latin typeface="Arial" panose="020B0604020202020204" pitchFamily="34" charset="0"/>
              <a:cs typeface="Arial" panose="020B0604020202020204" pitchFamily="34" charset="0"/>
            </a:endParaRPr>
          </a:p>
          <a:p>
            <a:endParaRPr lang="en-GB" dirty="0"/>
          </a:p>
          <a:p>
            <a:pPr>
              <a:spcAft>
                <a:spcPts val="1800"/>
              </a:spcAft>
            </a:pPr>
            <a:endParaRPr lang="en-GB" altLang="en-US" dirty="0"/>
          </a:p>
          <a:p>
            <a:endParaRPr lang="en-GB" dirty="0"/>
          </a:p>
        </p:txBody>
      </p:sp>
    </p:spTree>
    <p:extLst>
      <p:ext uri="{BB962C8B-B14F-4D97-AF65-F5344CB8AC3E}">
        <p14:creationId xmlns:p14="http://schemas.microsoft.com/office/powerpoint/2010/main" val="32129221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
        <p:nvSpPr>
          <p:cNvPr id="5" name="Notes Placeholder 4"/>
          <p:cNvSpPr>
            <a:spLocks noGrp="1"/>
          </p:cNvSpPr>
          <p:nvPr>
            <p:ph type="body" sz="quarter" idx="11"/>
          </p:nvPr>
        </p:nvSpPr>
        <p:spPr>
          <a:xfrm>
            <a:off x="641350" y="2044700"/>
            <a:ext cx="5486400" cy="3600450"/>
          </a:xfrm>
        </p:spPr>
        <p:txBody>
          <a:bodyPr/>
          <a:lstStyle/>
          <a:p>
            <a:endParaRPr lang="en-GB" altLang="en-US" b="1" dirty="0">
              <a:latin typeface="Arial" charset="0"/>
            </a:endParaRPr>
          </a:p>
          <a:p>
            <a:endParaRPr lang="en-GB" altLang="en-US" dirty="0">
              <a:latin typeface="Arial" charset="0"/>
            </a:endParaRPr>
          </a:p>
          <a:p>
            <a:r>
              <a:rPr lang="en-GB" altLang="en-US" sz="1200" dirty="0">
                <a:latin typeface="Arial" panose="020B0604020202020204" pitchFamily="34" charset="0"/>
                <a:cs typeface="Arial" panose="020B0604020202020204" pitchFamily="34" charset="0"/>
              </a:rPr>
              <a:t>A ‘weapon of offence’ is any article made or adapted for use for causing injury to, incapacitating a person, or intended by the person having it with him for such use</a:t>
            </a:r>
          </a:p>
          <a:p>
            <a:endParaRPr lang="en-GB" altLang="en-US" sz="1200" dirty="0">
              <a:latin typeface="Arial" panose="020B0604020202020204" pitchFamily="34" charset="0"/>
              <a:cs typeface="Arial" panose="020B0604020202020204" pitchFamily="34" charset="0"/>
            </a:endParaRPr>
          </a:p>
          <a:p>
            <a:r>
              <a:rPr lang="en-GB" altLang="en-US" sz="1200" dirty="0">
                <a:latin typeface="Arial" panose="020B0604020202020204" pitchFamily="34" charset="0"/>
                <a:cs typeface="Arial" panose="020B0604020202020204" pitchFamily="34" charset="0"/>
              </a:rPr>
              <a:t>Note: A</a:t>
            </a:r>
            <a:r>
              <a:rPr lang="en-GB" altLang="en-US" sz="1200" baseline="0" dirty="0">
                <a:latin typeface="Arial" panose="020B0604020202020204" pitchFamily="34" charset="0"/>
                <a:cs typeface="Arial" panose="020B0604020202020204" pitchFamily="34" charset="0"/>
              </a:rPr>
              <a:t> weapon of offence</a:t>
            </a:r>
            <a:r>
              <a:rPr lang="en-GB" altLang="en-US" sz="1200" dirty="0">
                <a:latin typeface="Arial" panose="020B0604020202020204" pitchFamily="34" charset="0"/>
                <a:cs typeface="Arial" panose="020B0604020202020204" pitchFamily="34" charset="0"/>
              </a:rPr>
              <a:t> is </a:t>
            </a:r>
            <a:r>
              <a:rPr lang="en-GB" altLang="en-US" sz="1200" u="sng" dirty="0">
                <a:latin typeface="Arial" panose="020B0604020202020204" pitchFamily="34" charset="0"/>
                <a:cs typeface="Arial" panose="020B0604020202020204" pitchFamily="34" charset="0"/>
              </a:rPr>
              <a:t>not</a:t>
            </a:r>
            <a:r>
              <a:rPr lang="en-GB" altLang="en-US" sz="1200" dirty="0">
                <a:latin typeface="Arial" panose="020B0604020202020204" pitchFamily="34" charset="0"/>
                <a:cs typeface="Arial" panose="020B0604020202020204" pitchFamily="34" charset="0"/>
              </a:rPr>
              <a:t> an “offensive weapon” as the definition of an offensive weapon does not include the element</a:t>
            </a:r>
            <a:r>
              <a:rPr lang="en-GB" altLang="en-US" sz="1200" baseline="0" dirty="0">
                <a:latin typeface="Arial" panose="020B0604020202020204" pitchFamily="34" charset="0"/>
                <a:cs typeface="Arial" panose="020B0604020202020204" pitchFamily="34" charset="0"/>
              </a:rPr>
              <a:t> of an item to incapacitate a person…. </a:t>
            </a:r>
            <a:endParaRPr lang="en-GB" altLang="en-US" sz="12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15730959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From PNLD - The term 'has with him' is used in a wide range of offences where an offence is committed by an individual physically holding, or having at hand an article of some sort or other (depending on the offence). </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Where the term is used there is a need to prove: a knowledge of the existence of the article; and that the article is 'to hand and ready for use' (</a:t>
            </a:r>
            <a:r>
              <a:rPr lang="en-GB" altLang="en-US" sz="1100" i="1" dirty="0">
                <a:latin typeface="Arial" panose="020B0604020202020204" pitchFamily="34" charset="0"/>
                <a:cs typeface="Arial" panose="020B0604020202020204" pitchFamily="34" charset="0"/>
              </a:rPr>
              <a:t>as well as holding the item, it may, for example, </a:t>
            </a:r>
          </a:p>
          <a:p>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a:t>
            </a:r>
            <a:r>
              <a:rPr lang="en-GB" altLang="en-US" sz="1100" i="1" dirty="0" err="1">
                <a:latin typeface="Arial" panose="020B0604020202020204" pitchFamily="34" charset="0"/>
                <a:cs typeface="Arial" panose="020B0604020202020204" pitchFamily="34" charset="0"/>
              </a:rPr>
              <a:t>i</a:t>
            </a:r>
            <a:r>
              <a:rPr lang="en-GB" altLang="en-US" sz="1100" i="1" dirty="0">
                <a:latin typeface="Arial" panose="020B0604020202020204" pitchFamily="34" charset="0"/>
                <a:cs typeface="Arial" panose="020B0604020202020204" pitchFamily="34" charset="0"/>
              </a:rPr>
              <a:t>) be in the offender's pocket or backpack; </a:t>
            </a:r>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(ii) in the offender's car parked on a side road next to a house targeted for a break in; or </a:t>
            </a:r>
            <a:endParaRPr lang="en-GB" altLang="en-US" sz="1100" dirty="0">
              <a:latin typeface="Arial" panose="020B0604020202020204" pitchFamily="34" charset="0"/>
              <a:cs typeface="Arial" panose="020B0604020202020204" pitchFamily="34" charset="0"/>
            </a:endParaRPr>
          </a:p>
          <a:p>
            <a:pPr lvl="1"/>
            <a:r>
              <a:rPr lang="en-GB" altLang="en-US" sz="1100" i="1" dirty="0">
                <a:latin typeface="Arial" panose="020B0604020202020204" pitchFamily="34" charset="0"/>
                <a:cs typeface="Arial" panose="020B0604020202020204" pitchFamily="34" charset="0"/>
              </a:rPr>
              <a:t>(iii) hidden a few feet away under a bush</a:t>
            </a:r>
            <a:r>
              <a:rPr lang="en-GB" altLang="en-US" sz="1100" dirty="0">
                <a:latin typeface="Arial" panose="020B0604020202020204" pitchFamily="34" charset="0"/>
                <a:cs typeface="Arial" panose="020B0604020202020204" pitchFamily="34" charset="0"/>
              </a:rPr>
              <a:t>). </a:t>
            </a:r>
          </a:p>
          <a:p>
            <a:pPr lvl="1"/>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It does not always have to be physically on the offender's person and it will be for a jury to decide if s/he had it with him at the time of the offence.</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The trespasser must have a degree of immediate control and will normally be the same as carrying.</a:t>
            </a:r>
          </a:p>
          <a:p>
            <a:pPr>
              <a:spcAft>
                <a:spcPts val="1800"/>
              </a:spcAft>
            </a:pPr>
            <a:r>
              <a:rPr lang="en-GB" altLang="en-US" sz="1100" dirty="0">
                <a:latin typeface="Arial" panose="020B0604020202020204" pitchFamily="34" charset="0"/>
                <a:cs typeface="Arial" panose="020B0604020202020204" pitchFamily="34" charset="0"/>
              </a:rPr>
              <a:t>It would appear from the case law that the suspect must at least know they have an article with them and that the article is in fact a weapon of offence.</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From the CPS website :-</a:t>
            </a:r>
            <a:r>
              <a:rPr lang="en-GB" altLang="en-US" sz="1100" baseline="0" dirty="0">
                <a:latin typeface="Arial" panose="020B0604020202020204" pitchFamily="34" charset="0"/>
                <a:cs typeface="Arial" panose="020B0604020202020204" pitchFamily="34" charset="0"/>
              </a:rPr>
              <a:t> </a:t>
            </a:r>
          </a:p>
          <a:p>
            <a:pPr>
              <a:spcAft>
                <a:spcPts val="1800"/>
              </a:spcAft>
            </a:pPr>
            <a:endParaRPr lang="en-GB" altLang="en-US" sz="1100" baseline="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‘Has with him’</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Where the same phrase has been used in other statutory offences, the courts have interpreted it to extend beyond physical carrying of the weapon. Relevant considerations include how immediately accessible the item is, how close it is, the context of any proposed criminal enterprise and the purpose of the legislation creating the offence. (R v Henderson [2017] 1 Cr App R 4.)</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In cases where a defendant has been found entering a building with a weapon, it will not be necessary to prove any intention to use that weapon during the burglary.</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dirty="0">
                <a:latin typeface="Arial" panose="020B0604020202020204" pitchFamily="34" charset="0"/>
                <a:cs typeface="Arial" panose="020B0604020202020204" pitchFamily="34" charset="0"/>
              </a:rPr>
              <a:t>The term is more restrictive than possession. It will require the defendant to have some degree of immediate control over the item and will normally be the same as ‘carrying’.</a:t>
            </a: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endParaRPr lang="en-GB" altLang="en-US" sz="1100" dirty="0">
              <a:latin typeface="Arial" panose="020B0604020202020204" pitchFamily="34" charset="0"/>
              <a:cs typeface="Arial" panose="020B0604020202020204" pitchFamily="34" charset="0"/>
            </a:endParaRPr>
          </a:p>
          <a:p>
            <a:pPr>
              <a:spcAft>
                <a:spcPts val="1800"/>
              </a:spcAft>
            </a:pPr>
            <a:r>
              <a:rPr lang="en-GB" altLang="en-US" sz="1100" b="1" dirty="0">
                <a:latin typeface="Arial" panose="020B0604020202020204" pitchFamily="34" charset="0"/>
                <a:cs typeface="Arial" panose="020B0604020202020204" pitchFamily="34" charset="0"/>
              </a:rPr>
              <a:t>Instant arming- </a:t>
            </a:r>
          </a:p>
          <a:p>
            <a:pPr>
              <a:spcAft>
                <a:spcPts val="1800"/>
              </a:spcAft>
            </a:pPr>
            <a:r>
              <a:rPr lang="en-GB" altLang="en-US" sz="1100" dirty="0">
                <a:latin typeface="Arial" panose="020B0604020202020204" pitchFamily="34" charset="0"/>
                <a:cs typeface="Arial" panose="020B0604020202020204" pitchFamily="34" charset="0"/>
              </a:rPr>
              <a:t>Ordinary items can, instantaneously, change into weapons of offence; it is the intention of the person to use an item in a particular way that allows this to take place. Screwdriver to facilitate entry, confronted by person. Use of screwdriver.</a:t>
            </a:r>
          </a:p>
          <a:p>
            <a:pPr>
              <a:spcAft>
                <a:spcPts val="1800"/>
              </a:spcAft>
            </a:pPr>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Ordinary items can, instantaneously, change into weapons of offence; it is the intention of the person to use an item in a particular way that allows this to take place. Screwdriver to facilitate entry, confronted by person. </a:t>
            </a:r>
          </a:p>
          <a:p>
            <a:r>
              <a:rPr lang="en-GB" altLang="en-US" sz="1100" dirty="0">
                <a:latin typeface="Arial" panose="020B0604020202020204" pitchFamily="34" charset="0"/>
                <a:cs typeface="Arial" panose="020B0604020202020204" pitchFamily="34" charset="0"/>
              </a:rPr>
              <a:t>Use of screwdriver.</a:t>
            </a:r>
          </a:p>
          <a:p>
            <a:endParaRPr lang="en-GB" altLang="en-US" sz="1100" dirty="0">
              <a:solidFill>
                <a:srgbClr val="FF0000"/>
              </a:solidFill>
              <a:latin typeface="Arial" panose="020B0604020202020204" pitchFamily="34" charset="0"/>
              <a:cs typeface="Arial" panose="020B0604020202020204" pitchFamily="34" charset="0"/>
            </a:endParaRPr>
          </a:p>
          <a:p>
            <a:r>
              <a:rPr lang="en-GB" altLang="en-US" sz="1100" b="1" dirty="0">
                <a:solidFill>
                  <a:srgbClr val="FF0000"/>
                </a:solidFill>
                <a:latin typeface="Arial" panose="020B0604020202020204" pitchFamily="34" charset="0"/>
                <a:cs typeface="Arial" panose="020B0604020202020204" pitchFamily="34" charset="0"/>
              </a:rPr>
              <a:t>Remember</a:t>
            </a:r>
            <a:r>
              <a:rPr lang="en-GB" altLang="en-US" sz="1100" b="1" dirty="0">
                <a:latin typeface="Arial" panose="020B0604020202020204" pitchFamily="34" charset="0"/>
                <a:cs typeface="Arial" panose="020B0604020202020204" pitchFamily="34" charset="0"/>
              </a:rPr>
              <a:t>: </a:t>
            </a:r>
            <a:r>
              <a:rPr lang="en-GB" altLang="en-US" sz="1100" i="1" u="sng" dirty="0">
                <a:latin typeface="Arial" panose="020B0604020202020204" pitchFamily="34" charset="0"/>
                <a:cs typeface="Arial" panose="020B0604020202020204" pitchFamily="34" charset="0"/>
              </a:rPr>
              <a:t>’What’s in his head, what’s in his hand ?’ (R v KELLY)</a:t>
            </a:r>
          </a:p>
          <a:p>
            <a:endParaRPr lang="en-GB" altLang="en-US" sz="1100"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cs typeface="Arial" panose="020B0604020202020204" pitchFamily="34" charset="0"/>
              </a:rPr>
              <a:t>R v Kelly [1993] Crim LR 763:</a:t>
            </a:r>
          </a:p>
          <a:p>
            <a:r>
              <a:rPr lang="en-GB" altLang="en-US" sz="1100" dirty="0">
                <a:latin typeface="Arial" panose="020B0604020202020204" pitchFamily="34" charset="0"/>
                <a:cs typeface="Arial" panose="020B0604020202020204" pitchFamily="34" charset="0"/>
              </a:rPr>
              <a:t>The defendant had broken into a house, using a screwdriver to effect entry. When surprised by the householder, the defendant told him to unplug the video and then pushed the screwdriver into his ribcage. On leaving the house, the defendant was apprehended by police, holding a video in one hand and the screwdriver in the other.</a:t>
            </a:r>
          </a:p>
          <a:p>
            <a:endParaRPr lang="en-GB" altLang="en-US" sz="110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cs typeface="Arial" panose="020B0604020202020204" pitchFamily="34" charset="0"/>
              </a:rPr>
              <a:t>The Court of Appeal held that the defendant became guilty of aggravated burglary when he used the screwdriver to prod the householder in the stomach. It was held that the focus of Sec.10 was use during burglary, so that the screwdriver taken into the house became a weapon of offence on proof that he intended to use it for causing injury to, or incapacitating, the householder at the time of the theft.</a:t>
            </a:r>
          </a:p>
          <a:p>
            <a:endParaRPr lang="en-GB" dirty="0"/>
          </a:p>
          <a:p>
            <a:pPr>
              <a:spcAft>
                <a:spcPts val="1800"/>
              </a:spcAft>
            </a:pPr>
            <a:endParaRPr lang="en-GB" altLang="en-US" dirty="0"/>
          </a:p>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17</a:t>
            </a:fld>
            <a:endParaRPr lang="en-US"/>
          </a:p>
        </p:txBody>
      </p:sp>
    </p:spTree>
    <p:extLst>
      <p:ext uri="{BB962C8B-B14F-4D97-AF65-F5344CB8AC3E}">
        <p14:creationId xmlns:p14="http://schemas.microsoft.com/office/powerpoint/2010/main" val="19532926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C32764-C006-FD4C-92C9-57AC8CDA6C8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C720E5F9-90C7-AA44-AE00-1EEE6000037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12552C26-0AA3-F243-9943-193F60C16A47}"/>
              </a:ext>
            </a:extLst>
          </p:cNvPr>
          <p:cNvSpPr>
            <a:spLocks noGrp="1"/>
          </p:cNvSpPr>
          <p:nvPr>
            <p:ph type="dt" sz="half" idx="10"/>
          </p:nvPr>
        </p:nvSpPr>
        <p:spPr/>
        <p:txBody>
          <a:bodyPr/>
          <a:lstStyle/>
          <a:p>
            <a:fld id="{382EDEF8-DC0B-3345-BA7F-D60333F95EAC}" type="datetimeFigureOut">
              <a:rPr lang="en-US" smtClean="0"/>
              <a:t>6/19/2024</a:t>
            </a:fld>
            <a:endParaRPr lang="en-US"/>
          </a:p>
        </p:txBody>
      </p:sp>
      <p:sp>
        <p:nvSpPr>
          <p:cNvPr id="5" name="Footer Placeholder 4">
            <a:extLst>
              <a:ext uri="{FF2B5EF4-FFF2-40B4-BE49-F238E27FC236}">
                <a16:creationId xmlns:a16="http://schemas.microsoft.com/office/drawing/2014/main" id="{F0187E0C-0042-F848-8981-C4CB6A199DF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15BBEC-524D-B846-98D3-D7336BDC84EE}"/>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3179555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2E627-F121-5E4C-A7FB-B36C3822545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9865F11-7551-FB4F-B4BC-FA09316FCA8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0EF2FAE-5F24-D542-8EAE-29400F0EE2A1}"/>
              </a:ext>
            </a:extLst>
          </p:cNvPr>
          <p:cNvSpPr>
            <a:spLocks noGrp="1"/>
          </p:cNvSpPr>
          <p:nvPr>
            <p:ph type="dt" sz="half" idx="10"/>
          </p:nvPr>
        </p:nvSpPr>
        <p:spPr/>
        <p:txBody>
          <a:bodyPr/>
          <a:lstStyle/>
          <a:p>
            <a:fld id="{382EDEF8-DC0B-3345-BA7F-D60333F95EAC}" type="datetimeFigureOut">
              <a:rPr lang="en-US" smtClean="0"/>
              <a:t>6/19/2024</a:t>
            </a:fld>
            <a:endParaRPr lang="en-US"/>
          </a:p>
        </p:txBody>
      </p:sp>
      <p:sp>
        <p:nvSpPr>
          <p:cNvPr id="5" name="Footer Placeholder 4">
            <a:extLst>
              <a:ext uri="{FF2B5EF4-FFF2-40B4-BE49-F238E27FC236}">
                <a16:creationId xmlns:a16="http://schemas.microsoft.com/office/drawing/2014/main" id="{A9832A90-2890-BD46-91C2-8915AB5DDBF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AAE618A-6D7E-B44D-AE13-2E25AAE18BFD}"/>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9885126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72ED4-0019-4A43-BFE0-6C5764FBD1D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8EF040C-764C-CC4C-9D58-B15F5CE7435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BA2A1C1-4FFF-3841-A369-17A4975313ED}"/>
              </a:ext>
            </a:extLst>
          </p:cNvPr>
          <p:cNvSpPr>
            <a:spLocks noGrp="1"/>
          </p:cNvSpPr>
          <p:nvPr>
            <p:ph type="dt" sz="half" idx="10"/>
          </p:nvPr>
        </p:nvSpPr>
        <p:spPr/>
        <p:txBody>
          <a:bodyPr/>
          <a:lstStyle/>
          <a:p>
            <a:fld id="{382EDEF8-DC0B-3345-BA7F-D60333F95EAC}" type="datetimeFigureOut">
              <a:rPr lang="en-US" smtClean="0"/>
              <a:t>6/19/2024</a:t>
            </a:fld>
            <a:endParaRPr lang="en-US"/>
          </a:p>
        </p:txBody>
      </p:sp>
      <p:sp>
        <p:nvSpPr>
          <p:cNvPr id="5" name="Footer Placeholder 4">
            <a:extLst>
              <a:ext uri="{FF2B5EF4-FFF2-40B4-BE49-F238E27FC236}">
                <a16:creationId xmlns:a16="http://schemas.microsoft.com/office/drawing/2014/main" id="{19CE6E04-129E-D34E-9D7C-976094F3D6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FAF9607-E368-2D49-B381-B0084B376B0B}"/>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7590216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0F819-1E8E-104C-8D6B-3BC8D3B4195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CDF5A86-E531-D542-9FA1-1C02F62580F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A354347D-8CFD-0848-911B-CB43BC25CB9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D92753B-D3C4-F347-8C54-2D826F5A3D3A}"/>
              </a:ext>
            </a:extLst>
          </p:cNvPr>
          <p:cNvSpPr>
            <a:spLocks noGrp="1"/>
          </p:cNvSpPr>
          <p:nvPr>
            <p:ph type="dt" sz="half" idx="10"/>
          </p:nvPr>
        </p:nvSpPr>
        <p:spPr/>
        <p:txBody>
          <a:bodyPr/>
          <a:lstStyle/>
          <a:p>
            <a:fld id="{382EDEF8-DC0B-3345-BA7F-D60333F95EAC}" type="datetimeFigureOut">
              <a:rPr lang="en-US" smtClean="0"/>
              <a:t>6/19/2024</a:t>
            </a:fld>
            <a:endParaRPr lang="en-US"/>
          </a:p>
        </p:txBody>
      </p:sp>
      <p:sp>
        <p:nvSpPr>
          <p:cNvPr id="6" name="Footer Placeholder 5">
            <a:extLst>
              <a:ext uri="{FF2B5EF4-FFF2-40B4-BE49-F238E27FC236}">
                <a16:creationId xmlns:a16="http://schemas.microsoft.com/office/drawing/2014/main" id="{B2FF513E-016C-9042-B88E-18ADB95703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F840DFB-DC7A-0F42-8E57-CEBCA6EBE3CE}"/>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1640208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45C25-1617-2240-9CE8-CDA7BF6C733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0F4BDB7-4213-1244-BA1C-0F9920110AB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4C56664-084D-B64B-A792-458115FFB7C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F18165E-D3E7-374B-B63E-1A81DC544A5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BCD6EC9-4AED-D94B-AC94-10D3FDF42A1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88E4056-304C-A24C-B4CC-DECB2A7D0BEF}"/>
              </a:ext>
            </a:extLst>
          </p:cNvPr>
          <p:cNvSpPr>
            <a:spLocks noGrp="1"/>
          </p:cNvSpPr>
          <p:nvPr>
            <p:ph type="dt" sz="half" idx="10"/>
          </p:nvPr>
        </p:nvSpPr>
        <p:spPr/>
        <p:txBody>
          <a:bodyPr/>
          <a:lstStyle/>
          <a:p>
            <a:fld id="{382EDEF8-DC0B-3345-BA7F-D60333F95EAC}" type="datetimeFigureOut">
              <a:rPr lang="en-US" smtClean="0"/>
              <a:t>6/19/2024</a:t>
            </a:fld>
            <a:endParaRPr lang="en-US"/>
          </a:p>
        </p:txBody>
      </p:sp>
      <p:sp>
        <p:nvSpPr>
          <p:cNvPr id="8" name="Footer Placeholder 7">
            <a:extLst>
              <a:ext uri="{FF2B5EF4-FFF2-40B4-BE49-F238E27FC236}">
                <a16:creationId xmlns:a16="http://schemas.microsoft.com/office/drawing/2014/main" id="{BD636A64-908A-3643-84FE-713E8EB119B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4CACE3F-A3C8-194A-B034-D36F5B47E841}"/>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980475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C6F90E-BB4F-E94A-9B64-B5323EED321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B7EECFD-B9E5-5249-B20A-C0786BB2F81C}"/>
              </a:ext>
            </a:extLst>
          </p:cNvPr>
          <p:cNvSpPr>
            <a:spLocks noGrp="1"/>
          </p:cNvSpPr>
          <p:nvPr>
            <p:ph type="dt" sz="half" idx="10"/>
          </p:nvPr>
        </p:nvSpPr>
        <p:spPr/>
        <p:txBody>
          <a:bodyPr/>
          <a:lstStyle/>
          <a:p>
            <a:fld id="{382EDEF8-DC0B-3345-BA7F-D60333F95EAC}" type="datetimeFigureOut">
              <a:rPr lang="en-US" smtClean="0"/>
              <a:t>6/19/2024</a:t>
            </a:fld>
            <a:endParaRPr lang="en-US"/>
          </a:p>
        </p:txBody>
      </p:sp>
      <p:sp>
        <p:nvSpPr>
          <p:cNvPr id="4" name="Footer Placeholder 3">
            <a:extLst>
              <a:ext uri="{FF2B5EF4-FFF2-40B4-BE49-F238E27FC236}">
                <a16:creationId xmlns:a16="http://schemas.microsoft.com/office/drawing/2014/main" id="{348D62ED-718C-8E44-B37D-DF6C0F47AE7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CFDFE1D-C0F9-D24F-888E-F6FEFB71DA43}"/>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9602485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866642-C66E-A441-82FC-56D571DC3772}"/>
              </a:ext>
            </a:extLst>
          </p:cNvPr>
          <p:cNvSpPr>
            <a:spLocks noGrp="1"/>
          </p:cNvSpPr>
          <p:nvPr>
            <p:ph type="dt" sz="half" idx="10"/>
          </p:nvPr>
        </p:nvSpPr>
        <p:spPr/>
        <p:txBody>
          <a:bodyPr/>
          <a:lstStyle/>
          <a:p>
            <a:fld id="{382EDEF8-DC0B-3345-BA7F-D60333F95EAC}" type="datetimeFigureOut">
              <a:rPr lang="en-US" smtClean="0"/>
              <a:t>6/19/2024</a:t>
            </a:fld>
            <a:endParaRPr lang="en-US"/>
          </a:p>
        </p:txBody>
      </p:sp>
      <p:sp>
        <p:nvSpPr>
          <p:cNvPr id="3" name="Footer Placeholder 2">
            <a:extLst>
              <a:ext uri="{FF2B5EF4-FFF2-40B4-BE49-F238E27FC236}">
                <a16:creationId xmlns:a16="http://schemas.microsoft.com/office/drawing/2014/main" id="{99F7AA98-52A4-E644-8568-0B0654961BC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D098AF9-3AE1-DB48-B0DB-D6C314F75891}"/>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19508540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F22146-4700-B14B-B8AC-7861CBBA022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A1657BE-83D7-9E4F-8521-402B5FFC87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93436ED-9103-1E4D-8D10-05D08F8E588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1E15D7A-526F-B340-8784-CB31FB258D89}"/>
              </a:ext>
            </a:extLst>
          </p:cNvPr>
          <p:cNvSpPr>
            <a:spLocks noGrp="1"/>
          </p:cNvSpPr>
          <p:nvPr>
            <p:ph type="dt" sz="half" idx="10"/>
          </p:nvPr>
        </p:nvSpPr>
        <p:spPr/>
        <p:txBody>
          <a:bodyPr/>
          <a:lstStyle/>
          <a:p>
            <a:fld id="{382EDEF8-DC0B-3345-BA7F-D60333F95EAC}" type="datetimeFigureOut">
              <a:rPr lang="en-US" smtClean="0"/>
              <a:t>6/19/2024</a:t>
            </a:fld>
            <a:endParaRPr lang="en-US"/>
          </a:p>
        </p:txBody>
      </p:sp>
      <p:sp>
        <p:nvSpPr>
          <p:cNvPr id="6" name="Footer Placeholder 5">
            <a:extLst>
              <a:ext uri="{FF2B5EF4-FFF2-40B4-BE49-F238E27FC236}">
                <a16:creationId xmlns:a16="http://schemas.microsoft.com/office/drawing/2014/main" id="{921F2A47-F02C-E54E-A8E3-E16508F04C7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CCDC9C4-6BAD-704E-BB56-865163F9312B}"/>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11928751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1E24D-841D-A54F-AE49-CCB20E76703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3CC924D-70D9-C941-826B-91C794827B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0553AC3-0D29-3346-93A4-2A267D45DF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C3F820-E962-514D-8455-0C8A6E37DF4D}"/>
              </a:ext>
            </a:extLst>
          </p:cNvPr>
          <p:cNvSpPr>
            <a:spLocks noGrp="1"/>
          </p:cNvSpPr>
          <p:nvPr>
            <p:ph type="dt" sz="half" idx="10"/>
          </p:nvPr>
        </p:nvSpPr>
        <p:spPr/>
        <p:txBody>
          <a:bodyPr/>
          <a:lstStyle/>
          <a:p>
            <a:fld id="{382EDEF8-DC0B-3345-BA7F-D60333F95EAC}" type="datetimeFigureOut">
              <a:rPr lang="en-US" smtClean="0"/>
              <a:t>6/19/2024</a:t>
            </a:fld>
            <a:endParaRPr lang="en-US"/>
          </a:p>
        </p:txBody>
      </p:sp>
      <p:sp>
        <p:nvSpPr>
          <p:cNvPr id="6" name="Footer Placeholder 5">
            <a:extLst>
              <a:ext uri="{FF2B5EF4-FFF2-40B4-BE49-F238E27FC236}">
                <a16:creationId xmlns:a16="http://schemas.microsoft.com/office/drawing/2014/main" id="{C96842F4-AB92-9544-84C6-B97E8A3A727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F890169-E975-2944-89D9-CEFC4F20143B}"/>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780980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4AE46C-8DFE-654E-BD4E-ACE9149BB19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6B199D4-85E6-584C-BDBF-C34BD20B4B0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B14CD1F-1387-BA44-B6D6-181CB776A012}"/>
              </a:ext>
            </a:extLst>
          </p:cNvPr>
          <p:cNvSpPr>
            <a:spLocks noGrp="1"/>
          </p:cNvSpPr>
          <p:nvPr>
            <p:ph type="dt" sz="half" idx="10"/>
          </p:nvPr>
        </p:nvSpPr>
        <p:spPr/>
        <p:txBody>
          <a:bodyPr/>
          <a:lstStyle/>
          <a:p>
            <a:fld id="{382EDEF8-DC0B-3345-BA7F-D60333F95EAC}" type="datetimeFigureOut">
              <a:rPr lang="en-US" smtClean="0"/>
              <a:t>6/19/2024</a:t>
            </a:fld>
            <a:endParaRPr lang="en-US"/>
          </a:p>
        </p:txBody>
      </p:sp>
      <p:sp>
        <p:nvSpPr>
          <p:cNvPr id="5" name="Footer Placeholder 4">
            <a:extLst>
              <a:ext uri="{FF2B5EF4-FFF2-40B4-BE49-F238E27FC236}">
                <a16:creationId xmlns:a16="http://schemas.microsoft.com/office/drawing/2014/main" id="{317DB51C-A263-074E-A25F-31D63CE7575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CE6D25-8B7D-3548-AD8B-6F0756F9EA8C}"/>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25833084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DCAB34C-32A3-3740-A7F1-845B61BA00A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FBA01A7-62F7-CB46-A9E6-FCD10AA3F22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6C7C06-1BB5-054E-8125-1DE3E710EF7E}"/>
              </a:ext>
            </a:extLst>
          </p:cNvPr>
          <p:cNvSpPr>
            <a:spLocks noGrp="1"/>
          </p:cNvSpPr>
          <p:nvPr>
            <p:ph type="dt" sz="half" idx="10"/>
          </p:nvPr>
        </p:nvSpPr>
        <p:spPr/>
        <p:txBody>
          <a:bodyPr/>
          <a:lstStyle/>
          <a:p>
            <a:fld id="{382EDEF8-DC0B-3345-BA7F-D60333F95EAC}" type="datetimeFigureOut">
              <a:rPr lang="en-US" smtClean="0"/>
              <a:t>6/19/2024</a:t>
            </a:fld>
            <a:endParaRPr lang="en-US"/>
          </a:p>
        </p:txBody>
      </p:sp>
      <p:sp>
        <p:nvSpPr>
          <p:cNvPr id="5" name="Footer Placeholder 4">
            <a:extLst>
              <a:ext uri="{FF2B5EF4-FFF2-40B4-BE49-F238E27FC236}">
                <a16:creationId xmlns:a16="http://schemas.microsoft.com/office/drawing/2014/main" id="{5941131E-BE4A-0D48-9214-030FC94AC5B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C6E2099-72F4-7F46-964C-D6BD8538DB07}"/>
              </a:ext>
            </a:extLst>
          </p:cNvPr>
          <p:cNvSpPr>
            <a:spLocks noGrp="1"/>
          </p:cNvSpPr>
          <p:nvPr>
            <p:ph type="sldNum" sz="quarter" idx="12"/>
          </p:nvPr>
        </p:nvSpPr>
        <p:spPr/>
        <p:txBody>
          <a:bodyPr/>
          <a:lstStyle/>
          <a:p>
            <a:fld id="{820AFC6E-E50B-6049-B718-2F3674685C50}" type="slidenum">
              <a:rPr lang="en-US" smtClean="0"/>
              <a:t>‹#›</a:t>
            </a:fld>
            <a:endParaRPr lang="en-US"/>
          </a:p>
        </p:txBody>
      </p:sp>
    </p:spTree>
    <p:extLst>
      <p:ext uri="{BB962C8B-B14F-4D97-AF65-F5344CB8AC3E}">
        <p14:creationId xmlns:p14="http://schemas.microsoft.com/office/powerpoint/2010/main" val="37466159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F174FC-AA0D-074D-B683-11BCC8383B4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9B03808-5ADB-ED4B-AC66-B923D0A397C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AC24E80-4064-7447-B70F-8BB0B989D5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82EDEF8-DC0B-3345-BA7F-D60333F95EAC}" type="datetimeFigureOut">
              <a:rPr lang="en-US" smtClean="0"/>
              <a:t>6/19/2024</a:t>
            </a:fld>
            <a:endParaRPr lang="en-US"/>
          </a:p>
        </p:txBody>
      </p:sp>
      <p:sp>
        <p:nvSpPr>
          <p:cNvPr id="5" name="Footer Placeholder 4">
            <a:extLst>
              <a:ext uri="{FF2B5EF4-FFF2-40B4-BE49-F238E27FC236}">
                <a16:creationId xmlns:a16="http://schemas.microsoft.com/office/drawing/2014/main" id="{C158E278-9D99-E44E-A8A7-F96397A6CAC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A690D7D4-FA19-4342-B6F0-D917C4A97C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0AFC6E-E50B-6049-B718-2F3674685C50}" type="slidenum">
              <a:rPr lang="en-US" smtClean="0"/>
              <a:t>‹#›</a:t>
            </a:fld>
            <a:endParaRPr lang="en-US"/>
          </a:p>
        </p:txBody>
      </p:sp>
    </p:spTree>
    <p:extLst>
      <p:ext uri="{BB962C8B-B14F-4D97-AF65-F5344CB8AC3E}">
        <p14:creationId xmlns:p14="http://schemas.microsoft.com/office/powerpoint/2010/main" val="8993593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image" Target="../media/image5.jpe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10" Type="http://schemas.openxmlformats.org/officeDocument/2006/relationships/image" Target="../media/image7.jpeg"/><Relationship Id="rId4" Type="http://schemas.openxmlformats.org/officeDocument/2006/relationships/diagramLayout" Target="../diagrams/layout2.xml"/><Relationship Id="rId9" Type="http://schemas.openxmlformats.org/officeDocument/2006/relationships/image" Target="../media/image6.jpeg"/></Relationships>
</file>

<file path=ppt/slides/_rels/slide7.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10" Type="http://schemas.openxmlformats.org/officeDocument/2006/relationships/image" Target="../media/image10.jpeg"/><Relationship Id="rId4" Type="http://schemas.openxmlformats.org/officeDocument/2006/relationships/diagramLayout" Target="../diagrams/layout3.xml"/><Relationship Id="rId9" Type="http://schemas.openxmlformats.org/officeDocument/2006/relationships/image" Target="../media/image9.jpeg"/></Relationships>
</file>

<file path=ppt/slides/_rels/slide8.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10" Type="http://schemas.openxmlformats.org/officeDocument/2006/relationships/image" Target="../media/image13.jpeg"/><Relationship Id="rId4" Type="http://schemas.openxmlformats.org/officeDocument/2006/relationships/diagramLayout" Target="../diagrams/layout4.xml"/><Relationship Id="rId9" Type="http://schemas.openxmlformats.org/officeDocument/2006/relationships/image" Target="../media/image12.jpeg"/></Relationships>
</file>

<file path=ppt/slides/_rels/slide9.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10" Type="http://schemas.openxmlformats.org/officeDocument/2006/relationships/image" Target="../media/image16.jpeg"/><Relationship Id="rId4" Type="http://schemas.openxmlformats.org/officeDocument/2006/relationships/diagramLayout" Target="../diagrams/layout5.xml"/><Relationship Id="rId9" Type="http://schemas.openxmlformats.org/officeDocument/2006/relationships/image" Target="../media/image15.jpeg"/></Relationships>
</file>

<file path=ppt/slides/_rels/slide10.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7.png"/><Relationship Id="rId7" Type="http://schemas.openxmlformats.org/officeDocument/2006/relationships/diagramColors" Target="../diagrams/colors6.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 Id="rId9" Type="http://schemas.openxmlformats.org/officeDocument/2006/relationships/image" Target="../media/image18.png"/></Relationships>
</file>

<file path=ppt/slides/_rels/slide11.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2.xml.rels><?xml version="1.0" encoding="UTF-8" standalone="yes"?>
<Relationships xmlns="http://schemas.openxmlformats.org/package/2006/relationships"><Relationship Id="rId8" Type="http://schemas.openxmlformats.org/officeDocument/2006/relationships/image" Target="../media/image20.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10" Type="http://schemas.openxmlformats.org/officeDocument/2006/relationships/image" Target="../media/image22.jpeg"/><Relationship Id="rId4" Type="http://schemas.openxmlformats.org/officeDocument/2006/relationships/diagramLayout" Target="../diagrams/layout8.xml"/><Relationship Id="rId9" Type="http://schemas.openxmlformats.org/officeDocument/2006/relationships/image" Target="../media/image21.jpeg"/></Relationships>
</file>

<file path=ppt/slides/_rels/slide1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9.xml"/><Relationship Id="rId11" Type="http://schemas.openxmlformats.org/officeDocument/2006/relationships/image" Target="../media/image27.jpeg"/><Relationship Id="rId5" Type="http://schemas.openxmlformats.org/officeDocument/2006/relationships/diagramQuickStyle" Target="../diagrams/quickStyle9.xml"/><Relationship Id="rId10" Type="http://schemas.openxmlformats.org/officeDocument/2006/relationships/image" Target="../media/image26.jpeg"/><Relationship Id="rId4" Type="http://schemas.openxmlformats.org/officeDocument/2006/relationships/diagramLayout" Target="../diagrams/layout9.xml"/><Relationship Id="rId9" Type="http://schemas.openxmlformats.org/officeDocument/2006/relationships/image" Target="../media/image25.jpeg"/></Relationships>
</file>

<file path=ppt/slides/_rels/slide1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10.xml"/><Relationship Id="rId11" Type="http://schemas.openxmlformats.org/officeDocument/2006/relationships/image" Target="../media/image32.jpeg"/><Relationship Id="rId5" Type="http://schemas.openxmlformats.org/officeDocument/2006/relationships/diagramQuickStyle" Target="../diagrams/quickStyle10.xml"/><Relationship Id="rId10" Type="http://schemas.openxmlformats.org/officeDocument/2006/relationships/image" Target="../media/image31.jpeg"/><Relationship Id="rId4" Type="http://schemas.openxmlformats.org/officeDocument/2006/relationships/diagramLayout" Target="../diagrams/layout10.xml"/><Relationship Id="rId9" Type="http://schemas.openxmlformats.org/officeDocument/2006/relationships/image" Target="../media/image30.jpeg"/></Relationships>
</file>

<file path=ppt/slides/_rels/slide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slideLayout" Target="../slideLayouts/slideLayout7.xml"/><Relationship Id="rId1" Type="http://schemas.openxmlformats.org/officeDocument/2006/relationships/video" Target="https://www.youtube.com/embed/DVpcL8EQyAg?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5C55F0BA-7D8B-4753-AB68-D54E59A24A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DADCDD30-BA94-A08A-5C2B-F75621C73E22}"/>
              </a:ext>
            </a:extLst>
          </p:cNvPr>
          <p:cNvSpPr>
            <a:spLocks noGrp="1"/>
          </p:cNvSpPr>
          <p:nvPr>
            <p:ph type="title"/>
          </p:nvPr>
        </p:nvSpPr>
        <p:spPr>
          <a:xfrm>
            <a:off x="860524" y="4081486"/>
            <a:ext cx="10464734" cy="1314159"/>
          </a:xfrm>
          <a:noFill/>
        </p:spPr>
        <p:txBody>
          <a:bodyPr vert="horz" lIns="91440" tIns="45720" rIns="91440" bIns="45720" rtlCol="0" anchor="b">
            <a:normAutofit/>
          </a:bodyPr>
          <a:lstStyle/>
          <a:p>
            <a:pPr algn="ctr"/>
            <a:r>
              <a:rPr lang="en-US" sz="5200" dirty="0"/>
              <a:t>Burglary</a:t>
            </a:r>
          </a:p>
        </p:txBody>
      </p:sp>
      <p:pic>
        <p:nvPicPr>
          <p:cNvPr id="1026" name="Picture 2" descr="G7 Cornwall: Policing is 'biggest security operation' - BBC News">
            <a:extLst>
              <a:ext uri="{FF2B5EF4-FFF2-40B4-BE49-F238E27FC236}">
                <a16:creationId xmlns:a16="http://schemas.microsoft.com/office/drawing/2014/main" id="{1167859F-427E-534B-8CCF-23C07415A31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 b="1628"/>
          <a:stretch/>
        </p:blipFill>
        <p:spPr bwMode="auto">
          <a:xfrm>
            <a:off x="2733778" y="166651"/>
            <a:ext cx="6777732" cy="3733675"/>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0319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12D482-6EE7-B04C-B177-31222676430D}"/>
              </a:ext>
            </a:extLst>
          </p:cNvPr>
          <p:cNvSpPr>
            <a:spLocks noGrp="1"/>
          </p:cNvSpPr>
          <p:nvPr>
            <p:ph type="title"/>
          </p:nvPr>
        </p:nvSpPr>
        <p:spPr>
          <a:xfrm>
            <a:off x="524741" y="-1050753"/>
            <a:ext cx="4943648" cy="5504688"/>
          </a:xfrm>
        </p:spPr>
        <p:txBody>
          <a:bodyPr>
            <a:normAutofit/>
          </a:bodyPr>
          <a:lstStyle/>
          <a:p>
            <a:r>
              <a:rPr lang="en-US" sz="6000" dirty="0">
                <a:solidFill>
                  <a:schemeClr val="bg1"/>
                </a:solidFill>
              </a:rPr>
              <a:t>Today’s aims and learning outcomes…</a:t>
            </a:r>
          </a:p>
        </p:txBody>
      </p:sp>
      <p:graphicFrame>
        <p:nvGraphicFramePr>
          <p:cNvPr id="12" name="Content Placeholder 2">
            <a:extLst>
              <a:ext uri="{FF2B5EF4-FFF2-40B4-BE49-F238E27FC236}">
                <a16:creationId xmlns:a16="http://schemas.microsoft.com/office/drawing/2014/main" id="{1E41BC74-29E6-4F22-AA3B-5077F5AB1458}"/>
              </a:ext>
            </a:extLst>
          </p:cNvPr>
          <p:cNvGraphicFramePr>
            <a:graphicFrameLocks noGrp="1"/>
          </p:cNvGraphicFramePr>
          <p:nvPr>
            <p:ph idx="1"/>
            <p:extLst>
              <p:ext uri="{D42A27DB-BD31-4B8C-83A1-F6EECF244321}">
                <p14:modId xmlns:p14="http://schemas.microsoft.com/office/powerpoint/2010/main" val="323428238"/>
              </p:ext>
            </p:extLst>
          </p:nvPr>
        </p:nvGraphicFramePr>
        <p:xfrm>
          <a:off x="5468389" y="620392"/>
          <a:ext cx="4943648"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cxnSp>
        <p:nvCxnSpPr>
          <p:cNvPr id="7" name="Straight Connector 6">
            <a:extLst>
              <a:ext uri="{FF2B5EF4-FFF2-40B4-BE49-F238E27FC236}">
                <a16:creationId xmlns:a16="http://schemas.microsoft.com/office/drawing/2014/main" id="{303EEE90-7B37-BF4B-A067-58FEBA931D56}"/>
              </a:ext>
            </a:extLst>
          </p:cNvPr>
          <p:cNvCxnSpPr>
            <a:cxnSpLocks/>
          </p:cNvCxnSpPr>
          <p:nvPr/>
        </p:nvCxnSpPr>
        <p:spPr>
          <a:xfrm>
            <a:off x="1378667" y="4453935"/>
            <a:ext cx="7429081" cy="0"/>
          </a:xfrm>
          <a:prstGeom prst="line">
            <a:avLst/>
          </a:prstGeom>
          <a:ln/>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210960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9998E-79D6-BA4E-8634-7CBAE71533A3}"/>
              </a:ext>
            </a:extLst>
          </p:cNvPr>
          <p:cNvSpPr>
            <a:spLocks noGrp="1"/>
          </p:cNvSpPr>
          <p:nvPr>
            <p:ph type="title"/>
          </p:nvPr>
        </p:nvSpPr>
        <p:spPr>
          <a:xfrm>
            <a:off x="2067910" y="528618"/>
            <a:ext cx="10515599" cy="932688"/>
          </a:xfrm>
        </p:spPr>
        <p:txBody>
          <a:bodyPr vert="horz" lIns="91440" tIns="45720" rIns="91440" bIns="45720" rtlCol="0" anchor="b">
            <a:normAutofit/>
          </a:bodyPr>
          <a:lstStyle/>
          <a:p>
            <a:r>
              <a:rPr lang="en-US" sz="5400" kern="1200" dirty="0">
                <a:solidFill>
                  <a:schemeClr val="tx1"/>
                </a:solidFill>
                <a:latin typeface="+mj-lt"/>
                <a:ea typeface="+mj-ea"/>
                <a:cs typeface="+mj-cs"/>
              </a:rPr>
              <a:t>Discuss: What is a burglary? </a:t>
            </a:r>
          </a:p>
        </p:txBody>
      </p:sp>
      <p:sp>
        <p:nvSpPr>
          <p:cNvPr id="71" name="Rectangle 70">
            <a:extLst>
              <a:ext uri="{FF2B5EF4-FFF2-40B4-BE49-F238E27FC236}">
                <a16:creationId xmlns:a16="http://schemas.microsoft.com/office/drawing/2014/main" id="{F170E346-B98B-43A6-A4DA-D36FF63284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32938" y="-6032938"/>
            <a:ext cx="126124" cy="12192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panose="020F0502020204030204"/>
              <a:ea typeface="+mn-ea"/>
              <a:cs typeface="+mn-cs"/>
            </a:endParaRPr>
          </a:p>
        </p:txBody>
      </p:sp>
      <p:pic>
        <p:nvPicPr>
          <p:cNvPr id="1026" name="Picture 2" descr="Burglary Britain">
            <a:extLst>
              <a:ext uri="{FF2B5EF4-FFF2-40B4-BE49-F238E27FC236}">
                <a16:creationId xmlns:a16="http://schemas.microsoft.com/office/drawing/2014/main" id="{AD71BC07-1F8A-1648-8581-9420559D65E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995143" y="1863801"/>
            <a:ext cx="10201713" cy="4440746"/>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2 minutes Images, Stock Photos &amp; Vectors | Shutterstock">
            <a:extLst>
              <a:ext uri="{FF2B5EF4-FFF2-40B4-BE49-F238E27FC236}">
                <a16:creationId xmlns:a16="http://schemas.microsoft.com/office/drawing/2014/main" id="{A1902E05-E64D-F64A-99F3-AE2CAC01797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485369" y="5172075"/>
            <a:ext cx="1422974" cy="15349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21108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4E200CA-8D23-77D1-176F-B1CF6CDC29A6}"/>
              </a:ext>
            </a:extLst>
          </p:cNvPr>
          <p:cNvPicPr>
            <a:picLocks noChangeAspect="1"/>
          </p:cNvPicPr>
          <p:nvPr/>
        </p:nvPicPr>
        <p:blipFill rotWithShape="1">
          <a:blip r:embed="rId2"/>
          <a:srcRect r="9409" b="1"/>
          <a:stretch/>
        </p:blipFill>
        <p:spPr>
          <a:xfrm>
            <a:off x="1" y="10"/>
            <a:ext cx="9669642" cy="6857990"/>
          </a:xfrm>
          <a:prstGeom prst="rect">
            <a:avLst/>
          </a:prstGeom>
        </p:spPr>
      </p:pic>
      <p:sp>
        <p:nvSpPr>
          <p:cNvPr id="21" name="Rectangle 2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9C0358B-AE72-DB3C-C07F-32DA6C5FDEDE}"/>
              </a:ext>
            </a:extLst>
          </p:cNvPr>
          <p:cNvSpPr>
            <a:spLocks noGrp="1"/>
          </p:cNvSpPr>
          <p:nvPr>
            <p:ph type="title"/>
          </p:nvPr>
        </p:nvSpPr>
        <p:spPr>
          <a:xfrm>
            <a:off x="7531610" y="365125"/>
            <a:ext cx="3822189" cy="1899912"/>
          </a:xfrm>
        </p:spPr>
        <p:txBody>
          <a:bodyPr>
            <a:normAutofit/>
          </a:bodyPr>
          <a:lstStyle/>
          <a:p>
            <a:r>
              <a:rPr lang="en-GB" sz="4000"/>
              <a:t>Group Activity</a:t>
            </a:r>
          </a:p>
        </p:txBody>
      </p:sp>
      <p:sp>
        <p:nvSpPr>
          <p:cNvPr id="3" name="Content Placeholder 2">
            <a:extLst>
              <a:ext uri="{FF2B5EF4-FFF2-40B4-BE49-F238E27FC236}">
                <a16:creationId xmlns:a16="http://schemas.microsoft.com/office/drawing/2014/main" id="{64ED82E7-D9A9-47B9-CF92-BD3CC4BC247E}"/>
              </a:ext>
            </a:extLst>
          </p:cNvPr>
          <p:cNvSpPr>
            <a:spLocks noGrp="1"/>
          </p:cNvSpPr>
          <p:nvPr>
            <p:ph idx="1"/>
          </p:nvPr>
        </p:nvSpPr>
        <p:spPr>
          <a:xfrm>
            <a:off x="7531610" y="2434201"/>
            <a:ext cx="3822189" cy="3742762"/>
          </a:xfrm>
        </p:spPr>
        <p:txBody>
          <a:bodyPr>
            <a:normAutofit/>
          </a:bodyPr>
          <a:lstStyle/>
          <a:p>
            <a:pPr marL="457200" lvl="1" indent="0">
              <a:buNone/>
            </a:pPr>
            <a:r>
              <a:rPr lang="en-GB" dirty="0"/>
              <a:t>Group 1 – research the definition of Burglary 9 (1)A</a:t>
            </a:r>
          </a:p>
          <a:p>
            <a:pPr marL="457200" lvl="1" indent="0">
              <a:buNone/>
            </a:pPr>
            <a:endParaRPr lang="en-GB" dirty="0"/>
          </a:p>
          <a:p>
            <a:pPr marL="457200" lvl="1" indent="0">
              <a:buNone/>
            </a:pPr>
            <a:r>
              <a:rPr lang="en-GB" dirty="0"/>
              <a:t>Group 2 – Research the definition of Burglary 9(1) B</a:t>
            </a:r>
          </a:p>
        </p:txBody>
      </p:sp>
    </p:spTree>
    <p:extLst>
      <p:ext uri="{BB962C8B-B14F-4D97-AF65-F5344CB8AC3E}">
        <p14:creationId xmlns:p14="http://schemas.microsoft.com/office/powerpoint/2010/main" val="13798855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F8631AC2-9AAB-0F46-A3A3-FEFB42D7982A}"/>
              </a:ext>
            </a:extLst>
          </p:cNvPr>
          <p:cNvSpPr/>
          <p:nvPr/>
        </p:nvSpPr>
        <p:spPr>
          <a:xfrm>
            <a:off x="0" y="182852"/>
            <a:ext cx="6926666" cy="671258"/>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8D4BF04-CACB-D34A-B619-9610F2761940}"/>
              </a:ext>
            </a:extLst>
          </p:cNvPr>
          <p:cNvSpPr/>
          <p:nvPr/>
        </p:nvSpPr>
        <p:spPr>
          <a:xfrm>
            <a:off x="53742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5C56BDD-66EE-D344-BD34-87E1CFD2E0CA}"/>
              </a:ext>
            </a:extLst>
          </p:cNvPr>
          <p:cNvSpPr/>
          <p:nvPr/>
        </p:nvSpPr>
        <p:spPr>
          <a:xfrm>
            <a:off x="503171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1EEBE24-FA50-3C44-A1F6-9FAA22A9782B}"/>
              </a:ext>
            </a:extLst>
          </p:cNvPr>
          <p:cNvSpPr/>
          <p:nvPr/>
        </p:nvSpPr>
        <p:spPr>
          <a:xfrm>
            <a:off x="6550937" y="3376076"/>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84FDCBC-4D45-D442-8991-15F523FE4FB5}"/>
              </a:ext>
            </a:extLst>
          </p:cNvPr>
          <p:cNvSpPr/>
          <p:nvPr/>
        </p:nvSpPr>
        <p:spPr>
          <a:xfrm>
            <a:off x="2181328" y="3374693"/>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7938559E-34E6-B140-A960-BB0DE5C9BF48}"/>
              </a:ext>
            </a:extLst>
          </p:cNvPr>
          <p:cNvSpPr/>
          <p:nvPr/>
        </p:nvSpPr>
        <p:spPr>
          <a:xfrm>
            <a:off x="3652576" y="2189368"/>
            <a:ext cx="4975609"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FFF6807-7EB7-5D4A-A661-4644A4D5064D}"/>
              </a:ext>
            </a:extLst>
          </p:cNvPr>
          <p:cNvSpPr txBox="1"/>
          <p:nvPr/>
        </p:nvSpPr>
        <p:spPr>
          <a:xfrm>
            <a:off x="115556" y="182852"/>
            <a:ext cx="7310176" cy="1200329"/>
          </a:xfrm>
          <a:prstGeom prst="rect">
            <a:avLst/>
          </a:prstGeom>
          <a:noFill/>
        </p:spPr>
        <p:txBody>
          <a:bodyPr wrap="square" rtlCol="0">
            <a:spAutoFit/>
          </a:bodyPr>
          <a:lstStyle/>
          <a:p>
            <a:r>
              <a:rPr lang="en-US" sz="3600" dirty="0">
                <a:solidFill>
                  <a:schemeClr val="bg1"/>
                </a:solidFill>
              </a:rPr>
              <a:t>The basic offence of burglary…</a:t>
            </a:r>
          </a:p>
          <a:p>
            <a:endParaRPr lang="en-US" dirty="0"/>
          </a:p>
          <a:p>
            <a:endParaRPr lang="en-US" dirty="0"/>
          </a:p>
        </p:txBody>
      </p:sp>
      <p:sp>
        <p:nvSpPr>
          <p:cNvPr id="5" name="TextBox 4">
            <a:extLst>
              <a:ext uri="{FF2B5EF4-FFF2-40B4-BE49-F238E27FC236}">
                <a16:creationId xmlns:a16="http://schemas.microsoft.com/office/drawing/2014/main" id="{7B1B8EE2-9EE0-8342-BB95-65D3062CCD79}"/>
              </a:ext>
            </a:extLst>
          </p:cNvPr>
          <p:cNvSpPr txBox="1"/>
          <p:nvPr/>
        </p:nvSpPr>
        <p:spPr>
          <a:xfrm>
            <a:off x="0" y="1039784"/>
            <a:ext cx="10550769" cy="923330"/>
          </a:xfrm>
          <a:prstGeom prst="rect">
            <a:avLst/>
          </a:prstGeom>
          <a:noFill/>
        </p:spPr>
        <p:txBody>
          <a:bodyPr wrap="square" rtlCol="0">
            <a:spAutoFit/>
          </a:bodyPr>
          <a:lstStyle/>
          <a:p>
            <a:r>
              <a:rPr lang="en-US" dirty="0"/>
              <a:t>The basic offence of burglary is set out in section 9 of the Theft Act 1968. </a:t>
            </a:r>
            <a:br>
              <a:rPr lang="en-US" dirty="0"/>
            </a:br>
            <a:r>
              <a:rPr lang="en-US" dirty="0"/>
              <a:t>There are two subsections </a:t>
            </a:r>
            <a:r>
              <a:rPr lang="en-US" dirty="0">
                <a:highlight>
                  <a:srgbClr val="FFFF00"/>
                </a:highlight>
              </a:rPr>
              <a:t>S.9(1)(a) </a:t>
            </a:r>
            <a:r>
              <a:rPr lang="en-US" dirty="0"/>
              <a:t>AND </a:t>
            </a:r>
            <a:r>
              <a:rPr lang="en-US" dirty="0">
                <a:highlight>
                  <a:srgbClr val="FFFF00"/>
                </a:highlight>
              </a:rPr>
              <a:t>S.9(1)(b) </a:t>
            </a:r>
            <a:r>
              <a:rPr lang="en-US" dirty="0"/>
              <a:t>which describe the main ways the offence can be committed: </a:t>
            </a:r>
          </a:p>
          <a:p>
            <a:endParaRPr lang="en-US" dirty="0"/>
          </a:p>
        </p:txBody>
      </p:sp>
      <p:sp>
        <p:nvSpPr>
          <p:cNvPr id="6" name="TextBox 5">
            <a:extLst>
              <a:ext uri="{FF2B5EF4-FFF2-40B4-BE49-F238E27FC236}">
                <a16:creationId xmlns:a16="http://schemas.microsoft.com/office/drawing/2014/main" id="{B7D5267D-F8A6-5D44-9AD0-837AEB25B38E}"/>
              </a:ext>
            </a:extLst>
          </p:cNvPr>
          <p:cNvSpPr txBox="1"/>
          <p:nvPr/>
        </p:nvSpPr>
        <p:spPr>
          <a:xfrm>
            <a:off x="3493476" y="2252980"/>
            <a:ext cx="5205047" cy="646331"/>
          </a:xfrm>
          <a:prstGeom prst="rect">
            <a:avLst/>
          </a:prstGeom>
          <a:noFill/>
        </p:spPr>
        <p:txBody>
          <a:bodyPr wrap="square" rtlCol="0">
            <a:spAutoFit/>
          </a:bodyPr>
          <a:lstStyle/>
          <a:p>
            <a:pPr algn="ctr"/>
            <a:r>
              <a:rPr lang="en-US" dirty="0">
                <a:solidFill>
                  <a:schemeClr val="bg1"/>
                </a:solidFill>
              </a:rPr>
              <a:t>A person is guilty of burglary if he/she enters any building, or part of a building, as a trespasser…</a:t>
            </a:r>
          </a:p>
        </p:txBody>
      </p:sp>
      <p:sp>
        <p:nvSpPr>
          <p:cNvPr id="7" name="TextBox 6">
            <a:extLst>
              <a:ext uri="{FF2B5EF4-FFF2-40B4-BE49-F238E27FC236}">
                <a16:creationId xmlns:a16="http://schemas.microsoft.com/office/drawing/2014/main" id="{A62F6A89-D2F2-1642-B164-17B34EFFC179}"/>
              </a:ext>
            </a:extLst>
          </p:cNvPr>
          <p:cNvSpPr txBox="1"/>
          <p:nvPr/>
        </p:nvSpPr>
        <p:spPr>
          <a:xfrm>
            <a:off x="2039816" y="3563522"/>
            <a:ext cx="3225520" cy="369332"/>
          </a:xfrm>
          <a:prstGeom prst="rect">
            <a:avLst/>
          </a:prstGeom>
          <a:noFill/>
        </p:spPr>
        <p:txBody>
          <a:bodyPr wrap="square" rtlCol="0">
            <a:spAutoFit/>
          </a:bodyPr>
          <a:lstStyle/>
          <a:p>
            <a:pPr algn="ctr"/>
            <a:r>
              <a:rPr lang="en-US" dirty="0">
                <a:solidFill>
                  <a:schemeClr val="bg1"/>
                </a:solidFill>
              </a:rPr>
              <a:t>(a) With the intent </a:t>
            </a:r>
          </a:p>
        </p:txBody>
      </p:sp>
      <p:sp>
        <p:nvSpPr>
          <p:cNvPr id="8" name="TextBox 7">
            <a:extLst>
              <a:ext uri="{FF2B5EF4-FFF2-40B4-BE49-F238E27FC236}">
                <a16:creationId xmlns:a16="http://schemas.microsoft.com/office/drawing/2014/main" id="{1B312227-DF0B-4945-89B3-22E7B319010B}"/>
              </a:ext>
            </a:extLst>
          </p:cNvPr>
          <p:cNvSpPr txBox="1"/>
          <p:nvPr/>
        </p:nvSpPr>
        <p:spPr>
          <a:xfrm>
            <a:off x="6926666" y="3443736"/>
            <a:ext cx="2391508" cy="646331"/>
          </a:xfrm>
          <a:prstGeom prst="rect">
            <a:avLst/>
          </a:prstGeom>
          <a:noFill/>
        </p:spPr>
        <p:txBody>
          <a:bodyPr wrap="square" rtlCol="0">
            <a:spAutoFit/>
          </a:bodyPr>
          <a:lstStyle/>
          <a:p>
            <a:pPr algn="ctr"/>
            <a:r>
              <a:rPr lang="en-US" dirty="0">
                <a:solidFill>
                  <a:schemeClr val="bg1"/>
                </a:solidFill>
              </a:rPr>
              <a:t>(b) And carries out any of the following acts </a:t>
            </a:r>
          </a:p>
        </p:txBody>
      </p:sp>
      <p:sp>
        <p:nvSpPr>
          <p:cNvPr id="9" name="TextBox 8">
            <a:extLst>
              <a:ext uri="{FF2B5EF4-FFF2-40B4-BE49-F238E27FC236}">
                <a16:creationId xmlns:a16="http://schemas.microsoft.com/office/drawing/2014/main" id="{5B547079-895B-D54E-B1E9-9D21DFE74ABB}"/>
              </a:ext>
            </a:extLst>
          </p:cNvPr>
          <p:cNvSpPr txBox="1"/>
          <p:nvPr/>
        </p:nvSpPr>
        <p:spPr>
          <a:xfrm>
            <a:off x="991899" y="4898964"/>
            <a:ext cx="2873829" cy="923330"/>
          </a:xfrm>
          <a:prstGeom prst="rect">
            <a:avLst/>
          </a:prstGeom>
          <a:noFill/>
        </p:spPr>
        <p:txBody>
          <a:bodyPr wrap="square" rtlCol="0">
            <a:spAutoFit/>
          </a:bodyPr>
          <a:lstStyle/>
          <a:p>
            <a:pPr marL="285750" indent="-285750" algn="ctr">
              <a:buFont typeface="Arial" panose="020B0604020202020204" pitchFamily="34" charset="0"/>
              <a:buChar char="•"/>
            </a:pPr>
            <a:r>
              <a:rPr lang="en-US" dirty="0">
                <a:solidFill>
                  <a:schemeClr val="bg1"/>
                </a:solidFill>
              </a:rPr>
              <a:t>To do unlawful damage to the building or anything in the building </a:t>
            </a:r>
          </a:p>
        </p:txBody>
      </p:sp>
      <p:sp>
        <p:nvSpPr>
          <p:cNvPr id="10" name="TextBox 9">
            <a:extLst>
              <a:ext uri="{FF2B5EF4-FFF2-40B4-BE49-F238E27FC236}">
                <a16:creationId xmlns:a16="http://schemas.microsoft.com/office/drawing/2014/main" id="{6BF0F655-E54C-D046-AB31-6EE727D29F63}"/>
              </a:ext>
            </a:extLst>
          </p:cNvPr>
          <p:cNvSpPr txBox="1"/>
          <p:nvPr/>
        </p:nvSpPr>
        <p:spPr>
          <a:xfrm>
            <a:off x="5122987" y="4813579"/>
            <a:ext cx="3607358" cy="1754326"/>
          </a:xfrm>
          <a:prstGeom prst="rect">
            <a:avLst/>
          </a:prstGeom>
          <a:noFill/>
        </p:spPr>
        <p:txBody>
          <a:bodyPr wrap="square" rtlCol="0">
            <a:spAutoFit/>
          </a:bodyPr>
          <a:lstStyle/>
          <a:p>
            <a:pPr marL="285750" indent="-285750" algn="ctr">
              <a:buFont typeface="Arial" panose="020B0604020202020204" pitchFamily="34" charset="0"/>
              <a:buChar char="•"/>
            </a:pPr>
            <a:r>
              <a:rPr lang="en-US" dirty="0">
                <a:solidFill>
                  <a:schemeClr val="bg1"/>
                </a:solidFill>
              </a:rPr>
              <a:t>To steal anything in the building or part of it, or</a:t>
            </a:r>
          </a:p>
          <a:p>
            <a:pPr marL="285750" indent="-285750" algn="ctr">
              <a:buFont typeface="Arial" panose="020B0604020202020204" pitchFamily="34" charset="0"/>
              <a:buChar char="•"/>
            </a:pPr>
            <a:r>
              <a:rPr lang="en-US" dirty="0">
                <a:solidFill>
                  <a:schemeClr val="bg1"/>
                </a:solidFill>
              </a:rPr>
              <a:t>To inflict GBH on any person in the building </a:t>
            </a:r>
          </a:p>
          <a:p>
            <a:endParaRPr lang="en-US" dirty="0"/>
          </a:p>
          <a:p>
            <a:endParaRPr lang="en-US" dirty="0"/>
          </a:p>
        </p:txBody>
      </p:sp>
      <p:sp>
        <p:nvSpPr>
          <p:cNvPr id="11" name="TextBox 10">
            <a:extLst>
              <a:ext uri="{FF2B5EF4-FFF2-40B4-BE49-F238E27FC236}">
                <a16:creationId xmlns:a16="http://schemas.microsoft.com/office/drawing/2014/main" id="{54B519EC-C325-F846-8346-C4F1D136845C}"/>
              </a:ext>
            </a:extLst>
          </p:cNvPr>
          <p:cNvSpPr txBox="1"/>
          <p:nvPr/>
        </p:nvSpPr>
        <p:spPr>
          <a:xfrm rot="20042255">
            <a:off x="9608152" y="5047703"/>
            <a:ext cx="1175657" cy="646331"/>
          </a:xfrm>
          <a:prstGeom prst="rect">
            <a:avLst/>
          </a:prstGeom>
          <a:noFill/>
        </p:spPr>
        <p:txBody>
          <a:bodyPr wrap="square" rtlCol="0">
            <a:spAutoFit/>
          </a:bodyPr>
          <a:lstStyle/>
          <a:p>
            <a:pPr algn="ctr"/>
            <a:r>
              <a:rPr lang="en-US" dirty="0"/>
              <a:t>OR Attempt!! </a:t>
            </a:r>
          </a:p>
        </p:txBody>
      </p:sp>
      <p:cxnSp>
        <p:nvCxnSpPr>
          <p:cNvPr id="17" name="Straight Arrow Connector 16">
            <a:extLst>
              <a:ext uri="{FF2B5EF4-FFF2-40B4-BE49-F238E27FC236}">
                <a16:creationId xmlns:a16="http://schemas.microsoft.com/office/drawing/2014/main" id="{414DEB62-A6E7-D740-93C7-C7DD33AF84D1}"/>
              </a:ext>
            </a:extLst>
          </p:cNvPr>
          <p:cNvCxnSpPr>
            <a:cxnSpLocks/>
          </p:cNvCxnSpPr>
          <p:nvPr/>
        </p:nvCxnSpPr>
        <p:spPr>
          <a:xfrm flipH="1">
            <a:off x="4830944" y="2950568"/>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FC53E4AB-98E4-7E40-9F8F-3EC04E985578}"/>
              </a:ext>
            </a:extLst>
          </p:cNvPr>
          <p:cNvCxnSpPr>
            <a:cxnSpLocks/>
          </p:cNvCxnSpPr>
          <p:nvPr/>
        </p:nvCxnSpPr>
        <p:spPr>
          <a:xfrm>
            <a:off x="6548674" y="2934721"/>
            <a:ext cx="282187" cy="715637"/>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A7737AE6-3B5F-134A-8B00-7C12CCDBC787}"/>
              </a:ext>
            </a:extLst>
          </p:cNvPr>
          <p:cNvCxnSpPr>
            <a:cxnSpLocks/>
          </p:cNvCxnSpPr>
          <p:nvPr/>
        </p:nvCxnSpPr>
        <p:spPr>
          <a:xfrm flipH="1">
            <a:off x="4047735" y="4121683"/>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9501EDCB-3F44-9444-BC08-25B12B50F7B4}"/>
              </a:ext>
            </a:extLst>
          </p:cNvPr>
          <p:cNvCxnSpPr>
            <a:cxnSpLocks/>
          </p:cNvCxnSpPr>
          <p:nvPr/>
        </p:nvCxnSpPr>
        <p:spPr>
          <a:xfrm>
            <a:off x="5056293" y="4129369"/>
            <a:ext cx="244431" cy="732561"/>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11AACC6-C0F1-6945-8285-B53C5BDB4BCC}"/>
              </a:ext>
            </a:extLst>
          </p:cNvPr>
          <p:cNvCxnSpPr>
            <a:cxnSpLocks/>
          </p:cNvCxnSpPr>
          <p:nvPr/>
        </p:nvCxnSpPr>
        <p:spPr>
          <a:xfrm flipH="1">
            <a:off x="6570808" y="4067109"/>
            <a:ext cx="292043" cy="785265"/>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590945BA-124F-464B-AEDA-3FF01581FBCC}"/>
              </a:ext>
            </a:extLst>
          </p:cNvPr>
          <p:cNvCxnSpPr>
            <a:cxnSpLocks/>
          </p:cNvCxnSpPr>
          <p:nvPr/>
        </p:nvCxnSpPr>
        <p:spPr>
          <a:xfrm>
            <a:off x="8830494" y="5462085"/>
            <a:ext cx="934895" cy="0"/>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5713BAF9-601F-1F4C-A82D-EE6B296DF84A}"/>
              </a:ext>
            </a:extLst>
          </p:cNvPr>
          <p:cNvSpPr txBox="1"/>
          <p:nvPr/>
        </p:nvSpPr>
        <p:spPr>
          <a:xfrm>
            <a:off x="9525997" y="1963114"/>
            <a:ext cx="2274985" cy="769441"/>
          </a:xfrm>
          <a:prstGeom prst="rect">
            <a:avLst/>
          </a:prstGeom>
          <a:noFill/>
        </p:spPr>
        <p:txBody>
          <a:bodyPr wrap="square" rtlCol="0">
            <a:spAutoFit/>
          </a:bodyPr>
          <a:lstStyle/>
          <a:p>
            <a:r>
              <a:rPr lang="en-US" sz="4400" b="1" dirty="0">
                <a:solidFill>
                  <a:srgbClr val="00B050"/>
                </a:solidFill>
              </a:rPr>
              <a:t>9 (1) (B) </a:t>
            </a:r>
          </a:p>
        </p:txBody>
      </p:sp>
      <p:sp>
        <p:nvSpPr>
          <p:cNvPr id="28" name="TextBox 27">
            <a:extLst>
              <a:ext uri="{FF2B5EF4-FFF2-40B4-BE49-F238E27FC236}">
                <a16:creationId xmlns:a16="http://schemas.microsoft.com/office/drawing/2014/main" id="{22AD9025-18A5-3144-A963-3A465B187BA4}"/>
              </a:ext>
            </a:extLst>
          </p:cNvPr>
          <p:cNvSpPr txBox="1"/>
          <p:nvPr/>
        </p:nvSpPr>
        <p:spPr>
          <a:xfrm>
            <a:off x="160549" y="1947360"/>
            <a:ext cx="2274985" cy="769441"/>
          </a:xfrm>
          <a:prstGeom prst="rect">
            <a:avLst/>
          </a:prstGeom>
          <a:noFill/>
        </p:spPr>
        <p:txBody>
          <a:bodyPr wrap="square" rtlCol="0">
            <a:spAutoFit/>
          </a:bodyPr>
          <a:lstStyle/>
          <a:p>
            <a:r>
              <a:rPr lang="en-US" sz="4400" b="1" dirty="0">
                <a:solidFill>
                  <a:schemeClr val="accent2"/>
                </a:solidFill>
              </a:rPr>
              <a:t>9 (1) (A) </a:t>
            </a:r>
          </a:p>
        </p:txBody>
      </p:sp>
    </p:spTree>
    <p:extLst>
      <p:ext uri="{BB962C8B-B14F-4D97-AF65-F5344CB8AC3E}">
        <p14:creationId xmlns:p14="http://schemas.microsoft.com/office/powerpoint/2010/main" val="18445125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34774"/>
            <a:ext cx="10824519"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Burglary - Section 9 (1)(a) Theft Act 1968 </a:t>
            </a:r>
          </a:p>
        </p:txBody>
      </p:sp>
      <p:graphicFrame>
        <p:nvGraphicFramePr>
          <p:cNvPr id="6" name="Diagram 5"/>
          <p:cNvGraphicFramePr/>
          <p:nvPr>
            <p:extLst>
              <p:ext uri="{D42A27DB-BD31-4B8C-83A1-F6EECF244321}">
                <p14:modId xmlns:p14="http://schemas.microsoft.com/office/powerpoint/2010/main" val="320324048"/>
              </p:ext>
            </p:extLst>
          </p:nvPr>
        </p:nvGraphicFramePr>
        <p:xfrm>
          <a:off x="1263119" y="810491"/>
          <a:ext cx="10094819" cy="5894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Down Arrow Callout 2"/>
          <p:cNvSpPr/>
          <p:nvPr/>
        </p:nvSpPr>
        <p:spPr>
          <a:xfrm>
            <a:off x="0" y="916573"/>
            <a:ext cx="9860692" cy="1804086"/>
          </a:xfrm>
          <a:prstGeom prst="downArrowCallout">
            <a:avLst/>
          </a:prstGeom>
          <a:solidFill>
            <a:schemeClr val="accent5">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 person is guilty of burglary if he</a:t>
            </a:r>
            <a:r>
              <a:rPr lang="en-GB" sz="2400" b="1" i="1" dirty="0">
                <a:solidFill>
                  <a:schemeClr val="tx1"/>
                </a:solidFill>
              </a:rPr>
              <a:t> </a:t>
            </a:r>
            <a:r>
              <a:rPr lang="en-GB" sz="2400" b="1" i="1" u="sng" dirty="0">
                <a:solidFill>
                  <a:schemeClr val="tx1"/>
                </a:solidFill>
              </a:rPr>
              <a:t>enters</a:t>
            </a:r>
            <a:r>
              <a:rPr lang="en-GB" sz="2400" b="1" i="1" dirty="0">
                <a:solidFill>
                  <a:schemeClr val="tx1"/>
                </a:solidFill>
              </a:rPr>
              <a:t> </a:t>
            </a:r>
            <a:r>
              <a:rPr lang="en-GB" sz="2400" dirty="0">
                <a:solidFill>
                  <a:schemeClr val="tx1"/>
                </a:solidFill>
              </a:rPr>
              <a:t>a </a:t>
            </a:r>
            <a:r>
              <a:rPr lang="en-GB" sz="2400" b="1" i="1" u="sng" dirty="0">
                <a:solidFill>
                  <a:schemeClr val="tx1"/>
                </a:solidFill>
              </a:rPr>
              <a:t>building or part of a building</a:t>
            </a:r>
            <a:r>
              <a:rPr lang="en-GB" sz="2400" u="sng" dirty="0">
                <a:solidFill>
                  <a:schemeClr val="tx1"/>
                </a:solidFill>
              </a:rPr>
              <a:t> </a:t>
            </a:r>
            <a:r>
              <a:rPr lang="en-GB" sz="2400" dirty="0">
                <a:solidFill>
                  <a:schemeClr val="tx1"/>
                </a:solidFill>
              </a:rPr>
              <a:t>as a </a:t>
            </a:r>
            <a:r>
              <a:rPr lang="en-GB" sz="2400" b="1" i="1" u="sng" dirty="0">
                <a:solidFill>
                  <a:schemeClr val="tx1"/>
                </a:solidFill>
              </a:rPr>
              <a:t>trespasser with intent to</a:t>
            </a:r>
            <a:r>
              <a:rPr lang="en-GB" sz="2400" u="sng" dirty="0">
                <a:solidFill>
                  <a:schemeClr val="tx1"/>
                </a:solidFill>
              </a:rPr>
              <a:t>:</a:t>
            </a:r>
          </a:p>
        </p:txBody>
      </p:sp>
      <p:pic>
        <p:nvPicPr>
          <p:cNvPr id="2052" name="Picture 4" descr="Surprising Home Burglary Facts - Gotcha SecurityGotcha Security">
            <a:extLst>
              <a:ext uri="{FF2B5EF4-FFF2-40B4-BE49-F238E27FC236}">
                <a16:creationId xmlns:a16="http://schemas.microsoft.com/office/drawing/2014/main" id="{69ACC637-C5CE-3D46-9863-D5088A86604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83592" y="4560213"/>
            <a:ext cx="2493607" cy="180408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What is Assault and What are the Elements Required to Prove Assault |  LegalMatch">
            <a:extLst>
              <a:ext uri="{FF2B5EF4-FFF2-40B4-BE49-F238E27FC236}">
                <a16:creationId xmlns:a16="http://schemas.microsoft.com/office/drawing/2014/main" id="{6F2ADBAA-D15D-1540-94E7-921CDD0CB10C}"/>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038196" y="4560214"/>
            <a:ext cx="2544664" cy="1804086"/>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Burglary crew nets $13 million over six years, and counting - Southern  Jewelry News">
            <a:extLst>
              <a:ext uri="{FF2B5EF4-FFF2-40B4-BE49-F238E27FC236}">
                <a16:creationId xmlns:a16="http://schemas.microsoft.com/office/drawing/2014/main" id="{5B5777CD-2F18-6648-BBD2-EB8014F5906F}"/>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463354" y="4560213"/>
            <a:ext cx="2584474" cy="18040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6995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42F95CF6-C098-C449-97E6-CC7D8A54C21C}"/>
                                            </p:graphicEl>
                                          </p:spTgt>
                                        </p:tgtEl>
                                        <p:attrNameLst>
                                          <p:attrName>style.visibility</p:attrName>
                                        </p:attrNameLst>
                                      </p:cBhvr>
                                      <p:to>
                                        <p:strVal val="visible"/>
                                      </p:to>
                                    </p:set>
                                    <p:animEffect transition="in" filter="fade">
                                      <p:cBhvr>
                                        <p:cTn id="12" dur="500"/>
                                        <p:tgtEl>
                                          <p:spTgt spid="6">
                                            <p:graphicEl>
                                              <a:dgm id="{42F95CF6-C098-C449-97E6-CC7D8A54C21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C3CEB9EA-F4CF-AE49-B113-5A97ABAA0C41}"/>
                                            </p:graphicEl>
                                          </p:spTgt>
                                        </p:tgtEl>
                                        <p:attrNameLst>
                                          <p:attrName>style.visibility</p:attrName>
                                        </p:attrNameLst>
                                      </p:cBhvr>
                                      <p:to>
                                        <p:strVal val="visible"/>
                                      </p:to>
                                    </p:set>
                                    <p:animEffect transition="in" filter="fade">
                                      <p:cBhvr>
                                        <p:cTn id="17" dur="500"/>
                                        <p:tgtEl>
                                          <p:spTgt spid="6">
                                            <p:graphicEl>
                                              <a:dgm id="{C3CEB9EA-F4CF-AE49-B113-5A97ABAA0C4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9A9C85EE-B97E-8F4D-9C17-7734EC8CA20A}"/>
                                            </p:graphicEl>
                                          </p:spTgt>
                                        </p:tgtEl>
                                        <p:attrNameLst>
                                          <p:attrName>style.visibility</p:attrName>
                                        </p:attrNameLst>
                                      </p:cBhvr>
                                      <p:to>
                                        <p:strVal val="visible"/>
                                      </p:to>
                                    </p:set>
                                    <p:animEffect transition="in" filter="fade">
                                      <p:cBhvr>
                                        <p:cTn id="22" dur="500"/>
                                        <p:tgtEl>
                                          <p:spTgt spid="6">
                                            <p:graphicEl>
                                              <a:dgm id="{9A9C85EE-B97E-8F4D-9C17-7734EC8CA20A}"/>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C1D58214-8715-5448-82C1-8EE3F04F4F58}"/>
                                            </p:graphicEl>
                                          </p:spTgt>
                                        </p:tgtEl>
                                        <p:attrNameLst>
                                          <p:attrName>style.visibility</p:attrName>
                                        </p:attrNameLst>
                                      </p:cBhvr>
                                      <p:to>
                                        <p:strVal val="visible"/>
                                      </p:to>
                                    </p:set>
                                    <p:animEffect transition="in" filter="fade">
                                      <p:cBhvr>
                                        <p:cTn id="27" dur="500"/>
                                        <p:tgtEl>
                                          <p:spTgt spid="6">
                                            <p:graphicEl>
                                              <a:dgm id="{C1D58214-8715-5448-82C1-8EE3F04F4F5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P spid="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323869" y="270855"/>
            <a:ext cx="9744691"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What does </a:t>
            </a:r>
            <a:r>
              <a:rPr lang="en-GB" sz="3600" b="1" i="1" dirty="0">
                <a:solidFill>
                  <a:schemeClr val="bg1"/>
                </a:solidFill>
                <a:latin typeface="+mn-lt"/>
              </a:rPr>
              <a:t>‘enters’ </a:t>
            </a:r>
            <a:r>
              <a:rPr lang="en-GB" sz="3600" b="1" dirty="0">
                <a:solidFill>
                  <a:schemeClr val="bg1"/>
                </a:solidFill>
                <a:latin typeface="+mn-lt"/>
              </a:rPr>
              <a:t>mean?</a:t>
            </a:r>
          </a:p>
        </p:txBody>
      </p:sp>
      <p:sp>
        <p:nvSpPr>
          <p:cNvPr id="2" name="Rectangle 1"/>
          <p:cNvSpPr/>
          <p:nvPr/>
        </p:nvSpPr>
        <p:spPr>
          <a:xfrm rot="1015045">
            <a:off x="8299469" y="3920204"/>
            <a:ext cx="3221971" cy="2246769"/>
          </a:xfrm>
          <a:prstGeom prst="rect">
            <a:avLst/>
          </a:prstGeom>
          <a:solidFill>
            <a:schemeClr val="accent5">
              <a:lumMod val="60000"/>
              <a:lumOff val="40000"/>
            </a:schemeClr>
          </a:solidFill>
          <a:ln>
            <a:solidFill>
              <a:schemeClr val="tx1"/>
            </a:solidFill>
          </a:ln>
        </p:spPr>
        <p:txBody>
          <a:bodyPr wrap="square">
            <a:spAutoFit/>
          </a:bodyPr>
          <a:lstStyle/>
          <a:p>
            <a:pPr algn="ctr"/>
            <a:r>
              <a:rPr lang="en-GB" sz="2000" dirty="0"/>
              <a:t> Case law: </a:t>
            </a:r>
            <a:r>
              <a:rPr lang="en-GB" sz="2000" b="1" dirty="0"/>
              <a:t>(R v Brown 1985) </a:t>
            </a:r>
            <a:r>
              <a:rPr lang="en-GB" sz="2000" dirty="0"/>
              <a:t>This is a question of fact to be determined by the jury. A person will be deemed to have entered by crossing a boundary if their entry is effective.</a:t>
            </a:r>
          </a:p>
        </p:txBody>
      </p:sp>
      <p:graphicFrame>
        <p:nvGraphicFramePr>
          <p:cNvPr id="8" name="Diagram 7"/>
          <p:cNvGraphicFramePr/>
          <p:nvPr>
            <p:extLst>
              <p:ext uri="{D42A27DB-BD31-4B8C-83A1-F6EECF244321}">
                <p14:modId xmlns:p14="http://schemas.microsoft.com/office/powerpoint/2010/main" val="575396766"/>
              </p:ext>
            </p:extLst>
          </p:nvPr>
        </p:nvGraphicFramePr>
        <p:xfrm>
          <a:off x="323869" y="1250064"/>
          <a:ext cx="7926051" cy="3793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Teen, 17, charged amid burglary spate after suspects seen attempting entry  to Mansfield Woodhouse car and garage | Mansfield and Ashfield Chad">
            <a:extLst>
              <a:ext uri="{FF2B5EF4-FFF2-40B4-BE49-F238E27FC236}">
                <a16:creationId xmlns:a16="http://schemas.microsoft.com/office/drawing/2014/main" id="{3FDBA6F5-D862-C246-819C-DDE31A0E45A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472082" y="5114610"/>
            <a:ext cx="2244616" cy="1603297"/>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Robbery warning as car keys 'fished' through letterbox of several Glasgow  homes - Glasgow Live">
            <a:extLst>
              <a:ext uri="{FF2B5EF4-FFF2-40B4-BE49-F238E27FC236}">
                <a16:creationId xmlns:a16="http://schemas.microsoft.com/office/drawing/2014/main" id="{0526182F-EF66-1C49-B8D2-0DC388BCC7D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699868" y="1237966"/>
            <a:ext cx="2628806" cy="1969067"/>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Going away this summer? Check out this Simple Guide to Burglary Prevention">
            <a:extLst>
              <a:ext uri="{FF2B5EF4-FFF2-40B4-BE49-F238E27FC236}">
                <a16:creationId xmlns:a16="http://schemas.microsoft.com/office/drawing/2014/main" id="{8354A72D-9C7E-D84A-955F-5CB2F822EA75}"/>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360645" y="5114609"/>
            <a:ext cx="2335988" cy="16032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6154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EDCF96E0-282B-534D-8901-3A61F83108A0}"/>
                                            </p:graphicEl>
                                          </p:spTgt>
                                        </p:tgtEl>
                                        <p:attrNameLst>
                                          <p:attrName>style.visibility</p:attrName>
                                        </p:attrNameLst>
                                      </p:cBhvr>
                                      <p:to>
                                        <p:strVal val="visible"/>
                                      </p:to>
                                    </p:set>
                                    <p:animEffect transition="in" filter="fade">
                                      <p:cBhvr>
                                        <p:cTn id="7" dur="500"/>
                                        <p:tgtEl>
                                          <p:spTgt spid="8">
                                            <p:graphicEl>
                                              <a:dgm id="{EDCF96E0-282B-534D-8901-3A61F83108A0}"/>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graphicEl>
                                              <a:dgm id="{9E25317C-D9D5-2C41-A370-6B049236A866}"/>
                                            </p:graphicEl>
                                          </p:spTgt>
                                        </p:tgtEl>
                                        <p:attrNameLst>
                                          <p:attrName>style.visibility</p:attrName>
                                        </p:attrNameLst>
                                      </p:cBhvr>
                                      <p:to>
                                        <p:strVal val="visible"/>
                                      </p:to>
                                    </p:set>
                                    <p:animEffect transition="in" filter="fade">
                                      <p:cBhvr>
                                        <p:cTn id="10" dur="500"/>
                                        <p:tgtEl>
                                          <p:spTgt spid="8">
                                            <p:graphicEl>
                                              <a:dgm id="{9E25317C-D9D5-2C41-A370-6B049236A866}"/>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graphicEl>
                                              <a:dgm id="{887FF3E7-D37E-1A43-A5F4-62960C63CB98}"/>
                                            </p:graphicEl>
                                          </p:spTgt>
                                        </p:tgtEl>
                                        <p:attrNameLst>
                                          <p:attrName>style.visibility</p:attrName>
                                        </p:attrNameLst>
                                      </p:cBhvr>
                                      <p:to>
                                        <p:strVal val="visible"/>
                                      </p:to>
                                    </p:set>
                                    <p:animEffect transition="in" filter="fade">
                                      <p:cBhvr>
                                        <p:cTn id="15" dur="500"/>
                                        <p:tgtEl>
                                          <p:spTgt spid="8">
                                            <p:graphicEl>
                                              <a:dgm id="{887FF3E7-D37E-1A43-A5F4-62960C63CB98}"/>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graphicEl>
                                              <a:dgm id="{F3D93E70-7E4A-AE44-B3C6-29909D32488E}"/>
                                            </p:graphicEl>
                                          </p:spTgt>
                                        </p:tgtEl>
                                        <p:attrNameLst>
                                          <p:attrName>style.visibility</p:attrName>
                                        </p:attrNameLst>
                                      </p:cBhvr>
                                      <p:to>
                                        <p:strVal val="visible"/>
                                      </p:to>
                                    </p:set>
                                    <p:animEffect transition="in" filter="fade">
                                      <p:cBhvr>
                                        <p:cTn id="18" dur="500"/>
                                        <p:tgtEl>
                                          <p:spTgt spid="8">
                                            <p:graphicEl>
                                              <a:dgm id="{F3D93E70-7E4A-AE44-B3C6-29909D32488E}"/>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graphicEl>
                                              <a:dgm id="{F534C156-37E8-8346-AC90-966F26E3CF23}"/>
                                            </p:graphicEl>
                                          </p:spTgt>
                                        </p:tgtEl>
                                        <p:attrNameLst>
                                          <p:attrName>style.visibility</p:attrName>
                                        </p:attrNameLst>
                                      </p:cBhvr>
                                      <p:to>
                                        <p:strVal val="visible"/>
                                      </p:to>
                                    </p:set>
                                    <p:animEffect transition="in" filter="fade">
                                      <p:cBhvr>
                                        <p:cTn id="23" dur="500"/>
                                        <p:tgtEl>
                                          <p:spTgt spid="8">
                                            <p:graphicEl>
                                              <a:dgm id="{F534C156-37E8-8346-AC90-966F26E3CF23}"/>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8">
                                            <p:graphicEl>
                                              <a:dgm id="{1DB5BD26-A557-A046-A286-EBC97C948347}"/>
                                            </p:graphicEl>
                                          </p:spTgt>
                                        </p:tgtEl>
                                        <p:attrNameLst>
                                          <p:attrName>style.visibility</p:attrName>
                                        </p:attrNameLst>
                                      </p:cBhvr>
                                      <p:to>
                                        <p:strVal val="visible"/>
                                      </p:to>
                                    </p:set>
                                    <p:animEffect transition="in" filter="fade">
                                      <p:cBhvr>
                                        <p:cTn id="26" dur="500"/>
                                        <p:tgtEl>
                                          <p:spTgt spid="8">
                                            <p:graphicEl>
                                              <a:dgm id="{1DB5BD26-A557-A046-A286-EBC97C948347}"/>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graphicEl>
                                              <a:dgm id="{BB9F5754-F737-824B-8FB7-7118D17756DE}"/>
                                            </p:graphicEl>
                                          </p:spTgt>
                                        </p:tgtEl>
                                        <p:attrNameLst>
                                          <p:attrName>style.visibility</p:attrName>
                                        </p:attrNameLst>
                                      </p:cBhvr>
                                      <p:to>
                                        <p:strVal val="visible"/>
                                      </p:to>
                                    </p:set>
                                    <p:animEffect transition="in" filter="fade">
                                      <p:cBhvr>
                                        <p:cTn id="31" dur="500"/>
                                        <p:tgtEl>
                                          <p:spTgt spid="8">
                                            <p:graphicEl>
                                              <a:dgm id="{BB9F5754-F737-824B-8FB7-7118D17756DE}"/>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8">
                                            <p:graphicEl>
                                              <a:dgm id="{A99AB00D-31C4-354D-B013-E95BE68ECB52}"/>
                                            </p:graphicEl>
                                          </p:spTgt>
                                        </p:tgtEl>
                                        <p:attrNameLst>
                                          <p:attrName>style.visibility</p:attrName>
                                        </p:attrNameLst>
                                      </p:cBhvr>
                                      <p:to>
                                        <p:strVal val="visible"/>
                                      </p:to>
                                    </p:set>
                                    <p:animEffect transition="in" filter="fade">
                                      <p:cBhvr>
                                        <p:cTn id="34" dur="500"/>
                                        <p:tgtEl>
                                          <p:spTgt spid="8">
                                            <p:graphicEl>
                                              <a:dgm id="{A99AB00D-31C4-354D-B013-E95BE68ECB52}"/>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8">
                                            <p:graphicEl>
                                              <a:dgm id="{35D3FC89-C0DC-4643-8C48-D0BEA13B1D0D}"/>
                                            </p:graphicEl>
                                          </p:spTgt>
                                        </p:tgtEl>
                                        <p:attrNameLst>
                                          <p:attrName>style.visibility</p:attrName>
                                        </p:attrNameLst>
                                      </p:cBhvr>
                                      <p:to>
                                        <p:strVal val="visible"/>
                                      </p:to>
                                    </p:set>
                                    <p:animEffect transition="in" filter="fade">
                                      <p:cBhvr>
                                        <p:cTn id="39" dur="500"/>
                                        <p:tgtEl>
                                          <p:spTgt spid="8">
                                            <p:graphicEl>
                                              <a:dgm id="{35D3FC89-C0DC-4643-8C48-D0BEA13B1D0D}"/>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8">
                                            <p:graphicEl>
                                              <a:dgm id="{D2B7065F-9825-8D49-9924-BA569ED9C028}"/>
                                            </p:graphicEl>
                                          </p:spTgt>
                                        </p:tgtEl>
                                        <p:attrNameLst>
                                          <p:attrName>style.visibility</p:attrName>
                                        </p:attrNameLst>
                                      </p:cBhvr>
                                      <p:to>
                                        <p:strVal val="visible"/>
                                      </p:to>
                                    </p:set>
                                    <p:animEffect transition="in" filter="fade">
                                      <p:cBhvr>
                                        <p:cTn id="42" dur="500"/>
                                        <p:tgtEl>
                                          <p:spTgt spid="8">
                                            <p:graphicEl>
                                              <a:dgm id="{D2B7065F-9825-8D49-9924-BA569ED9C028}"/>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
                                        </p:tgtEl>
                                        <p:attrNameLst>
                                          <p:attrName>style.visibility</p:attrName>
                                        </p:attrNameLst>
                                      </p:cBhvr>
                                      <p:to>
                                        <p:strVal val="visible"/>
                                      </p:to>
                                    </p:set>
                                    <p:animEffect transition="in" filter="fade">
                                      <p:cBhvr>
                                        <p:cTn id="4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8" grpId="0">
        <p:bldSub>
          <a:bldDgm bld="one"/>
        </p:bldSub>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38160" y="173047"/>
            <a:ext cx="1042677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What is a </a:t>
            </a:r>
            <a:r>
              <a:rPr lang="en-GB" sz="3600" b="1" i="1" dirty="0">
                <a:solidFill>
                  <a:schemeClr val="bg1"/>
                </a:solidFill>
                <a:latin typeface="+mn-lt"/>
              </a:rPr>
              <a:t>‘building’ </a:t>
            </a:r>
            <a:r>
              <a:rPr lang="en-GB" sz="3600" b="1" dirty="0">
                <a:solidFill>
                  <a:schemeClr val="bg1"/>
                </a:solidFill>
                <a:latin typeface="+mn-lt"/>
              </a:rPr>
              <a:t>under the Theft Act 1968?</a:t>
            </a:r>
          </a:p>
        </p:txBody>
      </p:sp>
      <p:graphicFrame>
        <p:nvGraphicFramePr>
          <p:cNvPr id="2" name="Diagram 1"/>
          <p:cNvGraphicFramePr/>
          <p:nvPr>
            <p:extLst>
              <p:ext uri="{D42A27DB-BD31-4B8C-83A1-F6EECF244321}">
                <p14:modId xmlns:p14="http://schemas.microsoft.com/office/powerpoint/2010/main" val="4131635582"/>
              </p:ext>
            </p:extLst>
          </p:nvPr>
        </p:nvGraphicFramePr>
        <p:xfrm>
          <a:off x="372697" y="1573088"/>
          <a:ext cx="9107019" cy="51118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Forest Shiplap Pent Garden Shed 6x4 - elbec garden buildings">
            <a:extLst>
              <a:ext uri="{FF2B5EF4-FFF2-40B4-BE49-F238E27FC236}">
                <a16:creationId xmlns:a16="http://schemas.microsoft.com/office/drawing/2014/main" id="{0065B83F-13B2-814D-97C7-767E31C31CD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48531" y="2751801"/>
            <a:ext cx="2200584" cy="1660435"/>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Does my neighbour need planning permission to park his motorhome on his  drive? | This is Money">
            <a:extLst>
              <a:ext uri="{FF2B5EF4-FFF2-40B4-BE49-F238E27FC236}">
                <a16:creationId xmlns:a16="http://schemas.microsoft.com/office/drawing/2014/main" id="{0CA82429-D78E-234D-92FC-5126322D3F3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248531" y="1125414"/>
            <a:ext cx="2200585" cy="1320351"/>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How To Buy A House At Auction | Bankrate">
            <a:extLst>
              <a:ext uri="{FF2B5EF4-FFF2-40B4-BE49-F238E27FC236}">
                <a16:creationId xmlns:a16="http://schemas.microsoft.com/office/drawing/2014/main" id="{719A4718-440D-3A47-90CC-579CED268146}"/>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252796" y="4718272"/>
            <a:ext cx="2196319" cy="1469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32057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B4F4C8B1-2410-EE4A-B90A-8966A1BC96FE}"/>
                                            </p:graphicEl>
                                          </p:spTgt>
                                        </p:tgtEl>
                                        <p:attrNameLst>
                                          <p:attrName>style.visibility</p:attrName>
                                        </p:attrNameLst>
                                      </p:cBhvr>
                                      <p:to>
                                        <p:strVal val="visible"/>
                                      </p:to>
                                    </p:set>
                                    <p:animEffect transition="in" filter="fade">
                                      <p:cBhvr>
                                        <p:cTn id="7" dur="500"/>
                                        <p:tgtEl>
                                          <p:spTgt spid="2">
                                            <p:graphicEl>
                                              <a:dgm id="{B4F4C8B1-2410-EE4A-B90A-8966A1BC96FE}"/>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3BF8E6CF-95DB-8F41-9238-9399C78F3819}"/>
                                            </p:graphicEl>
                                          </p:spTgt>
                                        </p:tgtEl>
                                        <p:attrNameLst>
                                          <p:attrName>style.visibility</p:attrName>
                                        </p:attrNameLst>
                                      </p:cBhvr>
                                      <p:to>
                                        <p:strVal val="visible"/>
                                      </p:to>
                                    </p:set>
                                    <p:animEffect transition="in" filter="fade">
                                      <p:cBhvr>
                                        <p:cTn id="10" dur="500"/>
                                        <p:tgtEl>
                                          <p:spTgt spid="2">
                                            <p:graphicEl>
                                              <a:dgm id="{3BF8E6CF-95DB-8F41-9238-9399C78F3819}"/>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298F1F6C-331C-7047-814E-20893B851828}"/>
                                            </p:graphicEl>
                                          </p:spTgt>
                                        </p:tgtEl>
                                        <p:attrNameLst>
                                          <p:attrName>style.visibility</p:attrName>
                                        </p:attrNameLst>
                                      </p:cBhvr>
                                      <p:to>
                                        <p:strVal val="visible"/>
                                      </p:to>
                                    </p:set>
                                    <p:animEffect transition="in" filter="fade">
                                      <p:cBhvr>
                                        <p:cTn id="15" dur="500"/>
                                        <p:tgtEl>
                                          <p:spTgt spid="2">
                                            <p:graphicEl>
                                              <a:dgm id="{298F1F6C-331C-7047-814E-20893B851828}"/>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
                                            <p:graphicEl>
                                              <a:dgm id="{F618CA44-C1EB-654A-A34F-508C5733E0ED}"/>
                                            </p:graphicEl>
                                          </p:spTgt>
                                        </p:tgtEl>
                                        <p:attrNameLst>
                                          <p:attrName>style.visibility</p:attrName>
                                        </p:attrNameLst>
                                      </p:cBhvr>
                                      <p:to>
                                        <p:strVal val="visible"/>
                                      </p:to>
                                    </p:set>
                                    <p:animEffect transition="in" filter="fade">
                                      <p:cBhvr>
                                        <p:cTn id="18" dur="500"/>
                                        <p:tgtEl>
                                          <p:spTgt spid="2">
                                            <p:graphicEl>
                                              <a:dgm id="{F618CA44-C1EB-654A-A34F-508C5733E0ED}"/>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2">
                                            <p:graphicEl>
                                              <a:dgm id="{7A981408-3B7C-5F4F-A877-85A03C429AC7}"/>
                                            </p:graphicEl>
                                          </p:spTgt>
                                        </p:tgtEl>
                                        <p:attrNameLst>
                                          <p:attrName>style.visibility</p:attrName>
                                        </p:attrNameLst>
                                      </p:cBhvr>
                                      <p:to>
                                        <p:strVal val="visible"/>
                                      </p:to>
                                    </p:set>
                                    <p:animEffect transition="in" filter="fade">
                                      <p:cBhvr>
                                        <p:cTn id="23" dur="500"/>
                                        <p:tgtEl>
                                          <p:spTgt spid="2">
                                            <p:graphicEl>
                                              <a:dgm id="{7A981408-3B7C-5F4F-A877-85A03C429AC7}"/>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
                                            <p:graphicEl>
                                              <a:dgm id="{3E79FF22-D7B3-3144-9D0A-CCCDFE257F8E}"/>
                                            </p:graphicEl>
                                          </p:spTgt>
                                        </p:tgtEl>
                                        <p:attrNameLst>
                                          <p:attrName>style.visibility</p:attrName>
                                        </p:attrNameLst>
                                      </p:cBhvr>
                                      <p:to>
                                        <p:strVal val="visible"/>
                                      </p:to>
                                    </p:set>
                                    <p:animEffect transition="in" filter="fade">
                                      <p:cBhvr>
                                        <p:cTn id="26" dur="500"/>
                                        <p:tgtEl>
                                          <p:spTgt spid="2">
                                            <p:graphicEl>
                                              <a:dgm id="{3E79FF22-D7B3-3144-9D0A-CCCDFE257F8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Diagram 7"/>
          <p:cNvGraphicFramePr/>
          <p:nvPr>
            <p:extLst>
              <p:ext uri="{D42A27DB-BD31-4B8C-83A1-F6EECF244321}">
                <p14:modId xmlns:p14="http://schemas.microsoft.com/office/powerpoint/2010/main" val="1024010037"/>
              </p:ext>
            </p:extLst>
          </p:nvPr>
        </p:nvGraphicFramePr>
        <p:xfrm>
          <a:off x="209656" y="2545706"/>
          <a:ext cx="10873946" cy="32871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124" name="Picture 4" descr="No entry staff only Images, Stock Photos &amp; Vectors | Shutterstock">
            <a:extLst>
              <a:ext uri="{FF2B5EF4-FFF2-40B4-BE49-F238E27FC236}">
                <a16:creationId xmlns:a16="http://schemas.microsoft.com/office/drawing/2014/main" id="{278EF55D-B8E7-854D-9774-2775CBF1793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20332806">
            <a:off x="8252345" y="3009785"/>
            <a:ext cx="3412252" cy="183994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0" y="57780"/>
            <a:ext cx="10651524"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i="1" dirty="0">
                <a:solidFill>
                  <a:schemeClr val="bg1"/>
                </a:solidFill>
                <a:latin typeface="+mn-lt"/>
              </a:rPr>
              <a:t>What about ‘Part of a Building’?...</a:t>
            </a:r>
          </a:p>
        </p:txBody>
      </p:sp>
      <p:sp>
        <p:nvSpPr>
          <p:cNvPr id="6" name="TextBox 5">
            <a:extLst>
              <a:ext uri="{FF2B5EF4-FFF2-40B4-BE49-F238E27FC236}">
                <a16:creationId xmlns:a16="http://schemas.microsoft.com/office/drawing/2014/main" id="{E3805AC1-7CEF-B44A-B35A-25ADCBAC48FD}"/>
              </a:ext>
            </a:extLst>
          </p:cNvPr>
          <p:cNvSpPr txBox="1"/>
          <p:nvPr/>
        </p:nvSpPr>
        <p:spPr>
          <a:xfrm>
            <a:off x="0" y="862108"/>
            <a:ext cx="10651524" cy="1200329"/>
          </a:xfrm>
          <a:prstGeom prst="rect">
            <a:avLst/>
          </a:prstGeom>
          <a:noFill/>
        </p:spPr>
        <p:txBody>
          <a:bodyPr wrap="square">
            <a:spAutoFit/>
          </a:bodyPr>
          <a:lstStyle/>
          <a:p>
            <a:r>
              <a:rPr lang="en-GB" sz="1800" dirty="0">
                <a:solidFill>
                  <a:schemeClr val="tx1"/>
                </a:solidFill>
              </a:rPr>
              <a:t>A person may commit burglary when they are in one part of a building with legitimate access but then enter another part of it as a trespasser. </a:t>
            </a:r>
            <a:r>
              <a:rPr lang="en-GB" dirty="0"/>
              <a:t>How does this happen?</a:t>
            </a:r>
            <a:br>
              <a:rPr lang="en-GB" sz="1800" dirty="0">
                <a:solidFill>
                  <a:schemeClr val="tx1"/>
                </a:solidFill>
              </a:rPr>
            </a:br>
            <a:br>
              <a:rPr lang="en-GB" sz="1800" dirty="0">
                <a:solidFill>
                  <a:schemeClr val="tx1"/>
                </a:solidFill>
              </a:rPr>
            </a:br>
            <a:r>
              <a:rPr lang="en-GB" sz="1800" dirty="0">
                <a:solidFill>
                  <a:schemeClr val="tx1"/>
                </a:solidFill>
              </a:rPr>
              <a:t>Some examples include:</a:t>
            </a:r>
          </a:p>
        </p:txBody>
      </p:sp>
      <p:pic>
        <p:nvPicPr>
          <p:cNvPr id="5122" name="Picture 2" descr="A California Security Agency That Does It All :: California Safety Agency">
            <a:extLst>
              <a:ext uri="{FF2B5EF4-FFF2-40B4-BE49-F238E27FC236}">
                <a16:creationId xmlns:a16="http://schemas.microsoft.com/office/drawing/2014/main" id="{DC4B6A03-D257-C840-B7FA-40F8FD936F3F}"/>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330219" y="1345377"/>
            <a:ext cx="3256504" cy="1567946"/>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Retail Sales Counters | Store Checkout Counters - Handy Store Fixtures">
            <a:extLst>
              <a:ext uri="{FF2B5EF4-FFF2-40B4-BE49-F238E27FC236}">
                <a16:creationId xmlns:a16="http://schemas.microsoft.com/office/drawing/2014/main" id="{4D181B22-7A1E-C446-AA74-3FE521507C5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8310677" y="4946187"/>
            <a:ext cx="3276046" cy="15950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669768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C441C93B-DF59-984F-8911-FA0C478A09CE}"/>
                                            </p:graphicEl>
                                          </p:spTgt>
                                        </p:tgtEl>
                                        <p:attrNameLst>
                                          <p:attrName>style.visibility</p:attrName>
                                        </p:attrNameLst>
                                      </p:cBhvr>
                                      <p:to>
                                        <p:strVal val="visible"/>
                                      </p:to>
                                    </p:set>
                                    <p:animEffect transition="in" filter="fade">
                                      <p:cBhvr>
                                        <p:cTn id="7" dur="500"/>
                                        <p:tgtEl>
                                          <p:spTgt spid="8">
                                            <p:graphicEl>
                                              <a:dgm id="{C441C93B-DF59-984F-8911-FA0C478A09CE}"/>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graphicEl>
                                              <a:dgm id="{6E2C29FF-FF42-7F41-8162-A712A6D4D12B}"/>
                                            </p:graphicEl>
                                          </p:spTgt>
                                        </p:tgtEl>
                                        <p:attrNameLst>
                                          <p:attrName>style.visibility</p:attrName>
                                        </p:attrNameLst>
                                      </p:cBhvr>
                                      <p:to>
                                        <p:strVal val="visible"/>
                                      </p:to>
                                    </p:set>
                                    <p:animEffect transition="in" filter="fade">
                                      <p:cBhvr>
                                        <p:cTn id="10" dur="500"/>
                                        <p:tgtEl>
                                          <p:spTgt spid="8">
                                            <p:graphicEl>
                                              <a:dgm id="{6E2C29FF-FF42-7F41-8162-A712A6D4D12B}"/>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8">
                                            <p:graphicEl>
                                              <a:dgm id="{03E241AC-A3F1-7A47-ACC0-08B2ADBC69CA}"/>
                                            </p:graphicEl>
                                          </p:spTgt>
                                        </p:tgtEl>
                                        <p:attrNameLst>
                                          <p:attrName>style.visibility</p:attrName>
                                        </p:attrNameLst>
                                      </p:cBhvr>
                                      <p:to>
                                        <p:strVal val="visible"/>
                                      </p:to>
                                    </p:set>
                                    <p:animEffect transition="in" filter="fade">
                                      <p:cBhvr>
                                        <p:cTn id="15" dur="500"/>
                                        <p:tgtEl>
                                          <p:spTgt spid="8">
                                            <p:graphicEl>
                                              <a:dgm id="{03E241AC-A3F1-7A47-ACC0-08B2ADBC69CA}"/>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8">
                                            <p:graphicEl>
                                              <a:dgm id="{BABF438E-145C-EE48-8B4F-DE21554A35B2}"/>
                                            </p:graphicEl>
                                          </p:spTgt>
                                        </p:tgtEl>
                                        <p:attrNameLst>
                                          <p:attrName>style.visibility</p:attrName>
                                        </p:attrNameLst>
                                      </p:cBhvr>
                                      <p:to>
                                        <p:strVal val="visible"/>
                                      </p:to>
                                    </p:set>
                                    <p:animEffect transition="in" filter="fade">
                                      <p:cBhvr>
                                        <p:cTn id="18" dur="500"/>
                                        <p:tgtEl>
                                          <p:spTgt spid="8">
                                            <p:graphicEl>
                                              <a:dgm id="{BABF438E-145C-EE48-8B4F-DE21554A35B2}"/>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graphicEl>
                                              <a:dgm id="{FD2327A3-5CCF-5144-B3AD-4CCD29128909}"/>
                                            </p:graphicEl>
                                          </p:spTgt>
                                        </p:tgtEl>
                                        <p:attrNameLst>
                                          <p:attrName>style.visibility</p:attrName>
                                        </p:attrNameLst>
                                      </p:cBhvr>
                                      <p:to>
                                        <p:strVal val="visible"/>
                                      </p:to>
                                    </p:set>
                                    <p:animEffect transition="in" filter="fade">
                                      <p:cBhvr>
                                        <p:cTn id="23" dur="500"/>
                                        <p:tgtEl>
                                          <p:spTgt spid="8">
                                            <p:graphicEl>
                                              <a:dgm id="{FD2327A3-5CCF-5144-B3AD-4CCD29128909}"/>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8">
                                            <p:graphicEl>
                                              <a:dgm id="{B898A011-164A-4E4F-B52F-62D84070F49E}"/>
                                            </p:graphicEl>
                                          </p:spTgt>
                                        </p:tgtEl>
                                        <p:attrNameLst>
                                          <p:attrName>style.visibility</p:attrName>
                                        </p:attrNameLst>
                                      </p:cBhvr>
                                      <p:to>
                                        <p:strVal val="visible"/>
                                      </p:to>
                                    </p:set>
                                    <p:animEffect transition="in" filter="fade">
                                      <p:cBhvr>
                                        <p:cTn id="26" dur="500"/>
                                        <p:tgtEl>
                                          <p:spTgt spid="8">
                                            <p:graphicEl>
                                              <a:dgm id="{B898A011-164A-4E4F-B52F-62D84070F49E}"/>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8">
                                            <p:graphicEl>
                                              <a:dgm id="{382D6E98-98D5-8C46-8E7D-CFF9A533BF70}"/>
                                            </p:graphicEl>
                                          </p:spTgt>
                                        </p:tgtEl>
                                        <p:attrNameLst>
                                          <p:attrName>style.visibility</p:attrName>
                                        </p:attrNameLst>
                                      </p:cBhvr>
                                      <p:to>
                                        <p:strVal val="visible"/>
                                      </p:to>
                                    </p:set>
                                    <p:animEffect transition="in" filter="fade">
                                      <p:cBhvr>
                                        <p:cTn id="31" dur="500"/>
                                        <p:tgtEl>
                                          <p:spTgt spid="8">
                                            <p:graphicEl>
                                              <a:dgm id="{382D6E98-98D5-8C46-8E7D-CFF9A533BF70}"/>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8">
                                            <p:graphicEl>
                                              <a:dgm id="{8F459DB2-5E1A-E24D-931F-86F384A187CF}"/>
                                            </p:graphicEl>
                                          </p:spTgt>
                                        </p:tgtEl>
                                        <p:attrNameLst>
                                          <p:attrName>style.visibility</p:attrName>
                                        </p:attrNameLst>
                                      </p:cBhvr>
                                      <p:to>
                                        <p:strVal val="visible"/>
                                      </p:to>
                                    </p:set>
                                    <p:animEffect transition="in" filter="fade">
                                      <p:cBhvr>
                                        <p:cTn id="34" dur="500"/>
                                        <p:tgtEl>
                                          <p:spTgt spid="8">
                                            <p:graphicEl>
                                              <a:dgm id="{8F459DB2-5E1A-E24D-931F-86F384A187CF}"/>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8">
                                            <p:graphicEl>
                                              <a:dgm id="{027FE016-686B-8C4F-9A40-0628DE83F5FA}"/>
                                            </p:graphicEl>
                                          </p:spTgt>
                                        </p:tgtEl>
                                        <p:attrNameLst>
                                          <p:attrName>style.visibility</p:attrName>
                                        </p:attrNameLst>
                                      </p:cBhvr>
                                      <p:to>
                                        <p:strVal val="visible"/>
                                      </p:to>
                                    </p:set>
                                    <p:animEffect transition="in" filter="fade">
                                      <p:cBhvr>
                                        <p:cTn id="39" dur="500"/>
                                        <p:tgtEl>
                                          <p:spTgt spid="8">
                                            <p:graphicEl>
                                              <a:dgm id="{027FE016-686B-8C4F-9A40-0628DE83F5FA}"/>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8">
                                            <p:graphicEl>
                                              <a:dgm id="{C5E343F2-5D95-E648-A4FF-5A3C7EB36524}"/>
                                            </p:graphicEl>
                                          </p:spTgt>
                                        </p:tgtEl>
                                        <p:attrNameLst>
                                          <p:attrName>style.visibility</p:attrName>
                                        </p:attrNameLst>
                                      </p:cBhvr>
                                      <p:to>
                                        <p:strVal val="visible"/>
                                      </p:to>
                                    </p:set>
                                    <p:animEffect transition="in" filter="fade">
                                      <p:cBhvr>
                                        <p:cTn id="42" dur="500"/>
                                        <p:tgtEl>
                                          <p:spTgt spid="8">
                                            <p:graphicEl>
                                              <a:dgm id="{C5E343F2-5D95-E648-A4FF-5A3C7EB3652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8" name="Picture 4" descr="No Unauthorised Access Sign - Prosol">
            <a:extLst>
              <a:ext uri="{FF2B5EF4-FFF2-40B4-BE49-F238E27FC236}">
                <a16:creationId xmlns:a16="http://schemas.microsoft.com/office/drawing/2014/main" id="{A1DCE621-77D8-2B41-AB60-7F16168178D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929914">
            <a:off x="8874651" y="3028339"/>
            <a:ext cx="2463800" cy="3302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0" y="125245"/>
            <a:ext cx="10527957"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Who is a ‘</a:t>
            </a:r>
            <a:r>
              <a:rPr lang="en-GB" sz="3600" b="1" i="1" dirty="0">
                <a:solidFill>
                  <a:schemeClr val="bg1"/>
                </a:solidFill>
                <a:latin typeface="+mn-lt"/>
              </a:rPr>
              <a:t>trespasser</a:t>
            </a:r>
            <a:r>
              <a:rPr lang="en-GB" sz="3600" b="1" dirty="0">
                <a:solidFill>
                  <a:schemeClr val="bg1"/>
                </a:solidFill>
                <a:latin typeface="+mn-lt"/>
              </a:rPr>
              <a:t>’?...</a:t>
            </a:r>
          </a:p>
        </p:txBody>
      </p:sp>
      <p:graphicFrame>
        <p:nvGraphicFramePr>
          <p:cNvPr id="5" name="Diagram 4"/>
          <p:cNvGraphicFramePr/>
          <p:nvPr>
            <p:extLst>
              <p:ext uri="{D42A27DB-BD31-4B8C-83A1-F6EECF244321}">
                <p14:modId xmlns:p14="http://schemas.microsoft.com/office/powerpoint/2010/main" val="2836556651"/>
              </p:ext>
            </p:extLst>
          </p:nvPr>
        </p:nvGraphicFramePr>
        <p:xfrm>
          <a:off x="343516" y="1302329"/>
          <a:ext cx="6988432" cy="491713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150" name="Picture 6" descr="No Trespassing Signs | Poster Template">
            <a:extLst>
              <a:ext uri="{FF2B5EF4-FFF2-40B4-BE49-F238E27FC236}">
                <a16:creationId xmlns:a16="http://schemas.microsoft.com/office/drawing/2014/main" id="{EE9A12C0-5D1F-904A-B69C-9D146C279D1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757241" y="775718"/>
            <a:ext cx="3238500" cy="25019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5654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04356AFC-1985-6242-B9A6-51D1A8F67EEE}"/>
                                            </p:graphicEl>
                                          </p:spTgt>
                                        </p:tgtEl>
                                        <p:attrNameLst>
                                          <p:attrName>style.visibility</p:attrName>
                                        </p:attrNameLst>
                                      </p:cBhvr>
                                      <p:to>
                                        <p:strVal val="visible"/>
                                      </p:to>
                                    </p:set>
                                    <p:animEffect transition="in" filter="fade">
                                      <p:cBhvr>
                                        <p:cTn id="7" dur="500"/>
                                        <p:tgtEl>
                                          <p:spTgt spid="5">
                                            <p:graphicEl>
                                              <a:dgm id="{04356AFC-1985-6242-B9A6-51D1A8F67EE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6E0F95B6-8D0A-AE4A-BED3-FE48E0028023}"/>
                                            </p:graphicEl>
                                          </p:spTgt>
                                        </p:tgtEl>
                                        <p:attrNameLst>
                                          <p:attrName>style.visibility</p:attrName>
                                        </p:attrNameLst>
                                      </p:cBhvr>
                                      <p:to>
                                        <p:strVal val="visible"/>
                                      </p:to>
                                    </p:set>
                                    <p:animEffect transition="in" filter="fade">
                                      <p:cBhvr>
                                        <p:cTn id="12" dur="500"/>
                                        <p:tgtEl>
                                          <p:spTgt spid="5">
                                            <p:graphicEl>
                                              <a:dgm id="{6E0F95B6-8D0A-AE4A-BED3-FE48E002802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lvlOne"/>
        </p:bldSub>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6"/>
          <p:cNvSpPr txBox="1">
            <a:spLocks noChangeArrowheads="1"/>
          </p:cNvSpPr>
          <p:nvPr/>
        </p:nvSpPr>
        <p:spPr bwMode="auto">
          <a:xfrm>
            <a:off x="141134" y="1179763"/>
            <a:ext cx="8045422" cy="523220"/>
          </a:xfrm>
          <a:prstGeom prst="rect">
            <a:avLst/>
          </a:prstGeom>
          <a:solidFill>
            <a:schemeClr val="accent5">
              <a:lumMod val="60000"/>
              <a:lumOff val="40000"/>
            </a:schemeClr>
          </a:solidFill>
          <a:ln>
            <a:solidFill>
              <a:schemeClr val="tx1"/>
            </a:solidFill>
          </a:ln>
        </p:spPr>
        <p:txBody>
          <a:bodyPr wrap="square">
            <a:spAutoFit/>
          </a:bodyPr>
          <a:lstStyle>
            <a:lvl1pPr eaLnBrk="0" hangingPunct="0">
              <a:spcBef>
                <a:spcPct val="20000"/>
              </a:spcBef>
              <a:defRPr>
                <a:solidFill>
                  <a:schemeClr val="tx1"/>
                </a:solidFill>
                <a:latin typeface="Arial" panose="020B0604020202020204" pitchFamily="34" charset="0"/>
                <a:ea typeface="MS PGothic" panose="020B0600070205080204" pitchFamily="34" charset="-128"/>
              </a:defRPr>
            </a:lvl1pPr>
            <a:lvl2pPr marL="742950" indent="-285750" eaLnBrk="0" hangingPunct="0">
              <a:spcBef>
                <a:spcPct val="20000"/>
              </a:spcBef>
              <a:buChar char="–"/>
              <a:defRPr>
                <a:solidFill>
                  <a:schemeClr val="tx1"/>
                </a:solidFill>
                <a:latin typeface="Arial" panose="020B0604020202020204" pitchFamily="34" charset="0"/>
                <a:ea typeface="MS PGothic" panose="020B0600070205080204" pitchFamily="34" charset="-128"/>
              </a:defRPr>
            </a:lvl2pPr>
            <a:lvl3pPr marL="11430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3pPr>
            <a:lvl4pPr marL="16002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4pPr>
            <a:lvl5pPr marL="2057400" indent="-228600" eaLnBrk="0" hangingPunct="0">
              <a:spcBef>
                <a:spcPct val="20000"/>
              </a:spcBef>
              <a:buChar char="»"/>
              <a:defRPr>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20000"/>
              </a:spcBef>
              <a:spcAft>
                <a:spcPct val="0"/>
              </a:spcAft>
              <a:buChar char="»"/>
              <a:defRPr>
                <a:solidFill>
                  <a:schemeClr val="tx1"/>
                </a:solidFill>
                <a:latin typeface="Arial" panose="020B0604020202020204" pitchFamily="34" charset="0"/>
                <a:ea typeface="MS PGothic" panose="020B0600070205080204" pitchFamily="34" charset="-128"/>
              </a:defRPr>
            </a:lvl9pPr>
          </a:lstStyle>
          <a:p>
            <a:pPr eaLnBrk="1" hangingPunct="1">
              <a:spcBef>
                <a:spcPct val="0"/>
              </a:spcBef>
            </a:pPr>
            <a:r>
              <a:rPr lang="en-GB" altLang="en-US" sz="2800" dirty="0">
                <a:latin typeface="Calibri" panose="020F0502020204030204" pitchFamily="34" charset="0"/>
                <a:cs typeface="Arial" panose="020B0604020202020204" pitchFamily="34" charset="0"/>
              </a:rPr>
              <a:t>On entry the offender </a:t>
            </a:r>
            <a:r>
              <a:rPr lang="en-GB" altLang="en-US" sz="2800" dirty="0">
                <a:solidFill>
                  <a:srgbClr val="FF0000"/>
                </a:solidFill>
                <a:latin typeface="Calibri" panose="020F0502020204030204" pitchFamily="34" charset="0"/>
                <a:cs typeface="Arial" panose="020B0604020202020204" pitchFamily="34" charset="0"/>
              </a:rPr>
              <a:t>must have intended </a:t>
            </a:r>
            <a:r>
              <a:rPr lang="en-GB" altLang="en-US" sz="2800" dirty="0">
                <a:latin typeface="Calibri" panose="020F0502020204030204" pitchFamily="34" charset="0"/>
                <a:cs typeface="Arial" panose="020B0604020202020204" pitchFamily="34" charset="0"/>
              </a:rPr>
              <a:t>to:</a:t>
            </a:r>
          </a:p>
        </p:txBody>
      </p:sp>
      <p:sp>
        <p:nvSpPr>
          <p:cNvPr id="13" name="TextBox 12"/>
          <p:cNvSpPr txBox="1"/>
          <p:nvPr/>
        </p:nvSpPr>
        <p:spPr>
          <a:xfrm>
            <a:off x="141134" y="159771"/>
            <a:ext cx="10824519"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‘With intent to…’</a:t>
            </a:r>
          </a:p>
        </p:txBody>
      </p:sp>
      <p:graphicFrame>
        <p:nvGraphicFramePr>
          <p:cNvPr id="10" name="Diagram 9"/>
          <p:cNvGraphicFramePr/>
          <p:nvPr>
            <p:extLst>
              <p:ext uri="{D42A27DB-BD31-4B8C-83A1-F6EECF244321}">
                <p14:modId xmlns:p14="http://schemas.microsoft.com/office/powerpoint/2010/main" val="3760569446"/>
              </p:ext>
            </p:extLst>
          </p:nvPr>
        </p:nvGraphicFramePr>
        <p:xfrm>
          <a:off x="141134" y="2174839"/>
          <a:ext cx="8128000" cy="36809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5" name="Picture 2" descr="mascot Sid seagull mascot costume fancy dress custom fancy costume cosplay  theme mascotte carnival|carnival themes|carnival costumecarnival custom -  AliExpress">
            <a:extLst>
              <a:ext uri="{FF2B5EF4-FFF2-40B4-BE49-F238E27FC236}">
                <a16:creationId xmlns:a16="http://schemas.microsoft.com/office/drawing/2014/main" id="{B2793560-7F3A-9C43-8EE5-24AF9DBCCD8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05547" y="3391293"/>
            <a:ext cx="2305935" cy="299654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7C31238C-50C0-4448-B74F-3C797358A75A}"/>
              </a:ext>
            </a:extLst>
          </p:cNvPr>
          <p:cNvSpPr txBox="1"/>
          <p:nvPr/>
        </p:nvSpPr>
        <p:spPr>
          <a:xfrm rot="20404602">
            <a:off x="8705324" y="1527063"/>
            <a:ext cx="2506380" cy="1815882"/>
          </a:xfrm>
          <a:prstGeom prst="rect">
            <a:avLst/>
          </a:prstGeom>
          <a:noFill/>
        </p:spPr>
        <p:txBody>
          <a:bodyPr wrap="square" rtlCol="0">
            <a:spAutoFit/>
          </a:bodyPr>
          <a:lstStyle/>
          <a:p>
            <a:pPr algn="ctr"/>
            <a:r>
              <a:rPr lang="en-US" sz="2800" u="sng" dirty="0">
                <a:solidFill>
                  <a:srgbClr val="FF0000"/>
                </a:solidFill>
                <a:latin typeface="Arial" panose="020B0604020202020204" pitchFamily="34" charset="0"/>
                <a:cs typeface="Arial" panose="020B0604020202020204" pitchFamily="34" charset="0"/>
              </a:rPr>
              <a:t>Remember SID the Seagull! = </a:t>
            </a:r>
            <a:r>
              <a:rPr lang="en-US" sz="2800" dirty="0">
                <a:solidFill>
                  <a:srgbClr val="FF0000"/>
                </a:solidFill>
                <a:latin typeface="Arial" panose="020B0604020202020204" pitchFamily="34" charset="0"/>
                <a:cs typeface="Arial" panose="020B0604020202020204" pitchFamily="34" charset="0"/>
              </a:rPr>
              <a:t> 9(1)(A) </a:t>
            </a:r>
          </a:p>
        </p:txBody>
      </p:sp>
    </p:spTree>
    <p:extLst>
      <p:ext uri="{BB962C8B-B14F-4D97-AF65-F5344CB8AC3E}">
        <p14:creationId xmlns:p14="http://schemas.microsoft.com/office/powerpoint/2010/main" val="29345969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graphicEl>
                                              <a:dgm id="{9C7B72E2-0EC8-C94D-9186-1904760409BC}"/>
                                            </p:graphicEl>
                                          </p:spTgt>
                                        </p:tgtEl>
                                        <p:attrNameLst>
                                          <p:attrName>style.visibility</p:attrName>
                                        </p:attrNameLst>
                                      </p:cBhvr>
                                      <p:to>
                                        <p:strVal val="visible"/>
                                      </p:to>
                                    </p:set>
                                    <p:animEffect transition="in" filter="fade">
                                      <p:cBhvr>
                                        <p:cTn id="12" dur="500"/>
                                        <p:tgtEl>
                                          <p:spTgt spid="10">
                                            <p:graphicEl>
                                              <a:dgm id="{9C7B72E2-0EC8-C94D-9186-1904760409BC}"/>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0">
                                            <p:graphicEl>
                                              <a:dgm id="{6DE1421C-5990-5248-8C86-82DEA596C88A}"/>
                                            </p:graphicEl>
                                          </p:spTgt>
                                        </p:tgtEl>
                                        <p:attrNameLst>
                                          <p:attrName>style.visibility</p:attrName>
                                        </p:attrNameLst>
                                      </p:cBhvr>
                                      <p:to>
                                        <p:strVal val="visible"/>
                                      </p:to>
                                    </p:set>
                                    <p:animEffect transition="in" filter="fade">
                                      <p:cBhvr>
                                        <p:cTn id="15" dur="500"/>
                                        <p:tgtEl>
                                          <p:spTgt spid="10">
                                            <p:graphicEl>
                                              <a:dgm id="{6DE1421C-5990-5248-8C86-82DEA596C88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10">
                                            <p:graphicEl>
                                              <a:dgm id="{AF06D1DB-B014-6B4D-97A4-05488FF34F5A}"/>
                                            </p:graphicEl>
                                          </p:spTgt>
                                        </p:tgtEl>
                                        <p:attrNameLst>
                                          <p:attrName>style.visibility</p:attrName>
                                        </p:attrNameLst>
                                      </p:cBhvr>
                                      <p:to>
                                        <p:strVal val="visible"/>
                                      </p:to>
                                    </p:set>
                                    <p:animEffect transition="in" filter="fade">
                                      <p:cBhvr>
                                        <p:cTn id="20" dur="500"/>
                                        <p:tgtEl>
                                          <p:spTgt spid="10">
                                            <p:graphicEl>
                                              <a:dgm id="{AF06D1DB-B014-6B4D-97A4-05488FF34F5A}"/>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0">
                                            <p:graphicEl>
                                              <a:dgm id="{91CB3C4A-48F9-D849-AAD5-E9DA67B2AE91}"/>
                                            </p:graphicEl>
                                          </p:spTgt>
                                        </p:tgtEl>
                                        <p:attrNameLst>
                                          <p:attrName>style.visibility</p:attrName>
                                        </p:attrNameLst>
                                      </p:cBhvr>
                                      <p:to>
                                        <p:strVal val="visible"/>
                                      </p:to>
                                    </p:set>
                                    <p:animEffect transition="in" filter="fade">
                                      <p:cBhvr>
                                        <p:cTn id="23" dur="500"/>
                                        <p:tgtEl>
                                          <p:spTgt spid="10">
                                            <p:graphicEl>
                                              <a:dgm id="{91CB3C4A-48F9-D849-AAD5-E9DA67B2AE91}"/>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0">
                                            <p:graphicEl>
                                              <a:dgm id="{140E9B4E-F974-0E4A-8530-71A12182DD23}"/>
                                            </p:graphicEl>
                                          </p:spTgt>
                                        </p:tgtEl>
                                        <p:attrNameLst>
                                          <p:attrName>style.visibility</p:attrName>
                                        </p:attrNameLst>
                                      </p:cBhvr>
                                      <p:to>
                                        <p:strVal val="visible"/>
                                      </p:to>
                                    </p:set>
                                    <p:animEffect transition="in" filter="fade">
                                      <p:cBhvr>
                                        <p:cTn id="28" dur="500"/>
                                        <p:tgtEl>
                                          <p:spTgt spid="10">
                                            <p:graphicEl>
                                              <a:dgm id="{140E9B4E-F974-0E4A-8530-71A12182DD2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10">
                                            <p:graphicEl>
                                              <a:dgm id="{3E9CAA40-3F08-5F4C-899C-3999AF249FB9}"/>
                                            </p:graphicEl>
                                          </p:spTgt>
                                        </p:tgtEl>
                                        <p:attrNameLst>
                                          <p:attrName>style.visibility</p:attrName>
                                        </p:attrNameLst>
                                      </p:cBhvr>
                                      <p:to>
                                        <p:strVal val="visible"/>
                                      </p:to>
                                    </p:set>
                                    <p:animEffect transition="in" filter="fade">
                                      <p:cBhvr>
                                        <p:cTn id="31" dur="500"/>
                                        <p:tgtEl>
                                          <p:spTgt spid="10">
                                            <p:graphicEl>
                                              <a:dgm id="{3E9CAA40-3F08-5F4C-899C-3999AF249FB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10" grpId="0">
        <p:bldSub>
          <a:bldDgm bld="one"/>
        </p:bldSub>
      </p:bldGraphic>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47934"/>
            <a:ext cx="1083569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Burglary - Section 9 (1)(b) Theft Act 1968</a:t>
            </a:r>
          </a:p>
        </p:txBody>
      </p:sp>
      <p:graphicFrame>
        <p:nvGraphicFramePr>
          <p:cNvPr id="3" name="Diagram 2"/>
          <p:cNvGraphicFramePr/>
          <p:nvPr>
            <p:extLst>
              <p:ext uri="{D42A27DB-BD31-4B8C-83A1-F6EECF244321}">
                <p14:modId xmlns:p14="http://schemas.microsoft.com/office/powerpoint/2010/main" val="1924712604"/>
              </p:ext>
            </p:extLst>
          </p:nvPr>
        </p:nvGraphicFramePr>
        <p:xfrm>
          <a:off x="0" y="1208283"/>
          <a:ext cx="9033832" cy="49520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EE4B4B96-F81D-3D48-89FB-033E3F773A5F}"/>
              </a:ext>
            </a:extLst>
          </p:cNvPr>
          <p:cNvSpPr txBox="1"/>
          <p:nvPr/>
        </p:nvSpPr>
        <p:spPr>
          <a:xfrm>
            <a:off x="0" y="6160367"/>
            <a:ext cx="9759109" cy="369332"/>
          </a:xfrm>
          <a:prstGeom prst="rect">
            <a:avLst/>
          </a:prstGeom>
          <a:noFill/>
        </p:spPr>
        <p:txBody>
          <a:bodyPr wrap="square">
            <a:spAutoFit/>
          </a:bodyPr>
          <a:lstStyle/>
          <a:p>
            <a:r>
              <a:rPr lang="en-GB" altLang="en-US" dirty="0">
                <a:latin typeface="Arial" panose="020B0604020202020204" pitchFamily="34" charset="0"/>
              </a:rPr>
              <a:t>(I</a:t>
            </a:r>
            <a:r>
              <a:rPr lang="en-GB" altLang="en-US" sz="1800" dirty="0">
                <a:latin typeface="Arial" panose="020B0604020202020204" pitchFamily="34" charset="0"/>
              </a:rPr>
              <a:t>nvolves a defendant’s behaviour </a:t>
            </a:r>
            <a:r>
              <a:rPr lang="en-GB" altLang="en-US" sz="1800" b="1" dirty="0">
                <a:solidFill>
                  <a:srgbClr val="FF0000"/>
                </a:solidFill>
                <a:latin typeface="Arial" panose="020B0604020202020204" pitchFamily="34" charset="0"/>
              </a:rPr>
              <a:t>after</a:t>
            </a:r>
            <a:r>
              <a:rPr lang="en-GB" altLang="en-US" sz="1800" b="1" dirty="0">
                <a:latin typeface="Arial" panose="020B0604020202020204" pitchFamily="34" charset="0"/>
              </a:rPr>
              <a:t> </a:t>
            </a:r>
            <a:r>
              <a:rPr lang="en-GB" altLang="en-US" sz="1800" dirty="0">
                <a:latin typeface="Arial" panose="020B0604020202020204" pitchFamily="34" charset="0"/>
              </a:rPr>
              <a:t>having entered a building or part of a building)</a:t>
            </a:r>
            <a:endParaRPr lang="en-US" dirty="0"/>
          </a:p>
        </p:txBody>
      </p:sp>
      <p:pic>
        <p:nvPicPr>
          <p:cNvPr id="8194" name="Picture 2" descr="Sky logo | Logok">
            <a:extLst>
              <a:ext uri="{FF2B5EF4-FFF2-40B4-BE49-F238E27FC236}">
                <a16:creationId xmlns:a16="http://schemas.microsoft.com/office/drawing/2014/main" id="{86CA37B9-DA37-0748-8B2F-3BBB066902C8}"/>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rot="935256">
            <a:off x="9548266" y="2791755"/>
            <a:ext cx="2442819" cy="1829756"/>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Professional TV Wall Mounting in Beddau | TV Engineers | Beddau Aerials.">
            <a:extLst>
              <a:ext uri="{FF2B5EF4-FFF2-40B4-BE49-F238E27FC236}">
                <a16:creationId xmlns:a16="http://schemas.microsoft.com/office/drawing/2014/main" id="{4EFAB09B-4A4D-3F4A-9F44-F51AC2A03206}"/>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508092" y="4452696"/>
            <a:ext cx="2427855" cy="2060867"/>
          </a:xfrm>
          <a:prstGeom prst="rect">
            <a:avLst/>
          </a:prstGeom>
          <a:noFill/>
          <a:extLst>
            <a:ext uri="{909E8E84-426E-40DD-AFC4-6F175D3DCCD1}">
              <a14:hiddenFill xmlns:a14="http://schemas.microsoft.com/office/drawing/2010/main">
                <a:solidFill>
                  <a:srgbClr val="FFFFFF"/>
                </a:solidFill>
              </a14:hiddenFill>
            </a:ext>
          </a:extLst>
        </p:spPr>
      </p:pic>
      <p:pic>
        <p:nvPicPr>
          <p:cNvPr id="8198" name="Picture 6" descr="Internal Doors | Interior Doors | Wickes">
            <a:extLst>
              <a:ext uri="{FF2B5EF4-FFF2-40B4-BE49-F238E27FC236}">
                <a16:creationId xmlns:a16="http://schemas.microsoft.com/office/drawing/2014/main" id="{FB615E6A-022A-264D-AB2B-66B2FD43B8F7}"/>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508092" y="1106157"/>
            <a:ext cx="2427855" cy="181854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9AD9695-FB81-2B4B-AE90-A0A30DEABDED}"/>
              </a:ext>
            </a:extLst>
          </p:cNvPr>
          <p:cNvSpPr txBox="1"/>
          <p:nvPr/>
        </p:nvSpPr>
        <p:spPr>
          <a:xfrm>
            <a:off x="10279777" y="1090021"/>
            <a:ext cx="1784197" cy="369332"/>
          </a:xfrm>
          <a:prstGeom prst="rect">
            <a:avLst/>
          </a:prstGeom>
          <a:solidFill>
            <a:schemeClr val="bg1"/>
          </a:solidFill>
        </p:spPr>
        <p:txBody>
          <a:bodyPr wrap="square" rtlCol="0">
            <a:spAutoFit/>
          </a:bodyPr>
          <a:lstStyle/>
          <a:p>
            <a:r>
              <a:rPr lang="en-US" dirty="0">
                <a:solidFill>
                  <a:srgbClr val="FF0000"/>
                </a:solidFill>
              </a:rPr>
              <a:t>Rule of doors!</a:t>
            </a:r>
          </a:p>
        </p:txBody>
      </p:sp>
      <p:sp>
        <p:nvSpPr>
          <p:cNvPr id="2" name="Doughnut 1">
            <a:extLst>
              <a:ext uri="{FF2B5EF4-FFF2-40B4-BE49-F238E27FC236}">
                <a16:creationId xmlns:a16="http://schemas.microsoft.com/office/drawing/2014/main" id="{D2BF0645-659E-EB41-8219-FBFCE38458CA}"/>
              </a:ext>
            </a:extLst>
          </p:cNvPr>
          <p:cNvSpPr/>
          <p:nvPr/>
        </p:nvSpPr>
        <p:spPr>
          <a:xfrm>
            <a:off x="3897256" y="1828800"/>
            <a:ext cx="2031100" cy="498763"/>
          </a:xfrm>
          <a:prstGeom prst="donut">
            <a:avLst>
              <a:gd name="adj" fmla="val 4019"/>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7" name="TextBox 6">
            <a:extLst>
              <a:ext uri="{FF2B5EF4-FFF2-40B4-BE49-F238E27FC236}">
                <a16:creationId xmlns:a16="http://schemas.microsoft.com/office/drawing/2014/main" id="{1212CBB0-13DF-5A46-8A06-2CA1DF518F74}"/>
              </a:ext>
            </a:extLst>
          </p:cNvPr>
          <p:cNvSpPr txBox="1"/>
          <p:nvPr/>
        </p:nvSpPr>
        <p:spPr>
          <a:xfrm>
            <a:off x="9508093" y="6120895"/>
            <a:ext cx="2475510" cy="646331"/>
          </a:xfrm>
          <a:prstGeom prst="rect">
            <a:avLst/>
          </a:prstGeom>
          <a:solidFill>
            <a:schemeClr val="bg1"/>
          </a:solidFill>
        </p:spPr>
        <p:txBody>
          <a:bodyPr wrap="square" rtlCol="0">
            <a:spAutoFit/>
          </a:bodyPr>
          <a:lstStyle/>
          <a:p>
            <a:pPr algn="ctr"/>
            <a:r>
              <a:rPr lang="en-US" b="1" dirty="0">
                <a:solidFill>
                  <a:schemeClr val="accent6"/>
                </a:solidFill>
              </a:rPr>
              <a:t>S I = </a:t>
            </a:r>
            <a:br>
              <a:rPr lang="en-US" b="1" dirty="0">
                <a:solidFill>
                  <a:schemeClr val="accent6"/>
                </a:solidFill>
              </a:rPr>
            </a:br>
            <a:r>
              <a:rPr lang="en-US" b="1" dirty="0">
                <a:solidFill>
                  <a:schemeClr val="accent6"/>
                </a:solidFill>
              </a:rPr>
              <a:t>Simon the Sky Man!!</a:t>
            </a:r>
          </a:p>
        </p:txBody>
      </p:sp>
      <p:sp>
        <p:nvSpPr>
          <p:cNvPr id="11" name="Doughnut 10">
            <a:extLst>
              <a:ext uri="{FF2B5EF4-FFF2-40B4-BE49-F238E27FC236}">
                <a16:creationId xmlns:a16="http://schemas.microsoft.com/office/drawing/2014/main" id="{AB7E404D-9490-1646-B86D-E06A91A05227}"/>
              </a:ext>
            </a:extLst>
          </p:cNvPr>
          <p:cNvSpPr/>
          <p:nvPr/>
        </p:nvSpPr>
        <p:spPr>
          <a:xfrm>
            <a:off x="3500501" y="6059158"/>
            <a:ext cx="2199259" cy="646331"/>
          </a:xfrm>
          <a:prstGeom prst="donut">
            <a:avLst>
              <a:gd name="adj" fmla="val 4019"/>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874055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5FB6A9D-9324-1449-8FD4-083D5BEDA63D}"/>
                                            </p:graphicEl>
                                          </p:spTgt>
                                        </p:tgtEl>
                                        <p:attrNameLst>
                                          <p:attrName>style.visibility</p:attrName>
                                        </p:attrNameLst>
                                      </p:cBhvr>
                                      <p:to>
                                        <p:strVal val="visible"/>
                                      </p:to>
                                    </p:set>
                                    <p:animEffect transition="in" filter="fade">
                                      <p:cBhvr>
                                        <p:cTn id="7" dur="500"/>
                                        <p:tgtEl>
                                          <p:spTgt spid="3">
                                            <p:graphicEl>
                                              <a:dgm id="{65FB6A9D-9324-1449-8FD4-083D5BEDA63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FBF092D-E83F-9B43-9537-DEE051FC9EF4}"/>
                                            </p:graphicEl>
                                          </p:spTgt>
                                        </p:tgtEl>
                                        <p:attrNameLst>
                                          <p:attrName>style.visibility</p:attrName>
                                        </p:attrNameLst>
                                      </p:cBhvr>
                                      <p:to>
                                        <p:strVal val="visible"/>
                                      </p:to>
                                    </p:set>
                                    <p:animEffect transition="in" filter="fade">
                                      <p:cBhvr>
                                        <p:cTn id="12" dur="500"/>
                                        <p:tgtEl>
                                          <p:spTgt spid="3">
                                            <p:graphicEl>
                                              <a:dgm id="{CFBF092D-E83F-9B43-9537-DEE051FC9EF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graphicEl>
                                              <a:dgm id="{49B26948-C48E-8449-ABDA-40C92902A22E}"/>
                                            </p:graphicEl>
                                          </p:spTgt>
                                        </p:tgtEl>
                                        <p:attrNameLst>
                                          <p:attrName>style.visibility</p:attrName>
                                        </p:attrNameLst>
                                      </p:cBhvr>
                                      <p:to>
                                        <p:strVal val="visible"/>
                                      </p:to>
                                    </p:set>
                                    <p:animEffect transition="in" filter="fade">
                                      <p:cBhvr>
                                        <p:cTn id="17" dur="500"/>
                                        <p:tgtEl>
                                          <p:spTgt spid="3">
                                            <p:graphicEl>
                                              <a:dgm id="{49B26948-C48E-8449-ABDA-40C92902A22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8132" y="980407"/>
            <a:ext cx="10144898" cy="4893647"/>
          </a:xfrm>
          <a:prstGeom prst="rect">
            <a:avLst/>
          </a:prstGeom>
          <a:solidFill>
            <a:schemeClr val="accent5">
              <a:lumMod val="60000"/>
              <a:lumOff val="40000"/>
            </a:schemeClr>
          </a:solidFill>
          <a:ln>
            <a:solidFill>
              <a:schemeClr val="tx1"/>
            </a:solidFill>
          </a:ln>
        </p:spPr>
        <p:txBody>
          <a:bodyPr wrap="square">
            <a:spAutoFit/>
          </a:bodyPr>
          <a:lstStyle/>
          <a:p>
            <a:r>
              <a:rPr lang="en-GB" sz="2400" dirty="0"/>
              <a:t>WILLIAM has nowhere to sleep and therefore enters an insecure boiler house intending to find a place to bed down for the night.</a:t>
            </a:r>
            <a:br>
              <a:rPr lang="en-GB" sz="2400" dirty="0"/>
            </a:br>
            <a:endParaRPr lang="en-GB" sz="2400" dirty="0"/>
          </a:p>
          <a:p>
            <a:r>
              <a:rPr lang="en-GB" sz="2400" dirty="0"/>
              <a:t>During the night, WILLIAM is disturbed by the security guard, panics, and picks up a hammer that is on a shelf, fracturing the guard’s skull with it. </a:t>
            </a:r>
          </a:p>
          <a:p>
            <a:endParaRPr lang="en-GB" sz="2400" dirty="0"/>
          </a:p>
          <a:p>
            <a:r>
              <a:rPr lang="en-GB" sz="2400" dirty="0"/>
              <a:t>When does WILLIAM first commit burglary? </a:t>
            </a:r>
          </a:p>
          <a:p>
            <a:endParaRPr lang="en-GB" sz="2400" dirty="0"/>
          </a:p>
          <a:p>
            <a:r>
              <a:rPr lang="en-GB" sz="2400" dirty="0">
                <a:solidFill>
                  <a:srgbClr val="7030A0"/>
                </a:solidFill>
              </a:rPr>
              <a:t>A. Upon forming the intention to break into the boiler house. </a:t>
            </a:r>
          </a:p>
          <a:p>
            <a:r>
              <a:rPr lang="en-GB" sz="2400" dirty="0">
                <a:solidFill>
                  <a:schemeClr val="accent2">
                    <a:lumMod val="75000"/>
                  </a:schemeClr>
                </a:solidFill>
              </a:rPr>
              <a:t>B. Upon breaking into the boiler house. </a:t>
            </a:r>
          </a:p>
          <a:p>
            <a:r>
              <a:rPr lang="en-GB" sz="2400" dirty="0">
                <a:solidFill>
                  <a:schemeClr val="accent2"/>
                </a:solidFill>
              </a:rPr>
              <a:t>C. Upon making the decision to hit the security guard. </a:t>
            </a:r>
          </a:p>
          <a:p>
            <a:r>
              <a:rPr lang="en-GB" sz="2400" dirty="0">
                <a:solidFill>
                  <a:schemeClr val="accent6"/>
                </a:solidFill>
              </a:rPr>
              <a:t>D. Upon causing injury to the security guard.</a:t>
            </a:r>
          </a:p>
          <a:p>
            <a:endParaRPr lang="en-GB" sz="2400" dirty="0"/>
          </a:p>
        </p:txBody>
      </p:sp>
      <p:sp>
        <p:nvSpPr>
          <p:cNvPr id="2" name="Title 1"/>
          <p:cNvSpPr>
            <a:spLocks noGrp="1"/>
          </p:cNvSpPr>
          <p:nvPr>
            <p:ph type="title"/>
          </p:nvPr>
        </p:nvSpPr>
        <p:spPr>
          <a:xfrm>
            <a:off x="158132" y="218541"/>
            <a:ext cx="10515600" cy="623416"/>
          </a:xfrm>
          <a:solidFill>
            <a:schemeClr val="accent1"/>
          </a:solidFill>
        </p:spPr>
        <p:txBody>
          <a:bodyPr>
            <a:normAutofit/>
          </a:bodyPr>
          <a:lstStyle/>
          <a:p>
            <a:r>
              <a:rPr lang="en-GB" sz="3600" b="1" dirty="0">
                <a:solidFill>
                  <a:schemeClr val="bg1"/>
                </a:solidFill>
                <a:latin typeface="+mn-lt"/>
              </a:rPr>
              <a:t>Has a burglary been committed? </a:t>
            </a:r>
          </a:p>
        </p:txBody>
      </p:sp>
      <p:pic>
        <p:nvPicPr>
          <p:cNvPr id="9218" name="Picture 2" descr="Cartoon Hammer Vector Art, Icons, and Graphics for Free Download">
            <a:extLst>
              <a:ext uri="{FF2B5EF4-FFF2-40B4-BE49-F238E27FC236}">
                <a16:creationId xmlns:a16="http://schemas.microsoft.com/office/drawing/2014/main" id="{FF37F20D-CB5D-3E40-8906-4E4E317800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58200" y="3053404"/>
            <a:ext cx="2743200" cy="295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687769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575" y="303969"/>
            <a:ext cx="1067623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Aggravated Burglary – Section 10 Theft Act 1968</a:t>
            </a:r>
          </a:p>
        </p:txBody>
      </p:sp>
      <p:graphicFrame>
        <p:nvGraphicFramePr>
          <p:cNvPr id="8" name="Diagram 7"/>
          <p:cNvGraphicFramePr/>
          <p:nvPr>
            <p:extLst>
              <p:ext uri="{D42A27DB-BD31-4B8C-83A1-F6EECF244321}">
                <p14:modId xmlns:p14="http://schemas.microsoft.com/office/powerpoint/2010/main" val="463150334"/>
              </p:ext>
            </p:extLst>
          </p:nvPr>
        </p:nvGraphicFramePr>
        <p:xfrm>
          <a:off x="584056" y="2146801"/>
          <a:ext cx="8817232" cy="34939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ACECB712-D4C1-9F4B-82E9-B5C429DA4C8E}"/>
              </a:ext>
            </a:extLst>
          </p:cNvPr>
          <p:cNvSpPr txBox="1"/>
          <p:nvPr/>
        </p:nvSpPr>
        <p:spPr>
          <a:xfrm>
            <a:off x="-485036" y="1309692"/>
            <a:ext cx="10272130" cy="369332"/>
          </a:xfrm>
          <a:prstGeom prst="rect">
            <a:avLst/>
          </a:prstGeom>
          <a:noFill/>
        </p:spPr>
        <p:txBody>
          <a:bodyPr wrap="square">
            <a:spAutoFit/>
          </a:bodyPr>
          <a:lstStyle/>
          <a:p>
            <a:pPr algn="ctr"/>
            <a:r>
              <a:rPr lang="en-GB" sz="1800" dirty="0">
                <a:solidFill>
                  <a:schemeClr val="tx1"/>
                </a:solidFill>
              </a:rPr>
              <a:t>A person is guilty of aggravated burglary if he </a:t>
            </a:r>
            <a:r>
              <a:rPr lang="en-GB" sz="1800" b="1" i="1" u="sng" dirty="0">
                <a:solidFill>
                  <a:schemeClr val="accent1"/>
                </a:solidFill>
              </a:rPr>
              <a:t>commits any burglary </a:t>
            </a:r>
            <a:r>
              <a:rPr lang="en-GB" sz="1800" dirty="0">
                <a:solidFill>
                  <a:schemeClr val="tx1"/>
                </a:solidFill>
              </a:rPr>
              <a:t>&amp;</a:t>
            </a:r>
            <a:r>
              <a:rPr lang="en-GB" sz="1800" b="1" i="1" u="sng" dirty="0">
                <a:solidFill>
                  <a:schemeClr val="tx1"/>
                </a:solidFill>
              </a:rPr>
              <a:t> </a:t>
            </a:r>
            <a:r>
              <a:rPr lang="en-GB" sz="1800" b="1" i="1" u="sng" dirty="0">
                <a:solidFill>
                  <a:schemeClr val="accent1"/>
                </a:solidFill>
              </a:rPr>
              <a:t>at the time has with him</a:t>
            </a:r>
            <a:r>
              <a:rPr lang="en-GB" sz="1800" b="1" i="1" u="sng" dirty="0">
                <a:solidFill>
                  <a:schemeClr val="tx1"/>
                </a:solidFill>
              </a:rPr>
              <a:t>:</a:t>
            </a:r>
          </a:p>
        </p:txBody>
      </p:sp>
      <p:pic>
        <p:nvPicPr>
          <p:cNvPr id="11268" name="Picture 4" descr="Police weapons scheme offers £2 per knuckle-duster - BBC News">
            <a:extLst>
              <a:ext uri="{FF2B5EF4-FFF2-40B4-BE49-F238E27FC236}">
                <a16:creationId xmlns:a16="http://schemas.microsoft.com/office/drawing/2014/main" id="{B3566868-7889-E240-BF21-E490017383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1856" y="2336800"/>
            <a:ext cx="1814286"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Airsoft: UK Laws &amp; Regulations - Land Warrior Airsoft">
            <a:extLst>
              <a:ext uri="{FF2B5EF4-FFF2-40B4-BE49-F238E27FC236}">
                <a16:creationId xmlns:a16="http://schemas.microsoft.com/office/drawing/2014/main" id="{9B1A1DF1-3CD7-EA44-9A54-2189E17FDEB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135008" y="2336800"/>
            <a:ext cx="1811902"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2" name="Picture 8" descr="Armagh man accused of possession of an imitation firearm to face Crown  Court – Armagh I">
            <a:extLst>
              <a:ext uri="{FF2B5EF4-FFF2-40B4-BE49-F238E27FC236}">
                <a16:creationId xmlns:a16="http://schemas.microsoft.com/office/drawing/2014/main" id="{C0E8E3A5-B3F3-AC4E-A9AC-24F3E6905D0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948432" y="2357874"/>
            <a:ext cx="1814286" cy="1299726"/>
          </a:xfrm>
          <a:prstGeom prst="rect">
            <a:avLst/>
          </a:prstGeom>
          <a:noFill/>
          <a:extLst>
            <a:ext uri="{909E8E84-426E-40DD-AFC4-6F175D3DCCD1}">
              <a14:hiddenFill xmlns:a14="http://schemas.microsoft.com/office/drawing/2010/main">
                <a:solidFill>
                  <a:srgbClr val="FFFFFF"/>
                </a:solidFill>
              </a14:hiddenFill>
            </a:ext>
          </a:extLst>
        </p:spPr>
      </p:pic>
      <p:pic>
        <p:nvPicPr>
          <p:cNvPr id="11274" name="Picture 10" descr="273,484 Bomb Photos and Premium High Res Pictures - Getty Images">
            <a:extLst>
              <a:ext uri="{FF2B5EF4-FFF2-40B4-BE49-F238E27FC236}">
                <a16:creationId xmlns:a16="http://schemas.microsoft.com/office/drawing/2014/main" id="{73A960A0-8BE4-F94B-A13B-FBA6063A060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415886" y="2336800"/>
            <a:ext cx="1814286" cy="129972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41E3D0B-EF59-D646-94BC-02A26C22F92B}"/>
              </a:ext>
            </a:extLst>
          </p:cNvPr>
          <p:cNvSpPr txBox="1"/>
          <p:nvPr/>
        </p:nvSpPr>
        <p:spPr>
          <a:xfrm>
            <a:off x="10401134" y="1832109"/>
            <a:ext cx="1061253" cy="4123370"/>
          </a:xfrm>
          <a:prstGeom prst="rect">
            <a:avLst/>
          </a:prstGeom>
          <a:noFill/>
        </p:spPr>
        <p:txBody>
          <a:bodyPr vert="wordArtVert" wrap="square" rtlCol="0">
            <a:spAutoFit/>
          </a:bodyPr>
          <a:lstStyle/>
          <a:p>
            <a:r>
              <a:rPr lang="en-US" sz="4800" dirty="0">
                <a:solidFill>
                  <a:schemeClr val="accent1"/>
                </a:solidFill>
              </a:rPr>
              <a:t>WIFE</a:t>
            </a:r>
            <a:r>
              <a:rPr lang="en-US" dirty="0"/>
              <a:t> </a:t>
            </a:r>
          </a:p>
        </p:txBody>
      </p:sp>
    </p:spTree>
    <p:extLst>
      <p:ext uri="{BB962C8B-B14F-4D97-AF65-F5344CB8AC3E}">
        <p14:creationId xmlns:p14="http://schemas.microsoft.com/office/powerpoint/2010/main" val="1365886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C833FC9A-3076-4775-B646-32B740CFDE05}"/>
                                            </p:graphicEl>
                                          </p:spTgt>
                                        </p:tgtEl>
                                        <p:attrNameLst>
                                          <p:attrName>style.visibility</p:attrName>
                                        </p:attrNameLst>
                                      </p:cBhvr>
                                      <p:to>
                                        <p:strVal val="visible"/>
                                      </p:to>
                                    </p:set>
                                    <p:animEffect transition="in" filter="fade">
                                      <p:cBhvr>
                                        <p:cTn id="7" dur="500"/>
                                        <p:tgtEl>
                                          <p:spTgt spid="8">
                                            <p:graphicEl>
                                              <a:dgm id="{C833FC9A-3076-4775-B646-32B740CFDE0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B3F8F109-0532-4F70-9D9F-E09EED2349D3}"/>
                                            </p:graphicEl>
                                          </p:spTgt>
                                        </p:tgtEl>
                                        <p:attrNameLst>
                                          <p:attrName>style.visibility</p:attrName>
                                        </p:attrNameLst>
                                      </p:cBhvr>
                                      <p:to>
                                        <p:strVal val="visible"/>
                                      </p:to>
                                    </p:set>
                                    <p:animEffect transition="in" filter="fade">
                                      <p:cBhvr>
                                        <p:cTn id="12" dur="500"/>
                                        <p:tgtEl>
                                          <p:spTgt spid="8">
                                            <p:graphicEl>
                                              <a:dgm id="{B3F8F109-0532-4F70-9D9F-E09EED2349D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84D29FB4-07D4-4748-B09A-83B7A7E14FDA}"/>
                                            </p:graphicEl>
                                          </p:spTgt>
                                        </p:tgtEl>
                                        <p:attrNameLst>
                                          <p:attrName>style.visibility</p:attrName>
                                        </p:attrNameLst>
                                      </p:cBhvr>
                                      <p:to>
                                        <p:strVal val="visible"/>
                                      </p:to>
                                    </p:set>
                                    <p:animEffect transition="in" filter="fade">
                                      <p:cBhvr>
                                        <p:cTn id="15" dur="500"/>
                                        <p:tgtEl>
                                          <p:spTgt spid="8">
                                            <p:graphicEl>
                                              <a:dgm id="{84D29FB4-07D4-4748-B09A-83B7A7E14FD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B0BD38C6-B220-4C25-8B9A-CA638F235C65}"/>
                                            </p:graphicEl>
                                          </p:spTgt>
                                        </p:tgtEl>
                                        <p:attrNameLst>
                                          <p:attrName>style.visibility</p:attrName>
                                        </p:attrNameLst>
                                      </p:cBhvr>
                                      <p:to>
                                        <p:strVal val="visible"/>
                                      </p:to>
                                    </p:set>
                                    <p:animEffect transition="in" filter="fade">
                                      <p:cBhvr>
                                        <p:cTn id="20" dur="500"/>
                                        <p:tgtEl>
                                          <p:spTgt spid="8">
                                            <p:graphicEl>
                                              <a:dgm id="{B0BD38C6-B220-4C25-8B9A-CA638F235C6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1CA083FD-357F-4E2C-BDF4-1B1DD2679FC7}"/>
                                            </p:graphicEl>
                                          </p:spTgt>
                                        </p:tgtEl>
                                        <p:attrNameLst>
                                          <p:attrName>style.visibility</p:attrName>
                                        </p:attrNameLst>
                                      </p:cBhvr>
                                      <p:to>
                                        <p:strVal val="visible"/>
                                      </p:to>
                                    </p:set>
                                    <p:animEffect transition="in" filter="fade">
                                      <p:cBhvr>
                                        <p:cTn id="23" dur="500"/>
                                        <p:tgtEl>
                                          <p:spTgt spid="8">
                                            <p:graphicEl>
                                              <a:dgm id="{1CA083FD-357F-4E2C-BDF4-1B1DD2679FC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graphicEl>
                                              <a:dgm id="{9FD589FF-459B-4395-A330-3BF22C6D19DB}"/>
                                            </p:graphicEl>
                                          </p:spTgt>
                                        </p:tgtEl>
                                        <p:attrNameLst>
                                          <p:attrName>style.visibility</p:attrName>
                                        </p:attrNameLst>
                                      </p:cBhvr>
                                      <p:to>
                                        <p:strVal val="visible"/>
                                      </p:to>
                                    </p:set>
                                    <p:animEffect transition="in" filter="fade">
                                      <p:cBhvr>
                                        <p:cTn id="28" dur="500"/>
                                        <p:tgtEl>
                                          <p:spTgt spid="8">
                                            <p:graphicEl>
                                              <a:dgm id="{9FD589FF-459B-4395-A330-3BF22C6D19DB}"/>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graphicEl>
                                              <a:dgm id="{836BCCAD-386E-493F-AA1D-75A70D722664}"/>
                                            </p:graphicEl>
                                          </p:spTgt>
                                        </p:tgtEl>
                                        <p:attrNameLst>
                                          <p:attrName>style.visibility</p:attrName>
                                        </p:attrNameLst>
                                      </p:cBhvr>
                                      <p:to>
                                        <p:strVal val="visible"/>
                                      </p:to>
                                    </p:set>
                                    <p:animEffect transition="in" filter="fade">
                                      <p:cBhvr>
                                        <p:cTn id="31" dur="500"/>
                                        <p:tgtEl>
                                          <p:spTgt spid="8">
                                            <p:graphicEl>
                                              <a:dgm id="{836BCCAD-386E-493F-AA1D-75A70D72266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8">
                                            <p:graphicEl>
                                              <a:dgm id="{46CC6A4D-E9C1-4CDB-A467-2E5D35350CF3}"/>
                                            </p:graphicEl>
                                          </p:spTgt>
                                        </p:tgtEl>
                                        <p:attrNameLst>
                                          <p:attrName>style.visibility</p:attrName>
                                        </p:attrNameLst>
                                      </p:cBhvr>
                                      <p:to>
                                        <p:strVal val="visible"/>
                                      </p:to>
                                    </p:set>
                                    <p:animEffect transition="in" filter="fade">
                                      <p:cBhvr>
                                        <p:cTn id="36" dur="500"/>
                                        <p:tgtEl>
                                          <p:spTgt spid="8">
                                            <p:graphicEl>
                                              <a:dgm id="{46CC6A4D-E9C1-4CDB-A467-2E5D35350CF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8">
                                            <p:graphicEl>
                                              <a:dgm id="{D2F169CB-ABD4-426D-B2D4-CDE76EBE864E}"/>
                                            </p:graphicEl>
                                          </p:spTgt>
                                        </p:tgtEl>
                                        <p:attrNameLst>
                                          <p:attrName>style.visibility</p:attrName>
                                        </p:attrNameLst>
                                      </p:cBhvr>
                                      <p:to>
                                        <p:strVal val="visible"/>
                                      </p:to>
                                    </p:set>
                                    <p:animEffect transition="in" filter="fade">
                                      <p:cBhvr>
                                        <p:cTn id="39" dur="500"/>
                                        <p:tgtEl>
                                          <p:spTgt spid="8">
                                            <p:graphicEl>
                                              <a:dgm id="{D2F169CB-ABD4-426D-B2D4-CDE76EBE864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F29798-D584-4792-9B62-3F5F5C36D6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F51120-FAF3-C770-619B-DBD957AA6F7C}"/>
              </a:ext>
            </a:extLst>
          </p:cNvPr>
          <p:cNvSpPr>
            <a:spLocks noGrp="1"/>
          </p:cNvSpPr>
          <p:nvPr>
            <p:ph type="title"/>
          </p:nvPr>
        </p:nvSpPr>
        <p:spPr>
          <a:xfrm>
            <a:off x="838200" y="184805"/>
            <a:ext cx="10515600" cy="1505883"/>
          </a:xfrm>
        </p:spPr>
        <p:txBody>
          <a:bodyPr anchor="ctr">
            <a:normAutofit/>
          </a:bodyPr>
          <a:lstStyle/>
          <a:p>
            <a:r>
              <a:rPr lang="en-GB" sz="5200"/>
              <a:t>Weapon of Offence</a:t>
            </a:r>
          </a:p>
        </p:txBody>
      </p:sp>
      <p:pic>
        <p:nvPicPr>
          <p:cNvPr id="4" name="Picture 3" descr="Graphical user interface, text, application&#10;&#10;Description automatically generated">
            <a:extLst>
              <a:ext uri="{FF2B5EF4-FFF2-40B4-BE49-F238E27FC236}">
                <a16:creationId xmlns:a16="http://schemas.microsoft.com/office/drawing/2014/main" id="{CAD68C90-3AF1-97CD-FEFC-0B396EF8FD20}"/>
              </a:ext>
            </a:extLst>
          </p:cNvPr>
          <p:cNvPicPr>
            <a:picLocks noChangeAspect="1"/>
          </p:cNvPicPr>
          <p:nvPr/>
        </p:nvPicPr>
        <p:blipFill>
          <a:blip r:embed="rId2"/>
          <a:stretch>
            <a:fillRect/>
          </a:stretch>
        </p:blipFill>
        <p:spPr>
          <a:xfrm>
            <a:off x="838200" y="1922267"/>
            <a:ext cx="10512547" cy="4296621"/>
          </a:xfrm>
          <a:prstGeom prst="rect">
            <a:avLst/>
          </a:prstGeom>
        </p:spPr>
      </p:pic>
    </p:spTree>
    <p:extLst>
      <p:ext uri="{BB962C8B-B14F-4D97-AF65-F5344CB8AC3E}">
        <p14:creationId xmlns:p14="http://schemas.microsoft.com/office/powerpoint/2010/main" val="42465801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39887" y="231640"/>
            <a:ext cx="8045422" cy="623234"/>
          </a:xfrm>
          <a:prstGeom prst="rect">
            <a:avLst/>
          </a:prstGeom>
          <a:solidFill>
            <a:schemeClr val="accent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400" b="1" i="1" u="sng" dirty="0">
                <a:solidFill>
                  <a:schemeClr val="bg1"/>
                </a:solidFill>
              </a:rPr>
              <a:t>Weapon</a:t>
            </a:r>
            <a:r>
              <a:rPr lang="en-GB" sz="2400" dirty="0">
                <a:solidFill>
                  <a:schemeClr val="bg1"/>
                </a:solidFill>
              </a:rPr>
              <a:t> of offence to cause injury:</a:t>
            </a:r>
          </a:p>
        </p:txBody>
      </p:sp>
      <p:graphicFrame>
        <p:nvGraphicFramePr>
          <p:cNvPr id="6" name="Diagram 5"/>
          <p:cNvGraphicFramePr/>
          <p:nvPr>
            <p:extLst>
              <p:ext uri="{D42A27DB-BD31-4B8C-83A1-F6EECF244321}">
                <p14:modId xmlns:p14="http://schemas.microsoft.com/office/powerpoint/2010/main" val="857982657"/>
              </p:ext>
            </p:extLst>
          </p:nvPr>
        </p:nvGraphicFramePr>
        <p:xfrm>
          <a:off x="3365409" y="1290494"/>
          <a:ext cx="5316368" cy="48389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2290" name="Picture 2" descr="Stiletto flick knife buffalo horn | Outfit4Events">
            <a:extLst>
              <a:ext uri="{FF2B5EF4-FFF2-40B4-BE49-F238E27FC236}">
                <a16:creationId xmlns:a16="http://schemas.microsoft.com/office/drawing/2014/main" id="{6779A342-5498-F445-82AC-82204374047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853760" y="1995655"/>
            <a:ext cx="1593340" cy="159334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Skull Knuckle Knife">
            <a:extLst>
              <a:ext uri="{FF2B5EF4-FFF2-40B4-BE49-F238E27FC236}">
                <a16:creationId xmlns:a16="http://schemas.microsoft.com/office/drawing/2014/main" id="{6EE41B0A-695F-DE4C-900C-43CF184C49D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591576" y="1154928"/>
            <a:ext cx="1668451" cy="1390376"/>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Neptune Products Inc. Bloody Nail Spike Baseball Bat Urethane Foam Rubber  Halloween Accessory Steve's Baby Sitter Stranger Things Prop :  Amazon.co.uk: Toys &amp; Games">
            <a:extLst>
              <a:ext uri="{FF2B5EF4-FFF2-40B4-BE49-F238E27FC236}">
                <a16:creationId xmlns:a16="http://schemas.microsoft.com/office/drawing/2014/main" id="{9A18E952-4CA8-0A44-93C0-091769A75D62}"/>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9023697" y="5236153"/>
            <a:ext cx="1649382" cy="1309033"/>
          </a:xfrm>
          <a:prstGeom prst="rect">
            <a:avLst/>
          </a:prstGeom>
          <a:noFill/>
          <a:extLst>
            <a:ext uri="{909E8E84-426E-40DD-AFC4-6F175D3DCCD1}">
              <a14:hiddenFill xmlns:a14="http://schemas.microsoft.com/office/drawing/2010/main">
                <a:solidFill>
                  <a:srgbClr val="FFFFFF"/>
                </a:solidFill>
              </a14:hiddenFill>
            </a:ext>
          </a:extLst>
        </p:spPr>
      </p:pic>
      <p:pic>
        <p:nvPicPr>
          <p:cNvPr id="12296" name="Picture 8" descr="Hand Holding Butter Knife Stock Photo - Download Image Now - iStock">
            <a:extLst>
              <a:ext uri="{FF2B5EF4-FFF2-40B4-BE49-F238E27FC236}">
                <a16:creationId xmlns:a16="http://schemas.microsoft.com/office/drawing/2014/main" id="{38D2A846-9E25-3745-A2B0-8FD5C55625DD}"/>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44900" y="1290494"/>
            <a:ext cx="2309181" cy="153665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1DB72AE-AEE4-0149-AD5A-BD2EBB84A427}"/>
              </a:ext>
            </a:extLst>
          </p:cNvPr>
          <p:cNvSpPr txBox="1"/>
          <p:nvPr/>
        </p:nvSpPr>
        <p:spPr>
          <a:xfrm>
            <a:off x="744900" y="5244340"/>
            <a:ext cx="2704399" cy="646331"/>
          </a:xfrm>
          <a:prstGeom prst="rect">
            <a:avLst/>
          </a:prstGeom>
          <a:noFill/>
        </p:spPr>
        <p:txBody>
          <a:bodyPr wrap="square" rtlCol="0">
            <a:spAutoFit/>
          </a:bodyPr>
          <a:lstStyle/>
          <a:p>
            <a:r>
              <a:rPr lang="en-US" dirty="0"/>
              <a:t>We will learn more about this in a few weeks…</a:t>
            </a:r>
          </a:p>
        </p:txBody>
      </p:sp>
      <p:sp>
        <p:nvSpPr>
          <p:cNvPr id="5" name="Notched Right Arrow 4">
            <a:extLst>
              <a:ext uri="{FF2B5EF4-FFF2-40B4-BE49-F238E27FC236}">
                <a16:creationId xmlns:a16="http://schemas.microsoft.com/office/drawing/2014/main" id="{B9FAB938-5217-9843-82DF-B3E60059E813}"/>
              </a:ext>
            </a:extLst>
          </p:cNvPr>
          <p:cNvSpPr/>
          <p:nvPr/>
        </p:nvSpPr>
        <p:spPr>
          <a:xfrm rot="19382588">
            <a:off x="8150886" y="2990245"/>
            <a:ext cx="1318866" cy="326226"/>
          </a:xfrm>
          <a:prstGeom prst="notchedRightArrow">
            <a:avLst>
              <a:gd name="adj1" fmla="val 21776"/>
              <a:gd name="adj2" fmla="val 600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Notched Right Arrow 12">
            <a:extLst>
              <a:ext uri="{FF2B5EF4-FFF2-40B4-BE49-F238E27FC236}">
                <a16:creationId xmlns:a16="http://schemas.microsoft.com/office/drawing/2014/main" id="{E1B75CA2-8937-F044-A9B6-69E2A2ACD4D7}"/>
              </a:ext>
            </a:extLst>
          </p:cNvPr>
          <p:cNvSpPr/>
          <p:nvPr/>
        </p:nvSpPr>
        <p:spPr>
          <a:xfrm rot="1018693">
            <a:off x="7301839" y="5617817"/>
            <a:ext cx="1318866" cy="326226"/>
          </a:xfrm>
          <a:prstGeom prst="notchedRightArrow">
            <a:avLst>
              <a:gd name="adj1" fmla="val 21776"/>
              <a:gd name="adj2" fmla="val 600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Notched Right Arrow 13">
            <a:extLst>
              <a:ext uri="{FF2B5EF4-FFF2-40B4-BE49-F238E27FC236}">
                <a16:creationId xmlns:a16="http://schemas.microsoft.com/office/drawing/2014/main" id="{F591F009-F312-EB46-A1E4-9214EC41229A}"/>
              </a:ext>
            </a:extLst>
          </p:cNvPr>
          <p:cNvSpPr/>
          <p:nvPr/>
        </p:nvSpPr>
        <p:spPr>
          <a:xfrm rot="13282890">
            <a:off x="2385567" y="2940511"/>
            <a:ext cx="1318866" cy="326226"/>
          </a:xfrm>
          <a:prstGeom prst="notchedRightArrow">
            <a:avLst>
              <a:gd name="adj1" fmla="val 21776"/>
              <a:gd name="adj2" fmla="val 60032"/>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90301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AE68ECBE-23B2-B74E-B2DB-27574EB96583}"/>
                                            </p:graphicEl>
                                          </p:spTgt>
                                        </p:tgtEl>
                                        <p:attrNameLst>
                                          <p:attrName>style.visibility</p:attrName>
                                        </p:attrNameLst>
                                      </p:cBhvr>
                                      <p:to>
                                        <p:strVal val="visible"/>
                                      </p:to>
                                    </p:set>
                                    <p:animEffect transition="in" filter="fade">
                                      <p:cBhvr>
                                        <p:cTn id="12" dur="500"/>
                                        <p:tgtEl>
                                          <p:spTgt spid="6">
                                            <p:graphicEl>
                                              <a:dgm id="{AE68ECBE-23B2-B74E-B2DB-27574EB96583}"/>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23D9B5CA-2270-AC41-B0E5-6A321C46C91C}"/>
                                            </p:graphicEl>
                                          </p:spTgt>
                                        </p:tgtEl>
                                        <p:attrNameLst>
                                          <p:attrName>style.visibility</p:attrName>
                                        </p:attrNameLst>
                                      </p:cBhvr>
                                      <p:to>
                                        <p:strVal val="visible"/>
                                      </p:to>
                                    </p:set>
                                    <p:animEffect transition="in" filter="fade">
                                      <p:cBhvr>
                                        <p:cTn id="17" dur="500"/>
                                        <p:tgtEl>
                                          <p:spTgt spid="6">
                                            <p:graphicEl>
                                              <a:dgm id="{23D9B5CA-2270-AC41-B0E5-6A321C46C91C}"/>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189300D0-8711-1A45-B2B5-BA1DB1EFBE54}"/>
                                            </p:graphicEl>
                                          </p:spTgt>
                                        </p:tgtEl>
                                        <p:attrNameLst>
                                          <p:attrName>style.visibility</p:attrName>
                                        </p:attrNameLst>
                                      </p:cBhvr>
                                      <p:to>
                                        <p:strVal val="visible"/>
                                      </p:to>
                                    </p:set>
                                    <p:animEffect transition="in" filter="fade">
                                      <p:cBhvr>
                                        <p:cTn id="22" dur="500"/>
                                        <p:tgtEl>
                                          <p:spTgt spid="6">
                                            <p:graphicEl>
                                              <a:dgm id="{189300D0-8711-1A45-B2B5-BA1DB1EFBE5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Graphic spid="6"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722F78C3-7593-A164-3F47-B0B439B38147}"/>
              </a:ext>
            </a:extLst>
          </p:cNvPr>
          <p:cNvPicPr>
            <a:picLocks noChangeAspect="1"/>
          </p:cNvPicPr>
          <p:nvPr/>
        </p:nvPicPr>
        <p:blipFill>
          <a:blip r:embed="rId3"/>
          <a:stretch>
            <a:fillRect/>
          </a:stretch>
        </p:blipFill>
        <p:spPr>
          <a:xfrm>
            <a:off x="424543" y="174172"/>
            <a:ext cx="11342914" cy="6259286"/>
          </a:xfrm>
          <a:prstGeom prst="rect">
            <a:avLst/>
          </a:prstGeom>
        </p:spPr>
      </p:pic>
    </p:spTree>
    <p:extLst>
      <p:ext uri="{BB962C8B-B14F-4D97-AF65-F5344CB8AC3E}">
        <p14:creationId xmlns:p14="http://schemas.microsoft.com/office/powerpoint/2010/main" val="16944966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D617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Online Media 1" title="Burglary Theft Act 1968 UK law">
            <a:hlinkClick r:id="" action="ppaction://media"/>
            <a:extLst>
              <a:ext uri="{FF2B5EF4-FFF2-40B4-BE49-F238E27FC236}">
                <a16:creationId xmlns:a16="http://schemas.microsoft.com/office/drawing/2014/main" id="{16104DBB-40C3-70DA-ED42-8D2CAA224170}"/>
              </a:ext>
            </a:extLst>
          </p:cNvPr>
          <p:cNvPicPr>
            <a:picLocks noRot="1" noChangeAspect="1"/>
          </p:cNvPicPr>
          <p:nvPr>
            <a:videoFile r:link="rId1"/>
          </p:nvPr>
        </p:nvPicPr>
        <p:blipFill>
          <a:blip r:embed="rId3"/>
          <a:stretch>
            <a:fillRect/>
          </a:stretch>
        </p:blipFill>
        <p:spPr>
          <a:xfrm>
            <a:off x="1165853" y="643467"/>
            <a:ext cx="9860293" cy="5571066"/>
          </a:xfrm>
          <a:prstGeom prst="rect">
            <a:avLst/>
          </a:prstGeom>
        </p:spPr>
      </p:pic>
    </p:spTree>
    <p:extLst>
      <p:ext uri="{BB962C8B-B14F-4D97-AF65-F5344CB8AC3E}">
        <p14:creationId xmlns:p14="http://schemas.microsoft.com/office/powerpoint/2010/main" val="1434642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1033</TotalTime>
  <Words>4018</Words>
  <Application>Microsoft Office PowerPoint</Application>
  <PresentationFormat>Widescreen</PresentationFormat>
  <Paragraphs>287</Paragraphs>
  <Slides>18</Slides>
  <Notes>13</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Tahoma</vt:lpstr>
      <vt:lpstr>Office Theme</vt:lpstr>
      <vt:lpstr>Burglary</vt:lpstr>
      <vt:lpstr>Today’s aims and learning outcomes…</vt:lpstr>
      <vt:lpstr>Discuss: What is a burglary? </vt:lpstr>
      <vt:lpstr>Group Activity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Has a burglary been committed? </vt:lpstr>
      <vt:lpstr>PowerPoint Presentation</vt:lpstr>
      <vt:lpstr>Weapon of Offence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Workshop 3: Theft Act 1968 continued</dc:title>
  <dc:creator>Rhiannon Lloyd</dc:creator>
  <cp:lastModifiedBy>Kelly Andrews</cp:lastModifiedBy>
  <cp:revision>14</cp:revision>
  <dcterms:created xsi:type="dcterms:W3CDTF">2022-02-06T19:53:23Z</dcterms:created>
  <dcterms:modified xsi:type="dcterms:W3CDTF">2024-06-19T09:15:24Z</dcterms:modified>
</cp:coreProperties>
</file>