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6" r:id="rId3"/>
    <p:sldId id="266" r:id="rId4"/>
    <p:sldId id="282" r:id="rId5"/>
    <p:sldId id="267" r:id="rId6"/>
    <p:sldId id="268" r:id="rId7"/>
    <p:sldId id="270" r:id="rId8"/>
    <p:sldId id="272" r:id="rId9"/>
    <p:sldId id="281" r:id="rId10"/>
    <p:sldId id="257" r:id="rId11"/>
    <p:sldId id="279" r:id="rId12"/>
    <p:sldId id="273" r:id="rId13"/>
    <p:sldId id="284" r:id="rId14"/>
    <p:sldId id="283" r:id="rId15"/>
    <p:sldId id="285" r:id="rId16"/>
    <p:sldId id="286" r:id="rId17"/>
    <p:sldId id="278" r:id="rId18"/>
    <p:sldId id="274" r:id="rId19"/>
    <p:sldId id="275" r:id="rId20"/>
    <p:sldId id="280" r:id="rId21"/>
    <p:sldId id="265" r:id="rId22"/>
    <p:sldId id="261" r:id="rId23"/>
    <p:sldId id="287" r:id="rId24"/>
    <p:sldId id="269" r:id="rId25"/>
    <p:sldId id="271" r:id="rId26"/>
    <p:sldId id="277" r:id="rId27"/>
    <p:sldId id="276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6713F46-E21E-46CC-B003-56758AC1F13F}" v="1" dt="2023-03-02T13:24:45.5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96" y="52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34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microsoft.com/office/2015/10/relationships/revisionInfo" Target="revisionInfo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viewProps" Target="viewProps.xml"/><Relationship Id="rId8" Type="http://schemas.openxmlformats.org/officeDocument/2006/relationships/slide" Target="slides/slide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ke Durke" userId="0c974ed1-fc60-4471-bc87-793b58cadcc1" providerId="ADAL" clId="{96713F46-E21E-46CC-B003-56758AC1F13F}"/>
    <pc:docChg chg="addSld delSld modSld">
      <pc:chgData name="Mike Durke" userId="0c974ed1-fc60-4471-bc87-793b58cadcc1" providerId="ADAL" clId="{96713F46-E21E-46CC-B003-56758AC1F13F}" dt="2023-03-02T13:37:30.291" v="5" actId="14100"/>
      <pc:docMkLst>
        <pc:docMk/>
      </pc:docMkLst>
      <pc:sldChg chg="modSp mod">
        <pc:chgData name="Mike Durke" userId="0c974ed1-fc60-4471-bc87-793b58cadcc1" providerId="ADAL" clId="{96713F46-E21E-46CC-B003-56758AC1F13F}" dt="2023-03-02T13:37:30.291" v="5" actId="14100"/>
        <pc:sldMkLst>
          <pc:docMk/>
          <pc:sldMk cId="796671449" sldId="256"/>
        </pc:sldMkLst>
        <pc:spChg chg="mod">
          <ac:chgData name="Mike Durke" userId="0c974ed1-fc60-4471-bc87-793b58cadcc1" providerId="ADAL" clId="{96713F46-E21E-46CC-B003-56758AC1F13F}" dt="2023-03-02T13:37:30.291" v="5" actId="14100"/>
          <ac:spMkLst>
            <pc:docMk/>
            <pc:sldMk cId="796671449" sldId="256"/>
            <ac:spMk id="5" creationId="{00000000-0000-0000-0000-000000000000}"/>
          </ac:spMkLst>
        </pc:spChg>
        <pc:spChg chg="mod">
          <ac:chgData name="Mike Durke" userId="0c974ed1-fc60-4471-bc87-793b58cadcc1" providerId="ADAL" clId="{96713F46-E21E-46CC-B003-56758AC1F13F}" dt="2023-03-02T13:37:30.291" v="5" actId="14100"/>
          <ac:spMkLst>
            <pc:docMk/>
            <pc:sldMk cId="796671449" sldId="256"/>
            <ac:spMk id="6" creationId="{00000000-0000-0000-0000-000000000000}"/>
          </ac:spMkLst>
        </pc:spChg>
        <pc:spChg chg="mod">
          <ac:chgData name="Mike Durke" userId="0c974ed1-fc60-4471-bc87-793b58cadcc1" providerId="ADAL" clId="{96713F46-E21E-46CC-B003-56758AC1F13F}" dt="2023-03-02T13:37:30.291" v="5" actId="14100"/>
          <ac:spMkLst>
            <pc:docMk/>
            <pc:sldMk cId="796671449" sldId="256"/>
            <ac:spMk id="7" creationId="{00000000-0000-0000-0000-000000000000}"/>
          </ac:spMkLst>
        </pc:spChg>
        <pc:spChg chg="mod">
          <ac:chgData name="Mike Durke" userId="0c974ed1-fc60-4471-bc87-793b58cadcc1" providerId="ADAL" clId="{96713F46-E21E-46CC-B003-56758AC1F13F}" dt="2023-03-02T13:37:30.291" v="5" actId="14100"/>
          <ac:spMkLst>
            <pc:docMk/>
            <pc:sldMk cId="796671449" sldId="256"/>
            <ac:spMk id="8" creationId="{00000000-0000-0000-0000-000000000000}"/>
          </ac:spMkLst>
        </pc:spChg>
        <pc:spChg chg="mod">
          <ac:chgData name="Mike Durke" userId="0c974ed1-fc60-4471-bc87-793b58cadcc1" providerId="ADAL" clId="{96713F46-E21E-46CC-B003-56758AC1F13F}" dt="2023-03-02T13:37:30.291" v="5" actId="14100"/>
          <ac:spMkLst>
            <pc:docMk/>
            <pc:sldMk cId="796671449" sldId="256"/>
            <ac:spMk id="9" creationId="{00000000-0000-0000-0000-000000000000}"/>
          </ac:spMkLst>
        </pc:spChg>
        <pc:spChg chg="mod">
          <ac:chgData name="Mike Durke" userId="0c974ed1-fc60-4471-bc87-793b58cadcc1" providerId="ADAL" clId="{96713F46-E21E-46CC-B003-56758AC1F13F}" dt="2023-03-02T13:37:30.291" v="5" actId="14100"/>
          <ac:spMkLst>
            <pc:docMk/>
            <pc:sldMk cId="796671449" sldId="256"/>
            <ac:spMk id="10" creationId="{00000000-0000-0000-0000-000000000000}"/>
          </ac:spMkLst>
        </pc:spChg>
      </pc:sldChg>
      <pc:sldChg chg="del">
        <pc:chgData name="Mike Durke" userId="0c974ed1-fc60-4471-bc87-793b58cadcc1" providerId="ADAL" clId="{96713F46-E21E-46CC-B003-56758AC1F13F}" dt="2023-03-02T13:24:23.068" v="0" actId="2696"/>
        <pc:sldMkLst>
          <pc:docMk/>
          <pc:sldMk cId="1153623924" sldId="283"/>
        </pc:sldMkLst>
      </pc:sldChg>
      <pc:sldChg chg="add">
        <pc:chgData name="Mike Durke" userId="0c974ed1-fc60-4471-bc87-793b58cadcc1" providerId="ADAL" clId="{96713F46-E21E-46CC-B003-56758AC1F13F}" dt="2023-03-02T13:24:45.536" v="1"/>
        <pc:sldMkLst>
          <pc:docMk/>
          <pc:sldMk cId="1484332449" sldId="283"/>
        </pc:sldMkLst>
      </pc:sldChg>
      <pc:sldChg chg="add">
        <pc:chgData name="Mike Durke" userId="0c974ed1-fc60-4471-bc87-793b58cadcc1" providerId="ADAL" clId="{96713F46-E21E-46CC-B003-56758AC1F13F}" dt="2023-03-02T13:24:45.536" v="1"/>
        <pc:sldMkLst>
          <pc:docMk/>
          <pc:sldMk cId="2972892735" sldId="284"/>
        </pc:sldMkLst>
      </pc:sldChg>
      <pc:sldChg chg="del">
        <pc:chgData name="Mike Durke" userId="0c974ed1-fc60-4471-bc87-793b58cadcc1" providerId="ADAL" clId="{96713F46-E21E-46CC-B003-56758AC1F13F}" dt="2023-03-02T13:24:23.068" v="0" actId="2696"/>
        <pc:sldMkLst>
          <pc:docMk/>
          <pc:sldMk cId="3791620378" sldId="284"/>
        </pc:sldMkLst>
      </pc:sldChg>
      <pc:sldChg chg="add">
        <pc:chgData name="Mike Durke" userId="0c974ed1-fc60-4471-bc87-793b58cadcc1" providerId="ADAL" clId="{96713F46-E21E-46CC-B003-56758AC1F13F}" dt="2023-03-02T13:24:45.536" v="1"/>
        <pc:sldMkLst>
          <pc:docMk/>
          <pc:sldMk cId="59744908" sldId="285"/>
        </pc:sldMkLst>
      </pc:sldChg>
      <pc:sldChg chg="del">
        <pc:chgData name="Mike Durke" userId="0c974ed1-fc60-4471-bc87-793b58cadcc1" providerId="ADAL" clId="{96713F46-E21E-46CC-B003-56758AC1F13F}" dt="2023-03-02T13:24:23.068" v="0" actId="2696"/>
        <pc:sldMkLst>
          <pc:docMk/>
          <pc:sldMk cId="2945301161" sldId="285"/>
        </pc:sldMkLst>
      </pc:sldChg>
      <pc:sldChg chg="modSp add mod">
        <pc:chgData name="Mike Durke" userId="0c974ed1-fc60-4471-bc87-793b58cadcc1" providerId="ADAL" clId="{96713F46-E21E-46CC-B003-56758AC1F13F}" dt="2023-03-02T13:25:46.883" v="3" actId="1076"/>
        <pc:sldMkLst>
          <pc:docMk/>
          <pc:sldMk cId="2418402658" sldId="286"/>
        </pc:sldMkLst>
        <pc:picChg chg="mod">
          <ac:chgData name="Mike Durke" userId="0c974ed1-fc60-4471-bc87-793b58cadcc1" providerId="ADAL" clId="{96713F46-E21E-46CC-B003-56758AC1F13F}" dt="2023-03-02T13:25:43.615" v="2" actId="14100"/>
          <ac:picMkLst>
            <pc:docMk/>
            <pc:sldMk cId="2418402658" sldId="286"/>
            <ac:picMk id="2" creationId="{00000000-0000-0000-0000-000000000000}"/>
          </ac:picMkLst>
        </pc:picChg>
        <pc:picChg chg="mod">
          <ac:chgData name="Mike Durke" userId="0c974ed1-fc60-4471-bc87-793b58cadcc1" providerId="ADAL" clId="{96713F46-E21E-46CC-B003-56758AC1F13F}" dt="2023-03-02T13:25:46.883" v="3" actId="1076"/>
          <ac:picMkLst>
            <pc:docMk/>
            <pc:sldMk cId="2418402658" sldId="286"/>
            <ac:picMk id="4" creationId="{00000000-0000-0000-0000-000000000000}"/>
          </ac:picMkLst>
        </pc:picChg>
      </pc:sldChg>
      <pc:sldChg chg="del">
        <pc:chgData name="Mike Durke" userId="0c974ed1-fc60-4471-bc87-793b58cadcc1" providerId="ADAL" clId="{96713F46-E21E-46CC-B003-56758AC1F13F}" dt="2023-03-02T13:24:23.068" v="0" actId="2696"/>
        <pc:sldMkLst>
          <pc:docMk/>
          <pc:sldMk cId="3706740613" sldId="286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4B01E-2922-4569-A02E-A8314C77884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A61D3-7CA0-44B6-91F1-0486BED8B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7086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4B01E-2922-4569-A02E-A8314C77884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A61D3-7CA0-44B6-91F1-0486BED8B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8162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4B01E-2922-4569-A02E-A8314C77884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A61D3-7CA0-44B6-91F1-0486BED8B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9770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4B01E-2922-4569-A02E-A8314C77884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A61D3-7CA0-44B6-91F1-0486BED8B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6137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4B01E-2922-4569-A02E-A8314C77884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A61D3-7CA0-44B6-91F1-0486BED8B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896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4B01E-2922-4569-A02E-A8314C77884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A61D3-7CA0-44B6-91F1-0486BED8B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5988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4B01E-2922-4569-A02E-A8314C77884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A61D3-7CA0-44B6-91F1-0486BED8B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5750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4B01E-2922-4569-A02E-A8314C77884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A61D3-7CA0-44B6-91F1-0486BED8B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8879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4B01E-2922-4569-A02E-A8314C77884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A61D3-7CA0-44B6-91F1-0486BED8B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96201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4B01E-2922-4569-A02E-A8314C77884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A61D3-7CA0-44B6-91F1-0486BED8B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0678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4B01E-2922-4569-A02E-A8314C77884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A61D3-7CA0-44B6-91F1-0486BED8B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8632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4F1691-8183-47B6-B283-46B4DACE64FC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3/2/2023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026063-17C8-47C7-93EA-B3E3B4371C1F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41797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17F4FC-9098-458A-BADE-6677417F0A74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3/2/2023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D7E830-920D-47BD-82DF-5F8BC934E188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22691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47A0E-09DA-48F3-A680-61F549BF311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3/2/2023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CDA63F-0B74-45A0-81CE-44B553804C90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85434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5BCEF-36A8-49F8-B889-582BD72BDFB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3/2/2023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46D84B-0A85-43B8-8361-8FD4E64FA378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5169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2AE3C9-CD05-43F9-9CA3-6910ED2DDC33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3/2/2023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2908D1-8FD1-46F7-9FA7-5731F5E28162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09777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46373D-B010-4BF6-BE41-EAD7081E9B98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3/2/2023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597596-2A70-464A-84B7-F229EFD92258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026535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24898F-19B2-4EB6-BDE2-0F4E81701E75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3/2/2023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726DA-D45F-4D0C-853D-A57CDB0CFC4E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997586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46A730-D570-47DE-8E26-A96CCF2EDEB6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3/2/2023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F92274-85E3-439A-A5EB-1B737438586E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77606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553075-8D10-4560-B8A5-A42C4AEC26FC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3/2/2023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C4630D-9011-4E28-A383-BF33152E433F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76460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B36BAD-5244-4971-A399-BEC3ADAEE1C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3/2/2023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29875D-AD38-4D7E-A83A-C41A4B9D4008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593683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87E102-8507-4654-A6C5-C2DC1CE40037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3/2/2023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85A169-DE4E-44F1-A7D3-EE5E7EE162EC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85043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94B01E-2922-4569-A02E-A8314C77884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6A61D3-7CA0-44B6-91F1-0486BED8B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78616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B0BBA05-6F44-40C2-BDCC-38697064796A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3/2/2023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24DB0C1-C082-4BCE-9563-712B7F340B1F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21339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blog.visme.co/public-speaking-tips-presentation-tips/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ingerpublicspeaking.com/about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d.com/talks/david_s_rose_on_pitching_to_vcs" TargetMode="External"/><Relationship Id="rId2" Type="http://schemas.openxmlformats.org/officeDocument/2006/relationships/hyperlink" Target="http://tedxtalks.ted.com/video/TEDxTokyo-Garr-Reynolds-Lessons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www.youtube.com/watch?v=NyE1Kz0e--0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killsyouneed.com/present/writing-your-presentation.html#ixzz329iawbih" TargetMode="Externa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516863"/>
            <a:ext cx="9144000" cy="993100"/>
          </a:xfrm>
          <a:ln w="57150">
            <a:solidFill>
              <a:schemeClr val="tx1"/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/>
              <a:t>Presentation Skills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Mike Durke</a:t>
            </a:r>
          </a:p>
        </p:txBody>
      </p:sp>
      <p:sp>
        <p:nvSpPr>
          <p:cNvPr id="5" name="Rectangle 4"/>
          <p:cNvSpPr/>
          <p:nvPr/>
        </p:nvSpPr>
        <p:spPr>
          <a:xfrm>
            <a:off x="268586" y="607633"/>
            <a:ext cx="2734146" cy="1126163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To introduce a person </a:t>
            </a:r>
          </a:p>
        </p:txBody>
      </p:sp>
      <p:sp>
        <p:nvSpPr>
          <p:cNvPr id="6" name="Rectangle 5"/>
          <p:cNvSpPr/>
          <p:nvPr/>
        </p:nvSpPr>
        <p:spPr>
          <a:xfrm>
            <a:off x="4728927" y="558600"/>
            <a:ext cx="2734146" cy="1126163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To depict in a particular manner </a:t>
            </a:r>
          </a:p>
        </p:txBody>
      </p:sp>
      <p:sp>
        <p:nvSpPr>
          <p:cNvPr id="7" name="Rectangle 6"/>
          <p:cNvSpPr/>
          <p:nvPr/>
        </p:nvSpPr>
        <p:spPr>
          <a:xfrm>
            <a:off x="4728927" y="5348551"/>
            <a:ext cx="2734146" cy="1126163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To award</a:t>
            </a:r>
          </a:p>
        </p:txBody>
      </p:sp>
      <p:sp>
        <p:nvSpPr>
          <p:cNvPr id="8" name="Rectangle 7"/>
          <p:cNvSpPr/>
          <p:nvPr/>
        </p:nvSpPr>
        <p:spPr>
          <a:xfrm>
            <a:off x="268586" y="5348551"/>
            <a:ext cx="2734146" cy="1126163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To introduce to the public</a:t>
            </a:r>
          </a:p>
        </p:txBody>
      </p:sp>
      <p:sp>
        <p:nvSpPr>
          <p:cNvPr id="9" name="Rectangle 8"/>
          <p:cNvSpPr/>
          <p:nvPr/>
        </p:nvSpPr>
        <p:spPr>
          <a:xfrm>
            <a:off x="9136456" y="5257799"/>
            <a:ext cx="2734146" cy="1126163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To show/ exhibit </a:t>
            </a:r>
          </a:p>
        </p:txBody>
      </p:sp>
      <p:sp>
        <p:nvSpPr>
          <p:cNvPr id="10" name="Rectangle 9"/>
          <p:cNvSpPr/>
          <p:nvPr/>
        </p:nvSpPr>
        <p:spPr>
          <a:xfrm>
            <a:off x="9136456" y="587151"/>
            <a:ext cx="2734146" cy="1126163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To bring or suggest to the mind </a:t>
            </a:r>
          </a:p>
        </p:txBody>
      </p:sp>
    </p:spTree>
    <p:extLst>
      <p:ext uri="{BB962C8B-B14F-4D97-AF65-F5344CB8AC3E}">
        <p14:creationId xmlns:p14="http://schemas.microsoft.com/office/powerpoint/2010/main" val="7966714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90572" cy="6858000"/>
          </a:xfrm>
          <a:prstGeom prst="rect">
            <a:avLst/>
          </a:prstGeom>
          <a:gradFill>
            <a:gsLst>
              <a:gs pos="0">
                <a:srgbClr val="E3411B">
                  <a:lumMod val="90000"/>
                </a:srgbClr>
              </a:gs>
              <a:gs pos="25000">
                <a:srgbClr val="E3411B">
                  <a:lumMod val="90000"/>
                </a:srgb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sz="6600" b="1" dirty="0">
                <a:solidFill>
                  <a:srgbClr val="FFFFFF"/>
                </a:solidFill>
              </a:rPr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0574" y="801865"/>
            <a:ext cx="5712650" cy="5701571"/>
          </a:xfrm>
        </p:spPr>
        <p:txBody>
          <a:bodyPr anchor="ctr">
            <a:noAutofit/>
          </a:bodyPr>
          <a:lstStyle/>
          <a:p>
            <a:r>
              <a:rPr lang="en-GB" sz="3200" dirty="0">
                <a:solidFill>
                  <a:srgbClr val="000000"/>
                </a:solidFill>
              </a:rPr>
              <a:t>Clarify the marking system for the assignment </a:t>
            </a:r>
          </a:p>
          <a:p>
            <a:r>
              <a:rPr lang="en-GB" sz="3200" dirty="0">
                <a:solidFill>
                  <a:srgbClr val="000000"/>
                </a:solidFill>
              </a:rPr>
              <a:t>Provide insight to the context of presentations</a:t>
            </a:r>
          </a:p>
          <a:p>
            <a:r>
              <a:rPr lang="en-GB" sz="3200" dirty="0">
                <a:solidFill>
                  <a:srgbClr val="000000"/>
                </a:solidFill>
              </a:rPr>
              <a:t>A ‘presentation template’ – practical steps to follow whenever your are asked to do a presentation</a:t>
            </a:r>
          </a:p>
          <a:p>
            <a:r>
              <a:rPr lang="en-GB" sz="3200" dirty="0">
                <a:solidFill>
                  <a:srgbClr val="000000"/>
                </a:solidFill>
              </a:rPr>
              <a:t>Increase your confidence to take up the presentation challenge!!</a:t>
            </a:r>
          </a:p>
        </p:txBody>
      </p:sp>
    </p:spTree>
    <p:extLst>
      <p:ext uri="{BB962C8B-B14F-4D97-AF65-F5344CB8AC3E}">
        <p14:creationId xmlns:p14="http://schemas.microsoft.com/office/powerpoint/2010/main" val="108163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dirty="0"/>
              <a:t>Presentation marks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199" y="1605590"/>
            <a:ext cx="4031551" cy="229294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199" y="4203382"/>
            <a:ext cx="4031551" cy="228413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77294" y="1605590"/>
            <a:ext cx="3976434" cy="241777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77294" y="4215264"/>
            <a:ext cx="3976434" cy="227224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9423528" y="2621262"/>
            <a:ext cx="269532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25 marks available for each section</a:t>
            </a:r>
          </a:p>
          <a:p>
            <a:pPr algn="ctr"/>
            <a:endParaRPr lang="en-GB" sz="3200" dirty="0"/>
          </a:p>
          <a:p>
            <a:pPr algn="ctr"/>
            <a:r>
              <a:rPr lang="en-GB" sz="3200" dirty="0"/>
              <a:t>4 x 25 = 100</a:t>
            </a:r>
          </a:p>
        </p:txBody>
      </p:sp>
    </p:spTree>
    <p:extLst>
      <p:ext uri="{BB962C8B-B14F-4D97-AF65-F5344CB8AC3E}">
        <p14:creationId xmlns:p14="http://schemas.microsoft.com/office/powerpoint/2010/main" val="3488068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90572" cy="6858000"/>
          </a:xfrm>
          <a:prstGeom prst="rect">
            <a:avLst/>
          </a:prstGeom>
          <a:gradFill>
            <a:gsLst>
              <a:gs pos="0">
                <a:srgbClr val="E3411B">
                  <a:lumMod val="90000"/>
                </a:srgbClr>
              </a:gs>
              <a:gs pos="25000">
                <a:srgbClr val="E3411B">
                  <a:lumMod val="90000"/>
                </a:srgb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603" y="2053641"/>
            <a:ext cx="4702629" cy="2760098"/>
          </a:xfrm>
        </p:spPr>
        <p:txBody>
          <a:bodyPr>
            <a:normAutofit/>
          </a:bodyPr>
          <a:lstStyle/>
          <a:p>
            <a:pPr algn="ctr"/>
            <a:r>
              <a:rPr lang="en-GB" sz="5400" dirty="0">
                <a:solidFill>
                  <a:srgbClr val="FFFFFF"/>
                </a:solidFill>
              </a:rPr>
              <a:t>What is a ‘presentation’?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400" dirty="0">
              <a:solidFill>
                <a:srgbClr val="000000"/>
              </a:solidFill>
            </a:endParaRPr>
          </a:p>
          <a:p>
            <a:pPr marL="0" indent="0" algn="ctr">
              <a:buNone/>
            </a:pPr>
            <a:r>
              <a:rPr lang="en-GB" sz="4000" dirty="0">
                <a:solidFill>
                  <a:srgbClr val="000000"/>
                </a:solidFill>
              </a:rPr>
              <a:t>The formal explanation of information or ideas through verbal and non-verbal communication to a group of other people</a:t>
            </a:r>
          </a:p>
        </p:txBody>
      </p:sp>
    </p:spTree>
    <p:extLst>
      <p:ext uri="{BB962C8B-B14F-4D97-AF65-F5344CB8AC3E}">
        <p14:creationId xmlns:p14="http://schemas.microsoft.com/office/powerpoint/2010/main" val="11837390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8929" y="629266"/>
            <a:ext cx="5127031" cy="1676603"/>
          </a:xfrm>
        </p:spPr>
        <p:txBody>
          <a:bodyPr>
            <a:noAutofit/>
          </a:bodyPr>
          <a:lstStyle/>
          <a:p>
            <a:r>
              <a:rPr lang="en-GB" sz="6000" dirty="0"/>
              <a:t>Presentation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8930" y="2438400"/>
            <a:ext cx="5304001" cy="4232988"/>
          </a:xfrm>
        </p:spPr>
        <p:txBody>
          <a:bodyPr>
            <a:normAutofit/>
          </a:bodyPr>
          <a:lstStyle/>
          <a:p>
            <a:r>
              <a:rPr lang="en-GB" sz="3200" dirty="0"/>
              <a:t>What is the purpose of the presentation?</a:t>
            </a:r>
          </a:p>
          <a:p>
            <a:r>
              <a:rPr lang="en-GB" sz="3200" dirty="0"/>
              <a:t>Who is your audience? </a:t>
            </a:r>
          </a:p>
          <a:p>
            <a:r>
              <a:rPr lang="en-GB" sz="3200" dirty="0"/>
              <a:t>Be 100% clear about what you have been asked to do</a:t>
            </a:r>
          </a:p>
          <a:p>
            <a:r>
              <a:rPr lang="en-GB" sz="3200" dirty="0"/>
              <a:t>Make sure you can see the target – know what you’re aiming at!</a:t>
            </a:r>
          </a:p>
          <a:p>
            <a:endParaRPr lang="en-GB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34"/>
          <a:stretch/>
        </p:blipFill>
        <p:spPr>
          <a:xfrm>
            <a:off x="6090612" y="10"/>
            <a:ext cx="6101387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360979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7089559" cy="1325563"/>
          </a:xfrm>
        </p:spPr>
        <p:txBody>
          <a:bodyPr>
            <a:normAutofit fontScale="90000"/>
          </a:bodyPr>
          <a:lstStyle/>
          <a:p>
            <a:r>
              <a:rPr lang="en-GB" sz="6000" dirty="0"/>
              <a:t>Preparation … is everything!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183907"/>
            <a:ext cx="5257800" cy="4500977"/>
          </a:xfrm>
        </p:spPr>
        <p:txBody>
          <a:bodyPr>
            <a:normAutofit/>
          </a:bodyPr>
          <a:lstStyle/>
          <a:p>
            <a:r>
              <a:rPr lang="en-GB" sz="3200" dirty="0"/>
              <a:t>You are on the spot so you have to lead</a:t>
            </a:r>
          </a:p>
          <a:p>
            <a:r>
              <a:rPr lang="en-GB" sz="3200" dirty="0"/>
              <a:t>Read around the subject</a:t>
            </a:r>
          </a:p>
          <a:p>
            <a:r>
              <a:rPr lang="en-GB" sz="3200" dirty="0"/>
              <a:t>As your knowledge and confidence increase, the nerves will decrease</a:t>
            </a:r>
          </a:p>
          <a:p>
            <a:r>
              <a:rPr lang="en-GB" sz="3200" dirty="0"/>
              <a:t>Know what you are going to say and how you will say it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2068" y="365125"/>
            <a:ext cx="3055701" cy="2323754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6366980" y="3063393"/>
            <a:ext cx="5565878" cy="206442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marL="514350" indent="-514350">
              <a:buFont typeface="+mj-lt"/>
              <a:buAutoNum type="arabicPeriod"/>
            </a:pPr>
            <a:r>
              <a:rPr lang="en-GB" sz="2800" dirty="0"/>
              <a:t>Why are you here?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Give them your pearls of wisdom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Summarise what you have said</a:t>
            </a:r>
          </a:p>
        </p:txBody>
      </p:sp>
    </p:spTree>
    <p:extLst>
      <p:ext uri="{BB962C8B-B14F-4D97-AF65-F5344CB8AC3E}">
        <p14:creationId xmlns:p14="http://schemas.microsoft.com/office/powerpoint/2010/main" val="4182131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99" y="365125"/>
            <a:ext cx="10977979" cy="1481430"/>
          </a:xfrm>
        </p:spPr>
        <p:txBody>
          <a:bodyPr>
            <a:noAutofit/>
          </a:bodyPr>
          <a:lstStyle/>
          <a:p>
            <a:pPr algn="r"/>
            <a:r>
              <a:rPr lang="en-GB" sz="6000" dirty="0"/>
              <a:t>Organise </a:t>
            </a:r>
            <a:br>
              <a:rPr lang="en-GB" sz="6000" dirty="0"/>
            </a:br>
            <a:r>
              <a:rPr lang="en-GB" sz="6000" dirty="0"/>
              <a:t>your thoughts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365125"/>
            <a:ext cx="5615866" cy="6291707"/>
          </a:xfrm>
        </p:spPr>
        <p:txBody>
          <a:bodyPr>
            <a:normAutofit/>
          </a:bodyPr>
          <a:lstStyle/>
          <a:p>
            <a:r>
              <a:rPr lang="en-GB" sz="3200" b="1" dirty="0"/>
              <a:t>Structure</a:t>
            </a:r>
            <a:r>
              <a:rPr lang="en-GB" sz="3200" dirty="0"/>
              <a:t> gives clarity and flow whether you’re addressing conference or delivering a best man speech</a:t>
            </a:r>
          </a:p>
          <a:p>
            <a:r>
              <a:rPr lang="en-GB" sz="3200" b="1" dirty="0"/>
              <a:t>Brainstorm</a:t>
            </a:r>
            <a:r>
              <a:rPr lang="en-GB" sz="3200" dirty="0"/>
              <a:t> the topic: don’t stare at a blank page</a:t>
            </a:r>
          </a:p>
          <a:p>
            <a:r>
              <a:rPr lang="en-GB" sz="3200" b="1" dirty="0"/>
              <a:t>Commonly held v factual </a:t>
            </a:r>
            <a:r>
              <a:rPr lang="en-GB" sz="3200" dirty="0"/>
              <a:t>perspectives (remembering your audience)</a:t>
            </a:r>
          </a:p>
          <a:p>
            <a:r>
              <a:rPr lang="en-GB" sz="3200" dirty="0"/>
              <a:t>Categorise your thinking into</a:t>
            </a:r>
            <a:r>
              <a:rPr lang="en-GB" sz="3200" b="1" dirty="0"/>
              <a:t> Beginning </a:t>
            </a:r>
            <a:r>
              <a:rPr lang="en-GB" sz="3200" dirty="0"/>
              <a:t>(Intro), </a:t>
            </a:r>
            <a:r>
              <a:rPr lang="en-GB" sz="3200" b="1" dirty="0"/>
              <a:t>Middle</a:t>
            </a:r>
            <a:r>
              <a:rPr lang="en-GB" sz="3200" dirty="0"/>
              <a:t> (Main Body) and </a:t>
            </a:r>
            <a:r>
              <a:rPr lang="en-GB" sz="3200" b="1" dirty="0"/>
              <a:t>End</a:t>
            </a:r>
            <a:r>
              <a:rPr lang="en-GB" sz="3200" dirty="0"/>
              <a:t> (Conclusion)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6037" y="2614768"/>
            <a:ext cx="4325963" cy="2997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5208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83776"/>
          </a:xfrm>
        </p:spPr>
        <p:txBody>
          <a:bodyPr>
            <a:noAutofit/>
          </a:bodyPr>
          <a:lstStyle/>
          <a:p>
            <a:pPr algn="r"/>
            <a:r>
              <a:rPr lang="en-GB" sz="6000" dirty="0"/>
              <a:t>Organise </a:t>
            </a:r>
            <a:br>
              <a:rPr lang="en-GB" sz="6000" dirty="0"/>
            </a:br>
            <a:r>
              <a:rPr lang="en-GB" sz="6000" dirty="0"/>
              <a:t>your thoughts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0748" y="787216"/>
            <a:ext cx="4511040" cy="5283567"/>
          </a:xfrm>
        </p:spPr>
        <p:txBody>
          <a:bodyPr>
            <a:normAutofit lnSpcReduction="10000"/>
          </a:bodyPr>
          <a:lstStyle/>
          <a:p>
            <a:r>
              <a:rPr lang="en-GB" sz="3600" dirty="0"/>
              <a:t>Focus on the </a:t>
            </a:r>
            <a:r>
              <a:rPr lang="en-GB" sz="3600" b="1" dirty="0"/>
              <a:t>Middle section first</a:t>
            </a:r>
          </a:p>
          <a:p>
            <a:endParaRPr lang="en-GB" sz="3600" b="1" dirty="0"/>
          </a:p>
          <a:p>
            <a:r>
              <a:rPr lang="en-GB" sz="3600" dirty="0"/>
              <a:t>Then write your Intro and Conclusion</a:t>
            </a:r>
          </a:p>
          <a:p>
            <a:endParaRPr lang="en-GB" sz="3600" dirty="0"/>
          </a:p>
          <a:p>
            <a:r>
              <a:rPr lang="en-GB" sz="3600" dirty="0"/>
              <a:t>Watch the word count: </a:t>
            </a:r>
            <a:r>
              <a:rPr lang="en-GB" sz="3600" b="1" dirty="0"/>
              <a:t>fewer is better, pictures are best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2966" y="2046480"/>
            <a:ext cx="6749034" cy="3176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7722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532661"/>
            <a:ext cx="10972800" cy="5593504"/>
          </a:xfrm>
        </p:spPr>
        <p:txBody>
          <a:bodyPr/>
          <a:lstStyle/>
          <a:p>
            <a:endParaRPr lang="en-GB" dirty="0"/>
          </a:p>
          <a:p>
            <a:pPr marL="0" indent="0" algn="ctr">
              <a:buNone/>
            </a:pPr>
            <a:r>
              <a:rPr lang="en-GB" sz="6000" dirty="0"/>
              <a:t>‘Tell the audience what you're going to say, say it; then tell them what you've said.’</a:t>
            </a:r>
          </a:p>
          <a:p>
            <a:pPr marL="0" indent="0" algn="ctr">
              <a:buNone/>
            </a:pPr>
            <a:endParaRPr lang="en-GB" sz="4000" dirty="0"/>
          </a:p>
          <a:p>
            <a:pPr marL="0" indent="0" algn="ctr">
              <a:buNone/>
            </a:pPr>
            <a:r>
              <a:rPr lang="en-GB" sz="2000" dirty="0"/>
              <a:t>- </a:t>
            </a:r>
            <a:r>
              <a:rPr lang="en-GB" dirty="0"/>
              <a:t>Dale Carnegie</a:t>
            </a:r>
          </a:p>
        </p:txBody>
      </p:sp>
    </p:spTree>
    <p:extLst>
      <p:ext uri="{BB962C8B-B14F-4D97-AF65-F5344CB8AC3E}">
        <p14:creationId xmlns:p14="http://schemas.microsoft.com/office/powerpoint/2010/main" val="27251649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6000" dirty="0"/>
              <a:t>Presentation Methods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25100" y="1449125"/>
            <a:ext cx="11057299" cy="4791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73512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02637" y="356948"/>
            <a:ext cx="7259217" cy="1325563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6000" dirty="0"/>
              <a:t>Presentation methods – pros and cons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69" y="2202025"/>
            <a:ext cx="6494107" cy="4460032"/>
          </a:xfrm>
        </p:spPr>
        <p:txBody>
          <a:bodyPr anchor="t">
            <a:normAutofit lnSpcReduction="10000"/>
          </a:bodyPr>
          <a:lstStyle/>
          <a:p>
            <a:r>
              <a:rPr lang="en-GB" sz="2800" dirty="0"/>
              <a:t>Full written speech &amp; lectern notes</a:t>
            </a:r>
          </a:p>
          <a:p>
            <a:r>
              <a:rPr lang="en-GB" sz="2800" dirty="0"/>
              <a:t>OHP</a:t>
            </a:r>
          </a:p>
          <a:p>
            <a:r>
              <a:rPr lang="en-GB" sz="2800" dirty="0"/>
              <a:t>Flip charts</a:t>
            </a:r>
          </a:p>
          <a:p>
            <a:r>
              <a:rPr lang="en-GB" sz="2800" dirty="0"/>
              <a:t>Cue cards with bullet points</a:t>
            </a:r>
          </a:p>
          <a:p>
            <a:r>
              <a:rPr lang="en-GB" sz="2800" dirty="0"/>
              <a:t>Cue cards with key words</a:t>
            </a:r>
          </a:p>
          <a:p>
            <a:r>
              <a:rPr lang="en-GB" sz="2800" dirty="0"/>
              <a:t>Handouts</a:t>
            </a:r>
          </a:p>
          <a:p>
            <a:r>
              <a:rPr lang="en-GB" sz="2800" dirty="0"/>
              <a:t>Power-point slides</a:t>
            </a:r>
          </a:p>
          <a:p>
            <a:r>
              <a:rPr lang="en-GB" sz="2800" dirty="0"/>
              <a:t>New technology</a:t>
            </a:r>
          </a:p>
          <a:p>
            <a:r>
              <a:rPr lang="en-GB" sz="2800" dirty="0"/>
              <a:t>The palm of your hand</a:t>
            </a:r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68" r="-2" b="-2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972662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105" y="235671"/>
            <a:ext cx="11544801" cy="6493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28927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9200" y="685800"/>
            <a:ext cx="10733988" cy="6037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43324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487" y="333100"/>
            <a:ext cx="5112470" cy="365861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3168" y="914400"/>
            <a:ext cx="7748832" cy="5811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7449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477" y="445858"/>
            <a:ext cx="6039871" cy="452990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594478" y="6081802"/>
            <a:ext cx="58277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  <a:hlinkClick r:id="rId3"/>
              </a:rPr>
              <a:t>http://blog.visme.co/public-speaking-tips-presentation-tips/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8396" y="2326259"/>
            <a:ext cx="3925233" cy="2205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84026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56582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What about reading during a presentation?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22410" r="1" b="1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82563" y="457200"/>
            <a:ext cx="4281890" cy="5935081"/>
          </a:xfrm>
        </p:spPr>
        <p:txBody>
          <a:bodyPr anchor="ctr">
            <a:noAutofit/>
          </a:bodyPr>
          <a:lstStyle/>
          <a:p>
            <a:r>
              <a:rPr lang="en-GB" sz="2800" dirty="0">
                <a:solidFill>
                  <a:srgbClr val="FFFFFF"/>
                </a:solidFill>
              </a:rPr>
              <a:t>Don’t look down – maintain eye contact, head up, chest out</a:t>
            </a:r>
          </a:p>
          <a:p>
            <a:r>
              <a:rPr lang="en-GB" sz="2800" dirty="0">
                <a:solidFill>
                  <a:srgbClr val="FFFFFF"/>
                </a:solidFill>
              </a:rPr>
              <a:t>Never read word for word</a:t>
            </a:r>
          </a:p>
          <a:p>
            <a:r>
              <a:rPr lang="en-GB" sz="2800" dirty="0">
                <a:solidFill>
                  <a:srgbClr val="FFFFFF"/>
                </a:solidFill>
              </a:rPr>
              <a:t>One exception - brief quotations can add value by highlighting important aspects </a:t>
            </a:r>
          </a:p>
          <a:p>
            <a:r>
              <a:rPr lang="en-GB" sz="2800" dirty="0">
                <a:solidFill>
                  <a:srgbClr val="FFFFFF"/>
                </a:solidFill>
              </a:rPr>
              <a:t>Don’t read the slides if you are using </a:t>
            </a:r>
            <a:r>
              <a:rPr lang="en-GB" sz="2800" dirty="0" err="1">
                <a:solidFill>
                  <a:srgbClr val="FFFFFF"/>
                </a:solidFill>
              </a:rPr>
              <a:t>Powerpoint</a:t>
            </a:r>
            <a:r>
              <a:rPr lang="en-GB" sz="2800" dirty="0">
                <a:solidFill>
                  <a:srgbClr val="FFFFFF"/>
                </a:solidFill>
              </a:rPr>
              <a:t> – audiences can usually read for themselves</a:t>
            </a:r>
          </a:p>
        </p:txBody>
      </p:sp>
    </p:spTree>
    <p:extLst>
      <p:ext uri="{BB962C8B-B14F-4D97-AF65-F5344CB8AC3E}">
        <p14:creationId xmlns:p14="http://schemas.microsoft.com/office/powerpoint/2010/main" val="424389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60335"/>
            <a:ext cx="10972800" cy="1143000"/>
          </a:xfrm>
        </p:spPr>
        <p:txBody>
          <a:bodyPr/>
          <a:lstStyle/>
          <a:p>
            <a:pPr algn="l"/>
            <a:r>
              <a:rPr lang="en-GB" sz="6000" dirty="0"/>
              <a:t>Nerves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149968"/>
            <a:ext cx="7131728" cy="5708032"/>
          </a:xfrm>
        </p:spPr>
        <p:txBody>
          <a:bodyPr/>
          <a:lstStyle/>
          <a:p>
            <a:r>
              <a:rPr lang="en-GB" sz="3400" dirty="0"/>
              <a:t>Nerves are natural, not a problem</a:t>
            </a:r>
          </a:p>
          <a:p>
            <a:r>
              <a:rPr lang="en-GB" sz="3400" dirty="0"/>
              <a:t>Breathe deeply and slowly</a:t>
            </a:r>
          </a:p>
          <a:p>
            <a:r>
              <a:rPr lang="en-GB" sz="3400" dirty="0"/>
              <a:t>Have a drink – of water!</a:t>
            </a:r>
          </a:p>
          <a:p>
            <a:r>
              <a:rPr lang="en-GB" sz="3400" dirty="0"/>
              <a:t>Smile, look at faces, make eye contact</a:t>
            </a:r>
          </a:p>
          <a:p>
            <a:r>
              <a:rPr lang="en-GB" sz="3400" dirty="0"/>
              <a:t>They’re all on your side! (usually)</a:t>
            </a:r>
          </a:p>
          <a:p>
            <a:r>
              <a:rPr lang="en-GB" sz="3400" dirty="0"/>
              <a:t>Visualise success</a:t>
            </a:r>
          </a:p>
          <a:p>
            <a:r>
              <a:rPr lang="en-GB" sz="3400" dirty="0"/>
              <a:t>Move around</a:t>
            </a:r>
          </a:p>
          <a:p>
            <a:r>
              <a:rPr lang="en-GB" sz="3400" dirty="0"/>
              <a:t>Speak slowly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6229" y="0"/>
            <a:ext cx="5236028" cy="6873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9861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5A723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Handling questions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82563" y="195943"/>
            <a:ext cx="4281890" cy="6485123"/>
          </a:xfrm>
        </p:spPr>
        <p:txBody>
          <a:bodyPr anchor="ctr">
            <a:normAutofit/>
          </a:bodyPr>
          <a:lstStyle/>
          <a:p>
            <a:r>
              <a:rPr lang="en-GB" sz="2800" dirty="0">
                <a:solidFill>
                  <a:srgbClr val="FFFFFF"/>
                </a:solidFill>
              </a:rPr>
              <a:t>Clarify at the start if you will take questions</a:t>
            </a:r>
          </a:p>
          <a:p>
            <a:r>
              <a:rPr lang="en-GB" sz="2800" dirty="0">
                <a:solidFill>
                  <a:srgbClr val="FFFFFF"/>
                </a:solidFill>
              </a:rPr>
              <a:t>During the presentation or afterwards?</a:t>
            </a:r>
          </a:p>
          <a:p>
            <a:r>
              <a:rPr lang="en-GB" sz="2800" dirty="0">
                <a:solidFill>
                  <a:srgbClr val="FFFFFF"/>
                </a:solidFill>
              </a:rPr>
              <a:t>Listen attentively</a:t>
            </a:r>
          </a:p>
          <a:p>
            <a:r>
              <a:rPr lang="en-GB" sz="2800" dirty="0">
                <a:solidFill>
                  <a:srgbClr val="FFFFFF"/>
                </a:solidFill>
              </a:rPr>
              <a:t>Summarise the question so everyone knows what you’re answering</a:t>
            </a:r>
          </a:p>
          <a:p>
            <a:r>
              <a:rPr lang="en-GB" sz="2800" dirty="0">
                <a:solidFill>
                  <a:srgbClr val="FFFFFF"/>
                </a:solidFill>
              </a:rPr>
              <a:t>Be brief and direct</a:t>
            </a:r>
          </a:p>
          <a:p>
            <a:r>
              <a:rPr lang="en-GB" sz="2800" dirty="0">
                <a:solidFill>
                  <a:srgbClr val="FFFFFF"/>
                </a:solidFill>
              </a:rPr>
              <a:t>Be gracious, never argumentative or hostile!</a:t>
            </a:r>
          </a:p>
          <a:p>
            <a:r>
              <a:rPr lang="en-GB" sz="2800" dirty="0">
                <a:solidFill>
                  <a:srgbClr val="FFFFFF"/>
                </a:solidFill>
              </a:rPr>
              <a:t>Say if you’re not sure</a:t>
            </a:r>
          </a:p>
          <a:p>
            <a:endParaRPr lang="en-GB" sz="2000" dirty="0">
              <a:solidFill>
                <a:srgbClr val="FFFFFF"/>
              </a:solidFill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9CD4E6AE-6034-4279-B4B6-1C51A96A214B}"/>
              </a:ext>
            </a:extLst>
          </p:cNvPr>
          <p:cNvGrpSpPr/>
          <p:nvPr/>
        </p:nvGrpSpPr>
        <p:grpSpPr>
          <a:xfrm>
            <a:off x="327547" y="321733"/>
            <a:ext cx="7058306" cy="4107392"/>
            <a:chOff x="327547" y="321733"/>
            <a:chExt cx="7058306" cy="4107392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EF411F44-A656-49C5-B527-865EB93CF0B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r="3337"/>
            <a:stretch/>
          </p:blipFill>
          <p:spPr>
            <a:xfrm>
              <a:off x="327547" y="321733"/>
              <a:ext cx="7058306" cy="4107392"/>
            </a:xfrm>
            <a:prstGeom prst="rect">
              <a:avLst/>
            </a:prstGeom>
          </p:spPr>
        </p:pic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6D2265D6-5BF7-4951-BA4C-ACF692D2266D}"/>
                </a:ext>
              </a:extLst>
            </p:cNvPr>
            <p:cNvSpPr/>
            <p:nvPr/>
          </p:nvSpPr>
          <p:spPr>
            <a:xfrm>
              <a:off x="2589000" y="4058684"/>
              <a:ext cx="4582345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GB" dirty="0">
                  <a:hlinkClick r:id="rId3"/>
                </a:rPr>
                <a:t>https://www.gingerpublicspeaking.com/about</a:t>
              </a:r>
              <a:r>
                <a:rPr lang="en-GB" dirty="0"/>
                <a:t>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744720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dirty="0"/>
              <a:t>Presentation Template</a:t>
            </a:r>
          </a:p>
        </p:txBody>
      </p:sp>
      <p:sp>
        <p:nvSpPr>
          <p:cNvPr id="4" name="Rectangle 3"/>
          <p:cNvSpPr/>
          <p:nvPr/>
        </p:nvSpPr>
        <p:spPr>
          <a:xfrm>
            <a:off x="314793" y="1431967"/>
            <a:ext cx="11267608" cy="1569660"/>
          </a:xfrm>
          <a:prstGeom prst="rect">
            <a:avLst/>
          </a:prstGeom>
          <a:solidFill>
            <a:srgbClr val="FF0000"/>
          </a:solidFill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1. Prepare: </a:t>
            </a:r>
            <a:r>
              <a:rPr lang="en-GB" sz="3200" dirty="0">
                <a:solidFill>
                  <a:schemeClr val="bg1"/>
                </a:solidFill>
              </a:rPr>
              <a:t>When is presentation day? Brainstorm – blank sheet, go for it! Get the quotations book out. What will your 3 key points be? Pick your method and aides. What’s your back-up plan?</a:t>
            </a:r>
          </a:p>
        </p:txBody>
      </p:sp>
      <p:sp>
        <p:nvSpPr>
          <p:cNvPr id="5" name="Rectangle 4"/>
          <p:cNvSpPr/>
          <p:nvPr/>
        </p:nvSpPr>
        <p:spPr>
          <a:xfrm>
            <a:off x="884420" y="3190796"/>
            <a:ext cx="11047750" cy="1569660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r>
              <a:rPr lang="en-GB" sz="3200" b="1" dirty="0"/>
              <a:t>2. Practice: </a:t>
            </a:r>
            <a:r>
              <a:rPr lang="en-GB" sz="3200" dirty="0"/>
              <a:t>Rehearse and don’t be self-conscious! Be on time, never over! Remember – if in doubt leave it out. Check the venue. Be early</a:t>
            </a:r>
          </a:p>
        </p:txBody>
      </p:sp>
      <p:sp>
        <p:nvSpPr>
          <p:cNvPr id="6" name="Rectangle 5"/>
          <p:cNvSpPr/>
          <p:nvPr/>
        </p:nvSpPr>
        <p:spPr>
          <a:xfrm>
            <a:off x="1648918" y="4949625"/>
            <a:ext cx="10543082" cy="1077218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r>
              <a:rPr lang="en-GB" sz="3200" b="1" dirty="0"/>
              <a:t>3. Perform: </a:t>
            </a:r>
            <a:r>
              <a:rPr lang="en-GB" sz="3200" dirty="0"/>
              <a:t>When the spotlight is on you it is time to sing! Smile. Speak slowly. Always maintain eye contact. </a:t>
            </a:r>
          </a:p>
        </p:txBody>
      </p:sp>
    </p:spTree>
    <p:extLst>
      <p:ext uri="{BB962C8B-B14F-4D97-AF65-F5344CB8AC3E}">
        <p14:creationId xmlns:p14="http://schemas.microsoft.com/office/powerpoint/2010/main" val="118941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6239"/>
            <a:ext cx="10592446" cy="6785521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1116" y="0"/>
            <a:ext cx="884088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079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 insights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890649"/>
            <a:ext cx="10972800" cy="5235515"/>
          </a:xfrm>
        </p:spPr>
        <p:txBody>
          <a:bodyPr/>
          <a:lstStyle/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400" dirty="0"/>
              <a:t>David S Rose on pitching to Venture Capitalists</a:t>
            </a:r>
          </a:p>
          <a:p>
            <a:pPr marL="0" indent="0">
              <a:buNone/>
            </a:pPr>
            <a:r>
              <a:rPr lang="en-GB" sz="2400" dirty="0">
                <a:hlinkClick r:id="rId3"/>
              </a:rPr>
              <a:t>http://www.ted.com/talks/david_s_rose_on_pitching_to_vcs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Garr Reynolds</a:t>
            </a:r>
          </a:p>
          <a:p>
            <a:pPr marL="0" indent="0">
              <a:buNone/>
            </a:pPr>
            <a:r>
              <a:rPr lang="en-GB" sz="2400" dirty="0">
                <a:hlinkClick r:id="rId2"/>
              </a:rPr>
              <a:t>http://tedxtalks.ted.com/video/TEDxTokyo-Garr-Reynolds-Lessons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Debra Greyson </a:t>
            </a:r>
            <a:r>
              <a:rPr lang="en-GB" sz="2400" dirty="0" err="1"/>
              <a:t>Riegl</a:t>
            </a:r>
            <a:endParaRPr lang="en-GB" sz="2400" dirty="0"/>
          </a:p>
          <a:p>
            <a:pPr marL="0" indent="0">
              <a:buNone/>
            </a:pPr>
            <a:r>
              <a:rPr lang="en-GB" sz="2400" dirty="0">
                <a:hlinkClick r:id="rId4"/>
              </a:rPr>
              <a:t>https://www.youtube.com/watch?v=NyE1Kz0e--0</a:t>
            </a: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12581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16E0394-F1B8-4ECB-A1E3-8AE040641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955" y="2579300"/>
            <a:ext cx="10972800" cy="1143000"/>
          </a:xfrm>
        </p:spPr>
        <p:txBody>
          <a:bodyPr/>
          <a:lstStyle/>
          <a:p>
            <a:r>
              <a:rPr lang="en-GB" dirty="0"/>
              <a:t>Slide bank</a:t>
            </a:r>
          </a:p>
        </p:txBody>
      </p:sp>
    </p:spTree>
    <p:extLst>
      <p:ext uri="{BB962C8B-B14F-4D97-AF65-F5344CB8AC3E}">
        <p14:creationId xmlns:p14="http://schemas.microsoft.com/office/powerpoint/2010/main" val="103320324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Preparation … is everything!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57196"/>
            <a:ext cx="10515600" cy="4619767"/>
          </a:xfrm>
        </p:spPr>
        <p:txBody>
          <a:bodyPr/>
          <a:lstStyle/>
          <a:p>
            <a:r>
              <a:rPr lang="en-GB" sz="3600" dirty="0"/>
              <a:t>Be ready</a:t>
            </a:r>
          </a:p>
          <a:p>
            <a:r>
              <a:rPr lang="en-GB" sz="3600" dirty="0"/>
              <a:t>Know your stuff: you will have prepared</a:t>
            </a:r>
          </a:p>
          <a:p>
            <a:r>
              <a:rPr lang="en-GB" sz="3600" dirty="0"/>
              <a:t>Know the audience: size, age, gender, apostles or terrorists?</a:t>
            </a:r>
          </a:p>
          <a:p>
            <a:r>
              <a:rPr lang="en-GB" sz="3600" dirty="0"/>
              <a:t>Know the venue: size, shape, facilities</a:t>
            </a:r>
          </a:p>
          <a:p>
            <a:r>
              <a:rPr lang="en-GB" sz="3600" dirty="0"/>
              <a:t>Morning, afternoon or evening?</a:t>
            </a:r>
          </a:p>
          <a:p>
            <a:r>
              <a:rPr lang="en-GB" sz="3600" dirty="0"/>
              <a:t>How long?</a:t>
            </a:r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39737" y="3521798"/>
            <a:ext cx="3003160" cy="30600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4197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74873" y="306954"/>
            <a:ext cx="1789318" cy="5380519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What?</a:t>
            </a:r>
          </a:p>
          <a:p>
            <a:pPr algn="ctr"/>
            <a:endParaRPr lang="en-GB" sz="4000" dirty="0"/>
          </a:p>
          <a:p>
            <a:pPr algn="ctr"/>
            <a:endParaRPr lang="en-GB" sz="4000" dirty="0"/>
          </a:p>
          <a:p>
            <a:pPr algn="ctr"/>
            <a:r>
              <a:rPr lang="en-GB" sz="4000" dirty="0"/>
              <a:t>Why?</a:t>
            </a:r>
          </a:p>
          <a:p>
            <a:pPr algn="ctr"/>
            <a:endParaRPr lang="en-GB" sz="4000" dirty="0"/>
          </a:p>
          <a:p>
            <a:pPr algn="ctr"/>
            <a:endParaRPr lang="en-GB" sz="4000" dirty="0"/>
          </a:p>
          <a:p>
            <a:pPr algn="ctr"/>
            <a:r>
              <a:rPr lang="en-GB" sz="4000" dirty="0"/>
              <a:t>How?</a:t>
            </a:r>
          </a:p>
        </p:txBody>
      </p:sp>
      <p:sp>
        <p:nvSpPr>
          <p:cNvPr id="8" name="Rectangle 7"/>
          <p:cNvSpPr/>
          <p:nvPr/>
        </p:nvSpPr>
        <p:spPr>
          <a:xfrm>
            <a:off x="2181885" y="443060"/>
            <a:ext cx="956347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solidFill>
                  <a:srgbClr val="000000"/>
                </a:solidFill>
                <a:latin typeface="Open Sans"/>
              </a:rPr>
              <a:t>“What?”</a:t>
            </a:r>
            <a:r>
              <a:rPr lang="en-GB" sz="2800" dirty="0">
                <a:solidFill>
                  <a:srgbClr val="000000"/>
                </a:solidFill>
                <a:latin typeface="Open Sans"/>
              </a:rPr>
              <a:t> From the perspective of the audience, think about what is the benefit of your message.  What will they gain?</a:t>
            </a:r>
            <a:endParaRPr lang="en-GB" sz="2800" dirty="0"/>
          </a:p>
        </p:txBody>
      </p:sp>
      <p:sp>
        <p:nvSpPr>
          <p:cNvPr id="9" name="TextBox 8"/>
          <p:cNvSpPr txBox="1"/>
          <p:nvPr/>
        </p:nvSpPr>
        <p:spPr>
          <a:xfrm>
            <a:off x="461727" y="6226082"/>
            <a:ext cx="10773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GB" dirty="0">
                <a:solidFill>
                  <a:srgbClr val="003399"/>
                </a:solidFill>
                <a:latin typeface="Open Sans"/>
                <a:hlinkClick r:id="rId2"/>
              </a:rPr>
              <a:t>http://www.skillsyouneed.com/present/writing-your-presentation.html#ixzz329iawbih</a:t>
            </a:r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317687" y="1920139"/>
            <a:ext cx="9650995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solidFill>
                  <a:srgbClr val="000000"/>
                </a:solidFill>
                <a:latin typeface="Open Sans"/>
              </a:rPr>
              <a:t>“Why?” </a:t>
            </a:r>
            <a:r>
              <a:rPr lang="en-GB" sz="2800" dirty="0">
                <a:solidFill>
                  <a:srgbClr val="000000"/>
                </a:solidFill>
                <a:latin typeface="Open Sans"/>
              </a:rPr>
              <a:t>Having been told “what”, the audience will naturally then start to think about secondary questions. By following what the audience perceives as a natural route through the material they will be on your side immediately.</a:t>
            </a:r>
            <a:endParaRPr lang="en-GB" sz="2800" dirty="0"/>
          </a:p>
        </p:txBody>
      </p:sp>
      <p:sp>
        <p:nvSpPr>
          <p:cNvPr id="11" name="Rectangle 10"/>
          <p:cNvSpPr/>
          <p:nvPr/>
        </p:nvSpPr>
        <p:spPr>
          <a:xfrm>
            <a:off x="2249786" y="4258993"/>
            <a:ext cx="9427676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solidFill>
                  <a:srgbClr val="000000"/>
                </a:solidFill>
                <a:latin typeface="Open Sans"/>
              </a:rPr>
              <a:t>“How?”</a:t>
            </a:r>
            <a:r>
              <a:rPr lang="en-GB" sz="2800" dirty="0">
                <a:solidFill>
                  <a:srgbClr val="000000"/>
                </a:solidFill>
                <a:latin typeface="Open Sans"/>
              </a:rPr>
              <a:t> How are they going to achieve what you have just suggested.  Instead of telling people exactly how they </a:t>
            </a:r>
            <a:r>
              <a:rPr lang="en-GB" sz="2800" b="1" dirty="0">
                <a:solidFill>
                  <a:srgbClr val="000000"/>
                </a:solidFill>
                <a:latin typeface="Open Sans"/>
              </a:rPr>
              <a:t>should</a:t>
            </a:r>
            <a:r>
              <a:rPr lang="en-GB" sz="2800" dirty="0">
                <a:solidFill>
                  <a:srgbClr val="000000"/>
                </a:solidFill>
                <a:latin typeface="Open Sans"/>
              </a:rPr>
              <a:t> act on your message, offer suggestions as to how they </a:t>
            </a:r>
            <a:r>
              <a:rPr lang="en-GB" sz="2800" b="1" dirty="0">
                <a:solidFill>
                  <a:srgbClr val="000000"/>
                </a:solidFill>
                <a:latin typeface="Open Sans"/>
              </a:rPr>
              <a:t>can</a:t>
            </a:r>
            <a:r>
              <a:rPr lang="en-GB" sz="2800" dirty="0">
                <a:solidFill>
                  <a:srgbClr val="000000"/>
                </a:solidFill>
                <a:latin typeface="Open Sans"/>
              </a:rPr>
              <a:t> act.</a:t>
            </a:r>
            <a:r>
              <a:rPr lang="en-GB" sz="2400" dirty="0">
                <a:solidFill>
                  <a:srgbClr val="000000"/>
                </a:solidFill>
                <a:latin typeface="Open Sans"/>
              </a:rPr>
              <a:t> 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8893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  <p:bldP spid="10" grpId="0"/>
      <p:bldP spid="11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The Power of Three</a:t>
            </a:r>
          </a:p>
        </p:txBody>
      </p:sp>
      <p:sp>
        <p:nvSpPr>
          <p:cNvPr id="4" name="Rectangle 3"/>
          <p:cNvSpPr/>
          <p:nvPr/>
        </p:nvSpPr>
        <p:spPr>
          <a:xfrm>
            <a:off x="6821765" y="1589315"/>
            <a:ext cx="4763593" cy="389708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400" b="1" dirty="0"/>
          </a:p>
          <a:p>
            <a:pPr algn="ctr"/>
            <a:endParaRPr lang="en-GB" sz="4800" b="1" dirty="0"/>
          </a:p>
          <a:p>
            <a:pPr algn="ctr"/>
            <a:r>
              <a:rPr lang="en-GB" sz="4800" b="1" dirty="0"/>
              <a:t>Main Body:</a:t>
            </a:r>
          </a:p>
          <a:p>
            <a:pPr algn="ctr"/>
            <a:endParaRPr lang="en-GB" sz="4400" b="1" dirty="0"/>
          </a:p>
          <a:p>
            <a:pPr algn="ctr"/>
            <a:r>
              <a:rPr lang="en-GB" sz="4400" b="1" dirty="0"/>
              <a:t>3 points</a:t>
            </a:r>
          </a:p>
          <a:p>
            <a:pPr algn="ctr"/>
            <a:r>
              <a:rPr lang="en-GB" sz="4400" b="1" dirty="0"/>
              <a:t>3 sub points</a:t>
            </a:r>
          </a:p>
          <a:p>
            <a:pPr algn="ctr"/>
            <a:endParaRPr lang="en-GB" sz="4400" b="1" dirty="0"/>
          </a:p>
          <a:p>
            <a:pPr algn="ctr"/>
            <a:endParaRPr lang="en-GB" sz="4400" dirty="0"/>
          </a:p>
        </p:txBody>
      </p:sp>
      <p:sp>
        <p:nvSpPr>
          <p:cNvPr id="5" name="Rectangle 4"/>
          <p:cNvSpPr/>
          <p:nvPr/>
        </p:nvSpPr>
        <p:spPr>
          <a:xfrm>
            <a:off x="301082" y="2310392"/>
            <a:ext cx="6357879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800" dirty="0"/>
              <a:t>Use the </a:t>
            </a:r>
            <a:r>
              <a:rPr lang="en-GB" sz="4800" b="1" dirty="0"/>
              <a:t>‘power of 3’: </a:t>
            </a:r>
          </a:p>
          <a:p>
            <a:pPr algn="ctr"/>
            <a:endParaRPr lang="en-GB" sz="4000" b="1" dirty="0"/>
          </a:p>
          <a:p>
            <a:pPr algn="ctr"/>
            <a:r>
              <a:rPr lang="en-GB" sz="4000" dirty="0"/>
              <a:t>aides memory, recall, clarity &amp; emphasis</a:t>
            </a:r>
          </a:p>
        </p:txBody>
      </p:sp>
    </p:spTree>
    <p:extLst>
      <p:ext uri="{BB962C8B-B14F-4D97-AF65-F5344CB8AC3E}">
        <p14:creationId xmlns:p14="http://schemas.microsoft.com/office/powerpoint/2010/main" val="543446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3880" y="0"/>
            <a:ext cx="10972800" cy="857476"/>
          </a:xfrm>
        </p:spPr>
        <p:txBody>
          <a:bodyPr/>
          <a:lstStyle/>
          <a:p>
            <a:r>
              <a:rPr lang="en-GB" dirty="0"/>
              <a:t>You are asked to present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3880" y="957203"/>
            <a:ext cx="8631936" cy="5732416"/>
          </a:xfrm>
        </p:spPr>
        <p:txBody>
          <a:bodyPr/>
          <a:lstStyle/>
          <a:p>
            <a:r>
              <a:rPr lang="en-GB" dirty="0"/>
              <a:t>Who’s asked? </a:t>
            </a:r>
          </a:p>
          <a:p>
            <a:r>
              <a:rPr lang="en-GB" dirty="0"/>
              <a:t>What do they want? </a:t>
            </a:r>
          </a:p>
          <a:p>
            <a:r>
              <a:rPr lang="en-GB" dirty="0"/>
              <a:t>Is it you or your organisation they’re after? </a:t>
            </a:r>
          </a:p>
          <a:p>
            <a:r>
              <a:rPr lang="en-GB" dirty="0"/>
              <a:t>Who is in the audience? </a:t>
            </a:r>
          </a:p>
          <a:p>
            <a:r>
              <a:rPr lang="en-GB" dirty="0"/>
              <a:t>Can you do it?</a:t>
            </a:r>
          </a:p>
          <a:p>
            <a:r>
              <a:rPr lang="en-GB" dirty="0"/>
              <a:t>Do you want to/have to do it? </a:t>
            </a:r>
          </a:p>
          <a:p>
            <a:r>
              <a:rPr lang="en-GB" dirty="0"/>
              <a:t>How confident are you of success? </a:t>
            </a:r>
          </a:p>
          <a:p>
            <a:r>
              <a:rPr lang="en-GB" dirty="0"/>
              <a:t>Are you available? </a:t>
            </a:r>
          </a:p>
          <a:p>
            <a:r>
              <a:rPr lang="en-GB" dirty="0"/>
              <a:t>Confirm or refuse? </a:t>
            </a:r>
          </a:p>
          <a:p>
            <a:r>
              <a:rPr lang="en-GB" dirty="0"/>
              <a:t>Diarise!!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194431" y="857476"/>
            <a:ext cx="3605220" cy="55092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Is it time to panic and worry?</a:t>
            </a:r>
          </a:p>
          <a:p>
            <a:pPr algn="ctr"/>
            <a:endParaRPr lang="en-GB" sz="4400" dirty="0"/>
          </a:p>
          <a:p>
            <a:pPr algn="ctr"/>
            <a:r>
              <a:rPr lang="en-GB" sz="4400" dirty="0"/>
              <a:t>Or is it time to consider, plan ahead and prepare?</a:t>
            </a:r>
          </a:p>
        </p:txBody>
      </p:sp>
    </p:spTree>
    <p:extLst>
      <p:ext uri="{BB962C8B-B14F-4D97-AF65-F5344CB8AC3E}">
        <p14:creationId xmlns:p14="http://schemas.microsoft.com/office/powerpoint/2010/main" val="1092360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966</Words>
  <Application>Microsoft Office PowerPoint</Application>
  <PresentationFormat>Widescreen</PresentationFormat>
  <Paragraphs>144</Paragraphs>
  <Slides>26</Slides>
  <Notes>0</Notes>
  <HiddenSlides>4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Arial</vt:lpstr>
      <vt:lpstr>Calibri</vt:lpstr>
      <vt:lpstr>Calibri Light</vt:lpstr>
      <vt:lpstr>Open Sans</vt:lpstr>
      <vt:lpstr>Office Theme</vt:lpstr>
      <vt:lpstr>1_Office Theme</vt:lpstr>
      <vt:lpstr>Presentation Skills </vt:lpstr>
      <vt:lpstr>Objectives</vt:lpstr>
      <vt:lpstr>Presentation marks</vt:lpstr>
      <vt:lpstr>What is a ‘presentation’?</vt:lpstr>
      <vt:lpstr>Presentation aims</vt:lpstr>
      <vt:lpstr>Preparation … is everything!</vt:lpstr>
      <vt:lpstr>Organise  your thoughts</vt:lpstr>
      <vt:lpstr>Organise  your thoughts</vt:lpstr>
      <vt:lpstr>PowerPoint Presentation</vt:lpstr>
      <vt:lpstr>Presentation Methods</vt:lpstr>
      <vt:lpstr>Presentation methods – pros and cons</vt:lpstr>
      <vt:lpstr>PowerPoint Presentation</vt:lpstr>
      <vt:lpstr>PowerPoint Presentation</vt:lpstr>
      <vt:lpstr>PowerPoint Presentation</vt:lpstr>
      <vt:lpstr>PowerPoint Presentation</vt:lpstr>
      <vt:lpstr>What about reading during a presentation?</vt:lpstr>
      <vt:lpstr>Nerves</vt:lpstr>
      <vt:lpstr>Handling questions</vt:lpstr>
      <vt:lpstr>Presentation Template</vt:lpstr>
      <vt:lpstr>PowerPoint Presentation</vt:lpstr>
      <vt:lpstr>Presentation insights</vt:lpstr>
      <vt:lpstr>Slide bank</vt:lpstr>
      <vt:lpstr>Preparation … is everything!</vt:lpstr>
      <vt:lpstr>PowerPoint Presentation</vt:lpstr>
      <vt:lpstr>The Power of Three</vt:lpstr>
      <vt:lpstr>You are asked to present 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Skills</dc:title>
  <dc:creator>Mike Durke</dc:creator>
  <cp:lastModifiedBy>Mike Durke</cp:lastModifiedBy>
  <cp:revision>2</cp:revision>
  <dcterms:created xsi:type="dcterms:W3CDTF">2018-11-12T08:31:48Z</dcterms:created>
  <dcterms:modified xsi:type="dcterms:W3CDTF">2023-03-02T13:37:35Z</dcterms:modified>
</cp:coreProperties>
</file>