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3" r:id="rId18"/>
    <p:sldId id="274" r:id="rId19"/>
    <p:sldId id="275" r:id="rId20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76" d="100"/>
          <a:sy n="76" d="100"/>
        </p:scale>
        <p:origin x="-2166" y="-96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1F4ACF-B3CC-418A-A321-922514F37C83}" type="datetimeFigureOut">
              <a:rPr lang="en-GB" smtClean="0"/>
              <a:t>10/11/2015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33AF21-A085-4A2C-AF98-9110FC31E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11217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33AF21-A085-4A2C-AF98-9110FC31EB9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43723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 smtClean="0"/>
              <a:t>This gives some appreciation of the difficulties experienced by those with visual impairments. Huge range- many of us with minor impairments that are easily corrected with lenses-therefore they do not result in a disability.</a:t>
            </a:r>
            <a:endParaRPr lang="en-US" altLang="en-US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33AF21-A085-4A2C-AF98-9110FC31EB9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3486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You tube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33AF21-A085-4A2C-AF98-9110FC31EB9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40013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Sensori</a:t>
            </a:r>
            <a:r>
              <a:rPr lang="en-GB" dirty="0" smtClean="0"/>
              <a:t>-neural (can be used to refer to both sight and hearing) </a:t>
            </a:r>
          </a:p>
          <a:p>
            <a:endParaRPr lang="en-GB" dirty="0" smtClean="0"/>
          </a:p>
          <a:p>
            <a:r>
              <a:rPr lang="en-GB" dirty="0" err="1" smtClean="0"/>
              <a:t>Sensori</a:t>
            </a:r>
            <a:r>
              <a:rPr lang="en-GB" dirty="0" smtClean="0"/>
              <a:t>-neural visual = damaged retina or optic nerve e.g. from an accident</a:t>
            </a:r>
          </a:p>
          <a:p>
            <a:endParaRPr lang="en-GB" dirty="0"/>
          </a:p>
          <a:p>
            <a:r>
              <a:rPr lang="en-GB" dirty="0" smtClean="0"/>
              <a:t>Refractive impairments – (refractive – links to light  - reduced efficiency </a:t>
            </a:r>
            <a:r>
              <a:rPr lang="en-GB" dirty="0" err="1" smtClean="0"/>
              <a:t>e.g</a:t>
            </a:r>
            <a:r>
              <a:rPr lang="en-GB" dirty="0" smtClean="0"/>
              <a:t> </a:t>
            </a:r>
            <a:r>
              <a:rPr lang="en-GB" dirty="0" err="1" smtClean="0"/>
              <a:t>catarax</a:t>
            </a:r>
            <a:r>
              <a:rPr lang="en-GB" dirty="0" smtClean="0"/>
              <a:t>)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33AF21-A085-4A2C-AF98-9110FC31EB9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84827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 smtClean="0"/>
              <a:t>Young children may not realise that they have a difficulty-they accept the experience of sight that they have, and it may not become a potential disability till need detailed visual perception for reading and writing. So important to be aware of possible signs that may indicate difficulty.</a:t>
            </a:r>
            <a:endParaRPr lang="en-US" altLang="en-US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33AF21-A085-4A2C-AF98-9110FC31EB9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421821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4 main visual signs (see slide)</a:t>
            </a:r>
          </a:p>
          <a:p>
            <a:endParaRPr lang="en-GB" dirty="0"/>
          </a:p>
          <a:p>
            <a:r>
              <a:rPr lang="en-GB" dirty="0" err="1" smtClean="0"/>
              <a:t>Styes</a:t>
            </a:r>
            <a:r>
              <a:rPr lang="en-GB" dirty="0" smtClean="0"/>
              <a:t> – little </a:t>
            </a:r>
            <a:r>
              <a:rPr lang="en-GB" dirty="0"/>
              <a:t>painful bump (also called a </a:t>
            </a:r>
            <a:r>
              <a:rPr lang="en-GB" dirty="0" smtClean="0"/>
              <a:t>hordeolum) – can have external or internal </a:t>
            </a:r>
            <a:r>
              <a:rPr lang="en-GB" dirty="0" err="1" smtClean="0"/>
              <a:t>styes</a:t>
            </a:r>
            <a:r>
              <a:rPr lang="en-GB" dirty="0" smtClean="0"/>
              <a:t>  - alongside your eye lid or in your eyelid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33AF21-A085-4A2C-AF98-9110FC31EB9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28302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Blinking also common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33AF21-A085-4A2C-AF98-9110FC31EB9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709754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20/20 vision – normal vision acuity - </a:t>
            </a:r>
            <a:r>
              <a:rPr lang="en-GB" dirty="0" smtClean="0"/>
              <a:t>you can see clearly at 20 feet what should normally be seen at that distance. </a:t>
            </a:r>
          </a:p>
          <a:p>
            <a:pPr eaLnBrk="1" hangingPunct="1"/>
            <a:endParaRPr lang="en-GB" dirty="0" smtClean="0"/>
          </a:p>
          <a:p>
            <a:pPr eaLnBrk="1" hangingPunct="1"/>
            <a:r>
              <a:rPr lang="en-GB" dirty="0" smtClean="0"/>
              <a:t>If you have 20/100 vision, it means that you must be as close as 20 feet to see what a person with normal vision can see at 100 feet.</a:t>
            </a:r>
            <a:endParaRPr lang="en-US" alt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33AF21-A085-4A2C-AF98-9110FC31EB9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3310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dirty="0" smtClean="0"/>
              <a:t>More than 6/18 and less than 3/60 – low vision </a:t>
            </a:r>
          </a:p>
          <a:p>
            <a:endParaRPr lang="en-US" dirty="0"/>
          </a:p>
          <a:p>
            <a:r>
              <a:rPr lang="en-GB" dirty="0"/>
              <a:t>Sight impairment, previously called ‘partial sight’, is usually defined as</a:t>
            </a:r>
            <a:r>
              <a:rPr lang="en-GB" dirty="0" smtClean="0"/>
              <a:t>:</a:t>
            </a:r>
          </a:p>
          <a:p>
            <a:endParaRPr lang="en-GB" dirty="0"/>
          </a:p>
          <a:p>
            <a:r>
              <a:rPr lang="en-GB" dirty="0"/>
              <a:t>having poor visual acuity (3/60 to 6/60) but having a full field of vision, </a:t>
            </a:r>
            <a:endParaRPr lang="en-GB" dirty="0" smtClean="0"/>
          </a:p>
          <a:p>
            <a:r>
              <a:rPr lang="en-GB" dirty="0" smtClean="0"/>
              <a:t>or </a:t>
            </a:r>
            <a:endParaRPr lang="en-GB" dirty="0"/>
          </a:p>
          <a:p>
            <a:r>
              <a:rPr lang="en-GB" dirty="0"/>
              <a:t>having a combination of slightly reduced visual acuity (up to 6/24) 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and </a:t>
            </a:r>
            <a:r>
              <a:rPr lang="en-GB" dirty="0"/>
              <a:t>a reduced field of vision or having blurriness or cloudiness in your central vision, or </a:t>
            </a:r>
            <a:endParaRPr lang="en-GB" dirty="0" smtClean="0"/>
          </a:p>
          <a:p>
            <a:endParaRPr lang="en-GB" dirty="0"/>
          </a:p>
          <a:p>
            <a:r>
              <a:rPr lang="en-GB" dirty="0"/>
              <a:t>having relatively good visual acuity (up to 6/18) but a significantly reduced field of vision</a:t>
            </a:r>
            <a:endParaRPr lang="en-GB" dirty="0">
              <a:effectLst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33AF21-A085-4A2C-AF98-9110FC31EB9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49139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youtube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33AF21-A085-4A2C-AF98-9110FC31EB9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14847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 err="1" smtClean="0"/>
              <a:t>Sensori</a:t>
            </a:r>
            <a:r>
              <a:rPr lang="en-GB" altLang="en-US" dirty="0" smtClean="0"/>
              <a:t>-neural: </a:t>
            </a:r>
          </a:p>
          <a:p>
            <a:endParaRPr lang="en-GB" altLang="en-US" dirty="0"/>
          </a:p>
          <a:p>
            <a:r>
              <a:rPr lang="en-GB" altLang="en-US" dirty="0" smtClean="0"/>
              <a:t>Inherited.</a:t>
            </a:r>
          </a:p>
          <a:p>
            <a:endParaRPr lang="en-GB" altLang="en-US" dirty="0" smtClean="0"/>
          </a:p>
          <a:p>
            <a:r>
              <a:rPr lang="en-GB" altLang="en-US" dirty="0" smtClean="0"/>
              <a:t>Maternal Rubella during pregnancy.</a:t>
            </a:r>
          </a:p>
          <a:p>
            <a:endParaRPr lang="en-GB" altLang="en-US" dirty="0" smtClean="0"/>
          </a:p>
          <a:p>
            <a:r>
              <a:rPr lang="en-GB" altLang="en-US" dirty="0" smtClean="0"/>
              <a:t>Perinatal- prematurity, low birth weight, lack of oxygen at birth.</a:t>
            </a:r>
          </a:p>
          <a:p>
            <a:endParaRPr lang="en-GB" altLang="en-US" dirty="0" smtClean="0"/>
          </a:p>
          <a:p>
            <a:r>
              <a:rPr lang="en-GB" altLang="en-US" dirty="0" smtClean="0"/>
              <a:t>Viruses- meningitis, mumps, measles.-lessening due to vaccination and vigilance.</a:t>
            </a:r>
          </a:p>
          <a:p>
            <a:endParaRPr lang="en-GB" altLang="en-US" dirty="0" smtClean="0"/>
          </a:p>
          <a:p>
            <a:r>
              <a:rPr lang="en-GB" altLang="en-US" dirty="0" smtClean="0"/>
              <a:t>Accidents- fall, explosion.  </a:t>
            </a:r>
          </a:p>
          <a:p>
            <a:endParaRPr lang="en-GB" altLang="en-US" dirty="0" smtClean="0"/>
          </a:p>
          <a:p>
            <a:r>
              <a:rPr lang="en-GB" altLang="en-US" dirty="0" smtClean="0"/>
              <a:t>None of these are directly treatable, only remediable via aids.</a:t>
            </a:r>
          </a:p>
          <a:p>
            <a:endParaRPr lang="en-GB" altLang="en-US" dirty="0" smtClean="0"/>
          </a:p>
          <a:p>
            <a:r>
              <a:rPr lang="en-GB" altLang="en-US" dirty="0" smtClean="0"/>
              <a:t>  Conductive:</a:t>
            </a:r>
          </a:p>
          <a:p>
            <a:endParaRPr lang="en-GB" altLang="en-US" dirty="0"/>
          </a:p>
          <a:p>
            <a:r>
              <a:rPr lang="en-GB" altLang="en-US" dirty="0" smtClean="0"/>
              <a:t>Malformations- children can be born without an outer ear or properly formed ear </a:t>
            </a:r>
            <a:r>
              <a:rPr lang="en-GB" altLang="en-US" dirty="0" err="1" smtClean="0"/>
              <a:t>ossicles</a:t>
            </a:r>
            <a:r>
              <a:rPr lang="en-GB" altLang="en-US" dirty="0" smtClean="0"/>
              <a:t>.</a:t>
            </a:r>
          </a:p>
          <a:p>
            <a:endParaRPr lang="en-GB" altLang="en-US" dirty="0" smtClean="0"/>
          </a:p>
          <a:p>
            <a:r>
              <a:rPr lang="en-GB" altLang="en-US" dirty="0" smtClean="0"/>
              <a:t>Glue ear-otitis media with effusion, ear infection leads to fluid filling the middle </a:t>
            </a:r>
            <a:r>
              <a:rPr lang="en-GB" altLang="en-US" dirty="0" err="1" smtClean="0"/>
              <a:t>ear.Treatable</a:t>
            </a:r>
            <a:r>
              <a:rPr lang="en-GB" altLang="en-US" dirty="0" smtClean="0"/>
              <a:t> with antibiotics and grommets.</a:t>
            </a:r>
          </a:p>
          <a:p>
            <a:endParaRPr lang="en-GB" altLang="en-US" dirty="0" smtClean="0"/>
          </a:p>
          <a:p>
            <a:r>
              <a:rPr lang="en-GB" altLang="en-US" dirty="0" smtClean="0"/>
              <a:t>Damage to ear drum-due to accident or persistent infection.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33AF21-A085-4A2C-AF98-9110FC31EB9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38136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360 million people worldwide have disabling hearing </a:t>
            </a:r>
            <a:r>
              <a:rPr lang="en-GB" dirty="0" smtClean="0"/>
              <a:t>loss</a:t>
            </a:r>
          </a:p>
          <a:p>
            <a:endParaRPr lang="en-GB" dirty="0"/>
          </a:p>
          <a:p>
            <a:r>
              <a:rPr lang="en-GB" dirty="0"/>
              <a:t>Mild - People who suffer from mild hearing loss have some difficulties keeping up with conversations, especially in noisy surroundings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/>
              <a:t>Moderate - People who suffer from moderate hearing loss have difficulty keeping up with conversations when not using a hearing aid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 smtClean="0"/>
              <a:t>Severe – hearing aids, lip reading and sign </a:t>
            </a:r>
            <a:r>
              <a:rPr lang="en-GB" dirty="0" err="1" smtClean="0"/>
              <a:t>lanugage</a:t>
            </a:r>
            <a:r>
              <a:rPr lang="en-GB" dirty="0" smtClean="0"/>
              <a:t>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33AF21-A085-4A2C-AF98-9110FC31EB9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783518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Frequent colds and catarrh – reason for poor hearing </a:t>
            </a:r>
            <a:r>
              <a:rPr lang="en-GB" dirty="0" err="1" smtClean="0"/>
              <a:t>e.g</a:t>
            </a:r>
            <a:r>
              <a:rPr lang="en-GB" dirty="0" smtClean="0"/>
              <a:t> build up or mucus causing hearing impairment</a:t>
            </a:r>
          </a:p>
          <a:p>
            <a:endParaRPr lang="en-GB" dirty="0"/>
          </a:p>
          <a:p>
            <a:r>
              <a:rPr lang="en-GB" dirty="0" smtClean="0"/>
              <a:t>Balance – more un balanced at times than others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33AF21-A085-4A2C-AF98-9110FC31EB95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823562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Talk through signs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33AF21-A085-4A2C-AF98-9110FC31EB95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150018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 smtClean="0"/>
              <a:t>Tympanometry-small ear piece is held to the ear. A pump is used to create changes in pressure. </a:t>
            </a:r>
          </a:p>
          <a:p>
            <a:endParaRPr lang="en-GB" altLang="en-US" dirty="0"/>
          </a:p>
          <a:p>
            <a:r>
              <a:rPr lang="en-GB" altLang="en-US" dirty="0" smtClean="0"/>
              <a:t>The ear drum should be free to move in and out with changes in pressure. The ear piece checks if this happens by sound reflected from the ear drum.</a:t>
            </a:r>
          </a:p>
          <a:p>
            <a:endParaRPr lang="en-GB" altLang="en-US" dirty="0" smtClean="0"/>
          </a:p>
          <a:p>
            <a:r>
              <a:rPr lang="en-GB" altLang="en-US" dirty="0" smtClean="0"/>
              <a:t>Audiometry- sits with earphones and sounds at different levels of pitch (frequency of sound measured in hertz e.g. 250hz is middle C on the piano.</a:t>
            </a:r>
          </a:p>
          <a:p>
            <a:r>
              <a:rPr lang="en-GB" altLang="en-US" dirty="0" smtClean="0"/>
              <a:t>And loudness-measured in decibels:</a:t>
            </a:r>
          </a:p>
          <a:p>
            <a:r>
              <a:rPr lang="en-GB" altLang="en-US" dirty="0" smtClean="0"/>
              <a:t>30db –whispering</a:t>
            </a:r>
          </a:p>
          <a:p>
            <a:r>
              <a:rPr lang="en-GB" altLang="en-US" dirty="0" smtClean="0"/>
              <a:t>120db –plane taking off (logarithmic scale)  - test done for medical  tests (</a:t>
            </a:r>
            <a:r>
              <a:rPr lang="en-GB" altLang="en-US" dirty="0" err="1" smtClean="0"/>
              <a:t>e.g</a:t>
            </a:r>
            <a:r>
              <a:rPr lang="en-GB" altLang="en-US" dirty="0" smtClean="0"/>
              <a:t> police) </a:t>
            </a:r>
            <a:endParaRPr lang="en-US" altLang="en-US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33AF21-A085-4A2C-AF98-9110FC31EB95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879473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 smtClean="0"/>
              <a:t>Results for each ear is plotted as graph on the audiogram</a:t>
            </a:r>
          </a:p>
          <a:p>
            <a:endParaRPr lang="en-GB" altLang="en-US" dirty="0"/>
          </a:p>
          <a:p>
            <a:r>
              <a:rPr lang="en-GB" altLang="en-US" dirty="0" smtClean="0"/>
              <a:t>Profound – really bad </a:t>
            </a:r>
          </a:p>
          <a:p>
            <a:endParaRPr lang="en-GB" altLang="en-US" dirty="0"/>
          </a:p>
          <a:p>
            <a:r>
              <a:rPr lang="en-GB" altLang="en-US" dirty="0" smtClean="0"/>
              <a:t>Across = hertz (pitch)  </a:t>
            </a:r>
          </a:p>
          <a:p>
            <a:endParaRPr lang="en-GB" altLang="en-US" dirty="0"/>
          </a:p>
          <a:p>
            <a:r>
              <a:rPr lang="en-GB" altLang="en-US" dirty="0" smtClean="0"/>
              <a:t>Down = sound (loudness) </a:t>
            </a:r>
            <a:endParaRPr lang="en-US" altLang="en-US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33AF21-A085-4A2C-AF98-9110FC31EB95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689201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 smtClean="0"/>
              <a:t>In pairs- one side of lecture theatre do learning, other side emotional/social - brainstorm the impact for one of the two areas(do emotional and social together), and suggest some solutions. </a:t>
            </a:r>
            <a:endParaRPr lang="en-US" altLang="en-US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33AF21-A085-4A2C-AF98-9110FC31EB95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829084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Providing child with resources that accessible and encourage </a:t>
            </a:r>
            <a:r>
              <a:rPr lang="en-GB" dirty="0"/>
              <a:t>i</a:t>
            </a:r>
            <a:r>
              <a:rPr lang="en-GB" dirty="0" smtClean="0"/>
              <a:t>ndependence </a:t>
            </a:r>
            <a:r>
              <a:rPr lang="en-GB" dirty="0" err="1" smtClean="0"/>
              <a:t>e.g</a:t>
            </a:r>
            <a:r>
              <a:rPr lang="en-GB" dirty="0" smtClean="0"/>
              <a:t> looping system (independent learning)</a:t>
            </a:r>
          </a:p>
          <a:p>
            <a:endParaRPr lang="en-GB" dirty="0"/>
          </a:p>
          <a:p>
            <a:r>
              <a:rPr lang="en-GB" dirty="0" smtClean="0"/>
              <a:t>Environmental issues – noise in classroom and group work arrangements (hearing) </a:t>
            </a:r>
          </a:p>
          <a:p>
            <a:endParaRPr lang="en-GB" dirty="0"/>
          </a:p>
          <a:p>
            <a:r>
              <a:rPr lang="en-GB" dirty="0" smtClean="0"/>
              <a:t>Access to curriculum – using different types of activities that engage all pupils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33AF21-A085-4A2C-AF98-9110FC31EB95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89325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33AF21-A085-4A2C-AF98-9110FC31EB95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304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29F62-BE21-45CF-88C9-2823E4871123}" type="datetimeFigureOut">
              <a:rPr lang="en-GB" smtClean="0"/>
              <a:t>10/11/2015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E96B31-4792-40D7-ACFA-5270DB3622D6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29F62-BE21-45CF-88C9-2823E4871123}" type="datetimeFigureOut">
              <a:rPr lang="en-GB" smtClean="0"/>
              <a:t>10/11/2015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E96B31-4792-40D7-ACFA-5270DB3622D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29F62-BE21-45CF-88C9-2823E4871123}" type="datetimeFigureOut">
              <a:rPr lang="en-GB" smtClean="0"/>
              <a:t>10/11/2015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E96B31-4792-40D7-ACFA-5270DB3622D6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29F62-BE21-45CF-88C9-2823E4871123}" type="datetimeFigureOut">
              <a:rPr lang="en-GB" smtClean="0"/>
              <a:t>10/11/2015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E96B31-4792-40D7-ACFA-5270DB3622D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29F62-BE21-45CF-88C9-2823E4871123}" type="datetimeFigureOut">
              <a:rPr lang="en-GB" smtClean="0"/>
              <a:t>10/11/2015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E96B31-4792-40D7-ACFA-5270DB3622D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29F62-BE21-45CF-88C9-2823E4871123}" type="datetimeFigureOut">
              <a:rPr lang="en-GB" smtClean="0"/>
              <a:t>10/11/2015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E96B31-4792-40D7-ACFA-5270DB3622D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29F62-BE21-45CF-88C9-2823E4871123}" type="datetimeFigureOut">
              <a:rPr lang="en-GB" smtClean="0"/>
              <a:t>10/11/2015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E96B31-4792-40D7-ACFA-5270DB3622D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29F62-BE21-45CF-88C9-2823E4871123}" type="datetimeFigureOut">
              <a:rPr lang="en-GB" smtClean="0"/>
              <a:t>10/11/2015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E96B31-4792-40D7-ACFA-5270DB3622D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29F62-BE21-45CF-88C9-2823E4871123}" type="datetimeFigureOut">
              <a:rPr lang="en-GB" smtClean="0"/>
              <a:t>10/11/2015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4E96B31-4792-40D7-ACFA-5270DB3622D6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29F62-BE21-45CF-88C9-2823E4871123}" type="datetimeFigureOut">
              <a:rPr lang="en-GB" smtClean="0"/>
              <a:t>10/11/2015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E96B31-4792-40D7-ACFA-5270DB3622D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29F62-BE21-45CF-88C9-2823E4871123}" type="datetimeFigureOut">
              <a:rPr lang="en-GB" smtClean="0"/>
              <a:t>10/11/2015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E96B31-4792-40D7-ACFA-5270DB3622D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A529F62-BE21-45CF-88C9-2823E4871123}" type="datetimeFigureOut">
              <a:rPr lang="en-GB" smtClean="0"/>
              <a:t>10/11/2015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4E96B31-4792-40D7-ACFA-5270DB3622D6}" type="slidenum">
              <a:rPr lang="en-GB" smtClean="0"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nbwPPcwknPU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flIAxGsV1q0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182880" indent="0">
              <a:buNone/>
            </a:pPr>
            <a:r>
              <a:rPr lang="en-GB" dirty="0" smtClean="0"/>
              <a:t>Sensory Needs: Vision and Hearing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 Inclusive Studies (SEN) : </a:t>
            </a:r>
            <a:r>
              <a:rPr lang="en-GB" smtClean="0"/>
              <a:t>Week </a:t>
            </a:r>
            <a:r>
              <a:rPr lang="en-GB" smtClean="0"/>
              <a:t>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25773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Can you read this?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>
              <a:buFont typeface="Wingdings" charset="2"/>
              <a:buChar char="u"/>
            </a:pPr>
            <a:r>
              <a:rPr lang="en-US" altLang="en-US" sz="2800" dirty="0"/>
              <a:t>This is the smallest font that I could use on this </a:t>
            </a:r>
            <a:r>
              <a:rPr lang="en-US" altLang="en-US" sz="2800" dirty="0" err="1"/>
              <a:t>Powerpoint</a:t>
            </a:r>
            <a:r>
              <a:rPr lang="en-US" altLang="en-US" sz="2800" dirty="0"/>
              <a:t> presentation . It is a font 8, and I’ve used it to illustrate the difficulties that some people may have in reading a particular size font.</a:t>
            </a:r>
          </a:p>
          <a:p>
            <a:pPr>
              <a:buFont typeface="Wingdings" charset="2"/>
              <a:buChar char="u"/>
            </a:pPr>
            <a:endParaRPr lang="en-US" altLang="en-US" sz="2800" dirty="0"/>
          </a:p>
          <a:p>
            <a:pPr>
              <a:buFont typeface="Wingdings" charset="2"/>
              <a:buChar char="u"/>
            </a:pPr>
            <a:endParaRPr lang="en-US" altLang="en-US" sz="2800" dirty="0"/>
          </a:p>
          <a:p>
            <a:pPr>
              <a:buFont typeface="Wingdings" charset="2"/>
              <a:buChar char="u"/>
            </a:pPr>
            <a:endParaRPr lang="en-US" altLang="en-US" sz="2800" dirty="0"/>
          </a:p>
          <a:p>
            <a:pPr>
              <a:buFont typeface="Wingdings" charset="2"/>
              <a:buChar char="u"/>
            </a:pPr>
            <a:endParaRPr lang="en-US" altLang="en-US" sz="2800" dirty="0"/>
          </a:p>
          <a:p>
            <a:pPr>
              <a:buFont typeface="Wingdings" charset="2"/>
              <a:buChar char="u"/>
            </a:pPr>
            <a:endParaRPr lang="en-US" altLang="en-US" sz="3600" dirty="0"/>
          </a:p>
          <a:p>
            <a:pPr>
              <a:buFont typeface="Wingdings" charset="2"/>
              <a:buChar char="u"/>
            </a:pPr>
            <a:r>
              <a:rPr lang="en-US" altLang="en-US" sz="3200" dirty="0"/>
              <a:t>This is a slightly larger font size- 9. Can anyone read me yet? Also, the name of the font is Tahoma.</a:t>
            </a:r>
          </a:p>
          <a:p>
            <a:pPr>
              <a:buNone/>
            </a:pPr>
            <a:endParaRPr lang="en-US" altLang="en-US" sz="3200" dirty="0">
              <a:latin typeface="Handwriting - Dakota" charset="0"/>
            </a:endParaRPr>
          </a:p>
          <a:p>
            <a:pPr>
              <a:buNone/>
            </a:pPr>
            <a:endParaRPr lang="en-US" altLang="en-US" sz="3200" dirty="0">
              <a:latin typeface="Handwriting - Dakota" charset="0"/>
            </a:endParaRPr>
          </a:p>
          <a:p>
            <a:pPr>
              <a:buNone/>
            </a:pPr>
            <a:endParaRPr lang="en-US" altLang="en-US" sz="3200" dirty="0">
              <a:latin typeface="Handwriting - Dakota" charset="0"/>
            </a:endParaRPr>
          </a:p>
          <a:p>
            <a:pPr>
              <a:buNone/>
            </a:pPr>
            <a:endParaRPr lang="en-US" altLang="en-US" sz="3200" dirty="0">
              <a:latin typeface="Handwriting - Dakota" charset="0"/>
            </a:endParaRPr>
          </a:p>
          <a:p>
            <a:pPr>
              <a:buNone/>
            </a:pPr>
            <a:endParaRPr lang="en-US" altLang="en-US" sz="3200" dirty="0">
              <a:latin typeface="Handwriting - Dakota" charset="0"/>
            </a:endParaRPr>
          </a:p>
          <a:p>
            <a:pPr>
              <a:buFont typeface="Wingdings" charset="2"/>
              <a:buChar char="u"/>
            </a:pPr>
            <a:r>
              <a:rPr lang="en-US" altLang="en-US" sz="3200" dirty="0">
                <a:latin typeface="Handwriting - Dakota" charset="0"/>
              </a:rPr>
              <a:t>I’m now still using font size 9 but I’ve switched to a di</a:t>
            </a:r>
            <a:r>
              <a:rPr lang="en-US" altLang="en-US" sz="2800" dirty="0">
                <a:latin typeface="Handwriting - Dakota" charset="0"/>
              </a:rPr>
              <a:t>fferent font. It’s called  </a:t>
            </a:r>
            <a:r>
              <a:rPr lang="en-US" altLang="en-US" sz="2800" dirty="0" err="1">
                <a:latin typeface="Handwriting - Dakota" charset="0"/>
              </a:rPr>
              <a:t>Hadnwriting</a:t>
            </a:r>
            <a:r>
              <a:rPr lang="en-US" altLang="en-US" sz="2800" dirty="0">
                <a:latin typeface="Handwriting - Dakota" charset="0"/>
              </a:rPr>
              <a:t>-Dakota.. This illustrates that  different fonts can be more or less difficult to read.. </a:t>
            </a:r>
            <a:r>
              <a:rPr lang="en-US" altLang="en-US" sz="2800" dirty="0">
                <a:latin typeface="Pysgod ac Adar" charset="0"/>
              </a:rPr>
              <a:t>And this is a welsh font called </a:t>
            </a:r>
            <a:r>
              <a:rPr lang="en-US" altLang="en-US" sz="2800" dirty="0" err="1">
                <a:latin typeface="Pysgod ac Adar" charset="0"/>
              </a:rPr>
              <a:t>Pysgod</a:t>
            </a:r>
            <a:r>
              <a:rPr lang="en-US" altLang="en-US" sz="2800" dirty="0">
                <a:latin typeface="Pysgod ac Adar" charset="0"/>
              </a:rPr>
              <a:t> ac Adar.</a:t>
            </a:r>
            <a:endParaRPr lang="en-US" altLang="en-US" sz="2800" dirty="0">
              <a:latin typeface="Handwriting - Dakota" charset="0"/>
            </a:endParaRPr>
          </a:p>
          <a:p>
            <a:pPr>
              <a:buNone/>
            </a:pPr>
            <a:endParaRPr lang="en-US" altLang="en-US" sz="2800" dirty="0">
              <a:latin typeface="Handwriting - Dakota" charset="0"/>
            </a:endParaRPr>
          </a:p>
          <a:p>
            <a:pPr>
              <a:buNone/>
            </a:pPr>
            <a:endParaRPr lang="en-US" altLang="en-US" sz="2800" dirty="0">
              <a:latin typeface="Handwriting - Dakota" charset="0"/>
            </a:endParaRPr>
          </a:p>
          <a:p>
            <a:pPr>
              <a:buNone/>
            </a:pPr>
            <a:endParaRPr lang="en-US" altLang="en-US" sz="2800" dirty="0">
              <a:latin typeface="Handwriting - Dakota" charset="0"/>
            </a:endParaRPr>
          </a:p>
          <a:p>
            <a:pPr>
              <a:buNone/>
            </a:pPr>
            <a:endParaRPr lang="en-US" altLang="en-US" sz="2800" dirty="0">
              <a:latin typeface="Handwriting - Dakota" charset="0"/>
            </a:endParaRPr>
          </a:p>
          <a:p>
            <a:pPr>
              <a:buNone/>
            </a:pPr>
            <a:endParaRPr lang="en-US" altLang="en-US" sz="2800" dirty="0">
              <a:latin typeface="Handwriting - Dakota" charset="0"/>
            </a:endParaRPr>
          </a:p>
          <a:p>
            <a:pPr>
              <a:buNone/>
            </a:pPr>
            <a:endParaRPr lang="en-US" altLang="en-US" sz="2800" dirty="0">
              <a:latin typeface="Handwriting - Dakota" charset="0"/>
            </a:endParaRPr>
          </a:p>
          <a:p>
            <a:pPr>
              <a:buFont typeface="Wingdings" charset="2"/>
              <a:buChar char="u"/>
            </a:pPr>
            <a:r>
              <a:rPr lang="en-US" altLang="en-US" sz="4800" dirty="0">
                <a:latin typeface="Arial" charset="0"/>
              </a:rPr>
              <a:t>This is now Arial 12, which is </a:t>
            </a:r>
            <a:r>
              <a:rPr lang="en-US" altLang="en-US" sz="4800" dirty="0" err="1">
                <a:latin typeface="Arial" charset="0"/>
              </a:rPr>
              <a:t>recognised</a:t>
            </a:r>
            <a:r>
              <a:rPr lang="en-US" altLang="en-US" sz="4800" dirty="0">
                <a:latin typeface="Arial" charset="0"/>
              </a:rPr>
              <a:t> as an appropriate font to use on documents and websites.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49971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How does the eye work?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www.youtube.com/watch?v=nbwPPcwknPU</a:t>
            </a:r>
            <a:endParaRPr lang="en-GB" dirty="0" smtClean="0"/>
          </a:p>
          <a:p>
            <a:endParaRPr lang="en-GB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852935"/>
            <a:ext cx="6087169" cy="35220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40539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Types of visual impairment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  <a:defRPr/>
            </a:pPr>
            <a:endParaRPr lang="en-GB" sz="2800" b="1" dirty="0" smtClean="0"/>
          </a:p>
          <a:p>
            <a:pPr>
              <a:buFont typeface="Arial" pitchFamily="34" charset="0"/>
              <a:buChar char="•"/>
              <a:defRPr/>
            </a:pPr>
            <a:r>
              <a:rPr lang="en-GB" sz="2800" b="1" dirty="0" err="1" smtClean="0"/>
              <a:t>Sensori</a:t>
            </a:r>
            <a:r>
              <a:rPr lang="en-GB" sz="2800" b="1" dirty="0" smtClean="0"/>
              <a:t>-neural</a:t>
            </a:r>
            <a:r>
              <a:rPr lang="en-GB" sz="2800" dirty="0" smtClean="0"/>
              <a:t>-retina </a:t>
            </a:r>
            <a:r>
              <a:rPr lang="en-GB" sz="2800" dirty="0"/>
              <a:t>or optic nerve is damaged</a:t>
            </a:r>
            <a:r>
              <a:rPr lang="en-GB" sz="2800" dirty="0" smtClean="0"/>
              <a:t>.</a:t>
            </a:r>
          </a:p>
          <a:p>
            <a:pPr marL="0" indent="0">
              <a:buNone/>
              <a:defRPr/>
            </a:pPr>
            <a:endParaRPr lang="en-GB" sz="2800" dirty="0"/>
          </a:p>
          <a:p>
            <a:pPr>
              <a:buFont typeface="Arial" pitchFamily="34" charset="0"/>
              <a:buChar char="•"/>
              <a:defRPr/>
            </a:pPr>
            <a:r>
              <a:rPr lang="en-GB" sz="2800" b="1" dirty="0"/>
              <a:t>Refractive impairments</a:t>
            </a:r>
            <a:r>
              <a:rPr lang="en-GB" sz="2800" dirty="0"/>
              <a:t>- lens or other parts of refractive apparatus has reduced efficiency</a:t>
            </a:r>
            <a:r>
              <a:rPr lang="en-GB" sz="2800" dirty="0" smtClean="0"/>
              <a:t>.</a:t>
            </a:r>
          </a:p>
          <a:p>
            <a:pPr marL="0" indent="0">
              <a:buNone/>
              <a:defRPr/>
            </a:pPr>
            <a:endParaRPr lang="en-GB" sz="2800" dirty="0"/>
          </a:p>
          <a:p>
            <a:pPr>
              <a:buFont typeface="Arial" pitchFamily="34" charset="0"/>
              <a:buChar char="•"/>
              <a:defRPr/>
            </a:pPr>
            <a:r>
              <a:rPr lang="en-GB" sz="2800" b="1" dirty="0"/>
              <a:t>Mixed type  </a:t>
            </a:r>
            <a:endParaRPr lang="en-US" sz="2800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06066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980728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5400" u="sng" dirty="0"/>
              <a:t>Signs of  Visual Impairment</a:t>
            </a:r>
            <a:r>
              <a:rPr lang="en-GB" sz="5400" dirty="0"/>
              <a:t/>
            </a:r>
            <a:br>
              <a:rPr lang="en-GB" sz="5400" dirty="0"/>
            </a:br>
            <a:r>
              <a:rPr lang="en-GB" sz="5400" dirty="0"/>
              <a:t>1) Behaviour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805888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  <a:buFont typeface="Arial" pitchFamily="34" charset="0"/>
              <a:buChar char="•"/>
              <a:defRPr/>
            </a:pPr>
            <a:endParaRPr lang="en-GB" sz="2400" dirty="0" smtClean="0"/>
          </a:p>
          <a:p>
            <a:pPr>
              <a:lnSpc>
                <a:spcPct val="80000"/>
              </a:lnSpc>
              <a:buFont typeface="Arial" pitchFamily="34" charset="0"/>
              <a:buChar char="•"/>
              <a:defRPr/>
            </a:pPr>
            <a:r>
              <a:rPr lang="en-GB" sz="2400" dirty="0" smtClean="0"/>
              <a:t>Rubs </a:t>
            </a:r>
            <a:r>
              <a:rPr lang="en-GB" sz="2400" dirty="0"/>
              <a:t>eyes </a:t>
            </a:r>
            <a:r>
              <a:rPr lang="en-GB" sz="2400" dirty="0" smtClean="0"/>
              <a:t>excessively</a:t>
            </a:r>
          </a:p>
          <a:p>
            <a:pPr marL="0" indent="0">
              <a:lnSpc>
                <a:spcPct val="80000"/>
              </a:lnSpc>
              <a:buNone/>
              <a:defRPr/>
            </a:pPr>
            <a:endParaRPr lang="en-GB" sz="2400" dirty="0"/>
          </a:p>
          <a:p>
            <a:pPr>
              <a:lnSpc>
                <a:spcPct val="80000"/>
              </a:lnSpc>
              <a:buFont typeface="Arial" pitchFamily="34" charset="0"/>
              <a:buChar char="•"/>
              <a:defRPr/>
            </a:pPr>
            <a:r>
              <a:rPr lang="en-GB" sz="2400" dirty="0"/>
              <a:t>Shuts or covers one eye, tilts head or thrusts head </a:t>
            </a:r>
            <a:r>
              <a:rPr lang="en-GB" sz="2400" dirty="0" smtClean="0"/>
              <a:t>forward</a:t>
            </a:r>
          </a:p>
          <a:p>
            <a:pPr marL="0" indent="0">
              <a:lnSpc>
                <a:spcPct val="80000"/>
              </a:lnSpc>
              <a:buNone/>
              <a:defRPr/>
            </a:pPr>
            <a:endParaRPr lang="en-GB" sz="2400" dirty="0"/>
          </a:p>
          <a:p>
            <a:pPr>
              <a:lnSpc>
                <a:spcPct val="80000"/>
              </a:lnSpc>
              <a:buFont typeface="Arial" pitchFamily="34" charset="0"/>
              <a:buChar char="•"/>
              <a:defRPr/>
            </a:pPr>
            <a:r>
              <a:rPr lang="en-GB" sz="2400" dirty="0"/>
              <a:t>Blinks more than </a:t>
            </a:r>
            <a:r>
              <a:rPr lang="en-GB" sz="2400" dirty="0" smtClean="0"/>
              <a:t>usual</a:t>
            </a:r>
          </a:p>
          <a:p>
            <a:pPr marL="0" indent="0">
              <a:lnSpc>
                <a:spcPct val="80000"/>
              </a:lnSpc>
              <a:buNone/>
              <a:defRPr/>
            </a:pPr>
            <a:endParaRPr lang="en-GB" sz="2400" dirty="0"/>
          </a:p>
          <a:p>
            <a:pPr>
              <a:lnSpc>
                <a:spcPct val="80000"/>
              </a:lnSpc>
              <a:buFont typeface="Arial" pitchFamily="34" charset="0"/>
              <a:buChar char="•"/>
              <a:defRPr/>
            </a:pPr>
            <a:r>
              <a:rPr lang="en-GB" sz="2400" dirty="0"/>
              <a:t>Irritable or has poor attention when doing close work</a:t>
            </a:r>
            <a:r>
              <a:rPr lang="en-GB" sz="2400" dirty="0" smtClean="0"/>
              <a:t>.</a:t>
            </a:r>
          </a:p>
          <a:p>
            <a:pPr marL="0" indent="0">
              <a:lnSpc>
                <a:spcPct val="80000"/>
              </a:lnSpc>
              <a:buNone/>
              <a:defRPr/>
            </a:pPr>
            <a:endParaRPr lang="en-GB" sz="2400" dirty="0"/>
          </a:p>
          <a:p>
            <a:pPr>
              <a:lnSpc>
                <a:spcPct val="80000"/>
              </a:lnSpc>
              <a:buFont typeface="Arial" pitchFamily="34" charset="0"/>
              <a:buChar char="•"/>
              <a:defRPr/>
            </a:pPr>
            <a:r>
              <a:rPr lang="en-GB" sz="2400" dirty="0"/>
              <a:t>Holds book close to eyes or crouches over work</a:t>
            </a:r>
            <a:r>
              <a:rPr lang="en-GB" sz="2400" dirty="0" smtClean="0"/>
              <a:t>.</a:t>
            </a:r>
          </a:p>
          <a:p>
            <a:pPr marL="0" indent="0">
              <a:lnSpc>
                <a:spcPct val="80000"/>
              </a:lnSpc>
              <a:buNone/>
              <a:defRPr/>
            </a:pPr>
            <a:endParaRPr lang="en-GB" sz="2400" dirty="0"/>
          </a:p>
          <a:p>
            <a:pPr>
              <a:lnSpc>
                <a:spcPct val="80000"/>
              </a:lnSpc>
              <a:buFont typeface="Arial" pitchFamily="34" charset="0"/>
              <a:buChar char="•"/>
              <a:defRPr/>
            </a:pPr>
            <a:r>
              <a:rPr lang="en-GB" sz="2400" dirty="0"/>
              <a:t>Is unable to see distant things clearly</a:t>
            </a:r>
            <a:r>
              <a:rPr lang="en-GB" sz="2400" dirty="0" smtClean="0"/>
              <a:t>.</a:t>
            </a:r>
          </a:p>
          <a:p>
            <a:pPr marL="0" indent="0">
              <a:lnSpc>
                <a:spcPct val="80000"/>
              </a:lnSpc>
              <a:buNone/>
              <a:defRPr/>
            </a:pPr>
            <a:endParaRPr lang="en-GB" sz="2400" dirty="0"/>
          </a:p>
          <a:p>
            <a:pPr>
              <a:lnSpc>
                <a:spcPct val="80000"/>
              </a:lnSpc>
              <a:buFont typeface="Arial" pitchFamily="34" charset="0"/>
              <a:buChar char="•"/>
              <a:defRPr/>
            </a:pPr>
            <a:r>
              <a:rPr lang="en-GB" sz="2400" dirty="0"/>
              <a:t>Squints eyelids together or frowns.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86007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908720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5400" u="sng" dirty="0"/>
              <a:t>Signs of Visual Impairment</a:t>
            </a:r>
            <a:r>
              <a:rPr lang="en-GB" dirty="0"/>
              <a:t/>
            </a:r>
            <a:br>
              <a:rPr lang="en-GB" dirty="0"/>
            </a:br>
            <a:r>
              <a:rPr lang="en-GB" sz="5400" dirty="0"/>
              <a:t>2) Appearance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  <a:defRPr/>
            </a:pPr>
            <a:endParaRPr lang="en-GB" sz="2800" dirty="0" smtClean="0"/>
          </a:p>
          <a:p>
            <a:pPr>
              <a:buFont typeface="Arial" pitchFamily="34" charset="0"/>
              <a:buChar char="•"/>
              <a:defRPr/>
            </a:pPr>
            <a:r>
              <a:rPr lang="en-GB" sz="2800" dirty="0" smtClean="0"/>
              <a:t>Crossed eyes</a:t>
            </a:r>
          </a:p>
          <a:p>
            <a:pPr marL="0" indent="0">
              <a:buNone/>
              <a:defRPr/>
            </a:pPr>
            <a:endParaRPr lang="en-GB" sz="2800" dirty="0"/>
          </a:p>
          <a:p>
            <a:pPr>
              <a:buFont typeface="Arial" pitchFamily="34" charset="0"/>
              <a:buChar char="•"/>
              <a:defRPr/>
            </a:pPr>
            <a:r>
              <a:rPr lang="en-GB" sz="2800" dirty="0"/>
              <a:t>Red rimmed, encrusted or swollen </a:t>
            </a:r>
            <a:r>
              <a:rPr lang="en-GB" sz="2800" dirty="0" smtClean="0"/>
              <a:t>eyelids</a:t>
            </a:r>
          </a:p>
          <a:p>
            <a:pPr marL="0" indent="0">
              <a:buNone/>
              <a:defRPr/>
            </a:pPr>
            <a:endParaRPr lang="en-GB" sz="2800" dirty="0"/>
          </a:p>
          <a:p>
            <a:pPr>
              <a:buFont typeface="Arial" pitchFamily="34" charset="0"/>
              <a:buChar char="•"/>
              <a:defRPr/>
            </a:pPr>
            <a:r>
              <a:rPr lang="en-GB" sz="2800" dirty="0"/>
              <a:t>Inflamed or watery </a:t>
            </a:r>
            <a:r>
              <a:rPr lang="en-GB" sz="2800" dirty="0" smtClean="0"/>
              <a:t>eyes</a:t>
            </a:r>
          </a:p>
          <a:p>
            <a:pPr marL="0" indent="0">
              <a:buNone/>
              <a:defRPr/>
            </a:pPr>
            <a:endParaRPr lang="en-GB" sz="2800" dirty="0"/>
          </a:p>
          <a:p>
            <a:pPr>
              <a:buFont typeface="Arial" pitchFamily="34" charset="0"/>
              <a:buChar char="•"/>
              <a:defRPr/>
            </a:pPr>
            <a:r>
              <a:rPr lang="en-GB" sz="2800" dirty="0"/>
              <a:t>Recurring </a:t>
            </a:r>
            <a:r>
              <a:rPr lang="en-GB" sz="2800" dirty="0" err="1"/>
              <a:t>styes</a:t>
            </a:r>
            <a:endParaRPr lang="en-GB" sz="28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83541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052736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5400" u="sng" dirty="0"/>
              <a:t>Signs of Visual Impairment</a:t>
            </a:r>
            <a:r>
              <a:rPr lang="en-GB" sz="5400" dirty="0"/>
              <a:t/>
            </a:r>
            <a:br>
              <a:rPr lang="en-GB" sz="5400" dirty="0"/>
            </a:br>
            <a:r>
              <a:rPr lang="en-GB" sz="5400" dirty="0"/>
              <a:t>3) Child complains of 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Arial" pitchFamily="34" charset="0"/>
              <a:buChar char="•"/>
              <a:defRPr/>
            </a:pPr>
            <a:endParaRPr lang="en-GB" sz="2800" dirty="0" smtClean="0"/>
          </a:p>
          <a:p>
            <a:pPr>
              <a:buFont typeface="Arial" pitchFamily="34" charset="0"/>
              <a:buChar char="•"/>
              <a:defRPr/>
            </a:pPr>
            <a:r>
              <a:rPr lang="en-GB" sz="2800" dirty="0" smtClean="0"/>
              <a:t>Eyes </a:t>
            </a:r>
            <a:r>
              <a:rPr lang="en-GB" sz="2800" dirty="0"/>
              <a:t>that itch, burn or feel </a:t>
            </a:r>
            <a:r>
              <a:rPr lang="en-GB" sz="2800" dirty="0" smtClean="0"/>
              <a:t>scratchy</a:t>
            </a:r>
          </a:p>
          <a:p>
            <a:pPr marL="0" indent="0">
              <a:buNone/>
              <a:defRPr/>
            </a:pPr>
            <a:endParaRPr lang="en-GB" sz="2800" dirty="0"/>
          </a:p>
          <a:p>
            <a:pPr>
              <a:buFont typeface="Arial" pitchFamily="34" charset="0"/>
              <a:buChar char="•"/>
              <a:defRPr/>
            </a:pPr>
            <a:r>
              <a:rPr lang="en-GB" sz="2800" dirty="0"/>
              <a:t> Difficulty seeing  </a:t>
            </a:r>
            <a:r>
              <a:rPr lang="en-GB" sz="2800" dirty="0" smtClean="0"/>
              <a:t>well</a:t>
            </a:r>
          </a:p>
          <a:p>
            <a:pPr marL="0" indent="0">
              <a:buNone/>
              <a:defRPr/>
            </a:pPr>
            <a:endParaRPr lang="en-GB" sz="2800" dirty="0"/>
          </a:p>
          <a:p>
            <a:pPr>
              <a:buFont typeface="Arial" pitchFamily="34" charset="0"/>
              <a:buChar char="•"/>
              <a:defRPr/>
            </a:pPr>
            <a:r>
              <a:rPr lang="en-GB" sz="2800" dirty="0"/>
              <a:t>Dizziness, headaches or nausea following close eye work</a:t>
            </a:r>
            <a:r>
              <a:rPr lang="en-GB" sz="2800" dirty="0" smtClean="0"/>
              <a:t>.</a:t>
            </a:r>
          </a:p>
          <a:p>
            <a:pPr marL="0" indent="0">
              <a:buNone/>
              <a:defRPr/>
            </a:pPr>
            <a:endParaRPr lang="en-GB" sz="2800" dirty="0"/>
          </a:p>
          <a:p>
            <a:pPr>
              <a:buFont typeface="Arial" pitchFamily="34" charset="0"/>
              <a:buChar char="•"/>
              <a:defRPr/>
            </a:pPr>
            <a:r>
              <a:rPr lang="en-GB" sz="2800" dirty="0"/>
              <a:t>Blurred or double vision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69434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 of Vision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35480"/>
            <a:ext cx="4042792" cy="4389120"/>
          </a:xfrm>
        </p:spPr>
        <p:txBody>
          <a:bodyPr>
            <a:normAutofit fontScale="92500" lnSpcReduction="10000"/>
          </a:bodyPr>
          <a:lstStyle/>
          <a:p>
            <a:pPr>
              <a:buFont typeface="Arial" pitchFamily="34" charset="0"/>
              <a:buChar char="•"/>
              <a:defRPr/>
            </a:pPr>
            <a:r>
              <a:rPr lang="en-GB" sz="2800" dirty="0"/>
              <a:t>Snellen Chart- tests distance </a:t>
            </a:r>
            <a:r>
              <a:rPr lang="en-GB" sz="2800" dirty="0" smtClean="0"/>
              <a:t>vision</a:t>
            </a:r>
          </a:p>
          <a:p>
            <a:pPr marL="0" indent="0">
              <a:buNone/>
              <a:defRPr/>
            </a:pPr>
            <a:endParaRPr lang="en-GB" sz="2800" dirty="0"/>
          </a:p>
          <a:p>
            <a:pPr>
              <a:buFont typeface="Arial" pitchFamily="34" charset="0"/>
              <a:buChar char="•"/>
              <a:defRPr/>
            </a:pPr>
            <a:r>
              <a:rPr lang="en-GB" sz="2800" dirty="0"/>
              <a:t>Stand /Sit 6 metres from </a:t>
            </a:r>
            <a:r>
              <a:rPr lang="en-GB" sz="2800" dirty="0" smtClean="0"/>
              <a:t>chart</a:t>
            </a:r>
          </a:p>
          <a:p>
            <a:pPr marL="0" indent="0">
              <a:buNone/>
              <a:defRPr/>
            </a:pPr>
            <a:endParaRPr lang="en-GB" sz="2800" dirty="0"/>
          </a:p>
          <a:p>
            <a:pPr>
              <a:buFont typeface="Arial" pitchFamily="34" charset="0"/>
              <a:buChar char="•"/>
              <a:defRPr/>
            </a:pPr>
            <a:r>
              <a:rPr lang="en-GB" sz="2800" dirty="0"/>
              <a:t>N print tests- font in different </a:t>
            </a:r>
            <a:r>
              <a:rPr lang="en-GB" sz="2800" dirty="0" smtClean="0"/>
              <a:t>sizes</a:t>
            </a:r>
          </a:p>
          <a:p>
            <a:pPr marL="0" indent="0">
              <a:buNone/>
              <a:defRPr/>
            </a:pPr>
            <a:endParaRPr lang="en-GB" sz="2800" dirty="0"/>
          </a:p>
          <a:p>
            <a:pPr>
              <a:buFont typeface="Arial" pitchFamily="34" charset="0"/>
              <a:buChar char="•"/>
              <a:defRPr/>
            </a:pPr>
            <a:r>
              <a:rPr lang="en-GB" sz="2800" dirty="0"/>
              <a:t>Optician</a:t>
            </a:r>
          </a:p>
          <a:p>
            <a:endParaRPr lang="en-GB" dirty="0"/>
          </a:p>
        </p:txBody>
      </p:sp>
      <p:pic>
        <p:nvPicPr>
          <p:cNvPr id="4" name="Picture 3" descr="snellen_chart"/>
          <p:cNvPicPr>
            <a:picLocks noGrp="1"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844824"/>
            <a:ext cx="3273425" cy="453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492254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Definition of terms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80000"/>
              </a:lnSpc>
              <a:buFont typeface="Arial" pitchFamily="34" charset="0"/>
              <a:buChar char="•"/>
              <a:defRPr/>
            </a:pPr>
            <a:r>
              <a:rPr lang="en-GB" sz="2800" dirty="0"/>
              <a:t>6/6-6/18 may be described as normal vision</a:t>
            </a:r>
            <a:r>
              <a:rPr lang="en-GB" sz="2800" dirty="0" smtClean="0"/>
              <a:t>.</a:t>
            </a:r>
          </a:p>
          <a:p>
            <a:pPr marL="0" indent="0">
              <a:lnSpc>
                <a:spcPct val="80000"/>
              </a:lnSpc>
              <a:buNone/>
              <a:defRPr/>
            </a:pPr>
            <a:endParaRPr lang="en-GB" sz="2800" dirty="0"/>
          </a:p>
          <a:p>
            <a:pPr>
              <a:lnSpc>
                <a:spcPct val="80000"/>
              </a:lnSpc>
              <a:buFont typeface="Arial" pitchFamily="34" charset="0"/>
              <a:buChar char="•"/>
              <a:defRPr/>
            </a:pPr>
            <a:r>
              <a:rPr lang="en-GB" sz="2800" dirty="0"/>
              <a:t>&lt; 6/18 - &gt;3/60 may be described as low vision</a:t>
            </a:r>
            <a:r>
              <a:rPr lang="en-GB" sz="2800" dirty="0" smtClean="0"/>
              <a:t>.</a:t>
            </a:r>
          </a:p>
          <a:p>
            <a:pPr marL="0" indent="0">
              <a:lnSpc>
                <a:spcPct val="80000"/>
              </a:lnSpc>
              <a:buNone/>
              <a:defRPr/>
            </a:pPr>
            <a:endParaRPr lang="en-GB" sz="2800" dirty="0"/>
          </a:p>
          <a:p>
            <a:pPr>
              <a:lnSpc>
                <a:spcPct val="80000"/>
              </a:lnSpc>
              <a:buFont typeface="Arial" pitchFamily="34" charset="0"/>
              <a:buChar char="•"/>
              <a:defRPr/>
            </a:pPr>
            <a:r>
              <a:rPr lang="en-GB" sz="2800" dirty="0"/>
              <a:t>&lt;3/60 may be described as blind</a:t>
            </a:r>
            <a:r>
              <a:rPr lang="en-GB" sz="2800" dirty="0" smtClean="0"/>
              <a:t>.</a:t>
            </a:r>
          </a:p>
          <a:p>
            <a:pPr marL="0" indent="0">
              <a:lnSpc>
                <a:spcPct val="80000"/>
              </a:lnSpc>
              <a:buNone/>
              <a:defRPr/>
            </a:pPr>
            <a:endParaRPr lang="en-GB" sz="2800" dirty="0"/>
          </a:p>
          <a:p>
            <a:pPr>
              <a:lnSpc>
                <a:spcPct val="80000"/>
              </a:lnSpc>
              <a:buFont typeface="Arial" pitchFamily="34" charset="0"/>
              <a:buChar char="•"/>
              <a:defRPr/>
            </a:pPr>
            <a:r>
              <a:rPr lang="en-GB" sz="2800" dirty="0"/>
              <a:t>Visual impairment covers the whole spectrum</a:t>
            </a:r>
            <a:r>
              <a:rPr lang="en-GB" sz="2800" dirty="0" smtClean="0"/>
              <a:t>.</a:t>
            </a:r>
          </a:p>
          <a:p>
            <a:pPr marL="0" indent="0">
              <a:lnSpc>
                <a:spcPct val="80000"/>
              </a:lnSpc>
              <a:buNone/>
              <a:defRPr/>
            </a:pPr>
            <a:endParaRPr lang="en-GB" sz="2800" dirty="0"/>
          </a:p>
          <a:p>
            <a:pPr>
              <a:lnSpc>
                <a:spcPct val="80000"/>
              </a:lnSpc>
              <a:buFont typeface="Arial" pitchFamily="34" charset="0"/>
              <a:buChar char="•"/>
              <a:defRPr/>
            </a:pPr>
            <a:r>
              <a:rPr lang="en-GB" sz="2800" dirty="0"/>
              <a:t>One should refer to the child with a visual impairment, rather than the visually impaired child.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46201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How does hearing work?</a:t>
            </a:r>
            <a:endParaRPr lang="en-GB" dirty="0"/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276872"/>
            <a:ext cx="6045031" cy="38021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/>
          <p:cNvSpPr/>
          <p:nvPr/>
        </p:nvSpPr>
        <p:spPr>
          <a:xfrm>
            <a:off x="179512" y="6211669"/>
            <a:ext cx="806489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hlinkClick r:id="rId4"/>
              </a:rPr>
              <a:t>https://www.youtube.com/watch?v=flIAxGsV1q0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4003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hearing impairments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  <a:defRPr/>
            </a:pPr>
            <a:r>
              <a:rPr lang="en-GB" sz="2800" u="sng" dirty="0" err="1"/>
              <a:t>Sensori</a:t>
            </a:r>
            <a:r>
              <a:rPr lang="en-GB" sz="2800" u="sng" dirty="0"/>
              <a:t>–neural</a:t>
            </a:r>
            <a:r>
              <a:rPr lang="en-GB" sz="2800" dirty="0"/>
              <a:t>    </a:t>
            </a:r>
            <a:endParaRPr lang="en-GB" sz="2800" dirty="0" smtClean="0"/>
          </a:p>
          <a:p>
            <a:pPr marL="0" indent="0">
              <a:buNone/>
              <a:defRPr/>
            </a:pPr>
            <a:r>
              <a:rPr lang="en-GB" sz="2800" dirty="0" smtClean="0"/>
              <a:t>Cochlear </a:t>
            </a:r>
            <a:r>
              <a:rPr lang="en-GB" sz="2800" dirty="0"/>
              <a:t>or nerve is damaged </a:t>
            </a:r>
            <a:r>
              <a:rPr lang="en-GB" sz="2800" dirty="0" smtClean="0"/>
              <a:t>.</a:t>
            </a:r>
          </a:p>
          <a:p>
            <a:pPr marL="0" indent="0">
              <a:buNone/>
              <a:defRPr/>
            </a:pPr>
            <a:endParaRPr lang="en-GB" sz="2800" dirty="0"/>
          </a:p>
          <a:p>
            <a:pPr>
              <a:buFont typeface="Arial" pitchFamily="34" charset="0"/>
              <a:buChar char="•"/>
              <a:defRPr/>
            </a:pPr>
            <a:r>
              <a:rPr lang="en-GB" sz="2800" u="sng" dirty="0"/>
              <a:t>Conductive loss</a:t>
            </a:r>
            <a:r>
              <a:rPr lang="en-GB" sz="2800" dirty="0"/>
              <a:t>   </a:t>
            </a:r>
            <a:endParaRPr lang="en-GB" sz="2800" dirty="0" smtClean="0"/>
          </a:p>
          <a:p>
            <a:pPr marL="0" indent="0">
              <a:buNone/>
              <a:defRPr/>
            </a:pPr>
            <a:r>
              <a:rPr lang="en-GB" sz="2800" dirty="0" smtClean="0"/>
              <a:t>Sounds </a:t>
            </a:r>
            <a:r>
              <a:rPr lang="en-GB" sz="2800" dirty="0"/>
              <a:t>are not transmitted through the middle ear</a:t>
            </a:r>
            <a:r>
              <a:rPr lang="en-GB" sz="2800" dirty="0" smtClean="0"/>
              <a:t>.</a:t>
            </a:r>
          </a:p>
          <a:p>
            <a:pPr marL="0" indent="0">
              <a:buNone/>
              <a:defRPr/>
            </a:pPr>
            <a:endParaRPr lang="en-GB" sz="2800" dirty="0"/>
          </a:p>
          <a:p>
            <a:pPr>
              <a:buFont typeface="Arial" pitchFamily="34" charset="0"/>
              <a:buChar char="•"/>
              <a:defRPr/>
            </a:pPr>
            <a:r>
              <a:rPr lang="en-GB" sz="2800" dirty="0"/>
              <a:t>Mixed type.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46509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Definitions of deafness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922520"/>
          </a:xfrm>
        </p:spPr>
        <p:txBody>
          <a:bodyPr>
            <a:normAutofit fontScale="85000" lnSpcReduction="20000"/>
          </a:bodyPr>
          <a:lstStyle/>
          <a:p>
            <a:pPr marL="114300" indent="0">
              <a:lnSpc>
                <a:spcPct val="80000"/>
              </a:lnSpc>
              <a:buClr>
                <a:srgbClr val="FF0000"/>
              </a:buClr>
              <a:buNone/>
              <a:defRPr/>
            </a:pPr>
            <a:r>
              <a:rPr lang="en-US" sz="2800" b="1" u="sng" dirty="0"/>
              <a:t>The level of deafness:  </a:t>
            </a:r>
            <a:endParaRPr lang="en-US" sz="2800" b="1" u="sng" dirty="0" smtClean="0"/>
          </a:p>
          <a:p>
            <a:pPr marL="114300" indent="0">
              <a:lnSpc>
                <a:spcPct val="80000"/>
              </a:lnSpc>
              <a:buClr>
                <a:srgbClr val="FF0000"/>
              </a:buClr>
              <a:buNone/>
              <a:defRPr/>
            </a:pPr>
            <a:endParaRPr lang="en-US" sz="2800" b="1" u="sng" dirty="0"/>
          </a:p>
          <a:p>
            <a:pPr marL="114300" indent="0">
              <a:lnSpc>
                <a:spcPct val="80000"/>
              </a:lnSpc>
              <a:buClr>
                <a:srgbClr val="FF0000"/>
              </a:buClr>
              <a:buNone/>
              <a:defRPr/>
            </a:pPr>
            <a:r>
              <a:rPr lang="en-US" sz="2800" dirty="0" smtClean="0"/>
              <a:t>mild</a:t>
            </a:r>
            <a:r>
              <a:rPr lang="en-US" sz="2800" dirty="0"/>
              <a:t>, moderate, severe or profound – is defined according to the quietest sound, measured in decibels, that can be heard:</a:t>
            </a:r>
          </a:p>
          <a:p>
            <a:pPr marL="114300" indent="0">
              <a:lnSpc>
                <a:spcPct val="80000"/>
              </a:lnSpc>
              <a:buClr>
                <a:srgbClr val="FF0000"/>
              </a:buClr>
              <a:buNone/>
              <a:defRPr/>
            </a:pPr>
            <a:r>
              <a:rPr lang="en-US" sz="2800" dirty="0"/>
              <a:t> </a:t>
            </a:r>
          </a:p>
          <a:p>
            <a:pPr marL="114300" indent="0">
              <a:lnSpc>
                <a:spcPct val="80000"/>
              </a:lnSpc>
              <a:buClr>
                <a:srgbClr val="FF0000"/>
              </a:buClr>
              <a:buNone/>
              <a:defRPr/>
            </a:pPr>
            <a:r>
              <a:rPr lang="en-US" sz="2800" b="1" u="sng" dirty="0"/>
              <a:t>Mild deafness </a:t>
            </a:r>
            <a:r>
              <a:rPr lang="en-US" sz="2800" dirty="0"/>
              <a:t>: find it difficult following speech in noisy situations. </a:t>
            </a:r>
          </a:p>
          <a:p>
            <a:pPr marL="114300" indent="0">
              <a:lnSpc>
                <a:spcPct val="80000"/>
              </a:lnSpc>
              <a:buClr>
                <a:srgbClr val="FF0000"/>
              </a:buClr>
              <a:buNone/>
              <a:defRPr/>
            </a:pPr>
            <a:endParaRPr lang="en-US" sz="2800" dirty="0"/>
          </a:p>
          <a:p>
            <a:pPr marL="114300" indent="0">
              <a:lnSpc>
                <a:spcPct val="80000"/>
              </a:lnSpc>
              <a:buClr>
                <a:srgbClr val="FF0000"/>
              </a:buClr>
              <a:buNone/>
              <a:defRPr/>
            </a:pPr>
            <a:r>
              <a:rPr lang="en-US" sz="2800" b="1" u="sng" dirty="0"/>
              <a:t>Moderate deafness: </a:t>
            </a:r>
            <a:r>
              <a:rPr lang="en-US" sz="2800" dirty="0"/>
              <a:t>may need to use hearing aids.</a:t>
            </a:r>
          </a:p>
          <a:p>
            <a:pPr marL="114300" indent="0">
              <a:lnSpc>
                <a:spcPct val="80000"/>
              </a:lnSpc>
              <a:buClr>
                <a:srgbClr val="FF0000"/>
              </a:buClr>
              <a:buNone/>
              <a:defRPr/>
            </a:pPr>
            <a:endParaRPr lang="en-US" sz="2800" dirty="0"/>
          </a:p>
          <a:p>
            <a:pPr marL="114300" indent="0">
              <a:lnSpc>
                <a:spcPct val="80000"/>
              </a:lnSpc>
              <a:buClr>
                <a:srgbClr val="FF0000"/>
              </a:buClr>
              <a:buNone/>
              <a:defRPr/>
            </a:pPr>
            <a:r>
              <a:rPr lang="en-US" sz="2800" b="1" u="sng" dirty="0"/>
              <a:t>Severe deafness: </a:t>
            </a:r>
            <a:endParaRPr lang="en-US" sz="2800" b="1" u="sng" dirty="0" smtClean="0"/>
          </a:p>
          <a:p>
            <a:pPr marL="114300" indent="0">
              <a:lnSpc>
                <a:spcPct val="80000"/>
              </a:lnSpc>
              <a:buClr>
                <a:srgbClr val="FF0000"/>
              </a:buClr>
              <a:buNone/>
              <a:defRPr/>
            </a:pPr>
            <a:endParaRPr lang="en-US" sz="2800" b="1" u="sng" dirty="0"/>
          </a:p>
          <a:p>
            <a:pPr marL="114300" indent="0">
              <a:lnSpc>
                <a:spcPct val="80000"/>
              </a:lnSpc>
              <a:buClr>
                <a:srgbClr val="FF0000"/>
              </a:buClr>
              <a:buNone/>
              <a:defRPr/>
            </a:pPr>
            <a:r>
              <a:rPr lang="en-US" sz="2800" dirty="0" smtClean="0"/>
              <a:t>will </a:t>
            </a:r>
            <a:r>
              <a:rPr lang="en-US" sz="2800" dirty="0"/>
              <a:t>probably rely on lip-reading if severely deaf, even if hearing aids are worn, and BSL may be first or preferred language. </a:t>
            </a:r>
          </a:p>
          <a:p>
            <a:pPr marL="114300" indent="0">
              <a:lnSpc>
                <a:spcPct val="80000"/>
              </a:lnSpc>
              <a:buClr>
                <a:srgbClr val="FF0000"/>
              </a:buClr>
              <a:buNone/>
              <a:defRPr/>
            </a:pPr>
            <a:r>
              <a:rPr lang="en-US" sz="2800" dirty="0"/>
              <a:t>BSL is likely to be first or preferred language if profoundly deaf. </a:t>
            </a:r>
          </a:p>
          <a:p>
            <a:pPr marL="114300" indent="0">
              <a:lnSpc>
                <a:spcPct val="80000"/>
              </a:lnSpc>
              <a:buClr>
                <a:srgbClr val="FF0000"/>
              </a:buClr>
              <a:buNone/>
              <a:defRPr/>
            </a:pPr>
            <a:r>
              <a:rPr lang="en-US" sz="2000" dirty="0"/>
              <a:t>( Action on Hearing Loss, </a:t>
            </a:r>
            <a:r>
              <a:rPr lang="en-US" sz="2000" dirty="0" err="1"/>
              <a:t>n.d.</a:t>
            </a:r>
            <a:r>
              <a:rPr lang="en-US" sz="2000" dirty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77194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Signs of Hearing Impairment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  <a:defRPr/>
            </a:pPr>
            <a:r>
              <a:rPr lang="en-GB" sz="2400" dirty="0"/>
              <a:t>Difficulty sustaining concentration and attention- ‘switching off’ and daydreaming</a:t>
            </a:r>
            <a:r>
              <a:rPr lang="en-GB" sz="2400" dirty="0" smtClean="0"/>
              <a:t>.</a:t>
            </a:r>
          </a:p>
          <a:p>
            <a:pPr marL="0" indent="0">
              <a:buNone/>
              <a:defRPr/>
            </a:pPr>
            <a:endParaRPr lang="en-GB" sz="2400" dirty="0"/>
          </a:p>
          <a:p>
            <a:pPr>
              <a:buFont typeface="Arial" pitchFamily="34" charset="0"/>
              <a:buChar char="•"/>
              <a:defRPr/>
            </a:pPr>
            <a:r>
              <a:rPr lang="en-GB" sz="2400" dirty="0"/>
              <a:t>Some aspects of school work cause particular problems e.g. learning of phonics when taught as isolated sounds</a:t>
            </a:r>
            <a:r>
              <a:rPr lang="en-GB" sz="2400" dirty="0" smtClean="0"/>
              <a:t>.</a:t>
            </a:r>
          </a:p>
          <a:p>
            <a:pPr marL="0" indent="0">
              <a:buNone/>
              <a:defRPr/>
            </a:pPr>
            <a:endParaRPr lang="en-GB" sz="2400" dirty="0"/>
          </a:p>
          <a:p>
            <a:pPr>
              <a:buFont typeface="Arial" pitchFamily="34" charset="0"/>
              <a:buChar char="•"/>
              <a:defRPr/>
            </a:pPr>
            <a:r>
              <a:rPr lang="en-GB" sz="2400" dirty="0"/>
              <a:t>Emotional or social problems </a:t>
            </a:r>
            <a:r>
              <a:rPr lang="en-GB" sz="2400" dirty="0" err="1"/>
              <a:t>e.g.frustration</a:t>
            </a:r>
            <a:r>
              <a:rPr lang="en-GB" sz="2400" dirty="0"/>
              <a:t> can cause temper tantrums</a:t>
            </a:r>
            <a:r>
              <a:rPr lang="en-GB" sz="2400" dirty="0" smtClean="0"/>
              <a:t>.</a:t>
            </a:r>
          </a:p>
          <a:p>
            <a:pPr marL="0" indent="0">
              <a:buNone/>
              <a:defRPr/>
            </a:pPr>
            <a:endParaRPr lang="en-GB" sz="2400" dirty="0"/>
          </a:p>
          <a:p>
            <a:pPr>
              <a:buFont typeface="Arial" pitchFamily="34" charset="0"/>
              <a:buChar char="•"/>
              <a:defRPr/>
            </a:pPr>
            <a:r>
              <a:rPr lang="en-GB" sz="2400" dirty="0"/>
              <a:t>Frequent colds and catarrh.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34408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Signs of Hearing Impairment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Arial" pitchFamily="34" charset="0"/>
              <a:buChar char="•"/>
              <a:defRPr/>
            </a:pPr>
            <a:r>
              <a:rPr lang="en-GB" sz="2800" dirty="0"/>
              <a:t>Not hearing or mishearing instructions</a:t>
            </a:r>
            <a:r>
              <a:rPr lang="en-GB" sz="2800" dirty="0" smtClean="0"/>
              <a:t>.</a:t>
            </a:r>
          </a:p>
          <a:p>
            <a:pPr marL="0" indent="0">
              <a:buNone/>
              <a:defRPr/>
            </a:pPr>
            <a:endParaRPr lang="en-GB" sz="2800" dirty="0"/>
          </a:p>
          <a:p>
            <a:pPr>
              <a:buFont typeface="Arial" pitchFamily="34" charset="0"/>
              <a:buChar char="•"/>
              <a:defRPr/>
            </a:pPr>
            <a:r>
              <a:rPr lang="en-GB" sz="2800" dirty="0"/>
              <a:t>Watching speaker’s face and lips closely</a:t>
            </a:r>
            <a:r>
              <a:rPr lang="en-GB" sz="2800" dirty="0" smtClean="0"/>
              <a:t>.</a:t>
            </a:r>
          </a:p>
          <a:p>
            <a:pPr marL="0" indent="0">
              <a:buNone/>
              <a:defRPr/>
            </a:pPr>
            <a:endParaRPr lang="en-GB" sz="2800" dirty="0"/>
          </a:p>
          <a:p>
            <a:pPr>
              <a:buFont typeface="Arial" pitchFamily="34" charset="0"/>
              <a:buChar char="•"/>
              <a:defRPr/>
            </a:pPr>
            <a:r>
              <a:rPr lang="en-GB" sz="2800" dirty="0"/>
              <a:t>Strains to listen or turns head to sound</a:t>
            </a:r>
            <a:r>
              <a:rPr lang="en-GB" sz="2800" dirty="0" smtClean="0"/>
              <a:t>.</a:t>
            </a:r>
          </a:p>
          <a:p>
            <a:pPr marL="0" indent="0">
              <a:buNone/>
              <a:defRPr/>
            </a:pPr>
            <a:endParaRPr lang="en-GB" sz="2800" dirty="0"/>
          </a:p>
          <a:p>
            <a:pPr>
              <a:buFont typeface="Arial" pitchFamily="34" charset="0"/>
              <a:buChar char="•"/>
              <a:defRPr/>
            </a:pPr>
            <a:r>
              <a:rPr lang="en-GB" sz="2800" dirty="0"/>
              <a:t>Distorted speech or lack of intonation</a:t>
            </a:r>
            <a:r>
              <a:rPr lang="en-GB" sz="2800" dirty="0" smtClean="0"/>
              <a:t>.</a:t>
            </a:r>
          </a:p>
          <a:p>
            <a:pPr marL="0" indent="0">
              <a:buNone/>
              <a:defRPr/>
            </a:pPr>
            <a:endParaRPr lang="en-GB" sz="2800" dirty="0"/>
          </a:p>
          <a:p>
            <a:pPr>
              <a:buFont typeface="Arial" pitchFamily="34" charset="0"/>
              <a:buChar char="•"/>
              <a:defRPr/>
            </a:pPr>
            <a:r>
              <a:rPr lang="en-GB" sz="2800" dirty="0"/>
              <a:t>Delayed speech development</a:t>
            </a:r>
            <a:r>
              <a:rPr lang="en-GB" sz="2800" dirty="0" smtClean="0"/>
              <a:t>.</a:t>
            </a:r>
          </a:p>
          <a:p>
            <a:pPr marL="0" indent="0">
              <a:buNone/>
              <a:defRPr/>
            </a:pPr>
            <a:endParaRPr lang="en-GB" sz="2800" dirty="0"/>
          </a:p>
          <a:p>
            <a:pPr>
              <a:buFont typeface="Arial" pitchFamily="34" charset="0"/>
              <a:buChar char="•"/>
              <a:defRPr/>
            </a:pPr>
            <a:r>
              <a:rPr lang="en-GB" sz="2800" dirty="0"/>
              <a:t>Voice unusually soft or loud.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718862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5400" dirty="0"/>
              <a:t>Assessment of Hearing Difficulties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  <a:defRPr/>
            </a:pPr>
            <a:endParaRPr lang="en-GB" sz="2800" dirty="0" smtClean="0"/>
          </a:p>
          <a:p>
            <a:pPr>
              <a:buFont typeface="Arial" pitchFamily="34" charset="0"/>
              <a:buChar char="•"/>
              <a:defRPr/>
            </a:pPr>
            <a:r>
              <a:rPr lang="en-GB" sz="2800" dirty="0" smtClean="0"/>
              <a:t>Tympanometry-checks </a:t>
            </a:r>
            <a:r>
              <a:rPr lang="en-GB" sz="2800" dirty="0"/>
              <a:t>the moving parts of the middle ear are working</a:t>
            </a:r>
            <a:r>
              <a:rPr lang="en-GB" sz="2800" dirty="0" smtClean="0"/>
              <a:t>.</a:t>
            </a:r>
          </a:p>
          <a:p>
            <a:pPr marL="0" indent="0">
              <a:buNone/>
              <a:defRPr/>
            </a:pPr>
            <a:endParaRPr lang="en-GB" sz="2800" dirty="0"/>
          </a:p>
          <a:p>
            <a:pPr>
              <a:buFont typeface="Arial" pitchFamily="34" charset="0"/>
              <a:buChar char="•"/>
              <a:defRPr/>
            </a:pPr>
            <a:r>
              <a:rPr lang="en-GB" sz="2800" dirty="0"/>
              <a:t>Audiometry-tests sensitivity at given levels of frequency and loudness.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14412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442913"/>
            <a:ext cx="6480175" cy="5980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8904259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600" spc="-100" dirty="0">
                <a:solidFill>
                  <a:srgbClr val="675E47"/>
                </a:solidFill>
                <a:latin typeface="Cambria"/>
              </a:rPr>
              <a:t>Impact of Sensory Impairment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itchFamily="34" charset="0"/>
              <a:buChar char="•"/>
              <a:defRPr/>
            </a:pPr>
            <a:r>
              <a:rPr lang="en-US" sz="2400" dirty="0"/>
              <a:t>Learning and curricular access</a:t>
            </a:r>
          </a:p>
          <a:p>
            <a:pPr marL="0" indent="0">
              <a:buNone/>
              <a:defRPr/>
            </a:pPr>
            <a:endParaRPr lang="en-US" sz="2400" dirty="0"/>
          </a:p>
          <a:p>
            <a:pPr marL="457200" indent="-457200">
              <a:buFont typeface="Arial" pitchFamily="34" charset="0"/>
              <a:buChar char="•"/>
              <a:defRPr/>
            </a:pPr>
            <a:r>
              <a:rPr lang="en-US" sz="2400" dirty="0"/>
              <a:t>Emotional</a:t>
            </a:r>
          </a:p>
          <a:p>
            <a:pPr marL="457200" indent="-457200">
              <a:buFont typeface="Arial" pitchFamily="34" charset="0"/>
              <a:buChar char="•"/>
              <a:defRPr/>
            </a:pPr>
            <a:endParaRPr lang="en-US" sz="2400" dirty="0"/>
          </a:p>
          <a:p>
            <a:pPr marL="457200" indent="-457200">
              <a:buFont typeface="Arial" pitchFamily="34" charset="0"/>
              <a:buChar char="•"/>
              <a:defRPr/>
            </a:pPr>
            <a:r>
              <a:rPr lang="en-US" sz="2400" dirty="0"/>
              <a:t>Social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182274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Role of setting/school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  <a:defRPr/>
            </a:pPr>
            <a:r>
              <a:rPr lang="en-US" sz="2800" dirty="0"/>
              <a:t>Environmental issues</a:t>
            </a:r>
          </a:p>
          <a:p>
            <a:pPr>
              <a:buFont typeface="Arial" pitchFamily="34" charset="0"/>
              <a:buChar char="•"/>
              <a:defRPr/>
            </a:pPr>
            <a:endParaRPr lang="en-US" sz="2800" dirty="0"/>
          </a:p>
          <a:p>
            <a:pPr>
              <a:buFont typeface="Arial" pitchFamily="34" charset="0"/>
              <a:buChar char="•"/>
              <a:defRPr/>
            </a:pPr>
            <a:r>
              <a:rPr lang="en-US" sz="2800" dirty="0"/>
              <a:t>Accessing the curriculum</a:t>
            </a:r>
          </a:p>
          <a:p>
            <a:pPr>
              <a:buNone/>
              <a:defRPr/>
            </a:pPr>
            <a:endParaRPr lang="en-US" sz="2800" dirty="0"/>
          </a:p>
          <a:p>
            <a:pPr>
              <a:buFont typeface="Arial" pitchFamily="34" charset="0"/>
              <a:buChar char="•"/>
              <a:defRPr/>
            </a:pPr>
            <a:r>
              <a:rPr lang="en-US" sz="2800" dirty="0"/>
              <a:t>Learning to be independent</a:t>
            </a:r>
          </a:p>
          <a:p>
            <a:pPr>
              <a:buFont typeface="Arial" pitchFamily="34" charset="0"/>
              <a:buChar char="•"/>
              <a:defRPr/>
            </a:pPr>
            <a:endParaRPr lang="en-US" sz="2000" dirty="0"/>
          </a:p>
          <a:p>
            <a:pPr>
              <a:buFont typeface="Arial" pitchFamily="34" charset="0"/>
              <a:buChar char="•"/>
              <a:defRPr/>
            </a:pPr>
            <a:r>
              <a:rPr lang="en-US" sz="2000" dirty="0"/>
              <a:t>( </a:t>
            </a:r>
            <a:r>
              <a:rPr lang="en-US" sz="2000" dirty="0" err="1"/>
              <a:t>Arter</a:t>
            </a:r>
            <a:r>
              <a:rPr lang="en-US" sz="2000" dirty="0"/>
              <a:t> et al 1999)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526206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z="2800" dirty="0" err="1"/>
              <a:t>Arter,C</a:t>
            </a:r>
            <a:r>
              <a:rPr lang="en-US" altLang="en-US" sz="2800" dirty="0"/>
              <a:t> et al ( 2001) </a:t>
            </a:r>
            <a:r>
              <a:rPr lang="en-US" altLang="en-US" sz="2800" i="1" dirty="0"/>
              <a:t>Children with Visual Impairment in Mainstream Settings</a:t>
            </a:r>
            <a:r>
              <a:rPr lang="en-US" altLang="en-US" sz="2800" dirty="0"/>
              <a:t>. London: David Fulton Publishers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953053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320</TotalTime>
  <Words>1402</Words>
  <Application>Microsoft Office PowerPoint</Application>
  <PresentationFormat>On-screen Show (4:3)</PresentationFormat>
  <Paragraphs>247</Paragraphs>
  <Slides>19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8" baseType="lpstr">
      <vt:lpstr>Arial</vt:lpstr>
      <vt:lpstr>Calibri</vt:lpstr>
      <vt:lpstr>Cambria</vt:lpstr>
      <vt:lpstr>Constantia</vt:lpstr>
      <vt:lpstr>Handwriting - Dakota</vt:lpstr>
      <vt:lpstr>Pysgod ac Adar</vt:lpstr>
      <vt:lpstr>Wingdings</vt:lpstr>
      <vt:lpstr>Wingdings 2</vt:lpstr>
      <vt:lpstr>Flow</vt:lpstr>
      <vt:lpstr>Sensory Needs: Vision and Hearing</vt:lpstr>
      <vt:lpstr>Can you read this?</vt:lpstr>
      <vt:lpstr>How does the eye work?</vt:lpstr>
      <vt:lpstr>Types of visual impairment</vt:lpstr>
      <vt:lpstr>Signs of  Visual Impairment 1) Behaviour</vt:lpstr>
      <vt:lpstr>Signs of Visual Impairment 2) Appearance</vt:lpstr>
      <vt:lpstr>Signs of Visual Impairment 3) Child complains of :</vt:lpstr>
      <vt:lpstr>Assessment of Vision</vt:lpstr>
      <vt:lpstr>Definition of terms</vt:lpstr>
      <vt:lpstr>How does hearing work?</vt:lpstr>
      <vt:lpstr>Types of hearing impairments</vt:lpstr>
      <vt:lpstr>Definitions of deafness</vt:lpstr>
      <vt:lpstr>Signs of Hearing Impairment</vt:lpstr>
      <vt:lpstr>Signs of Hearing Impairment</vt:lpstr>
      <vt:lpstr>Assessment of Hearing Difficulties</vt:lpstr>
      <vt:lpstr>PowerPoint Presentation</vt:lpstr>
      <vt:lpstr>Impact of Sensory Impairment</vt:lpstr>
      <vt:lpstr>Role of setting/school</vt:lpstr>
      <vt:lpstr>References</vt:lpstr>
    </vt:vector>
  </TitlesOfParts>
  <Company>SMU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Sensory Needs: Vision and Hearing</dc:title>
  <dc:creator>Phillips, Laura</dc:creator>
  <cp:lastModifiedBy>Laura Hutchings</cp:lastModifiedBy>
  <cp:revision>18</cp:revision>
  <cp:lastPrinted>2015-11-10T09:27:38Z</cp:lastPrinted>
  <dcterms:created xsi:type="dcterms:W3CDTF">2015-01-13T13:07:05Z</dcterms:created>
  <dcterms:modified xsi:type="dcterms:W3CDTF">2015-11-10T09:30:53Z</dcterms:modified>
</cp:coreProperties>
</file>