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6" r:id="rId5"/>
    <p:sldMasterId id="2147483669" r:id="rId6"/>
    <p:sldMasterId id="2147483676" r:id="rId7"/>
    <p:sldMasterId id="2147483689" r:id="rId8"/>
  </p:sldMasterIdLst>
  <p:notesMasterIdLst>
    <p:notesMasterId r:id="rId46"/>
  </p:notesMasterIdLst>
  <p:sldIdLst>
    <p:sldId id="257" r:id="rId9"/>
    <p:sldId id="256" r:id="rId10"/>
    <p:sldId id="262" r:id="rId11"/>
    <p:sldId id="278" r:id="rId12"/>
    <p:sldId id="259" r:id="rId13"/>
    <p:sldId id="275" r:id="rId14"/>
    <p:sldId id="276" r:id="rId15"/>
    <p:sldId id="277" r:id="rId16"/>
    <p:sldId id="268" r:id="rId17"/>
    <p:sldId id="260" r:id="rId18"/>
    <p:sldId id="496" r:id="rId19"/>
    <p:sldId id="470" r:id="rId20"/>
    <p:sldId id="460" r:id="rId21"/>
    <p:sldId id="261" r:id="rId22"/>
    <p:sldId id="263" r:id="rId23"/>
    <p:sldId id="371" r:id="rId24"/>
    <p:sldId id="498" r:id="rId25"/>
    <p:sldId id="500" r:id="rId26"/>
    <p:sldId id="265" r:id="rId27"/>
    <p:sldId id="266" r:id="rId28"/>
    <p:sldId id="267" r:id="rId29"/>
    <p:sldId id="270" r:id="rId30"/>
    <p:sldId id="269" r:id="rId31"/>
    <p:sldId id="310" r:id="rId32"/>
    <p:sldId id="271" r:id="rId33"/>
    <p:sldId id="494" r:id="rId34"/>
    <p:sldId id="495" r:id="rId35"/>
    <p:sldId id="272" r:id="rId36"/>
    <p:sldId id="273" r:id="rId37"/>
    <p:sldId id="274" r:id="rId38"/>
    <p:sldId id="501" r:id="rId39"/>
    <p:sldId id="503" r:id="rId40"/>
    <p:sldId id="504" r:id="rId41"/>
    <p:sldId id="499" r:id="rId42"/>
    <p:sldId id="506" r:id="rId43"/>
    <p:sldId id="507" r:id="rId44"/>
    <p:sldId id="508"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3506C-78C5-0B63-579E-A3873B948082}" v="37" dt="2026-09-17T17:12:58.095"/>
    <p1510:client id="{8D387BC8-BD83-C872-8087-460652B07F32}" v="23" dt="2026-09-18T17:53:44.838"/>
    <p1510:client id="{E40DCAFD-F95F-4F7B-1592-3D51CFCC23EF}" v="18" dt="2026-09-18T06:45:56.2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60" autoAdjust="0"/>
    <p:restoredTop sz="87346" autoAdjust="0"/>
  </p:normalViewPr>
  <p:slideViewPr>
    <p:cSldViewPr snapToGrid="0">
      <p:cViewPr varScale="1">
        <p:scale>
          <a:sx n="90" d="100"/>
          <a:sy n="90" d="100"/>
        </p:scale>
        <p:origin x="3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B09E17-3D86-40D7-9E11-7BCE3E881ACF}" type="datetimeFigureOut">
              <a:rPr lang="en-US" smtClean="0"/>
              <a:t>9/18/2026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E91D90-CC56-4253-B6A6-A71CE9B582F6}" type="slidenum">
              <a:rPr lang="en-US" smtClean="0"/>
              <a:t>‹#›</a:t>
            </a:fld>
            <a:endParaRPr lang="en-US"/>
          </a:p>
        </p:txBody>
      </p:sp>
    </p:spTree>
    <p:extLst>
      <p:ext uri="{BB962C8B-B14F-4D97-AF65-F5344CB8AC3E}">
        <p14:creationId xmlns:p14="http://schemas.microsoft.com/office/powerpoint/2010/main" val="3777540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hwb.uwtsd.ac.uk/pages/applicants/welcom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Welcome to ECLP4001C Leading Practice in Early Education and Care. Today's session is designed to help you settle into the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understand what will be expected of you throughout the year, and start developing relationships with other students.</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1</a:t>
            </a:fld>
            <a:endParaRPr lang="en-US"/>
          </a:p>
        </p:txBody>
      </p:sp>
    </p:spTree>
    <p:extLst>
      <p:ext uri="{BB962C8B-B14F-4D97-AF65-F5344CB8AC3E}">
        <p14:creationId xmlns:p14="http://schemas.microsoft.com/office/powerpoint/2010/main" val="573202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Talk through:</a:t>
            </a:r>
          </a:p>
          <a:p>
            <a:pPr lvl="0" fontAlgn="t"/>
            <a:r>
              <a:rPr lang="en-US" sz="1200" b="0" i="0" kern="1200" dirty="0">
                <a:solidFill>
                  <a:schemeClr val="tx1"/>
                </a:solidFill>
                <a:effectLst/>
                <a:latin typeface="+mn-lt"/>
                <a:ea typeface="+mn-ea"/>
                <a:cs typeface="+mn-cs"/>
              </a:rPr>
              <a:t>Structure of </a:t>
            </a:r>
            <a:r>
              <a:rPr lang="en-US" sz="1200" b="0" i="0" kern="1200" dirty="0" err="1">
                <a:solidFill>
                  <a:schemeClr val="tx1"/>
                </a:solidFill>
                <a:effectLst/>
                <a:latin typeface="+mn-lt"/>
                <a:ea typeface="+mn-ea"/>
                <a:cs typeface="+mn-cs"/>
              </a:rPr>
              <a:t>programme</a:t>
            </a:r>
            <a:endParaRPr lang="en-US" sz="1200" b="0" i="0" kern="1200" dirty="0">
              <a:solidFill>
                <a:schemeClr val="tx1"/>
              </a:solidFill>
              <a:effectLst/>
              <a:latin typeface="+mn-lt"/>
              <a:ea typeface="+mn-ea"/>
              <a:cs typeface="+mn-cs"/>
            </a:endParaRPr>
          </a:p>
          <a:p>
            <a:pPr lvl="0" fontAlgn="t"/>
            <a:r>
              <a:rPr lang="en-US" sz="1200" b="0" i="0" kern="1200" dirty="0">
                <a:solidFill>
                  <a:schemeClr val="tx1"/>
                </a:solidFill>
                <a:effectLst/>
                <a:latin typeface="+mn-lt"/>
                <a:ea typeface="+mn-ea"/>
                <a:cs typeface="+mn-cs"/>
              </a:rPr>
              <a:t>Expectations</a:t>
            </a:r>
          </a:p>
          <a:p>
            <a:pPr lvl="0" fontAlgn="t"/>
            <a:r>
              <a:rPr lang="en-US" sz="1200" b="0" i="0" kern="1200" dirty="0">
                <a:solidFill>
                  <a:schemeClr val="tx1"/>
                </a:solidFill>
                <a:effectLst/>
                <a:latin typeface="+mn-lt"/>
                <a:ea typeface="+mn-ea"/>
                <a:cs typeface="+mn-cs"/>
              </a:rPr>
              <a:t>Support available</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2</a:t>
            </a:fld>
            <a:endParaRPr lang="en-US"/>
          </a:p>
        </p:txBody>
      </p:sp>
    </p:spTree>
    <p:extLst>
      <p:ext uri="{BB962C8B-B14F-4D97-AF65-F5344CB8AC3E}">
        <p14:creationId xmlns:p14="http://schemas.microsoft.com/office/powerpoint/2010/main" val="2827529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3</a:t>
            </a:fld>
            <a:endParaRPr lang="en-US"/>
          </a:p>
        </p:txBody>
      </p:sp>
    </p:spTree>
    <p:extLst>
      <p:ext uri="{BB962C8B-B14F-4D97-AF65-F5344CB8AC3E}">
        <p14:creationId xmlns:p14="http://schemas.microsoft.com/office/powerpoint/2010/main" val="167763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Alison</a:t>
            </a:r>
          </a:p>
          <a:p>
            <a:pPr lvl="0" fontAlgn="t"/>
            <a:r>
              <a:rPr lang="en-US" sz="1200" b="0" i="0" kern="1200" dirty="0">
                <a:solidFill>
                  <a:schemeClr val="tx1"/>
                </a:solidFill>
                <a:effectLst/>
                <a:latin typeface="+mn-lt"/>
                <a:ea typeface="+mn-ea"/>
                <a:cs typeface="+mn-cs"/>
              </a:rPr>
              <a:t>ALN expertise</a:t>
            </a:r>
          </a:p>
          <a:p>
            <a:pPr lvl="0" fontAlgn="t"/>
            <a:r>
              <a:rPr lang="en-US" sz="1200" b="0" i="0" kern="1200" dirty="0">
                <a:solidFill>
                  <a:schemeClr val="tx1"/>
                </a:solidFill>
                <a:effectLst/>
                <a:latin typeface="+mn-lt"/>
                <a:ea typeface="+mn-ea"/>
                <a:cs typeface="+mn-cs"/>
              </a:rPr>
              <a:t>Neurodivergence</a:t>
            </a:r>
          </a:p>
          <a:p>
            <a:pPr lvl="0" fontAlgn="t"/>
            <a:r>
              <a:rPr lang="en-US" sz="1200" b="0" i="0" kern="1200" dirty="0">
                <a:solidFill>
                  <a:schemeClr val="tx1"/>
                </a:solidFill>
                <a:effectLst/>
                <a:latin typeface="+mn-lt"/>
                <a:ea typeface="+mn-ea"/>
                <a:cs typeface="+mn-cs"/>
              </a:rPr>
              <a:t>Language development</a:t>
            </a:r>
          </a:p>
          <a:p>
            <a:pPr lvl="0" fontAlgn="t"/>
            <a:r>
              <a:rPr lang="en-US" sz="1200" b="0" i="0" kern="1200" dirty="0">
                <a:solidFill>
                  <a:schemeClr val="tx1"/>
                </a:solidFill>
                <a:effectLst/>
                <a:latin typeface="+mn-lt"/>
                <a:ea typeface="+mn-ea"/>
                <a:cs typeface="+mn-cs"/>
              </a:rPr>
              <a:t>Welsh-medium provision</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6</a:t>
            </a:fld>
            <a:endParaRPr lang="en-US"/>
          </a:p>
        </p:txBody>
      </p:sp>
    </p:spTree>
    <p:extLst>
      <p:ext uri="{BB962C8B-B14F-4D97-AF65-F5344CB8AC3E}">
        <p14:creationId xmlns:p14="http://schemas.microsoft.com/office/powerpoint/2010/main" val="660365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Natalie</a:t>
            </a:r>
          </a:p>
          <a:p>
            <a:pPr lvl="0" fontAlgn="t"/>
            <a:r>
              <a:rPr lang="en-US" sz="1200" b="0" i="0" kern="1200" dirty="0">
                <a:solidFill>
                  <a:schemeClr val="tx1"/>
                </a:solidFill>
                <a:effectLst/>
                <a:latin typeface="+mn-lt"/>
                <a:ea typeface="+mn-ea"/>
                <a:cs typeface="+mn-cs"/>
              </a:rPr>
              <a:t>Policy expertise</a:t>
            </a:r>
          </a:p>
          <a:p>
            <a:pPr lvl="0" fontAlgn="t"/>
            <a:r>
              <a:rPr lang="en-US" sz="1200" b="0" i="0" kern="1200" dirty="0">
                <a:solidFill>
                  <a:schemeClr val="tx1"/>
                </a:solidFill>
                <a:effectLst/>
                <a:latin typeface="+mn-lt"/>
                <a:ea typeface="+mn-ea"/>
                <a:cs typeface="+mn-cs"/>
              </a:rPr>
              <a:t>Therapeutic play</a:t>
            </a:r>
          </a:p>
          <a:p>
            <a:pPr lvl="0" fontAlgn="t"/>
            <a:r>
              <a:rPr lang="en-US" sz="1200" b="0" i="0" kern="1200" dirty="0">
                <a:solidFill>
                  <a:schemeClr val="tx1"/>
                </a:solidFill>
                <a:effectLst/>
                <a:latin typeface="+mn-lt"/>
                <a:ea typeface="+mn-ea"/>
                <a:cs typeface="+mn-cs"/>
              </a:rPr>
              <a:t>Flying Start experience</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7</a:t>
            </a:fld>
            <a:endParaRPr lang="en-US"/>
          </a:p>
        </p:txBody>
      </p:sp>
    </p:spTree>
    <p:extLst>
      <p:ext uri="{BB962C8B-B14F-4D97-AF65-F5344CB8AC3E}">
        <p14:creationId xmlns:p14="http://schemas.microsoft.com/office/powerpoint/2010/main" val="1774745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Natasha</a:t>
            </a:r>
          </a:p>
          <a:p>
            <a:pPr lvl="0" fontAlgn="t"/>
            <a:r>
              <a:rPr lang="en-US" sz="1200" b="0" i="0" kern="1200" dirty="0">
                <a:solidFill>
                  <a:schemeClr val="tx1"/>
                </a:solidFill>
                <a:effectLst/>
                <a:latin typeface="+mn-lt"/>
                <a:ea typeface="+mn-ea"/>
                <a:cs typeface="+mn-cs"/>
              </a:rPr>
              <a:t>Practical leadership experience</a:t>
            </a:r>
          </a:p>
          <a:p>
            <a:pPr lvl="0" fontAlgn="t"/>
            <a:r>
              <a:rPr lang="en-US" sz="1200" b="0" i="0" kern="1200" dirty="0">
                <a:solidFill>
                  <a:schemeClr val="tx1"/>
                </a:solidFill>
                <a:effectLst/>
                <a:latin typeface="+mn-lt"/>
                <a:ea typeface="+mn-ea"/>
                <a:cs typeface="+mn-cs"/>
              </a:rPr>
              <a:t>Youth work background</a:t>
            </a:r>
          </a:p>
          <a:p>
            <a:pPr lvl="0" fontAlgn="t"/>
            <a:r>
              <a:rPr lang="en-US" sz="1200" b="0" i="0" kern="1200" dirty="0">
                <a:solidFill>
                  <a:schemeClr val="tx1"/>
                </a:solidFill>
                <a:effectLst/>
                <a:latin typeface="+mn-lt"/>
                <a:ea typeface="+mn-ea"/>
                <a:cs typeface="+mn-cs"/>
              </a:rPr>
              <a:t>Play-based learning specialist</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8</a:t>
            </a:fld>
            <a:endParaRPr lang="en-US"/>
          </a:p>
        </p:txBody>
      </p:sp>
    </p:spTree>
    <p:extLst>
      <p:ext uri="{BB962C8B-B14F-4D97-AF65-F5344CB8AC3E}">
        <p14:creationId xmlns:p14="http://schemas.microsoft.com/office/powerpoint/2010/main" val="534757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Booked for 11am with Megan</a:t>
            </a:r>
          </a:p>
          <a:p>
            <a:r>
              <a:rPr lang="en-US" dirty="0">
                <a:hlinkClick r:id="rId3"/>
              </a:rPr>
              <a:t>Welcome » Hub</a:t>
            </a:r>
            <a:r>
              <a:rPr lang="en-US" dirty="0"/>
              <a:t> – Welcome videos on Hwb</a:t>
            </a:r>
          </a:p>
          <a:p>
            <a:endParaRPr lang="en-US" dirty="0"/>
          </a:p>
          <a:p>
            <a:pPr lvl="0" fontAlgn="t"/>
            <a:r>
              <a:rPr lang="en-US" sz="1200" b="0" i="0" kern="1200" dirty="0">
                <a:solidFill>
                  <a:schemeClr val="tx1"/>
                </a:solidFill>
                <a:effectLst/>
                <a:latin typeface="+mn-lt"/>
                <a:ea typeface="+mn-ea"/>
                <a:cs typeface="+mn-cs"/>
              </a:rPr>
              <a:t>Logging into Hwb</a:t>
            </a:r>
          </a:p>
          <a:p>
            <a:pPr lvl="0" fontAlgn="t"/>
            <a:r>
              <a:rPr lang="en-US" sz="1200" b="0" i="0" kern="1200" dirty="0">
                <a:solidFill>
                  <a:schemeClr val="tx1"/>
                </a:solidFill>
                <a:effectLst/>
                <a:latin typeface="+mn-lt"/>
                <a:ea typeface="+mn-ea"/>
                <a:cs typeface="+mn-cs"/>
              </a:rPr>
              <a:t>Accessing Outlook</a:t>
            </a:r>
          </a:p>
          <a:p>
            <a:pPr lvl="0" fontAlgn="t"/>
            <a:r>
              <a:rPr lang="en-US" sz="1200" b="0" i="0" kern="1200" dirty="0">
                <a:solidFill>
                  <a:schemeClr val="tx1"/>
                </a:solidFill>
                <a:effectLst/>
                <a:latin typeface="+mn-lt"/>
                <a:ea typeface="+mn-ea"/>
                <a:cs typeface="+mn-cs"/>
              </a:rPr>
              <a:t>Accessing Moodle</a:t>
            </a:r>
          </a:p>
          <a:p>
            <a:pPr lvl="0" fontAlgn="t"/>
            <a:r>
              <a:rPr lang="en-US" sz="1200" b="0" i="0" kern="1200" dirty="0">
                <a:solidFill>
                  <a:schemeClr val="tx1"/>
                </a:solidFill>
                <a:effectLst/>
                <a:latin typeface="+mn-lt"/>
                <a:ea typeface="+mn-ea"/>
                <a:cs typeface="+mn-cs"/>
              </a:rPr>
              <a:t>Finding timetable</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9</a:t>
            </a:fld>
            <a:endParaRPr lang="en-US"/>
          </a:p>
        </p:txBody>
      </p:sp>
    </p:spTree>
    <p:extLst>
      <p:ext uri="{BB962C8B-B14F-4D97-AF65-F5344CB8AC3E}">
        <p14:creationId xmlns:p14="http://schemas.microsoft.com/office/powerpoint/2010/main" val="4289112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11</a:t>
            </a:fld>
            <a:endParaRPr lang="en-US"/>
          </a:p>
        </p:txBody>
      </p:sp>
    </p:spTree>
    <p:extLst>
      <p:ext uri="{BB962C8B-B14F-4D97-AF65-F5344CB8AC3E}">
        <p14:creationId xmlns:p14="http://schemas.microsoft.com/office/powerpoint/2010/main" val="722312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326E6-1C74-9DAC-0AE9-B5E2EA5ABE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0696D7-B6C9-EB6B-C12E-1AB060B9D8B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FE31B17-B812-AB19-8317-525C4E6A6CF2}"/>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Each patch builds upon the previous one. Together they create a journey from exploring your leadership potential to planning your future leadership development.</a:t>
            </a:r>
            <a:endParaRPr lang="en-GB" dirty="0"/>
          </a:p>
        </p:txBody>
      </p:sp>
      <p:sp>
        <p:nvSpPr>
          <p:cNvPr id="4" name="Slide Number Placeholder 3">
            <a:extLst>
              <a:ext uri="{FF2B5EF4-FFF2-40B4-BE49-F238E27FC236}">
                <a16:creationId xmlns:a16="http://schemas.microsoft.com/office/drawing/2014/main" id="{6CB9E6A2-222B-0F5F-5421-744C4B994A7E}"/>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572887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0BD98-2181-05BE-2A5F-304D370603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93573E-BDCF-B3C9-F612-7F1203841D7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8C196CE-6A64-6409-0CDA-837424FAB688}"/>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Although the patches support your learning throughout the module, they are not submitted as separate pieces of work within the final assessment. Instead, you will use the knowledge, reflections, activities and evidence you have gathered to create one integrated assessment that demonstrates your development as an emerging leader.</a:t>
            </a:r>
          </a:p>
          <a:p>
            <a:pPr fontAlgn="t"/>
            <a:r>
              <a:rPr lang="en-GB" sz="1200" b="0" i="0" kern="1200" dirty="0">
                <a:solidFill>
                  <a:schemeClr val="tx1"/>
                </a:solidFill>
                <a:effectLst/>
                <a:latin typeface="+mn-lt"/>
                <a:ea typeface="+mn-ea"/>
                <a:cs typeface="+mn-cs"/>
              </a:rPr>
              <a:t>The final assessment is not about repeating the content of each patch. Rather, it requires you to analyse, synthesise and reflect on what you have learned throughout the module. You should demonstrate how your understanding of leadership has developed and how you connect theory, policy and practice.</a:t>
            </a:r>
          </a:p>
          <a:p>
            <a:pPr fontAlgn="t"/>
            <a:r>
              <a:rPr lang="en-GB" sz="1200" b="0" i="0" kern="1200" dirty="0">
                <a:solidFill>
                  <a:schemeClr val="tx1"/>
                </a:solidFill>
                <a:effectLst/>
                <a:latin typeface="+mn-lt"/>
                <a:ea typeface="+mn-ea"/>
                <a:cs typeface="+mn-cs"/>
              </a:rPr>
              <a:t>Assessors will be looking for evidence of critical thinking, clear links between themes, effective use of relevant literature, and honest reflection on your strengths, challenges and professional growth.</a:t>
            </a:r>
          </a:p>
          <a:p>
            <a:endParaRPr lang="en-GB" dirty="0"/>
          </a:p>
        </p:txBody>
      </p:sp>
      <p:sp>
        <p:nvSpPr>
          <p:cNvPr id="4" name="Slide Number Placeholder 3">
            <a:extLst>
              <a:ext uri="{FF2B5EF4-FFF2-40B4-BE49-F238E27FC236}">
                <a16:creationId xmlns:a16="http://schemas.microsoft.com/office/drawing/2014/main" id="{7FC3DAB4-231C-9094-902D-59C45ED537EB}"/>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564446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minutes </a:t>
            </a:r>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14</a:t>
            </a:fld>
            <a:endParaRPr lang="en-US"/>
          </a:p>
        </p:txBody>
      </p:sp>
    </p:spTree>
    <p:extLst>
      <p:ext uri="{BB962C8B-B14F-4D97-AF65-F5344CB8AC3E}">
        <p14:creationId xmlns:p14="http://schemas.microsoft.com/office/powerpoint/2010/main" val="957536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After break ask:</a:t>
            </a:r>
          </a:p>
          <a:p>
            <a:pPr fontAlgn="t"/>
            <a:r>
              <a:rPr lang="en-US" sz="1200" b="0" i="0" kern="1200" dirty="0">
                <a:solidFill>
                  <a:schemeClr val="tx1"/>
                </a:solidFill>
                <a:effectLst/>
                <a:latin typeface="+mn-lt"/>
                <a:ea typeface="+mn-ea"/>
                <a:cs typeface="+mn-cs"/>
              </a:rPr>
              <a:t>"What do you think helps students succeed on professional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a:t>
            </a:r>
          </a:p>
          <a:p>
            <a:pPr fontAlgn="t"/>
            <a:r>
              <a:rPr lang="en-US" sz="1200" b="0" i="0" kern="1200" dirty="0">
                <a:solidFill>
                  <a:schemeClr val="tx1"/>
                </a:solidFill>
                <a:effectLst/>
                <a:latin typeface="+mn-lt"/>
                <a:ea typeface="+mn-ea"/>
                <a:cs typeface="+mn-cs"/>
              </a:rPr>
              <a:t>Link responses to:</a:t>
            </a:r>
          </a:p>
          <a:p>
            <a:pPr lvl="0" fontAlgn="t"/>
            <a:r>
              <a:rPr lang="en-US" sz="1200" b="0" i="0" kern="1200" dirty="0">
                <a:solidFill>
                  <a:schemeClr val="tx1"/>
                </a:solidFill>
                <a:effectLst/>
                <a:latin typeface="+mn-lt"/>
                <a:ea typeface="+mn-ea"/>
                <a:cs typeface="+mn-cs"/>
              </a:rPr>
              <a:t>Attendance</a:t>
            </a:r>
          </a:p>
          <a:p>
            <a:pPr lvl="0" fontAlgn="t"/>
            <a:r>
              <a:rPr lang="en-US" sz="1200" b="0" i="0" kern="1200" dirty="0">
                <a:solidFill>
                  <a:schemeClr val="tx1"/>
                </a:solidFill>
                <a:effectLst/>
                <a:latin typeface="+mn-lt"/>
                <a:ea typeface="+mn-ea"/>
                <a:cs typeface="+mn-cs"/>
              </a:rPr>
              <a:t>Participation</a:t>
            </a:r>
          </a:p>
          <a:p>
            <a:pPr lvl="0" fontAlgn="t"/>
            <a:r>
              <a:rPr lang="en-US" sz="1200" b="0" i="0" kern="1200" dirty="0">
                <a:solidFill>
                  <a:schemeClr val="tx1"/>
                </a:solidFill>
                <a:effectLst/>
                <a:latin typeface="+mn-lt"/>
                <a:ea typeface="+mn-ea"/>
                <a:cs typeface="+mn-cs"/>
              </a:rPr>
              <a:t>Communication</a:t>
            </a:r>
          </a:p>
          <a:p>
            <a:pPr lvl="0" fontAlgn="t"/>
            <a:r>
              <a:rPr lang="en-US" sz="1200" b="0" i="0" kern="1200" dirty="0">
                <a:solidFill>
                  <a:schemeClr val="tx1"/>
                </a:solidFill>
                <a:effectLst/>
                <a:latin typeface="+mn-lt"/>
                <a:ea typeface="+mn-ea"/>
                <a:cs typeface="+mn-cs"/>
              </a:rPr>
              <a:t>Professionalism</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15</a:t>
            </a:fld>
            <a:endParaRPr lang="en-US"/>
          </a:p>
        </p:txBody>
      </p:sp>
    </p:spTree>
    <p:extLst>
      <p:ext uri="{BB962C8B-B14F-4D97-AF65-F5344CB8AC3E}">
        <p14:creationId xmlns:p14="http://schemas.microsoft.com/office/powerpoint/2010/main" val="2572299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Ask:</a:t>
            </a:r>
          </a:p>
          <a:p>
            <a:pPr fontAlgn="t"/>
            <a:r>
              <a:rPr lang="en-US" sz="1200" b="0" i="0" kern="1200" dirty="0">
                <a:solidFill>
                  <a:schemeClr val="tx1"/>
                </a:solidFill>
                <a:effectLst/>
                <a:latin typeface="+mn-lt"/>
                <a:ea typeface="+mn-ea"/>
                <a:cs typeface="+mn-cs"/>
              </a:rPr>
              <a:t>"Why do universities require referencing?"</a:t>
            </a:r>
          </a:p>
          <a:p>
            <a:pPr fontAlgn="t"/>
            <a:r>
              <a:rPr lang="en-US" sz="1200" b="0" i="0" kern="1200" dirty="0">
                <a:solidFill>
                  <a:schemeClr val="tx1"/>
                </a:solidFill>
                <a:effectLst/>
                <a:latin typeface="+mn-lt"/>
                <a:ea typeface="+mn-ea"/>
                <a:cs typeface="+mn-cs"/>
              </a:rPr>
              <a:t>Expected responses:</a:t>
            </a:r>
          </a:p>
          <a:p>
            <a:pPr lvl="0" fontAlgn="t"/>
            <a:r>
              <a:rPr lang="en-US" sz="1200" b="0" i="0" kern="1200" dirty="0">
                <a:solidFill>
                  <a:schemeClr val="tx1"/>
                </a:solidFill>
                <a:effectLst/>
                <a:latin typeface="+mn-lt"/>
                <a:ea typeface="+mn-ea"/>
                <a:cs typeface="+mn-cs"/>
              </a:rPr>
              <a:t>Avoid plagiarism</a:t>
            </a:r>
          </a:p>
          <a:p>
            <a:pPr lvl="0" fontAlgn="t"/>
            <a:r>
              <a:rPr lang="en-US" sz="1200" b="0" i="0" kern="1200" dirty="0">
                <a:solidFill>
                  <a:schemeClr val="tx1"/>
                </a:solidFill>
                <a:effectLst/>
                <a:latin typeface="+mn-lt"/>
                <a:ea typeface="+mn-ea"/>
                <a:cs typeface="+mn-cs"/>
              </a:rPr>
              <a:t>Show evidence</a:t>
            </a:r>
          </a:p>
          <a:p>
            <a:pPr lvl="0" fontAlgn="t"/>
            <a:r>
              <a:rPr lang="en-US" sz="1200" b="0" i="0" kern="1200" dirty="0">
                <a:solidFill>
                  <a:schemeClr val="tx1"/>
                </a:solidFill>
                <a:effectLst/>
                <a:latin typeface="+mn-lt"/>
                <a:ea typeface="+mn-ea"/>
                <a:cs typeface="+mn-cs"/>
              </a:rPr>
              <a:t>Academic honesty</a:t>
            </a:r>
          </a:p>
          <a:p>
            <a:pPr lvl="0" fontAlgn="t"/>
            <a:r>
              <a:rPr lang="en-US" sz="1200" b="0" i="0" kern="1200" dirty="0">
                <a:solidFill>
                  <a:schemeClr val="tx1"/>
                </a:solidFill>
                <a:effectLst/>
                <a:latin typeface="+mn-lt"/>
                <a:ea typeface="+mn-ea"/>
                <a:cs typeface="+mn-cs"/>
              </a:rPr>
              <a:t>Acknowledge other people's ideas</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17</a:t>
            </a:fld>
            <a:endParaRPr lang="en-US"/>
          </a:p>
        </p:txBody>
      </p:sp>
    </p:spTree>
    <p:extLst>
      <p:ext uri="{BB962C8B-B14F-4D97-AF65-F5344CB8AC3E}">
        <p14:creationId xmlns:p14="http://schemas.microsoft.com/office/powerpoint/2010/main" val="14219579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Personal tutors can support:</a:t>
            </a:r>
          </a:p>
          <a:p>
            <a:pPr lvl="0" fontAlgn="t"/>
            <a:r>
              <a:rPr lang="en-US" sz="1200" b="0" i="0" kern="1200" dirty="0">
                <a:solidFill>
                  <a:schemeClr val="tx1"/>
                </a:solidFill>
                <a:effectLst/>
                <a:latin typeface="+mn-lt"/>
                <a:ea typeface="+mn-ea"/>
                <a:cs typeface="+mn-cs"/>
              </a:rPr>
              <a:t>Academic concerns</a:t>
            </a:r>
          </a:p>
          <a:p>
            <a:pPr lvl="0" fontAlgn="t"/>
            <a:r>
              <a:rPr lang="en-US" sz="1200" b="0" i="0" kern="1200" dirty="0">
                <a:solidFill>
                  <a:schemeClr val="tx1"/>
                </a:solidFill>
                <a:effectLst/>
                <a:latin typeface="+mn-lt"/>
                <a:ea typeface="+mn-ea"/>
                <a:cs typeface="+mn-cs"/>
              </a:rPr>
              <a:t>Signposting</a:t>
            </a:r>
          </a:p>
          <a:p>
            <a:pPr lvl="0" fontAlgn="t"/>
            <a:r>
              <a:rPr lang="en-US" sz="1200" b="0" i="0" kern="1200" dirty="0">
                <a:solidFill>
                  <a:schemeClr val="tx1"/>
                </a:solidFill>
                <a:effectLst/>
                <a:latin typeface="+mn-lt"/>
                <a:ea typeface="+mn-ea"/>
                <a:cs typeface="+mn-cs"/>
              </a:rPr>
              <a:t>Progress monitoring</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20</a:t>
            </a:fld>
            <a:endParaRPr lang="en-US"/>
          </a:p>
        </p:txBody>
      </p:sp>
    </p:spTree>
    <p:extLst>
      <p:ext uri="{BB962C8B-B14F-4D97-AF65-F5344CB8AC3E}">
        <p14:creationId xmlns:p14="http://schemas.microsoft.com/office/powerpoint/2010/main" val="3050195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25DACE-2808-4450-9244-5EC826017ADD}" type="slidenum">
              <a:rPr lang="en-GB" smtClean="0"/>
              <a:t>24</a:t>
            </a:fld>
            <a:endParaRPr lang="en-GB"/>
          </a:p>
        </p:txBody>
      </p:sp>
    </p:spTree>
    <p:extLst>
      <p:ext uri="{BB962C8B-B14F-4D97-AF65-F5344CB8AC3E}">
        <p14:creationId xmlns:p14="http://schemas.microsoft.com/office/powerpoint/2010/main" val="2010692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Discuss:</a:t>
            </a:r>
          </a:p>
          <a:p>
            <a:pPr lvl="0" fontAlgn="t"/>
            <a:r>
              <a:rPr lang="en-US" sz="1200" b="0" i="0" kern="1200" dirty="0">
                <a:solidFill>
                  <a:schemeClr val="tx1"/>
                </a:solidFill>
                <a:effectLst/>
                <a:latin typeface="+mn-lt"/>
                <a:ea typeface="+mn-ea"/>
                <a:cs typeface="+mn-cs"/>
              </a:rPr>
              <a:t>Referencing</a:t>
            </a:r>
          </a:p>
          <a:p>
            <a:pPr lvl="0" fontAlgn="t"/>
            <a:r>
              <a:rPr lang="en-US" sz="1200" b="0" i="0" kern="1200" dirty="0">
                <a:solidFill>
                  <a:schemeClr val="tx1"/>
                </a:solidFill>
                <a:effectLst/>
                <a:latin typeface="+mn-lt"/>
                <a:ea typeface="+mn-ea"/>
                <a:cs typeface="+mn-cs"/>
              </a:rPr>
              <a:t>Quotations</a:t>
            </a:r>
          </a:p>
          <a:p>
            <a:pPr lvl="0" fontAlgn="t"/>
            <a:r>
              <a:rPr lang="en-US" sz="1200" b="0" i="0" kern="1200" dirty="0">
                <a:solidFill>
                  <a:schemeClr val="tx1"/>
                </a:solidFill>
                <a:effectLst/>
                <a:latin typeface="+mn-lt"/>
                <a:ea typeface="+mn-ea"/>
                <a:cs typeface="+mn-cs"/>
              </a:rPr>
              <a:t>Academic integrity</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25</a:t>
            </a:fld>
            <a:endParaRPr lang="en-US"/>
          </a:p>
        </p:txBody>
      </p:sp>
    </p:spTree>
    <p:extLst>
      <p:ext uri="{BB962C8B-B14F-4D97-AF65-F5344CB8AC3E}">
        <p14:creationId xmlns:p14="http://schemas.microsoft.com/office/powerpoint/2010/main" val="18305202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B0F15-8B13-8148-63D5-D331CAC698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DD9B00-E934-6043-3DD3-D0C782DF0D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2D3D5B8-1230-BAA1-B898-52E0ECFF235A}"/>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Submission requirements will depend on the assessment route you choose.</a:t>
            </a:r>
          </a:p>
          <a:p>
            <a:pPr fontAlgn="t"/>
            <a:r>
              <a:rPr lang="en-GB" sz="1200" b="0" i="0" kern="1200" dirty="0">
                <a:solidFill>
                  <a:schemeClr val="tx1"/>
                </a:solidFill>
                <a:effectLst/>
                <a:latin typeface="+mn-lt"/>
                <a:ea typeface="+mn-ea"/>
                <a:cs typeface="+mn-cs"/>
              </a:rPr>
              <a:t>If you select Route A, you will submit a single Reflective Professional Account through Turnitin. This document brings together the evidence, reflections and learning from all six patches into one integrated assessment. It should also include your Integrative Reflection and Leadership Development Plan.</a:t>
            </a:r>
          </a:p>
          <a:p>
            <a:pPr fontAlgn="t"/>
            <a:r>
              <a:rPr lang="en-GB" sz="1200" b="0" i="0" kern="1200" dirty="0">
                <a:solidFill>
                  <a:schemeClr val="tx1"/>
                </a:solidFill>
                <a:effectLst/>
                <a:latin typeface="+mn-lt"/>
                <a:ea typeface="+mn-ea"/>
                <a:cs typeface="+mn-cs"/>
              </a:rPr>
              <a:t>If you select Route B, there are two elements to submit. First, you will need to record a professional presentation of approximately ten minutes that summarises your leadership journey and key learning. This recording will be uploaded to OneDrive.</a:t>
            </a:r>
          </a:p>
          <a:p>
            <a:pPr fontAlgn="t"/>
            <a:r>
              <a:rPr lang="en-GB" sz="1200" b="0" i="0" kern="1200" dirty="0">
                <a:solidFill>
                  <a:schemeClr val="tx1"/>
                </a:solidFill>
                <a:effectLst/>
                <a:latin typeface="+mn-lt"/>
                <a:ea typeface="+mn-ea"/>
                <a:cs typeface="+mn-cs"/>
              </a:rPr>
              <a:t>Second, you will submit a reflective commentary of approximately 1,500 words through Turnitin. The commentary should explain the key learning, critical reflections and professional development that have emerged throughout the module.</a:t>
            </a:r>
          </a:p>
          <a:p>
            <a:pPr fontAlgn="t"/>
            <a:r>
              <a:rPr lang="en-GB" sz="1200" b="0" i="0" kern="1200" dirty="0">
                <a:solidFill>
                  <a:schemeClr val="tx1"/>
                </a:solidFill>
                <a:effectLst/>
                <a:latin typeface="+mn-lt"/>
                <a:ea typeface="+mn-ea"/>
                <a:cs typeface="+mn-cs"/>
              </a:rPr>
              <a:t>Do not worry if you have not used OneDrive to submit recordings before. Additional guidance will be available to support you through the process if needed.</a:t>
            </a:r>
          </a:p>
          <a:p>
            <a:endParaRPr lang="en-GB" dirty="0"/>
          </a:p>
        </p:txBody>
      </p:sp>
      <p:sp>
        <p:nvSpPr>
          <p:cNvPr id="4" name="Slide Number Placeholder 3">
            <a:extLst>
              <a:ext uri="{FF2B5EF4-FFF2-40B4-BE49-F238E27FC236}">
                <a16:creationId xmlns:a16="http://schemas.microsoft.com/office/drawing/2014/main" id="{77AC3C19-BEC1-74E0-DBE2-5E18393569A8}"/>
              </a:ext>
            </a:extLst>
          </p:cNvPr>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2583490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F2C49-1672-4F01-23D3-FC200DABA5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BB25A-5168-1E27-0C21-A909078EFA2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E019DFF-C177-9C9B-A2EF-AF137EC5BB42}"/>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Submission requirements will depend on the assessment route you choose.</a:t>
            </a:r>
          </a:p>
          <a:p>
            <a:pPr fontAlgn="t"/>
            <a:r>
              <a:rPr lang="en-GB" sz="1200" b="0" i="0" kern="1200" dirty="0">
                <a:solidFill>
                  <a:schemeClr val="tx1"/>
                </a:solidFill>
                <a:effectLst/>
                <a:latin typeface="+mn-lt"/>
                <a:ea typeface="+mn-ea"/>
                <a:cs typeface="+mn-cs"/>
              </a:rPr>
              <a:t>If you select Route A, you will submit a single Reflective Professional Account through Turnitin. This document brings together the evidence, reflections and learning from all six patches into one integrated assessment. It should also include your Integrative Reflection and Leadership Development Plan.</a:t>
            </a:r>
          </a:p>
          <a:p>
            <a:pPr fontAlgn="t"/>
            <a:r>
              <a:rPr lang="en-GB" sz="1200" b="0" i="0" kern="1200" dirty="0">
                <a:solidFill>
                  <a:schemeClr val="tx1"/>
                </a:solidFill>
                <a:effectLst/>
                <a:latin typeface="+mn-lt"/>
                <a:ea typeface="+mn-ea"/>
                <a:cs typeface="+mn-cs"/>
              </a:rPr>
              <a:t>If you select Route B, there are two elements to submit. First, you will need to record a professional presentation of approximately ten minutes that summarises your leadership journey and key learning. This recording will be uploaded to OneDrive.</a:t>
            </a:r>
          </a:p>
          <a:p>
            <a:pPr fontAlgn="t"/>
            <a:r>
              <a:rPr lang="en-GB" sz="1200" b="0" i="0" kern="1200" dirty="0">
                <a:solidFill>
                  <a:schemeClr val="tx1"/>
                </a:solidFill>
                <a:effectLst/>
                <a:latin typeface="+mn-lt"/>
                <a:ea typeface="+mn-ea"/>
                <a:cs typeface="+mn-cs"/>
              </a:rPr>
              <a:t>Second, you will submit a reflective commentary of approximately 1,500 words through Turnitin. The commentary should explain the key learning, critical reflections and professional development that have emerged throughout the module.</a:t>
            </a:r>
          </a:p>
          <a:p>
            <a:pPr fontAlgn="t"/>
            <a:r>
              <a:rPr lang="en-GB" sz="1200" b="0" i="0" kern="1200" dirty="0">
                <a:solidFill>
                  <a:schemeClr val="tx1"/>
                </a:solidFill>
                <a:effectLst/>
                <a:latin typeface="+mn-lt"/>
                <a:ea typeface="+mn-ea"/>
                <a:cs typeface="+mn-cs"/>
              </a:rPr>
              <a:t>Do not worry if you have not used OneDrive to submit recordings before. Additional guidance will be available to support you through the process if needed.</a:t>
            </a:r>
          </a:p>
          <a:p>
            <a:endParaRPr lang="en-GB" dirty="0"/>
          </a:p>
        </p:txBody>
      </p:sp>
      <p:sp>
        <p:nvSpPr>
          <p:cNvPr id="4" name="Slide Number Placeholder 3">
            <a:extLst>
              <a:ext uri="{FF2B5EF4-FFF2-40B4-BE49-F238E27FC236}">
                <a16:creationId xmlns:a16="http://schemas.microsoft.com/office/drawing/2014/main" id="{BA901953-F2D2-1EF2-CDBA-B05C53D4D32D}"/>
              </a:ext>
            </a:extLst>
          </p:cNvPr>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9765700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US" sz="1200" b="0" i="0" kern="1200" dirty="0">
                <a:solidFill>
                  <a:schemeClr val="tx1"/>
                </a:solidFill>
                <a:effectLst/>
                <a:latin typeface="+mn-lt"/>
                <a:ea typeface="+mn-ea"/>
                <a:cs typeface="+mn-cs"/>
              </a:rPr>
              <a:t>ASOS</a:t>
            </a:r>
          </a:p>
          <a:p>
            <a:pPr lvl="0" fontAlgn="t"/>
            <a:r>
              <a:rPr lang="en-US" sz="1200" b="0" i="0" kern="1200" dirty="0">
                <a:solidFill>
                  <a:schemeClr val="tx1"/>
                </a:solidFill>
                <a:effectLst/>
                <a:latin typeface="+mn-lt"/>
                <a:ea typeface="+mn-ea"/>
                <a:cs typeface="+mn-cs"/>
              </a:rPr>
              <a:t>JD Sports</a:t>
            </a:r>
          </a:p>
          <a:p>
            <a:pPr lvl="0" fontAlgn="t"/>
            <a:r>
              <a:rPr lang="en-US" sz="1200" b="0" i="0" kern="1200" dirty="0">
                <a:solidFill>
                  <a:schemeClr val="tx1"/>
                </a:solidFill>
                <a:effectLst/>
                <a:latin typeface="+mn-lt"/>
                <a:ea typeface="+mn-ea"/>
                <a:cs typeface="+mn-cs"/>
              </a:rPr>
              <a:t>Nike</a:t>
            </a:r>
          </a:p>
          <a:p>
            <a:pPr lvl="0" fontAlgn="t"/>
            <a:r>
              <a:rPr lang="en-US" sz="1200" b="0" i="0" kern="1200" dirty="0">
                <a:solidFill>
                  <a:schemeClr val="tx1"/>
                </a:solidFill>
                <a:effectLst/>
                <a:latin typeface="+mn-lt"/>
                <a:ea typeface="+mn-ea"/>
                <a:cs typeface="+mn-cs"/>
              </a:rPr>
              <a:t>Spotify Premium Student</a:t>
            </a:r>
          </a:p>
          <a:p>
            <a:pPr lvl="0" fontAlgn="t"/>
            <a:r>
              <a:rPr lang="en-US" sz="1200" b="0" i="0" kern="1200" dirty="0">
                <a:solidFill>
                  <a:schemeClr val="tx1"/>
                </a:solidFill>
                <a:effectLst/>
                <a:latin typeface="+mn-lt"/>
                <a:ea typeface="+mn-ea"/>
                <a:cs typeface="+mn-cs"/>
              </a:rPr>
              <a:t>Amazon Student (where available)</a:t>
            </a:r>
          </a:p>
          <a:p>
            <a:pPr lvl="0" fontAlgn="t"/>
            <a:r>
              <a:rPr lang="en-US" sz="1200" b="0" i="0" kern="1200" dirty="0">
                <a:solidFill>
                  <a:schemeClr val="tx1"/>
                </a:solidFill>
                <a:effectLst/>
                <a:latin typeface="+mn-lt"/>
                <a:ea typeface="+mn-ea"/>
                <a:cs typeface="+mn-cs"/>
              </a:rPr>
              <a:t>New Look</a:t>
            </a:r>
          </a:p>
          <a:p>
            <a:pPr lvl="0" fontAlgn="t"/>
            <a:r>
              <a:rPr lang="en-US" sz="1200" b="0" i="0" kern="1200" dirty="0">
                <a:solidFill>
                  <a:schemeClr val="tx1"/>
                </a:solidFill>
                <a:effectLst/>
                <a:latin typeface="+mn-lt"/>
                <a:ea typeface="+mn-ea"/>
                <a:cs typeface="+mn-cs"/>
              </a:rPr>
              <a:t>Boots</a:t>
            </a:r>
          </a:p>
          <a:p>
            <a:pPr lvl="0" fontAlgn="t"/>
            <a:r>
              <a:rPr lang="en-US" sz="1200" b="0" i="0" kern="1200" dirty="0">
                <a:solidFill>
                  <a:schemeClr val="tx1"/>
                </a:solidFill>
                <a:effectLst/>
                <a:latin typeface="+mn-lt"/>
                <a:ea typeface="+mn-ea"/>
                <a:cs typeface="+mn-cs"/>
              </a:rPr>
              <a:t>Co-op Member offers</a:t>
            </a:r>
          </a:p>
          <a:p>
            <a:pPr lvl="0" fontAlgn="t"/>
            <a:r>
              <a:rPr lang="en-US" sz="1200" b="0" i="0" kern="1200" dirty="0" err="1">
                <a:solidFill>
                  <a:schemeClr val="tx1"/>
                </a:solidFill>
                <a:effectLst/>
                <a:latin typeface="+mn-lt"/>
                <a:ea typeface="+mn-ea"/>
                <a:cs typeface="+mn-cs"/>
              </a:rPr>
              <a:t>Railcards</a:t>
            </a:r>
            <a:r>
              <a:rPr lang="en-US" sz="1200" b="0" i="0" kern="1200" dirty="0">
                <a:solidFill>
                  <a:schemeClr val="tx1"/>
                </a:solidFill>
                <a:effectLst/>
                <a:latin typeface="+mn-lt"/>
                <a:ea typeface="+mn-ea"/>
                <a:cs typeface="+mn-cs"/>
              </a:rPr>
              <a:t> (16-25 and 26-30 where eligible)</a:t>
            </a:r>
          </a:p>
          <a:p>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30</a:t>
            </a:fld>
            <a:endParaRPr lang="en-US"/>
          </a:p>
        </p:txBody>
      </p:sp>
    </p:spTree>
    <p:extLst>
      <p:ext uri="{BB962C8B-B14F-4D97-AF65-F5344CB8AC3E}">
        <p14:creationId xmlns:p14="http://schemas.microsoft.com/office/powerpoint/2010/main" val="17802761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skills</a:t>
            </a:r>
            <a:endParaRPr lang="en-US" dirty="0"/>
          </a:p>
        </p:txBody>
      </p:sp>
      <p:sp>
        <p:nvSpPr>
          <p:cNvPr id="4" name="Slide Number Placeholder 3"/>
          <p:cNvSpPr>
            <a:spLocks noGrp="1"/>
          </p:cNvSpPr>
          <p:nvPr>
            <p:ph type="sldNum" sz="quarter" idx="5"/>
          </p:nvPr>
        </p:nvSpPr>
        <p:spPr/>
        <p:txBody>
          <a:bodyPr/>
          <a:lstStyle/>
          <a:p>
            <a:fld id="{CFE91D90-CC56-4253-B6A6-A71CE9B582F6}" type="slidenum">
              <a:rPr lang="en-US" smtClean="0"/>
              <a:t>34</a:t>
            </a:fld>
            <a:endParaRPr lang="en-US"/>
          </a:p>
        </p:txBody>
      </p:sp>
    </p:spTree>
    <p:extLst>
      <p:ext uri="{BB962C8B-B14F-4D97-AF65-F5344CB8AC3E}">
        <p14:creationId xmlns:p14="http://schemas.microsoft.com/office/powerpoint/2010/main" val="12065003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F7BA2-407B-C497-4806-CD5D343548D3}"/>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8FB112E-C834-3A86-A5FB-B432ACE3F2AB}"/>
              </a:ext>
            </a:extLst>
          </p:cNvPr>
          <p:cNvSpPr>
            <a:spLocks noGrp="1" noRot="1" noChangeAspect="1" noChangeArrowheads="1" noTextEdit="1"/>
          </p:cNvSpPr>
          <p:nvPr>
            <p:ph type="sldImg"/>
          </p:nvPr>
        </p:nvSpPr>
        <p:spPr>
          <a:xfrm>
            <a:off x="90488" y="744538"/>
            <a:ext cx="6616700" cy="3722687"/>
          </a:xfrm>
          <a:ln/>
        </p:spPr>
        <p:txBody>
          <a:bodyPr/>
          <a:lstStyle/>
          <a:p>
            <a:endParaRPr lang="en-GB"/>
          </a:p>
        </p:txBody>
      </p:sp>
      <p:sp>
        <p:nvSpPr>
          <p:cNvPr id="21507" name="Rectangle 3">
            <a:extLst>
              <a:ext uri="{FF2B5EF4-FFF2-40B4-BE49-F238E27FC236}">
                <a16:creationId xmlns:a16="http://schemas.microsoft.com/office/drawing/2014/main" id="{CEE34C76-48B2-AEC0-557C-EC682E24E5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a:buChar char="•"/>
            </a:pPr>
            <a:r>
              <a:rPr lang="cy-GB" dirty="0" err="1"/>
              <a:t>Summarise</a:t>
            </a:r>
            <a:r>
              <a:rPr lang="cy-GB" dirty="0"/>
              <a:t> </a:t>
            </a:r>
            <a:r>
              <a:rPr lang="cy-GB" dirty="0" err="1"/>
              <a:t>key</a:t>
            </a:r>
            <a:r>
              <a:rPr lang="cy-GB" dirty="0"/>
              <a:t> </a:t>
            </a:r>
            <a:r>
              <a:rPr lang="cy-GB" dirty="0" err="1"/>
              <a:t>messages</a:t>
            </a:r>
            <a:r>
              <a:rPr lang="cy-GB" dirty="0"/>
              <a:t>: </a:t>
            </a:r>
            <a:endParaRPr lang="en-US" dirty="0"/>
          </a:p>
          <a:p>
            <a:pPr marL="171450" indent="-171450">
              <a:buFont typeface="Arial"/>
              <a:buChar char="•"/>
            </a:pPr>
            <a:r>
              <a:rPr lang="cy-GB" dirty="0" err="1"/>
              <a:t>Leadership</a:t>
            </a:r>
            <a:r>
              <a:rPr lang="cy-GB" dirty="0"/>
              <a:t> is </a:t>
            </a:r>
            <a:r>
              <a:rPr lang="cy-GB" dirty="0" err="1"/>
              <a:t>everyone's</a:t>
            </a:r>
            <a:r>
              <a:rPr lang="cy-GB" dirty="0"/>
              <a:t> </a:t>
            </a:r>
            <a:r>
              <a:rPr lang="cy-GB" dirty="0" err="1"/>
              <a:t>responsibility</a:t>
            </a:r>
            <a:r>
              <a:rPr lang="cy-GB" dirty="0"/>
              <a:t>.</a:t>
            </a:r>
          </a:p>
          <a:p>
            <a:pPr marL="171450" indent="-171450">
              <a:buFont typeface="Arial"/>
              <a:buChar char="•"/>
            </a:pPr>
            <a:r>
              <a:rPr lang="cy-GB" dirty="0" err="1"/>
              <a:t>Leadership</a:t>
            </a:r>
            <a:r>
              <a:rPr lang="cy-GB" dirty="0"/>
              <a:t> </a:t>
            </a:r>
            <a:r>
              <a:rPr lang="cy-GB" dirty="0" err="1"/>
              <a:t>identity</a:t>
            </a:r>
            <a:r>
              <a:rPr lang="cy-GB" dirty="0"/>
              <a:t> </a:t>
            </a:r>
            <a:r>
              <a:rPr lang="cy-GB" dirty="0" err="1"/>
              <a:t>develops</a:t>
            </a:r>
            <a:r>
              <a:rPr lang="cy-GB" dirty="0"/>
              <a:t> </a:t>
            </a:r>
            <a:r>
              <a:rPr lang="cy-GB" dirty="0" err="1"/>
              <a:t>over</a:t>
            </a:r>
            <a:r>
              <a:rPr lang="cy-GB" dirty="0"/>
              <a:t> </a:t>
            </a:r>
            <a:r>
              <a:rPr lang="cy-GB" dirty="0" err="1"/>
              <a:t>time</a:t>
            </a:r>
            <a:r>
              <a:rPr lang="cy-GB" dirty="0"/>
              <a:t>.</a:t>
            </a:r>
          </a:p>
          <a:p>
            <a:pPr marL="171450" indent="-171450">
              <a:buFont typeface="Arial"/>
              <a:buChar char="•"/>
            </a:pPr>
            <a:r>
              <a:rPr lang="cy-GB" dirty="0" err="1"/>
              <a:t>Values</a:t>
            </a:r>
            <a:r>
              <a:rPr lang="cy-GB" dirty="0"/>
              <a:t> </a:t>
            </a:r>
            <a:r>
              <a:rPr lang="cy-GB" dirty="0" err="1"/>
              <a:t>influence</a:t>
            </a:r>
            <a:r>
              <a:rPr lang="cy-GB" dirty="0"/>
              <a:t> </a:t>
            </a:r>
            <a:r>
              <a:rPr lang="cy-GB" dirty="0" err="1"/>
              <a:t>practice</a:t>
            </a:r>
            <a:r>
              <a:rPr lang="cy-GB" dirty="0"/>
              <a:t>.</a:t>
            </a:r>
          </a:p>
          <a:p>
            <a:pPr marL="171450" indent="-171450">
              <a:buFont typeface="Arial"/>
              <a:buChar char="•"/>
            </a:pPr>
            <a:r>
              <a:rPr lang="cy-GB" dirty="0" err="1"/>
              <a:t>Reflection</a:t>
            </a:r>
            <a:r>
              <a:rPr lang="cy-GB" dirty="0"/>
              <a:t> </a:t>
            </a:r>
            <a:r>
              <a:rPr lang="cy-GB" dirty="0" err="1"/>
              <a:t>supports</a:t>
            </a:r>
            <a:r>
              <a:rPr lang="cy-GB" dirty="0"/>
              <a:t> </a:t>
            </a:r>
            <a:r>
              <a:rPr lang="cy-GB" dirty="0" err="1"/>
              <a:t>growth</a:t>
            </a:r>
            <a:r>
              <a:rPr lang="cy-GB" dirty="0"/>
              <a:t>.</a:t>
            </a:r>
          </a:p>
          <a:p>
            <a:pPr marL="171450" indent="-171450">
              <a:buFont typeface="Arial"/>
              <a:buChar char="•"/>
            </a:pPr>
            <a:r>
              <a:rPr lang="cy-GB" dirty="0" err="1"/>
              <a:t>Invite</a:t>
            </a:r>
            <a:r>
              <a:rPr lang="cy-GB" dirty="0"/>
              <a:t> </a:t>
            </a:r>
            <a:r>
              <a:rPr lang="cy-GB" dirty="0" err="1"/>
              <a:t>final</a:t>
            </a:r>
            <a:r>
              <a:rPr lang="cy-GB" dirty="0"/>
              <a:t> </a:t>
            </a:r>
            <a:r>
              <a:rPr lang="cy-GB" dirty="0" err="1"/>
              <a:t>questions</a:t>
            </a:r>
            <a:r>
              <a:rPr lang="cy-GB" dirty="0"/>
              <a:t>.</a:t>
            </a:r>
          </a:p>
          <a:p>
            <a:endParaRPr lang="cy-GB" altLang="cy-GB" dirty="0"/>
          </a:p>
        </p:txBody>
      </p:sp>
    </p:spTree>
    <p:extLst>
      <p:ext uri="{BB962C8B-B14F-4D97-AF65-F5344CB8AC3E}">
        <p14:creationId xmlns:p14="http://schemas.microsoft.com/office/powerpoint/2010/main" val="31052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2170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0C991-2731-E820-9399-0C682B767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8B9C5AB-390A-ED76-6176-796DCDC15B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E1890FC-704E-C038-AD4C-0D382A3E7A83}"/>
              </a:ext>
            </a:extLst>
          </p:cNvPr>
          <p:cNvSpPr>
            <a:spLocks noGrp="1"/>
          </p:cNvSpPr>
          <p:nvPr>
            <p:ph type="dt" sz="half" idx="10"/>
          </p:nvPr>
        </p:nvSpPr>
        <p:spPr/>
        <p:txBody>
          <a:bodyPr/>
          <a:lstStyle/>
          <a:p>
            <a:fld id="{06B602E3-A592-41A3-B550-88E5BE52CCD5}" type="datetimeFigureOut">
              <a:rPr lang="en-US" smtClean="0"/>
              <a:t>9/18/2026</a:t>
            </a:fld>
            <a:endParaRPr lang="en-US"/>
          </a:p>
        </p:txBody>
      </p:sp>
      <p:sp>
        <p:nvSpPr>
          <p:cNvPr id="5" name="Footer Placeholder 4">
            <a:extLst>
              <a:ext uri="{FF2B5EF4-FFF2-40B4-BE49-F238E27FC236}">
                <a16:creationId xmlns:a16="http://schemas.microsoft.com/office/drawing/2014/main" id="{DF7252D0-7830-A965-233C-49D25B7B8F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2D3B9B-D149-C86C-20CB-AA7B18095388}"/>
              </a:ext>
            </a:extLst>
          </p:cNvPr>
          <p:cNvSpPr>
            <a:spLocks noGrp="1"/>
          </p:cNvSpPr>
          <p:nvPr>
            <p:ph type="sldNum" sz="quarter" idx="12"/>
          </p:nvPr>
        </p:nvSpPr>
        <p:spPr/>
        <p:txBody>
          <a:bodyPr/>
          <a:lstStyle/>
          <a:p>
            <a:fld id="{54C9C634-275C-46A8-9FF2-2F4485D99565}" type="slidenum">
              <a:rPr lang="en-US" smtClean="0"/>
              <a:t>‹#›</a:t>
            </a:fld>
            <a:endParaRPr lang="en-US"/>
          </a:p>
        </p:txBody>
      </p:sp>
    </p:spTree>
    <p:extLst>
      <p:ext uri="{BB962C8B-B14F-4D97-AF65-F5344CB8AC3E}">
        <p14:creationId xmlns:p14="http://schemas.microsoft.com/office/powerpoint/2010/main" val="973543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79685-273A-368C-D681-C275F7732A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A5C0812-7FDF-6A30-288B-8633A3D3E3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665B27-0EDE-BB9C-327B-F5078860070A}"/>
              </a:ext>
            </a:extLst>
          </p:cNvPr>
          <p:cNvSpPr>
            <a:spLocks noGrp="1"/>
          </p:cNvSpPr>
          <p:nvPr>
            <p:ph type="dt" sz="half" idx="10"/>
          </p:nvPr>
        </p:nvSpPr>
        <p:spPr/>
        <p:txBody>
          <a:bodyPr/>
          <a:lstStyle/>
          <a:p>
            <a:fld id="{06B602E3-A592-41A3-B550-88E5BE52CCD5}" type="datetimeFigureOut">
              <a:rPr lang="en-US" smtClean="0"/>
              <a:t>9/18/2026</a:t>
            </a:fld>
            <a:endParaRPr lang="en-US"/>
          </a:p>
        </p:txBody>
      </p:sp>
      <p:sp>
        <p:nvSpPr>
          <p:cNvPr id="5" name="Footer Placeholder 4">
            <a:extLst>
              <a:ext uri="{FF2B5EF4-FFF2-40B4-BE49-F238E27FC236}">
                <a16:creationId xmlns:a16="http://schemas.microsoft.com/office/drawing/2014/main" id="{FF995CE3-1BC3-C779-256F-17D604B53B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5D68AF-CB52-3E56-4DAE-28E3F743BD58}"/>
              </a:ext>
            </a:extLst>
          </p:cNvPr>
          <p:cNvSpPr>
            <a:spLocks noGrp="1"/>
          </p:cNvSpPr>
          <p:nvPr>
            <p:ph type="sldNum" sz="quarter" idx="12"/>
          </p:nvPr>
        </p:nvSpPr>
        <p:spPr/>
        <p:txBody>
          <a:bodyPr/>
          <a:lstStyle/>
          <a:p>
            <a:fld id="{54C9C634-275C-46A8-9FF2-2F4485D99565}" type="slidenum">
              <a:rPr lang="en-US" smtClean="0"/>
              <a:t>‹#›</a:t>
            </a:fld>
            <a:endParaRPr lang="en-US"/>
          </a:p>
        </p:txBody>
      </p:sp>
    </p:spTree>
    <p:extLst>
      <p:ext uri="{BB962C8B-B14F-4D97-AF65-F5344CB8AC3E}">
        <p14:creationId xmlns:p14="http://schemas.microsoft.com/office/powerpoint/2010/main" val="2834867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2E665-D0FE-ECD5-B52A-5C568000D78B}"/>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830F457-D4B7-9CE1-9662-18F28CF39670}"/>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9911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3EE21-75C9-503E-62E5-35FE785C3AF8}"/>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BD6F705-CCCA-8CD2-FDA4-96327E49F8E7}"/>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56761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86970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2185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05436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5450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40567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26987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8620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700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333731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42738885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265380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3756404"/>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84695839"/>
      </p:ext>
    </p:extLst>
  </p:cSld>
  <p:clrMap bg1="lt1" tx1="dk1" bg2="lt2" tx2="dk2" accent1="accent1" accent2="accent2" accent3="accent3" accent4="accent4" accent5="accent5" accent6="accent6" hlink="hlink" folHlink="folHlink"/>
  <p:sldLayoutIdLst>
    <p:sldLayoutId id="21474836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296712014"/>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9/18/2026</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3394966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mailto:natasha.morgans@uwtsd.ac.uk"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s://hwb.uwtsd.ac.uk/dashboard/carmarthencaerfyrddin" TargetMode="External"/><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www.uwtsd.ac.uk/sites/default/files/2024-01/Engagement%20Policy.pdf" TargetMode="External"/><Relationship Id="rId2" Type="http://schemas.openxmlformats.org/officeDocument/2006/relationships/hyperlink" Target="https://www.uwtsd.ac.uk/sites/default/files/2024-01/Polisi%20Ymgysylltu.pdf" TargetMode="External"/><Relationship Id="rId1" Type="http://schemas.openxmlformats.org/officeDocument/2006/relationships/slideLayout" Target="../slideLayouts/slideLayout8.xml"/><Relationship Id="rId5" Type="http://schemas.openxmlformats.org/officeDocument/2006/relationships/image" Target="../media/image12.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hyperlink" Target="mailto:itservicedesk@uwtsd.ac.uk" TargetMode="External"/><Relationship Id="rId1" Type="http://schemas.openxmlformats.org/officeDocument/2006/relationships/slideLayout" Target="../slideLayouts/slideLayout8.xml"/><Relationship Id="rId6" Type="http://schemas.openxmlformats.org/officeDocument/2006/relationships/hyperlink" Target="mailto:studyskillsdistance@uwtsd.ac.uk" TargetMode="External"/><Relationship Id="rId5" Type="http://schemas.openxmlformats.org/officeDocument/2006/relationships/hyperlink" Target="mailto:a.rees-edwards@uwtsd.ac.uk" TargetMode="External"/><Relationship Id="rId4" Type="http://schemas.openxmlformats.org/officeDocument/2006/relationships/hyperlink" Target="mailto:natalie.macdonald@uwtsd.ac.u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8.xml"/><Relationship Id="rId5" Type="http://schemas.openxmlformats.org/officeDocument/2006/relationships/image" Target="../media/image16.png"/><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hyperlink" Target="mailto:Natasha.and.morgans@uwtsd.ac.uk" TargetMode="Externa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hyperlink" Target="https://play.google.com/store/apps/details?id=com.mydaycloud.app.uwtsdhwb" TargetMode="External"/><Relationship Id="rId2" Type="http://schemas.openxmlformats.org/officeDocument/2006/relationships/hyperlink" Target="https://www.turnitin.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C3F5-F468-8FF8-5EB4-5C566A52D2EA}"/>
              </a:ext>
            </a:extLst>
          </p:cNvPr>
          <p:cNvSpPr>
            <a:spLocks noGrp="1"/>
          </p:cNvSpPr>
          <p:nvPr>
            <p:ph type="ctrTitle"/>
          </p:nvPr>
        </p:nvSpPr>
        <p:spPr>
          <a:xfrm>
            <a:off x="1524000" y="622631"/>
            <a:ext cx="9144000" cy="4055694"/>
          </a:xfrm>
        </p:spPr>
        <p:txBody>
          <a:bodyPr>
            <a:normAutofit fontScale="90000"/>
          </a:bodyPr>
          <a:lstStyle/>
          <a:p>
            <a:pPr fontAlgn="base"/>
            <a:r>
              <a:rPr lang="cy-GB" b="1" dirty="0"/>
              <a:t>ECLP4001C Arwain Arfer mewn Addysg a Gofal Cynnar</a:t>
            </a:r>
            <a:r>
              <a:rPr lang="en-US" dirty="0"/>
              <a:t> </a:t>
            </a:r>
            <a:br>
              <a:rPr lang="en-US" dirty="0"/>
            </a:br>
            <a:br>
              <a:rPr lang="en-US" dirty="0">
                <a:solidFill>
                  <a:schemeClr val="accent1">
                    <a:lumMod val="75000"/>
                  </a:schemeClr>
                </a:solidFill>
              </a:rPr>
            </a:br>
            <a:r>
              <a:rPr lang="cy-GB" b="1" dirty="0">
                <a:solidFill>
                  <a:schemeClr val="accent1">
                    <a:lumMod val="75000"/>
                  </a:schemeClr>
                </a:solidFill>
              </a:rPr>
              <a:t>ECLP4001 Leading Practice in Early Education and Care</a:t>
            </a:r>
            <a:r>
              <a:rPr lang="en-US" dirty="0">
                <a:solidFill>
                  <a:schemeClr val="accent1">
                    <a:lumMod val="75000"/>
                  </a:schemeClr>
                </a:solidFill>
              </a:rPr>
              <a:t> </a:t>
            </a:r>
            <a:endParaRPr lang="en-US" sz="4800" dirty="0">
              <a:solidFill>
                <a:schemeClr val="accent1">
                  <a:lumMod val="75000"/>
                </a:schemeClr>
              </a:solidFill>
            </a:endParaRPr>
          </a:p>
        </p:txBody>
      </p:sp>
      <p:sp>
        <p:nvSpPr>
          <p:cNvPr id="3" name="Subtitle 2">
            <a:extLst>
              <a:ext uri="{FF2B5EF4-FFF2-40B4-BE49-F238E27FC236}">
                <a16:creationId xmlns:a16="http://schemas.microsoft.com/office/drawing/2014/main" id="{ED5C8594-347E-7E14-3A09-D791B6FE8025}"/>
              </a:ext>
            </a:extLst>
          </p:cNvPr>
          <p:cNvSpPr>
            <a:spLocks noGrp="1"/>
          </p:cNvSpPr>
          <p:nvPr>
            <p:ph type="subTitle" idx="1"/>
          </p:nvPr>
        </p:nvSpPr>
        <p:spPr>
          <a:xfrm>
            <a:off x="1524000" y="5162698"/>
            <a:ext cx="9144000" cy="367450"/>
          </a:xfrm>
        </p:spPr>
        <p:txBody>
          <a:bodyPr>
            <a:normAutofit fontScale="92500" lnSpcReduction="10000"/>
          </a:bodyPr>
          <a:lstStyle/>
          <a:p>
            <a:r>
              <a:rPr lang="en-GB" dirty="0"/>
              <a:t>10.00-12.30pm</a:t>
            </a:r>
            <a:endParaRPr lang="en-US" dirty="0"/>
          </a:p>
        </p:txBody>
      </p:sp>
    </p:spTree>
    <p:extLst>
      <p:ext uri="{BB962C8B-B14F-4D97-AF65-F5344CB8AC3E}">
        <p14:creationId xmlns:p14="http://schemas.microsoft.com/office/powerpoint/2010/main" val="1605598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90CA1D-AE51-2B23-697E-16D6A19F1F70}"/>
              </a:ext>
            </a:extLst>
          </p:cNvPr>
          <p:cNvSpPr>
            <a:spLocks noGrp="1"/>
          </p:cNvSpPr>
          <p:nvPr>
            <p:ph type="title"/>
          </p:nvPr>
        </p:nvSpPr>
        <p:spPr/>
        <p:txBody>
          <a:bodyPr/>
          <a:lstStyle/>
          <a:p>
            <a:r>
              <a:rPr lang="en-GB" dirty="0" err="1"/>
              <a:t>Cyflwyniad</a:t>
            </a:r>
            <a:r>
              <a:rPr lang="en-GB" dirty="0"/>
              <a:t> </a:t>
            </a:r>
            <a:r>
              <a:rPr lang="en-GB" dirty="0" err="1"/>
              <a:t>i’r</a:t>
            </a:r>
            <a:r>
              <a:rPr lang="en-GB" dirty="0"/>
              <a:t> </a:t>
            </a:r>
            <a:r>
              <a:rPr lang="en-GB" dirty="0" err="1"/>
              <a:t>rhaglen</a:t>
            </a:r>
            <a:br>
              <a:rPr lang="en-GB" dirty="0"/>
            </a:br>
            <a:r>
              <a:rPr lang="en-GB" dirty="0">
                <a:solidFill>
                  <a:schemeClr val="accent1">
                    <a:lumMod val="75000"/>
                  </a:schemeClr>
                </a:solidFill>
              </a:rPr>
              <a:t>Introduction to the programme</a:t>
            </a:r>
            <a:endParaRPr lang="en-US" dirty="0">
              <a:solidFill>
                <a:schemeClr val="accent1">
                  <a:lumMod val="75000"/>
                </a:schemeClr>
              </a:solidFill>
            </a:endParaRPr>
          </a:p>
        </p:txBody>
      </p:sp>
      <p:sp>
        <p:nvSpPr>
          <p:cNvPr id="6" name="Content Placeholder 5">
            <a:extLst>
              <a:ext uri="{FF2B5EF4-FFF2-40B4-BE49-F238E27FC236}">
                <a16:creationId xmlns:a16="http://schemas.microsoft.com/office/drawing/2014/main" id="{E7505F15-F603-08CE-1C5A-E1A88C9D8016}"/>
              </a:ext>
            </a:extLst>
          </p:cNvPr>
          <p:cNvSpPr>
            <a:spLocks noGrp="1"/>
          </p:cNvSpPr>
          <p:nvPr>
            <p:ph sz="half" idx="1"/>
          </p:nvPr>
        </p:nvSpPr>
        <p:spPr>
          <a:xfrm>
            <a:off x="838200" y="1939039"/>
            <a:ext cx="5156200" cy="3809862"/>
          </a:xfrm>
        </p:spPr>
        <p:txBody>
          <a:bodyPr/>
          <a:lstStyle/>
          <a:p>
            <a:pPr marL="342900" lvl="0" indent="-342900" fontAlgn="t"/>
            <a:r>
              <a:rPr lang="en-US" dirty="0" err="1"/>
              <a:t>Croeso</a:t>
            </a:r>
            <a:r>
              <a:rPr lang="en-US" dirty="0"/>
              <a:t> </a:t>
            </a:r>
            <a:r>
              <a:rPr lang="en-US" dirty="0" err="1"/>
              <a:t>i'r</a:t>
            </a:r>
            <a:r>
              <a:rPr lang="en-US" dirty="0"/>
              <a:t> </a:t>
            </a:r>
            <a:r>
              <a:rPr lang="en-US" dirty="0" err="1"/>
              <a:t>rhaglen</a:t>
            </a:r>
            <a:endParaRPr lang="en-US" dirty="0"/>
          </a:p>
          <a:p>
            <a:pPr marL="342900" lvl="0" indent="-342900" fontAlgn="t"/>
            <a:r>
              <a:rPr lang="en-US" dirty="0"/>
              <a:t>Beth </a:t>
            </a:r>
            <a:r>
              <a:rPr lang="en-US" dirty="0" err="1"/>
              <a:t>i'w</a:t>
            </a:r>
            <a:r>
              <a:rPr lang="en-US" dirty="0"/>
              <a:t> </a:t>
            </a:r>
            <a:r>
              <a:rPr lang="en-US" dirty="0" err="1"/>
              <a:t>ddisgwyl</a:t>
            </a:r>
            <a:r>
              <a:rPr lang="en-US" dirty="0"/>
              <a:t> </a:t>
            </a:r>
            <a:r>
              <a:rPr lang="en-US" dirty="0" err="1"/>
              <a:t>eleni</a:t>
            </a:r>
            <a:endParaRPr lang="en-US" dirty="0"/>
          </a:p>
          <a:p>
            <a:pPr marL="342900" lvl="0" indent="-342900" fontAlgn="t"/>
            <a:r>
              <a:rPr lang="en-US" dirty="0" err="1"/>
              <a:t>Modiwlau</a:t>
            </a:r>
            <a:r>
              <a:rPr lang="en-US" dirty="0"/>
              <a:t> ac </a:t>
            </a:r>
            <a:r>
              <a:rPr lang="en-US" dirty="0" err="1"/>
              <a:t>asesiadau</a:t>
            </a:r>
            <a:r>
              <a:rPr lang="en-US" dirty="0"/>
              <a:t> </a:t>
            </a:r>
            <a:r>
              <a:rPr lang="en-US" dirty="0" err="1"/>
              <a:t>allweddol</a:t>
            </a:r>
            <a:endParaRPr lang="en-US" dirty="0"/>
          </a:p>
          <a:p>
            <a:pPr marL="342900" lvl="0" indent="-342900" fontAlgn="t"/>
            <a:r>
              <a:rPr lang="en-US" dirty="0" err="1"/>
              <a:t>Cymorth</a:t>
            </a:r>
            <a:r>
              <a:rPr lang="en-US" dirty="0"/>
              <a:t> </a:t>
            </a:r>
            <a:r>
              <a:rPr lang="en-US" dirty="0" err="1"/>
              <a:t>ar</a:t>
            </a:r>
            <a:r>
              <a:rPr lang="en-US" dirty="0"/>
              <a:t> </a:t>
            </a:r>
            <a:r>
              <a:rPr lang="en-US" dirty="0" err="1"/>
              <a:t>gael</a:t>
            </a:r>
            <a:r>
              <a:rPr lang="en-US" dirty="0"/>
              <a:t> </a:t>
            </a:r>
            <a:r>
              <a:rPr lang="en-US" dirty="0" err="1"/>
              <a:t>drwy</a:t>
            </a:r>
            <a:r>
              <a:rPr lang="en-US" dirty="0"/>
              <a:t> </a:t>
            </a:r>
            <a:r>
              <a:rPr lang="en-US" dirty="0" err="1"/>
              <a:t>gydol</a:t>
            </a:r>
            <a:r>
              <a:rPr lang="en-US" dirty="0"/>
              <a:t> </a:t>
            </a:r>
            <a:r>
              <a:rPr lang="en-US" dirty="0" err="1"/>
              <a:t>eich</a:t>
            </a:r>
            <a:r>
              <a:rPr lang="en-US" dirty="0"/>
              <a:t> </a:t>
            </a:r>
            <a:r>
              <a:rPr lang="en-US" dirty="0" err="1"/>
              <a:t>astudiaethau</a:t>
            </a:r>
            <a:endParaRPr lang="en-US" dirty="0"/>
          </a:p>
          <a:p>
            <a:endParaRPr lang="en-US" dirty="0"/>
          </a:p>
        </p:txBody>
      </p:sp>
      <p:sp>
        <p:nvSpPr>
          <p:cNvPr id="7" name="Content Placeholder 6">
            <a:extLst>
              <a:ext uri="{FF2B5EF4-FFF2-40B4-BE49-F238E27FC236}">
                <a16:creationId xmlns:a16="http://schemas.microsoft.com/office/drawing/2014/main" id="{F984F22C-2C23-52BF-E067-9752178A030F}"/>
              </a:ext>
            </a:extLst>
          </p:cNvPr>
          <p:cNvSpPr>
            <a:spLocks noGrp="1"/>
          </p:cNvSpPr>
          <p:nvPr>
            <p:ph sz="half" idx="2"/>
          </p:nvPr>
        </p:nvSpPr>
        <p:spPr>
          <a:xfrm>
            <a:off x="6197600" y="1939039"/>
            <a:ext cx="5156200" cy="3809862"/>
          </a:xfrm>
        </p:spPr>
        <p:txBody>
          <a:bodyPr/>
          <a:lstStyle/>
          <a:p>
            <a:pPr marL="342900" lvl="0" indent="-342900" fontAlgn="t"/>
            <a:r>
              <a:rPr lang="en-US" dirty="0">
                <a:solidFill>
                  <a:schemeClr val="accent1">
                    <a:lumMod val="75000"/>
                  </a:schemeClr>
                </a:solidFill>
              </a:rPr>
              <a:t>Welcome to the </a:t>
            </a:r>
            <a:r>
              <a:rPr lang="en-US" dirty="0" err="1">
                <a:solidFill>
                  <a:schemeClr val="accent1">
                    <a:lumMod val="75000"/>
                  </a:schemeClr>
                </a:solidFill>
              </a:rPr>
              <a:t>programme</a:t>
            </a:r>
            <a:endParaRPr lang="en-US" dirty="0">
              <a:solidFill>
                <a:schemeClr val="accent1">
                  <a:lumMod val="75000"/>
                </a:schemeClr>
              </a:solidFill>
            </a:endParaRPr>
          </a:p>
          <a:p>
            <a:pPr marL="342900" lvl="0" indent="-342900" fontAlgn="t"/>
            <a:r>
              <a:rPr lang="en-US" dirty="0">
                <a:solidFill>
                  <a:schemeClr val="accent1">
                    <a:lumMod val="75000"/>
                  </a:schemeClr>
                </a:solidFill>
              </a:rPr>
              <a:t>What to expect this year</a:t>
            </a:r>
          </a:p>
          <a:p>
            <a:pPr marL="342900" lvl="0" indent="-342900" fontAlgn="t"/>
            <a:r>
              <a:rPr lang="en-US" dirty="0">
                <a:solidFill>
                  <a:schemeClr val="accent1">
                    <a:lumMod val="75000"/>
                  </a:schemeClr>
                </a:solidFill>
              </a:rPr>
              <a:t>Key modules and assessments</a:t>
            </a:r>
          </a:p>
          <a:p>
            <a:pPr marL="342900" lvl="0" indent="-342900" fontAlgn="t"/>
            <a:r>
              <a:rPr lang="en-US" dirty="0">
                <a:solidFill>
                  <a:schemeClr val="accent1">
                    <a:lumMod val="75000"/>
                  </a:schemeClr>
                </a:solidFill>
              </a:rPr>
              <a:t>Support available throughout your studies</a:t>
            </a:r>
          </a:p>
          <a:p>
            <a:endParaRPr lang="en-US" dirty="0"/>
          </a:p>
        </p:txBody>
      </p:sp>
    </p:spTree>
    <p:extLst>
      <p:ext uri="{BB962C8B-B14F-4D97-AF65-F5344CB8AC3E}">
        <p14:creationId xmlns:p14="http://schemas.microsoft.com/office/powerpoint/2010/main" val="2479923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330A-6246-B90B-DA16-87FF082F9DFD}"/>
              </a:ext>
            </a:extLst>
          </p:cNvPr>
          <p:cNvSpPr>
            <a:spLocks noGrp="1"/>
          </p:cNvSpPr>
          <p:nvPr>
            <p:ph type="title"/>
          </p:nvPr>
        </p:nvSpPr>
        <p:spPr/>
        <p:txBody>
          <a:bodyPr/>
          <a:lstStyle/>
          <a:p>
            <a:r>
              <a:rPr lang="en-GB" dirty="0"/>
              <a:t>Dod </a:t>
            </a:r>
            <a:r>
              <a:rPr lang="en-GB" dirty="0" err="1"/>
              <a:t>i</a:t>
            </a:r>
            <a:r>
              <a:rPr lang="en-GB" dirty="0"/>
              <a:t> </a:t>
            </a:r>
            <a:r>
              <a:rPr lang="en-GB" dirty="0" err="1"/>
              <a:t>nabod</a:t>
            </a:r>
            <a:r>
              <a:rPr lang="en-GB" dirty="0"/>
              <a:t> </a:t>
            </a:r>
            <a:r>
              <a:rPr lang="en-GB" dirty="0" err="1"/>
              <a:t>ein</a:t>
            </a:r>
            <a:r>
              <a:rPr lang="en-GB" dirty="0"/>
              <a:t> gilydd</a:t>
            </a:r>
            <a:br>
              <a:rPr lang="en-GB" dirty="0"/>
            </a:br>
            <a:r>
              <a:rPr lang="en-GB" dirty="0">
                <a:solidFill>
                  <a:schemeClr val="accent1">
                    <a:lumMod val="75000"/>
                  </a:schemeClr>
                </a:solidFill>
              </a:rPr>
              <a:t>Getting to know each other</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70CEE558-A767-D561-EC70-8CEE80AD4A8E}"/>
              </a:ext>
            </a:extLst>
          </p:cNvPr>
          <p:cNvSpPr>
            <a:spLocks noGrp="1"/>
          </p:cNvSpPr>
          <p:nvPr>
            <p:ph sz="half" idx="1"/>
          </p:nvPr>
        </p:nvSpPr>
        <p:spPr>
          <a:xfrm>
            <a:off x="838200" y="1974481"/>
            <a:ext cx="5156200" cy="3809862"/>
          </a:xfrm>
        </p:spPr>
        <p:txBody>
          <a:bodyPr/>
          <a:lstStyle/>
          <a:p>
            <a:pPr marL="342900" lvl="0" indent="-342900" fontAlgn="t"/>
            <a:r>
              <a:rPr lang="en-US" dirty="0" err="1"/>
              <a:t>Cyflwynwch</a:t>
            </a:r>
            <a:r>
              <a:rPr lang="en-US" dirty="0"/>
              <a:t> </a:t>
            </a:r>
            <a:r>
              <a:rPr lang="en-US" dirty="0" err="1"/>
              <a:t>eich</a:t>
            </a:r>
            <a:r>
              <a:rPr lang="en-US" dirty="0"/>
              <a:t> </a:t>
            </a:r>
            <a:r>
              <a:rPr lang="en-US" dirty="0" err="1"/>
              <a:t>hun</a:t>
            </a:r>
            <a:endParaRPr lang="en-US" dirty="0"/>
          </a:p>
          <a:p>
            <a:pPr marL="342900" lvl="0" indent="-342900" fontAlgn="t"/>
            <a:r>
              <a:rPr lang="en-US" dirty="0" err="1"/>
              <a:t>Rhannwch</a:t>
            </a:r>
            <a:r>
              <a:rPr lang="en-US" dirty="0"/>
              <a:t> </a:t>
            </a:r>
            <a:r>
              <a:rPr lang="en-US" dirty="0" err="1"/>
              <a:t>eich</a:t>
            </a:r>
            <a:r>
              <a:rPr lang="en-US" dirty="0"/>
              <a:t> </a:t>
            </a:r>
            <a:r>
              <a:rPr lang="en-US" dirty="0" err="1"/>
              <a:t>cefndir</a:t>
            </a:r>
            <a:r>
              <a:rPr lang="en-US" dirty="0"/>
              <a:t> </a:t>
            </a:r>
            <a:r>
              <a:rPr lang="en-US" dirty="0" err="1"/>
              <a:t>a'ch</a:t>
            </a:r>
            <a:r>
              <a:rPr lang="en-US" dirty="0"/>
              <a:t> </a:t>
            </a:r>
            <a:r>
              <a:rPr lang="en-US" dirty="0" err="1"/>
              <a:t>profiad</a:t>
            </a:r>
            <a:endParaRPr lang="en-US" dirty="0"/>
          </a:p>
          <a:p>
            <a:pPr marL="342900" lvl="0" indent="-342900" fontAlgn="t"/>
            <a:r>
              <a:rPr lang="en-US" dirty="0"/>
              <a:t>Beth </a:t>
            </a:r>
            <a:r>
              <a:rPr lang="en-US" dirty="0" err="1"/>
              <a:t>ydych</a:t>
            </a:r>
            <a:r>
              <a:rPr lang="en-US" dirty="0"/>
              <a:t> </a:t>
            </a:r>
            <a:r>
              <a:rPr lang="en-US" dirty="0" err="1"/>
              <a:t>chi'n</a:t>
            </a:r>
            <a:r>
              <a:rPr lang="en-US" dirty="0"/>
              <a:t> </a:t>
            </a:r>
            <a:r>
              <a:rPr lang="en-US" dirty="0" err="1"/>
              <a:t>gobeithio</a:t>
            </a:r>
            <a:r>
              <a:rPr lang="en-US" dirty="0"/>
              <a:t> </a:t>
            </a:r>
            <a:r>
              <a:rPr lang="en-US" dirty="0" err="1"/>
              <a:t>ei</a:t>
            </a:r>
            <a:r>
              <a:rPr lang="en-US" dirty="0"/>
              <a:t> </a:t>
            </a:r>
            <a:r>
              <a:rPr lang="en-US" dirty="0" err="1"/>
              <a:t>ennill</a:t>
            </a:r>
            <a:r>
              <a:rPr lang="en-US" dirty="0"/>
              <a:t> </a:t>
            </a:r>
            <a:r>
              <a:rPr lang="en-US" dirty="0" err="1"/>
              <a:t>o'r</a:t>
            </a:r>
            <a:r>
              <a:rPr lang="en-US" dirty="0"/>
              <a:t> </a:t>
            </a:r>
            <a:r>
              <a:rPr lang="en-US" dirty="0" err="1"/>
              <a:t>rhaglen</a:t>
            </a:r>
            <a:r>
              <a:rPr lang="en-US" dirty="0"/>
              <a:t>?</a:t>
            </a:r>
          </a:p>
          <a:p>
            <a:endParaRPr lang="en-US" dirty="0"/>
          </a:p>
        </p:txBody>
      </p:sp>
      <p:sp>
        <p:nvSpPr>
          <p:cNvPr id="4" name="Content Placeholder 3">
            <a:extLst>
              <a:ext uri="{FF2B5EF4-FFF2-40B4-BE49-F238E27FC236}">
                <a16:creationId xmlns:a16="http://schemas.microsoft.com/office/drawing/2014/main" id="{6BA9E0B4-F8BB-120A-66D3-A8445558FEB8}"/>
              </a:ext>
            </a:extLst>
          </p:cNvPr>
          <p:cNvSpPr>
            <a:spLocks noGrp="1"/>
          </p:cNvSpPr>
          <p:nvPr>
            <p:ph sz="half" idx="2"/>
          </p:nvPr>
        </p:nvSpPr>
        <p:spPr>
          <a:xfrm>
            <a:off x="6197600" y="1974481"/>
            <a:ext cx="5156200" cy="3809862"/>
          </a:xfrm>
        </p:spPr>
        <p:txBody>
          <a:bodyPr/>
          <a:lstStyle/>
          <a:p>
            <a:pPr marL="342900" lvl="0" indent="-342900" fontAlgn="t"/>
            <a:r>
              <a:rPr lang="en-US" dirty="0">
                <a:solidFill>
                  <a:schemeClr val="accent1">
                    <a:lumMod val="75000"/>
                  </a:schemeClr>
                </a:solidFill>
              </a:rPr>
              <a:t>Introduce yourself</a:t>
            </a:r>
          </a:p>
          <a:p>
            <a:pPr marL="342900" lvl="0" indent="-342900" fontAlgn="t"/>
            <a:r>
              <a:rPr lang="en-US" dirty="0">
                <a:solidFill>
                  <a:schemeClr val="accent1">
                    <a:lumMod val="75000"/>
                  </a:schemeClr>
                </a:solidFill>
              </a:rPr>
              <a:t>Share your background and experience</a:t>
            </a:r>
          </a:p>
          <a:p>
            <a:pPr marL="342900" lvl="0" indent="-342900" fontAlgn="t"/>
            <a:r>
              <a:rPr lang="en-US" dirty="0">
                <a:solidFill>
                  <a:schemeClr val="accent1">
                    <a:lumMod val="75000"/>
                  </a:schemeClr>
                </a:solidFill>
              </a:rPr>
              <a:t>What do you hope to gain from the </a:t>
            </a:r>
            <a:r>
              <a:rPr lang="en-US" dirty="0" err="1">
                <a:solidFill>
                  <a:schemeClr val="accent1">
                    <a:lumMod val="75000"/>
                  </a:schemeClr>
                </a:solidFill>
              </a:rPr>
              <a:t>programme</a:t>
            </a:r>
            <a:r>
              <a:rPr lang="en-US" dirty="0">
                <a:solidFill>
                  <a:schemeClr val="accent1">
                    <a:lumMod val="75000"/>
                  </a:schemeClr>
                </a:solidFill>
              </a:rPr>
              <a:t>?</a:t>
            </a:r>
          </a:p>
          <a:p>
            <a:endParaRPr lang="en-US" dirty="0"/>
          </a:p>
        </p:txBody>
      </p:sp>
    </p:spTree>
    <p:extLst>
      <p:ext uri="{BB962C8B-B14F-4D97-AF65-F5344CB8AC3E}">
        <p14:creationId xmlns:p14="http://schemas.microsoft.com/office/powerpoint/2010/main" val="2842003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482C7-930A-4BC1-660F-40C065B84303}"/>
              </a:ext>
            </a:extLst>
          </p:cNvPr>
          <p:cNvSpPr>
            <a:spLocks noGrp="1"/>
          </p:cNvSpPr>
          <p:nvPr>
            <p:ph type="title"/>
          </p:nvPr>
        </p:nvSpPr>
        <p:spPr/>
        <p:txBody>
          <a:bodyPr/>
          <a:lstStyle/>
          <a:p>
            <a:r>
              <a:rPr lang="en-GB" dirty="0" err="1"/>
              <a:t>Ystafelloedd</a:t>
            </a:r>
            <a:r>
              <a:rPr lang="en-GB" dirty="0"/>
              <a:t> </a:t>
            </a:r>
            <a:r>
              <a:rPr lang="en-GB" dirty="0" err="1"/>
              <a:t>gwahanu</a:t>
            </a:r>
            <a:br>
              <a:rPr lang="en-GB" dirty="0"/>
            </a:br>
            <a:r>
              <a:rPr lang="en-GB" dirty="0">
                <a:solidFill>
                  <a:schemeClr val="accent1">
                    <a:lumMod val="75000"/>
                  </a:schemeClr>
                </a:solidFill>
              </a:rPr>
              <a:t>Breakout rooms</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D8C3125D-4BF4-8CFD-FA5F-FCC0C150A806}"/>
              </a:ext>
            </a:extLst>
          </p:cNvPr>
          <p:cNvSpPr>
            <a:spLocks noGrp="1"/>
          </p:cNvSpPr>
          <p:nvPr>
            <p:ph sz="half" idx="1"/>
          </p:nvPr>
        </p:nvSpPr>
        <p:spPr/>
        <p:txBody>
          <a:bodyPr>
            <a:normAutofit fontScale="92500"/>
          </a:bodyPr>
          <a:lstStyle/>
          <a:p>
            <a:pPr marL="0" indent="0">
              <a:buNone/>
            </a:pPr>
            <a:r>
              <a:rPr lang="cy-GB" dirty="0"/>
              <a:t>Trafodwch:</a:t>
            </a:r>
          </a:p>
          <a:p>
            <a:pPr marL="0" indent="0">
              <a:buNone/>
            </a:pPr>
            <a:r>
              <a:rPr lang="cy-GB" dirty="0"/>
              <a:t>Beth yw eich rôl bresennol?</a:t>
            </a:r>
          </a:p>
          <a:p>
            <a:pPr marL="0" indent="0">
              <a:buNone/>
            </a:pPr>
            <a:r>
              <a:rPr lang="cy-GB" dirty="0"/>
              <a:t>Pam ymunoch chi â'r cwrs?</a:t>
            </a:r>
          </a:p>
          <a:p>
            <a:pPr marL="0" indent="0">
              <a:buNone/>
            </a:pPr>
            <a:r>
              <a:rPr lang="cy-GB" dirty="0"/>
              <a:t>Beth yw un her rydych chi'n ei hwynebu ym maes arweinyddiaeth?</a:t>
            </a:r>
          </a:p>
          <a:p>
            <a:pPr marL="0" indent="0">
              <a:buNone/>
            </a:pPr>
            <a:endParaRPr lang="cy-GB" dirty="0"/>
          </a:p>
          <a:p>
            <a:pPr marL="0" indent="0">
              <a:buNone/>
            </a:pPr>
            <a:r>
              <a:rPr lang="cy-GB" dirty="0"/>
              <a:t>Yna, gofynnwch i bob grŵp rannu un thema allweddol â'r prif ystafell.</a:t>
            </a:r>
            <a:endParaRPr lang="en-US" dirty="0"/>
          </a:p>
          <a:p>
            <a:endParaRPr lang="en-US" dirty="0"/>
          </a:p>
        </p:txBody>
      </p:sp>
      <p:sp>
        <p:nvSpPr>
          <p:cNvPr id="4" name="Content Placeholder 3">
            <a:extLst>
              <a:ext uri="{FF2B5EF4-FFF2-40B4-BE49-F238E27FC236}">
                <a16:creationId xmlns:a16="http://schemas.microsoft.com/office/drawing/2014/main" id="{E4BB117D-B518-92EB-4C9B-4CE6C5A67836}"/>
              </a:ext>
            </a:extLst>
          </p:cNvPr>
          <p:cNvSpPr>
            <a:spLocks noGrp="1"/>
          </p:cNvSpPr>
          <p:nvPr>
            <p:ph sz="half" idx="2"/>
          </p:nvPr>
        </p:nvSpPr>
        <p:spPr/>
        <p:txBody>
          <a:bodyPr>
            <a:normAutofit fontScale="92500"/>
          </a:bodyPr>
          <a:lstStyle/>
          <a:p>
            <a:pPr fontAlgn="t">
              <a:buNone/>
            </a:pPr>
            <a:r>
              <a:rPr lang="en-US" dirty="0">
                <a:solidFill>
                  <a:schemeClr val="accent1">
                    <a:lumMod val="75000"/>
                  </a:schemeClr>
                </a:solidFill>
              </a:rPr>
              <a:t>Discuss:</a:t>
            </a:r>
          </a:p>
          <a:p>
            <a:pPr marL="342900" lvl="0" indent="-342900" fontAlgn="t">
              <a:buFont typeface="+mj-lt"/>
              <a:buAutoNum type="arabicPeriod"/>
            </a:pPr>
            <a:r>
              <a:rPr lang="en-US" dirty="0">
                <a:solidFill>
                  <a:schemeClr val="accent1">
                    <a:lumMod val="75000"/>
                  </a:schemeClr>
                </a:solidFill>
              </a:rPr>
              <a:t>What is your current role?</a:t>
            </a:r>
          </a:p>
          <a:p>
            <a:pPr marL="342900" lvl="0" indent="-342900" fontAlgn="t">
              <a:buFont typeface="+mj-lt"/>
              <a:buAutoNum type="arabicPeriod"/>
            </a:pPr>
            <a:r>
              <a:rPr lang="en-US" dirty="0">
                <a:solidFill>
                  <a:schemeClr val="accent1">
                    <a:lumMod val="75000"/>
                  </a:schemeClr>
                </a:solidFill>
              </a:rPr>
              <a:t>Why did you join the course?</a:t>
            </a:r>
          </a:p>
          <a:p>
            <a:pPr marL="342900" lvl="0" indent="-342900" fontAlgn="t">
              <a:buFont typeface="+mj-lt"/>
              <a:buAutoNum type="arabicPeriod"/>
            </a:pPr>
            <a:r>
              <a:rPr lang="en-US" dirty="0">
                <a:solidFill>
                  <a:schemeClr val="accent1">
                    <a:lumMod val="75000"/>
                  </a:schemeClr>
                </a:solidFill>
              </a:rPr>
              <a:t>What's one challenge you're facing in leadership?</a:t>
            </a:r>
          </a:p>
          <a:p>
            <a:pPr marL="0" lvl="0" indent="0" fontAlgn="t">
              <a:buNone/>
            </a:pPr>
            <a:endParaRPr lang="en-US" dirty="0">
              <a:solidFill>
                <a:schemeClr val="accent1">
                  <a:lumMod val="75000"/>
                </a:schemeClr>
              </a:solidFill>
            </a:endParaRPr>
          </a:p>
          <a:p>
            <a:pPr marL="0" indent="0">
              <a:buNone/>
            </a:pPr>
            <a:r>
              <a:rPr lang="en-US" dirty="0">
                <a:solidFill>
                  <a:schemeClr val="accent1">
                    <a:lumMod val="75000"/>
                  </a:schemeClr>
                </a:solidFill>
              </a:rPr>
              <a:t>Feedback any key themes. </a:t>
            </a:r>
          </a:p>
        </p:txBody>
      </p:sp>
    </p:spTree>
    <p:extLst>
      <p:ext uri="{BB962C8B-B14F-4D97-AF65-F5344CB8AC3E}">
        <p14:creationId xmlns:p14="http://schemas.microsoft.com/office/powerpoint/2010/main" val="250713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C040-24D7-76FD-3B94-731F8A621138}"/>
              </a:ext>
            </a:extLst>
          </p:cNvPr>
          <p:cNvSpPr>
            <a:spLocks noGrp="1"/>
          </p:cNvSpPr>
          <p:nvPr>
            <p:ph type="title"/>
          </p:nvPr>
        </p:nvSpPr>
        <p:spPr/>
        <p:txBody>
          <a:bodyPr/>
          <a:lstStyle/>
          <a:p>
            <a:r>
              <a:rPr lang="en-GB" dirty="0" err="1"/>
              <a:t>Cyflwyniad</a:t>
            </a:r>
            <a:r>
              <a:rPr lang="en-GB" dirty="0"/>
              <a:t> </a:t>
            </a:r>
            <a:r>
              <a:rPr lang="en-GB" dirty="0" err="1"/>
              <a:t>I’r</a:t>
            </a:r>
            <a:r>
              <a:rPr lang="en-GB" dirty="0"/>
              <a:t> </a:t>
            </a:r>
            <a:r>
              <a:rPr lang="en-GB" dirty="0" err="1"/>
              <a:t>tim</a:t>
            </a:r>
            <a:br>
              <a:rPr lang="en-GB" dirty="0"/>
            </a:br>
            <a:r>
              <a:rPr lang="en-GB" dirty="0">
                <a:solidFill>
                  <a:schemeClr val="accent1">
                    <a:lumMod val="75000"/>
                  </a:schemeClr>
                </a:solidFill>
              </a:rPr>
              <a:t>Introduction to the team</a:t>
            </a:r>
            <a:endParaRPr lang="en-US" dirty="0">
              <a:solidFill>
                <a:schemeClr val="accent1">
                  <a:lumMod val="75000"/>
                </a:schemeClr>
              </a:solidFill>
            </a:endParaRPr>
          </a:p>
        </p:txBody>
      </p:sp>
      <p:sp>
        <p:nvSpPr>
          <p:cNvPr id="4" name="Content Placeholder 3">
            <a:extLst>
              <a:ext uri="{FF2B5EF4-FFF2-40B4-BE49-F238E27FC236}">
                <a16:creationId xmlns:a16="http://schemas.microsoft.com/office/drawing/2014/main" id="{A7D31DE9-6892-1EF5-6CD5-90CC5A51447B}"/>
              </a:ext>
            </a:extLst>
          </p:cNvPr>
          <p:cNvSpPr>
            <a:spLocks noGrp="1"/>
          </p:cNvSpPr>
          <p:nvPr>
            <p:ph sz="half" idx="1"/>
          </p:nvPr>
        </p:nvSpPr>
        <p:spPr>
          <a:xfrm>
            <a:off x="838200" y="1953216"/>
            <a:ext cx="5156200" cy="3809862"/>
          </a:xfrm>
        </p:spPr>
        <p:txBody>
          <a:bodyPr/>
          <a:lstStyle/>
          <a:p>
            <a:pPr marL="342900" lvl="0" indent="-342900" fontAlgn="t"/>
            <a:r>
              <a:rPr lang="en-US" dirty="0" err="1"/>
              <a:t>Cwrdd</a:t>
            </a:r>
            <a:r>
              <a:rPr lang="en-US" dirty="0"/>
              <a:t> </a:t>
            </a:r>
            <a:r>
              <a:rPr lang="en-US" dirty="0" err="1"/>
              <a:t>â'ch</a:t>
            </a:r>
            <a:r>
              <a:rPr lang="en-US" dirty="0"/>
              <a:t> </a:t>
            </a:r>
            <a:r>
              <a:rPr lang="en-US" dirty="0" err="1"/>
              <a:t>tîm</a:t>
            </a:r>
            <a:r>
              <a:rPr lang="en-US" dirty="0"/>
              <a:t> </a:t>
            </a:r>
            <a:r>
              <a:rPr lang="en-US" dirty="0" err="1"/>
              <a:t>addysgu</a:t>
            </a:r>
            <a:endParaRPr lang="en-US" dirty="0"/>
          </a:p>
          <a:p>
            <a:endParaRPr lang="en-US" dirty="0"/>
          </a:p>
        </p:txBody>
      </p:sp>
      <p:sp>
        <p:nvSpPr>
          <p:cNvPr id="5" name="Content Placeholder 4">
            <a:extLst>
              <a:ext uri="{FF2B5EF4-FFF2-40B4-BE49-F238E27FC236}">
                <a16:creationId xmlns:a16="http://schemas.microsoft.com/office/drawing/2014/main" id="{4B27E734-5C14-0457-BBB4-868ECFC86D83}"/>
              </a:ext>
            </a:extLst>
          </p:cNvPr>
          <p:cNvSpPr>
            <a:spLocks noGrp="1"/>
          </p:cNvSpPr>
          <p:nvPr>
            <p:ph sz="half" idx="2"/>
          </p:nvPr>
        </p:nvSpPr>
        <p:spPr>
          <a:xfrm>
            <a:off x="6197602" y="1953216"/>
            <a:ext cx="5156200" cy="3809862"/>
          </a:xfrm>
        </p:spPr>
        <p:txBody>
          <a:bodyPr/>
          <a:lstStyle/>
          <a:p>
            <a:pPr marL="342900" lvl="0" indent="-342900" fontAlgn="t"/>
            <a:r>
              <a:rPr lang="en-US" dirty="0">
                <a:solidFill>
                  <a:schemeClr val="accent1">
                    <a:lumMod val="75000"/>
                  </a:schemeClr>
                </a:solidFill>
              </a:rPr>
              <a:t>Meet your lecturing team</a:t>
            </a:r>
          </a:p>
          <a:p>
            <a:endParaRPr lang="en-US" dirty="0"/>
          </a:p>
        </p:txBody>
      </p:sp>
    </p:spTree>
    <p:extLst>
      <p:ext uri="{BB962C8B-B14F-4D97-AF65-F5344CB8AC3E}">
        <p14:creationId xmlns:p14="http://schemas.microsoft.com/office/powerpoint/2010/main" val="2288591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B336A-26D7-4251-8C93-8DAD2D81FA31}"/>
              </a:ext>
            </a:extLst>
          </p:cNvPr>
          <p:cNvSpPr>
            <a:spLocks noGrp="1"/>
          </p:cNvSpPr>
          <p:nvPr>
            <p:ph type="title"/>
          </p:nvPr>
        </p:nvSpPr>
        <p:spPr/>
        <p:txBody>
          <a:bodyPr/>
          <a:lstStyle/>
          <a:p>
            <a:r>
              <a:rPr lang="en-GB" dirty="0"/>
              <a:t>Alison Rees-Edwards</a:t>
            </a:r>
            <a:br>
              <a:rPr lang="en-GB" dirty="0"/>
            </a:br>
            <a:r>
              <a:rPr lang="cy-GB" sz="2800" u="sng" dirty="0">
                <a:hlinkClick r:id="rId3"/>
              </a:rPr>
              <a:t>a.rees-edwards@uwtsd.ac.uk</a:t>
            </a:r>
            <a:r>
              <a:rPr lang="cy-GB" sz="2800" dirty="0"/>
              <a:t> </a:t>
            </a:r>
            <a:endParaRPr lang="en-US" dirty="0"/>
          </a:p>
        </p:txBody>
      </p:sp>
      <p:sp>
        <p:nvSpPr>
          <p:cNvPr id="3" name="Content Placeholder 2">
            <a:extLst>
              <a:ext uri="{FF2B5EF4-FFF2-40B4-BE49-F238E27FC236}">
                <a16:creationId xmlns:a16="http://schemas.microsoft.com/office/drawing/2014/main" id="{6D2D3D58-72A4-872C-26BE-39C25E04B772}"/>
              </a:ext>
            </a:extLst>
          </p:cNvPr>
          <p:cNvSpPr>
            <a:spLocks noGrp="1"/>
          </p:cNvSpPr>
          <p:nvPr>
            <p:ph sz="half" idx="1"/>
          </p:nvPr>
        </p:nvSpPr>
        <p:spPr>
          <a:xfrm>
            <a:off x="781494" y="2321505"/>
            <a:ext cx="5156200" cy="3809862"/>
          </a:xfrm>
        </p:spPr>
        <p:txBody>
          <a:bodyPr>
            <a:normAutofit fontScale="62500" lnSpcReduction="20000"/>
          </a:bodyPr>
          <a:lstStyle/>
          <a:p>
            <a:pPr indent="0">
              <a:buNone/>
            </a:pPr>
            <a:r>
              <a:rPr lang="en-US" dirty="0" err="1"/>
              <a:t>Rwy'n</a:t>
            </a:r>
            <a:r>
              <a:rPr lang="en-US" dirty="0"/>
              <a:t> </a:t>
            </a:r>
            <a:r>
              <a:rPr lang="en-US" dirty="0" err="1"/>
              <a:t>Uwch</a:t>
            </a:r>
            <a:r>
              <a:rPr lang="en-US" dirty="0"/>
              <a:t> </a:t>
            </a:r>
            <a:r>
              <a:rPr lang="en-US" dirty="0" err="1"/>
              <a:t>Ddarlithydd</a:t>
            </a:r>
            <a:r>
              <a:rPr lang="en-US" dirty="0"/>
              <a:t> </a:t>
            </a:r>
            <a:r>
              <a:rPr lang="en-US" dirty="0" err="1"/>
              <a:t>ym</a:t>
            </a:r>
            <a:r>
              <a:rPr lang="en-US" dirty="0"/>
              <a:t> </a:t>
            </a:r>
            <a:r>
              <a:rPr lang="en-US" dirty="0" err="1"/>
              <a:t>Mhrifysgol</a:t>
            </a:r>
            <a:r>
              <a:rPr lang="en-US" dirty="0"/>
              <a:t> Cymru Y </a:t>
            </a:r>
            <a:r>
              <a:rPr lang="en-US" dirty="0" err="1"/>
              <a:t>Drindod</a:t>
            </a:r>
            <a:r>
              <a:rPr lang="en-US" dirty="0"/>
              <a:t> Dewi Sant, </a:t>
            </a:r>
            <a:r>
              <a:rPr lang="en-US" dirty="0" err="1"/>
              <a:t>yn</a:t>
            </a:r>
            <a:r>
              <a:rPr lang="en-US" dirty="0"/>
              <a:t> </a:t>
            </a:r>
            <a:r>
              <a:rPr lang="en-US" dirty="0" err="1"/>
              <a:t>Rheolwr</a:t>
            </a:r>
            <a:r>
              <a:rPr lang="en-US" dirty="0"/>
              <a:t> </a:t>
            </a:r>
            <a:r>
              <a:rPr lang="en-US" dirty="0" err="1"/>
              <a:t>Rhaglen</a:t>
            </a:r>
            <a:r>
              <a:rPr lang="en-US" dirty="0"/>
              <a:t> y </a:t>
            </a:r>
            <a:r>
              <a:rPr lang="en-US" dirty="0" err="1"/>
              <a:t>rhaglen</a:t>
            </a:r>
            <a:r>
              <a:rPr lang="en-US" dirty="0"/>
              <a:t> BA </a:t>
            </a:r>
            <a:r>
              <a:rPr lang="en-US" dirty="0" err="1"/>
              <a:t>Blynyddoedd</a:t>
            </a:r>
            <a:r>
              <a:rPr lang="en-US" dirty="0"/>
              <a:t> </a:t>
            </a:r>
            <a:r>
              <a:rPr lang="en-US" dirty="0" err="1"/>
              <a:t>Cynnar</a:t>
            </a:r>
            <a:r>
              <a:rPr lang="en-US" dirty="0"/>
              <a:t> </a:t>
            </a:r>
            <a:r>
              <a:rPr lang="en-US" dirty="0" err="1"/>
              <a:t>carlam</a:t>
            </a:r>
            <a:r>
              <a:rPr lang="en-US" dirty="0"/>
              <a:t> </a:t>
            </a:r>
            <a:r>
              <a:rPr lang="en-US" dirty="0" err="1"/>
              <a:t>dwy</a:t>
            </a:r>
            <a:r>
              <a:rPr lang="en-US" dirty="0"/>
              <a:t> </a:t>
            </a:r>
            <a:r>
              <a:rPr lang="en-US" dirty="0" err="1"/>
              <a:t>flynedd</a:t>
            </a:r>
            <a:r>
              <a:rPr lang="en-US" dirty="0"/>
              <a:t>, ac </a:t>
            </a:r>
            <a:r>
              <a:rPr lang="en-US" dirty="0" err="1"/>
              <a:t>yn</a:t>
            </a:r>
            <a:r>
              <a:rPr lang="en-US" dirty="0"/>
              <a:t> </a:t>
            </a:r>
            <a:r>
              <a:rPr lang="en-US" dirty="0" err="1"/>
              <a:t>Rheolwr</a:t>
            </a:r>
            <a:r>
              <a:rPr lang="en-US" dirty="0"/>
              <a:t> </a:t>
            </a:r>
            <a:r>
              <a:rPr lang="en-US" dirty="0" err="1"/>
              <a:t>Rhaglen</a:t>
            </a:r>
            <a:r>
              <a:rPr lang="en-US" dirty="0"/>
              <a:t> MA. </a:t>
            </a:r>
            <a:r>
              <a:rPr lang="en-US" dirty="0" err="1"/>
              <a:t>Bûm</a:t>
            </a:r>
            <a:r>
              <a:rPr lang="en-US" dirty="0"/>
              <a:t> </a:t>
            </a:r>
            <a:r>
              <a:rPr lang="en-US" dirty="0" err="1"/>
              <a:t>yn</a:t>
            </a:r>
            <a:r>
              <a:rPr lang="en-US" dirty="0"/>
              <a:t> </a:t>
            </a:r>
            <a:r>
              <a:rPr lang="en-US" dirty="0" err="1"/>
              <a:t>fyfyrwraig</a:t>
            </a:r>
            <a:r>
              <a:rPr lang="en-US" dirty="0"/>
              <a:t> </a:t>
            </a:r>
            <a:r>
              <a:rPr lang="en-US" dirty="0" err="1"/>
              <a:t>Hyblyg</a:t>
            </a:r>
            <a:r>
              <a:rPr lang="en-US" dirty="0"/>
              <a:t> </a:t>
            </a:r>
            <a:r>
              <a:rPr lang="en-US" dirty="0" err="1"/>
              <a:t>yn</a:t>
            </a:r>
            <a:r>
              <a:rPr lang="en-US" dirty="0"/>
              <a:t> y </a:t>
            </a:r>
            <a:r>
              <a:rPr lang="en-US" dirty="0" err="1"/>
              <a:t>Brifysgol</a:t>
            </a:r>
            <a:r>
              <a:rPr lang="en-US" dirty="0"/>
              <a:t> (Coleg y </a:t>
            </a:r>
            <a:r>
              <a:rPr lang="en-US" dirty="0" err="1"/>
              <a:t>Drindod</a:t>
            </a:r>
            <a:r>
              <a:rPr lang="en-US" dirty="0"/>
              <a:t> </a:t>
            </a:r>
            <a:r>
              <a:rPr lang="en-US" dirty="0" err="1"/>
              <a:t>ar</a:t>
            </a:r>
            <a:r>
              <a:rPr lang="en-US" dirty="0"/>
              <a:t> y </a:t>
            </a:r>
            <a:r>
              <a:rPr lang="en-US" dirty="0" err="1"/>
              <a:t>pryd</a:t>
            </a:r>
            <a:r>
              <a:rPr lang="en-US" dirty="0"/>
              <a:t>) </a:t>
            </a:r>
            <a:r>
              <a:rPr lang="en-US" dirty="0" err="1"/>
              <a:t>rhwng</a:t>
            </a:r>
            <a:r>
              <a:rPr lang="en-US" dirty="0"/>
              <a:t> 2005 a 2008, </a:t>
            </a:r>
            <a:r>
              <a:rPr lang="en-US" dirty="0" err="1"/>
              <a:t>cyn</a:t>
            </a:r>
            <a:r>
              <a:rPr lang="en-US" dirty="0"/>
              <a:t> </a:t>
            </a:r>
            <a:r>
              <a:rPr lang="en-US" dirty="0" err="1"/>
              <a:t>dechrau</a:t>
            </a:r>
            <a:r>
              <a:rPr lang="en-US" dirty="0"/>
              <a:t> </a:t>
            </a:r>
            <a:r>
              <a:rPr lang="en-US" dirty="0" err="1"/>
              <a:t>cefnogi</a:t>
            </a:r>
            <a:r>
              <a:rPr lang="en-US" dirty="0"/>
              <a:t> </a:t>
            </a:r>
            <a:r>
              <a:rPr lang="en-US" dirty="0" err="1"/>
              <a:t>darlithio</a:t>
            </a:r>
            <a:r>
              <a:rPr lang="en-US" dirty="0"/>
              <a:t> ac </a:t>
            </a:r>
            <a:r>
              <a:rPr lang="en-US" dirty="0" err="1"/>
              <a:t>asesu</a:t>
            </a:r>
            <a:r>
              <a:rPr lang="en-US" dirty="0"/>
              <a:t> </a:t>
            </a:r>
            <a:r>
              <a:rPr lang="en-US" dirty="0" err="1"/>
              <a:t>yn</a:t>
            </a:r>
            <a:r>
              <a:rPr lang="en-US" dirty="0"/>
              <a:t> 2008 ac </a:t>
            </a:r>
            <a:r>
              <a:rPr lang="en-US" dirty="0" err="1"/>
              <a:t>ymuno'n</a:t>
            </a:r>
            <a:r>
              <a:rPr lang="en-US" dirty="0"/>
              <a:t> </a:t>
            </a:r>
            <a:r>
              <a:rPr lang="en-US" dirty="0" err="1"/>
              <a:t>ffurfiol</a:t>
            </a:r>
            <a:r>
              <a:rPr lang="en-US" dirty="0"/>
              <a:t> </a:t>
            </a:r>
            <a:r>
              <a:rPr lang="en-US" dirty="0" err="1"/>
              <a:t>â'r</a:t>
            </a:r>
            <a:r>
              <a:rPr lang="en-US" dirty="0"/>
              <a:t> </a:t>
            </a:r>
            <a:r>
              <a:rPr lang="en-US" dirty="0" err="1"/>
              <a:t>tîm</a:t>
            </a:r>
            <a:r>
              <a:rPr lang="en-US" dirty="0"/>
              <a:t> </a:t>
            </a:r>
            <a:r>
              <a:rPr lang="en-US" dirty="0" err="1"/>
              <a:t>Blynyddoedd</a:t>
            </a:r>
            <a:r>
              <a:rPr lang="en-US" dirty="0"/>
              <a:t> </a:t>
            </a:r>
            <a:r>
              <a:rPr lang="en-US" dirty="0" err="1"/>
              <a:t>Cynnar</a:t>
            </a:r>
            <a:r>
              <a:rPr lang="en-US" dirty="0"/>
              <a:t> </a:t>
            </a:r>
            <a:r>
              <a:rPr lang="en-US" dirty="0" err="1"/>
              <a:t>yn</a:t>
            </a:r>
            <a:r>
              <a:rPr lang="en-US" dirty="0"/>
              <a:t> 2009.</a:t>
            </a:r>
          </a:p>
          <a:p>
            <a:pPr indent="0">
              <a:buNone/>
            </a:pPr>
            <a:r>
              <a:rPr lang="en-US" dirty="0"/>
              <a:t>Mae </a:t>
            </a:r>
            <a:r>
              <a:rPr lang="en-US" dirty="0" err="1"/>
              <a:t>fy</a:t>
            </a:r>
            <a:r>
              <a:rPr lang="en-US" dirty="0"/>
              <a:t> </a:t>
            </a:r>
            <a:r>
              <a:rPr lang="en-US" dirty="0" err="1"/>
              <a:t>nghefndir</a:t>
            </a:r>
            <a:r>
              <a:rPr lang="en-US" dirty="0"/>
              <a:t> </a:t>
            </a:r>
            <a:r>
              <a:rPr lang="en-US" dirty="0" err="1"/>
              <a:t>proffesiynol</a:t>
            </a:r>
            <a:r>
              <a:rPr lang="en-US" dirty="0"/>
              <a:t> </a:t>
            </a:r>
            <a:r>
              <a:rPr lang="en-US" dirty="0" err="1"/>
              <a:t>yn</a:t>
            </a:r>
            <a:r>
              <a:rPr lang="en-US" dirty="0"/>
              <a:t> </a:t>
            </a:r>
            <a:r>
              <a:rPr lang="en-US" dirty="0" err="1"/>
              <a:t>cynnwys</a:t>
            </a:r>
            <a:r>
              <a:rPr lang="en-US" dirty="0"/>
              <a:t> </a:t>
            </a:r>
            <a:r>
              <a:rPr lang="en-US" dirty="0" err="1"/>
              <a:t>gweithio</a:t>
            </a:r>
            <a:r>
              <a:rPr lang="en-US" dirty="0"/>
              <a:t> </a:t>
            </a:r>
            <a:r>
              <a:rPr lang="en-US" dirty="0" err="1"/>
              <a:t>gyda</a:t>
            </a:r>
            <a:r>
              <a:rPr lang="en-US" dirty="0"/>
              <a:t> </a:t>
            </a:r>
            <a:r>
              <a:rPr lang="en-US" dirty="0" err="1"/>
              <a:t>phlant</a:t>
            </a:r>
            <a:r>
              <a:rPr lang="en-US" dirty="0"/>
              <a:t> ag </a:t>
            </a:r>
            <a:r>
              <a:rPr lang="en-US" dirty="0" err="1"/>
              <a:t>anghenion</a:t>
            </a:r>
            <a:r>
              <a:rPr lang="en-US" dirty="0"/>
              <a:t> </a:t>
            </a:r>
            <a:r>
              <a:rPr lang="en-US" dirty="0" err="1"/>
              <a:t>dysgu</a:t>
            </a:r>
            <a:r>
              <a:rPr lang="en-US" dirty="0"/>
              <a:t> </a:t>
            </a:r>
            <a:r>
              <a:rPr lang="en-US" dirty="0" err="1"/>
              <a:t>ychwanegol</a:t>
            </a:r>
            <a:r>
              <a:rPr lang="en-US" dirty="0"/>
              <a:t> </a:t>
            </a:r>
            <a:r>
              <a:rPr lang="en-US" dirty="0" err="1"/>
              <a:t>mewn</a:t>
            </a:r>
            <a:r>
              <a:rPr lang="en-US" dirty="0"/>
              <a:t> </a:t>
            </a:r>
            <a:r>
              <a:rPr lang="en-US" dirty="0" err="1"/>
              <a:t>lleoliadau</a:t>
            </a:r>
            <a:r>
              <a:rPr lang="en-US" dirty="0"/>
              <a:t> </a:t>
            </a:r>
            <a:r>
              <a:rPr lang="en-US" dirty="0" err="1"/>
              <a:t>arbenigol</a:t>
            </a:r>
            <a:r>
              <a:rPr lang="en-US" dirty="0"/>
              <a:t> a </a:t>
            </a:r>
            <a:r>
              <a:rPr lang="en-US" dirty="0" err="1"/>
              <a:t>phrif</a:t>
            </a:r>
            <a:r>
              <a:rPr lang="en-US" dirty="0"/>
              <a:t> </a:t>
            </a:r>
            <a:r>
              <a:rPr lang="en-US" dirty="0" err="1"/>
              <a:t>ffrwd</a:t>
            </a:r>
            <a:r>
              <a:rPr lang="en-US" dirty="0"/>
              <a:t>, ac </a:t>
            </a:r>
            <a:r>
              <a:rPr lang="en-US" dirty="0" err="1"/>
              <a:t>mae</a:t>
            </a:r>
            <a:r>
              <a:rPr lang="en-US" dirty="0"/>
              <a:t> </a:t>
            </a:r>
            <a:r>
              <a:rPr lang="en-US" dirty="0" err="1"/>
              <a:t>gennyf</a:t>
            </a:r>
            <a:r>
              <a:rPr lang="en-US" dirty="0"/>
              <a:t> </a:t>
            </a:r>
            <a:r>
              <a:rPr lang="en-US" dirty="0" err="1"/>
              <a:t>ddiddordeb</a:t>
            </a:r>
            <a:r>
              <a:rPr lang="en-US" dirty="0"/>
              <a:t> </a:t>
            </a:r>
            <a:r>
              <a:rPr lang="en-US" dirty="0" err="1"/>
              <a:t>arbennig</a:t>
            </a:r>
            <a:r>
              <a:rPr lang="en-US" dirty="0"/>
              <a:t> </a:t>
            </a:r>
            <a:r>
              <a:rPr lang="en-US" dirty="0" err="1"/>
              <a:t>mewn</a:t>
            </a:r>
            <a:r>
              <a:rPr lang="en-US" dirty="0"/>
              <a:t> </a:t>
            </a:r>
            <a:r>
              <a:rPr lang="en-US" dirty="0" err="1"/>
              <a:t>niwrowahaniaeth</a:t>
            </a:r>
            <a:r>
              <a:rPr lang="en-US" dirty="0"/>
              <a:t>. Mae </a:t>
            </a:r>
            <a:r>
              <a:rPr lang="en-US" dirty="0" err="1"/>
              <a:t>fy</a:t>
            </a:r>
            <a:r>
              <a:rPr lang="en-US" dirty="0"/>
              <a:t> </a:t>
            </a:r>
            <a:r>
              <a:rPr lang="en-US" dirty="0" err="1"/>
              <a:t>niddordebau</a:t>
            </a:r>
            <a:r>
              <a:rPr lang="en-US" dirty="0"/>
              <a:t> </a:t>
            </a:r>
            <a:r>
              <a:rPr lang="en-US" dirty="0" err="1"/>
              <a:t>addysgu</a:t>
            </a:r>
            <a:r>
              <a:rPr lang="en-US" dirty="0"/>
              <a:t> ac </a:t>
            </a:r>
            <a:r>
              <a:rPr lang="en-US" dirty="0" err="1"/>
              <a:t>ymchwil</a:t>
            </a:r>
            <a:r>
              <a:rPr lang="en-US" dirty="0"/>
              <a:t> </a:t>
            </a:r>
            <a:r>
              <a:rPr lang="en-US" dirty="0" err="1"/>
              <a:t>yn</a:t>
            </a:r>
            <a:r>
              <a:rPr lang="en-US" dirty="0"/>
              <a:t> </a:t>
            </a:r>
            <a:r>
              <a:rPr lang="en-US" dirty="0" err="1"/>
              <a:t>cynnwys</a:t>
            </a:r>
            <a:r>
              <a:rPr lang="en-US" dirty="0"/>
              <a:t> </a:t>
            </a:r>
            <a:r>
              <a:rPr lang="en-US" dirty="0" err="1"/>
              <a:t>datblygiad</a:t>
            </a:r>
            <a:r>
              <a:rPr lang="en-US" dirty="0"/>
              <a:t> </a:t>
            </a:r>
            <a:r>
              <a:rPr lang="en-US" dirty="0" err="1"/>
              <a:t>iaith</a:t>
            </a:r>
            <a:r>
              <a:rPr lang="en-US" dirty="0"/>
              <a:t>, </a:t>
            </a:r>
            <a:r>
              <a:rPr lang="en-US" dirty="0" err="1"/>
              <a:t>arferion</a:t>
            </a:r>
            <a:r>
              <a:rPr lang="en-US" dirty="0"/>
              <a:t> </a:t>
            </a:r>
            <a:r>
              <a:rPr lang="en-US" dirty="0" err="1"/>
              <a:t>dwyieithog</a:t>
            </a:r>
            <a:r>
              <a:rPr lang="en-US" dirty="0"/>
              <a:t> ac </a:t>
            </a:r>
            <a:r>
              <a:rPr lang="en-US" dirty="0" err="1"/>
              <a:t>amlieithog</a:t>
            </a:r>
            <a:r>
              <a:rPr lang="en-US" dirty="0"/>
              <a:t>, a </a:t>
            </a:r>
            <a:r>
              <a:rPr lang="en-US" dirty="0" err="1"/>
              <a:t>darpariaeth</a:t>
            </a:r>
            <a:r>
              <a:rPr lang="en-US" dirty="0"/>
              <a:t> </a:t>
            </a:r>
            <a:r>
              <a:rPr lang="en-US" dirty="0" err="1"/>
              <a:t>cyfrwng</a:t>
            </a:r>
            <a:r>
              <a:rPr lang="en-US" dirty="0"/>
              <a:t> </a:t>
            </a:r>
            <a:r>
              <a:rPr lang="en-US" dirty="0" err="1"/>
              <a:t>Cymraeg</a:t>
            </a:r>
            <a:r>
              <a:rPr lang="en-US" dirty="0"/>
              <a:t>. </a:t>
            </a:r>
            <a:r>
              <a:rPr lang="en-US" dirty="0" err="1"/>
              <a:t>Ar</a:t>
            </a:r>
            <a:r>
              <a:rPr lang="en-US" dirty="0"/>
              <a:t> </a:t>
            </a:r>
            <a:r>
              <a:rPr lang="en-US" dirty="0" err="1"/>
              <a:t>hyn</a:t>
            </a:r>
            <a:r>
              <a:rPr lang="en-US" dirty="0"/>
              <a:t> o </a:t>
            </a:r>
            <a:r>
              <a:rPr lang="en-US" dirty="0" err="1"/>
              <a:t>bryd</a:t>
            </a:r>
            <a:r>
              <a:rPr lang="en-US" dirty="0"/>
              <a:t> </a:t>
            </a:r>
            <a:r>
              <a:rPr lang="en-US" dirty="0" err="1"/>
              <a:t>rwy'n</a:t>
            </a:r>
            <a:r>
              <a:rPr lang="en-US" dirty="0"/>
              <a:t> </a:t>
            </a:r>
            <a:r>
              <a:rPr lang="en-US" dirty="0" err="1"/>
              <a:t>ymgymryd</a:t>
            </a:r>
            <a:r>
              <a:rPr lang="en-US" dirty="0"/>
              <a:t> â PhD </a:t>
            </a:r>
            <a:r>
              <a:rPr lang="en-US" dirty="0" err="1"/>
              <a:t>sy'n</a:t>
            </a:r>
            <a:r>
              <a:rPr lang="en-US" dirty="0"/>
              <a:t> </a:t>
            </a:r>
            <a:r>
              <a:rPr lang="en-US" dirty="0" err="1"/>
              <a:t>archwilio</a:t>
            </a:r>
            <a:r>
              <a:rPr lang="en-US" dirty="0"/>
              <a:t> </a:t>
            </a:r>
            <a:r>
              <a:rPr lang="en-US" dirty="0" err="1"/>
              <a:t>rôl</a:t>
            </a:r>
            <a:r>
              <a:rPr lang="en-US" dirty="0"/>
              <a:t> </a:t>
            </a:r>
            <a:r>
              <a:rPr lang="en-US" dirty="0" err="1"/>
              <a:t>Cynorthwywyr</a:t>
            </a:r>
            <a:r>
              <a:rPr lang="en-US" dirty="0"/>
              <a:t> </a:t>
            </a:r>
            <a:r>
              <a:rPr lang="en-US" dirty="0" err="1"/>
              <a:t>Addysgu</a:t>
            </a:r>
            <a:r>
              <a:rPr lang="en-US" dirty="0"/>
              <a:t> </a:t>
            </a:r>
            <a:r>
              <a:rPr lang="en-US" dirty="0" err="1"/>
              <a:t>wrth</a:t>
            </a:r>
            <a:r>
              <a:rPr lang="en-US" dirty="0"/>
              <a:t> </a:t>
            </a:r>
            <a:r>
              <a:rPr lang="en-US" dirty="0" err="1"/>
              <a:t>gefnogi</a:t>
            </a:r>
            <a:r>
              <a:rPr lang="en-US" dirty="0"/>
              <a:t> </a:t>
            </a:r>
            <a:r>
              <a:rPr lang="en-US" dirty="0" err="1"/>
              <a:t>dysgwyr</a:t>
            </a:r>
            <a:r>
              <a:rPr lang="en-US" dirty="0"/>
              <a:t> ag ADHD.</a:t>
            </a:r>
          </a:p>
          <a:p>
            <a:endParaRPr lang="en-US" dirty="0"/>
          </a:p>
        </p:txBody>
      </p:sp>
      <p:sp>
        <p:nvSpPr>
          <p:cNvPr id="4" name="Content Placeholder 3">
            <a:extLst>
              <a:ext uri="{FF2B5EF4-FFF2-40B4-BE49-F238E27FC236}">
                <a16:creationId xmlns:a16="http://schemas.microsoft.com/office/drawing/2014/main" id="{63854D53-10A5-ADCC-9308-D3D5BB1AA1AC}"/>
              </a:ext>
            </a:extLst>
          </p:cNvPr>
          <p:cNvSpPr>
            <a:spLocks noGrp="1"/>
          </p:cNvSpPr>
          <p:nvPr>
            <p:ph sz="half" idx="2"/>
          </p:nvPr>
        </p:nvSpPr>
        <p:spPr>
          <a:xfrm>
            <a:off x="6204688" y="2557130"/>
            <a:ext cx="5505302" cy="3809862"/>
          </a:xfrm>
        </p:spPr>
        <p:txBody>
          <a:bodyPr>
            <a:normAutofit fontScale="62500" lnSpcReduction="20000"/>
          </a:bodyPr>
          <a:lstStyle/>
          <a:p>
            <a:pPr indent="0">
              <a:buNone/>
            </a:pPr>
            <a:r>
              <a:rPr lang="en-US" dirty="0">
                <a:solidFill>
                  <a:schemeClr val="accent1">
                    <a:lumMod val="75000"/>
                  </a:schemeClr>
                </a:solidFill>
              </a:rPr>
              <a:t>I am a Senior Lecturer at the University of Wales Trinity Saint David, </a:t>
            </a:r>
            <a:r>
              <a:rPr lang="en-US" dirty="0" err="1">
                <a:solidFill>
                  <a:schemeClr val="accent1">
                    <a:lumMod val="75000"/>
                  </a:schemeClr>
                </a:solidFill>
              </a:rPr>
              <a:t>Programme</a:t>
            </a:r>
            <a:r>
              <a:rPr lang="en-US" dirty="0">
                <a:solidFill>
                  <a:schemeClr val="accent1">
                    <a:lumMod val="75000"/>
                  </a:schemeClr>
                </a:solidFill>
              </a:rPr>
              <a:t> Manager for the accelerated 2-year BA Early Years </a:t>
            </a:r>
            <a:r>
              <a:rPr lang="en-US" dirty="0" err="1">
                <a:solidFill>
                  <a:schemeClr val="accent1">
                    <a:lumMod val="75000"/>
                  </a:schemeClr>
                </a:solidFill>
              </a:rPr>
              <a:t>programme</a:t>
            </a:r>
            <a:r>
              <a:rPr lang="en-US" dirty="0">
                <a:solidFill>
                  <a:schemeClr val="accent1">
                    <a:lumMod val="75000"/>
                  </a:schemeClr>
                </a:solidFill>
              </a:rPr>
              <a:t>, and MA </a:t>
            </a:r>
            <a:r>
              <a:rPr lang="en-US" dirty="0" err="1">
                <a:solidFill>
                  <a:schemeClr val="accent1">
                    <a:lumMod val="75000"/>
                  </a:schemeClr>
                </a:solidFill>
              </a:rPr>
              <a:t>Programme</a:t>
            </a:r>
            <a:r>
              <a:rPr lang="en-US" dirty="0">
                <a:solidFill>
                  <a:schemeClr val="accent1">
                    <a:lumMod val="75000"/>
                  </a:schemeClr>
                </a:solidFill>
              </a:rPr>
              <a:t> Manager. I was a Flexi student at the University (then Coleg y </a:t>
            </a:r>
            <a:r>
              <a:rPr lang="en-US" dirty="0" err="1">
                <a:solidFill>
                  <a:schemeClr val="accent1">
                    <a:lumMod val="75000"/>
                  </a:schemeClr>
                </a:solidFill>
              </a:rPr>
              <a:t>Drindod</a:t>
            </a:r>
            <a:r>
              <a:rPr lang="en-US" dirty="0">
                <a:solidFill>
                  <a:schemeClr val="accent1">
                    <a:lumMod val="75000"/>
                  </a:schemeClr>
                </a:solidFill>
              </a:rPr>
              <a:t>) between 2005 and 2008, before beginning to support lecturing and marking in 2008 and joining the Early Years team formally in 2009.</a:t>
            </a:r>
          </a:p>
          <a:p>
            <a:pPr indent="0">
              <a:buNone/>
            </a:pPr>
            <a:r>
              <a:rPr lang="en-US" dirty="0">
                <a:solidFill>
                  <a:schemeClr val="accent1">
                    <a:lumMod val="75000"/>
                  </a:schemeClr>
                </a:solidFill>
              </a:rPr>
              <a:t>My professional background is in working with children with additional learning needs in both specialist and mainstream settings, and I have a particular interest in neurodivergence. My teaching and research interests include language development, bilingual and multilingual practice, and Welsh-medium provision. I am currently undertaking a PhD that explores the role of Teaching Assistants in supporting learners with ADHD.</a:t>
            </a:r>
            <a:endParaRPr lang="en-US" sz="1800" dirty="0">
              <a:solidFill>
                <a:schemeClr val="accent1">
                  <a:lumMod val="75000"/>
                </a:schemeClr>
              </a:solidFill>
              <a:latin typeface="Inter"/>
            </a:endParaRPr>
          </a:p>
          <a:p>
            <a:endParaRPr lang="en-US" dirty="0"/>
          </a:p>
        </p:txBody>
      </p:sp>
      <p:pic>
        <p:nvPicPr>
          <p:cNvPr id="6" name="Picture 5">
            <a:extLst>
              <a:ext uri="{FF2B5EF4-FFF2-40B4-BE49-F238E27FC236}">
                <a16:creationId xmlns:a16="http://schemas.microsoft.com/office/drawing/2014/main" id="{80110C20-1974-799A-379F-E811E69AE926}"/>
              </a:ext>
            </a:extLst>
          </p:cNvPr>
          <p:cNvPicPr>
            <a:picLocks noChangeAspect="1"/>
          </p:cNvPicPr>
          <p:nvPr/>
        </p:nvPicPr>
        <p:blipFill>
          <a:blip r:embed="rId4"/>
          <a:stretch>
            <a:fillRect/>
          </a:stretch>
        </p:blipFill>
        <p:spPr>
          <a:xfrm>
            <a:off x="8032971" y="92149"/>
            <a:ext cx="1848736" cy="2464981"/>
          </a:xfrm>
          <a:prstGeom prst="rect">
            <a:avLst/>
          </a:prstGeom>
        </p:spPr>
      </p:pic>
    </p:spTree>
    <p:extLst>
      <p:ext uri="{BB962C8B-B14F-4D97-AF65-F5344CB8AC3E}">
        <p14:creationId xmlns:p14="http://schemas.microsoft.com/office/powerpoint/2010/main" val="3893483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D7707-2E63-1FA1-8C62-213A6F1BC4A5}"/>
              </a:ext>
            </a:extLst>
          </p:cNvPr>
          <p:cNvSpPr>
            <a:spLocks noGrp="1"/>
          </p:cNvSpPr>
          <p:nvPr>
            <p:ph type="title"/>
          </p:nvPr>
        </p:nvSpPr>
        <p:spPr/>
        <p:txBody>
          <a:bodyPr/>
          <a:lstStyle/>
          <a:p>
            <a:r>
              <a:rPr lang="en-GB" dirty="0"/>
              <a:t>Natalie MacDonald</a:t>
            </a:r>
            <a:br>
              <a:rPr lang="en-GB" dirty="0"/>
            </a:br>
            <a:r>
              <a:rPr lang="en-US" sz="2800" i="1" dirty="0">
                <a:hlinkClick r:id="rId3"/>
              </a:rPr>
              <a:t>natalie.macdonald@uwtsd.ac.uk</a:t>
            </a:r>
            <a:r>
              <a:rPr lang="en-US" sz="2800" i="1" dirty="0"/>
              <a:t> </a:t>
            </a:r>
            <a:endParaRPr lang="en-US" dirty="0"/>
          </a:p>
        </p:txBody>
      </p:sp>
      <p:sp>
        <p:nvSpPr>
          <p:cNvPr id="3" name="Content Placeholder 2">
            <a:extLst>
              <a:ext uri="{FF2B5EF4-FFF2-40B4-BE49-F238E27FC236}">
                <a16:creationId xmlns:a16="http://schemas.microsoft.com/office/drawing/2014/main" id="{F41ABB82-9039-A077-5514-450EDDD287F2}"/>
              </a:ext>
            </a:extLst>
          </p:cNvPr>
          <p:cNvSpPr>
            <a:spLocks noGrp="1"/>
          </p:cNvSpPr>
          <p:nvPr>
            <p:ph sz="half" idx="1"/>
          </p:nvPr>
        </p:nvSpPr>
        <p:spPr>
          <a:xfrm>
            <a:off x="838200" y="2300546"/>
            <a:ext cx="5156200" cy="3809862"/>
          </a:xfrm>
        </p:spPr>
        <p:txBody>
          <a:bodyPr>
            <a:normAutofit fontScale="70000" lnSpcReduction="20000"/>
          </a:bodyPr>
          <a:lstStyle/>
          <a:p>
            <a:pPr marL="0" indent="0">
              <a:buNone/>
            </a:pPr>
            <a:r>
              <a:rPr lang="en-US" dirty="0"/>
              <a:t>Mae Natalie MacDonald </a:t>
            </a:r>
            <a:r>
              <a:rPr lang="en-US" dirty="0" err="1"/>
              <a:t>yn</a:t>
            </a:r>
            <a:r>
              <a:rPr lang="en-US" dirty="0"/>
              <a:t> </a:t>
            </a:r>
            <a:r>
              <a:rPr lang="en-US" dirty="0" err="1"/>
              <a:t>dod</a:t>
            </a:r>
            <a:r>
              <a:rPr lang="en-US" dirty="0"/>
              <a:t> â </a:t>
            </a:r>
            <a:r>
              <a:rPr lang="en-US" dirty="0" err="1"/>
              <a:t>chyfoeth</a:t>
            </a:r>
            <a:r>
              <a:rPr lang="en-US" dirty="0"/>
              <a:t> o </a:t>
            </a:r>
            <a:r>
              <a:rPr lang="en-US" dirty="0" err="1"/>
              <a:t>brofiad</a:t>
            </a:r>
            <a:r>
              <a:rPr lang="en-US" dirty="0"/>
              <a:t> </a:t>
            </a:r>
            <a:r>
              <a:rPr lang="en-US" dirty="0" err="1"/>
              <a:t>mewn</a:t>
            </a:r>
            <a:r>
              <a:rPr lang="en-US" dirty="0"/>
              <a:t> </a:t>
            </a:r>
            <a:r>
              <a:rPr lang="en-US" dirty="0" err="1"/>
              <a:t>addysg</a:t>
            </a:r>
            <a:r>
              <a:rPr lang="en-US" dirty="0"/>
              <a:t> a </a:t>
            </a:r>
            <a:r>
              <a:rPr lang="en-US" dirty="0" err="1"/>
              <a:t>gofal</a:t>
            </a:r>
            <a:r>
              <a:rPr lang="en-US" dirty="0"/>
              <a:t> </a:t>
            </a:r>
            <a:r>
              <a:rPr lang="en-US" dirty="0" err="1"/>
              <a:t>plentyndod</a:t>
            </a:r>
            <a:r>
              <a:rPr lang="en-US" dirty="0"/>
              <a:t> </a:t>
            </a:r>
            <a:r>
              <a:rPr lang="en-US" dirty="0" err="1"/>
              <a:t>cynnar</a:t>
            </a:r>
            <a:r>
              <a:rPr lang="en-US" dirty="0"/>
              <a:t>, </a:t>
            </a:r>
            <a:r>
              <a:rPr lang="en-US" dirty="0" err="1"/>
              <a:t>ar</a:t>
            </a:r>
            <a:r>
              <a:rPr lang="en-US" dirty="0"/>
              <a:t> </a:t>
            </a:r>
            <a:r>
              <a:rPr lang="en-US" dirty="0" err="1"/>
              <a:t>ôl</a:t>
            </a:r>
            <a:r>
              <a:rPr lang="en-US" dirty="0"/>
              <a:t> </a:t>
            </a:r>
            <a:r>
              <a:rPr lang="en-US" dirty="0" err="1"/>
              <a:t>gweithio</a:t>
            </a:r>
            <a:r>
              <a:rPr lang="en-US" dirty="0"/>
              <a:t> </a:t>
            </a:r>
            <a:r>
              <a:rPr lang="en-US" dirty="0" err="1"/>
              <a:t>mewn</a:t>
            </a:r>
            <a:r>
              <a:rPr lang="en-US" dirty="0"/>
              <a:t> </a:t>
            </a:r>
            <a:r>
              <a:rPr lang="en-US" dirty="0" err="1"/>
              <a:t>lleoliadau</a:t>
            </a:r>
            <a:r>
              <a:rPr lang="en-US" dirty="0"/>
              <a:t> </a:t>
            </a:r>
            <a:r>
              <a:rPr lang="en-US" dirty="0" err="1"/>
              <a:t>Dechrau’n</a:t>
            </a:r>
            <a:r>
              <a:rPr lang="en-US" dirty="0"/>
              <a:t> Deg </a:t>
            </a:r>
            <a:r>
              <a:rPr lang="en-US" dirty="0" err="1"/>
              <a:t>nas</a:t>
            </a:r>
            <a:r>
              <a:rPr lang="en-US" dirty="0"/>
              <a:t> </a:t>
            </a:r>
            <a:r>
              <a:rPr lang="en-US" dirty="0" err="1"/>
              <a:t>cynhelir</a:t>
            </a:r>
            <a:r>
              <a:rPr lang="en-US" dirty="0"/>
              <a:t> ac </a:t>
            </a:r>
            <a:r>
              <a:rPr lang="en-US" dirty="0" err="1"/>
              <a:t>ysgolion</a:t>
            </a:r>
            <a:r>
              <a:rPr lang="en-US" dirty="0"/>
              <a:t>. Mae </a:t>
            </a:r>
            <a:r>
              <a:rPr lang="en-US" dirty="0" err="1"/>
              <a:t>ganddi</a:t>
            </a:r>
            <a:r>
              <a:rPr lang="en-US" dirty="0"/>
              <a:t> </a:t>
            </a:r>
            <a:r>
              <a:rPr lang="en-US" dirty="0" err="1"/>
              <a:t>brofiad</a:t>
            </a:r>
            <a:r>
              <a:rPr lang="en-US" dirty="0"/>
              <a:t> </a:t>
            </a:r>
            <a:r>
              <a:rPr lang="en-US" dirty="0" err="1"/>
              <a:t>helaeth</a:t>
            </a:r>
            <a:r>
              <a:rPr lang="en-US" dirty="0"/>
              <a:t> o </a:t>
            </a:r>
            <a:r>
              <a:rPr lang="en-US" dirty="0" err="1"/>
              <a:t>gefnogi</a:t>
            </a:r>
            <a:r>
              <a:rPr lang="en-US" dirty="0"/>
              <a:t> plant a </a:t>
            </a:r>
            <a:r>
              <a:rPr lang="en-US" dirty="0" err="1"/>
              <a:t>theuluoedd</a:t>
            </a:r>
            <a:r>
              <a:rPr lang="en-US" dirty="0"/>
              <a:t> o </a:t>
            </a:r>
            <a:r>
              <a:rPr lang="en-US" dirty="0" err="1"/>
              <a:t>gefndiroedd</a:t>
            </a:r>
            <a:r>
              <a:rPr lang="en-US" dirty="0"/>
              <a:t> </a:t>
            </a:r>
            <a:r>
              <a:rPr lang="en-US" dirty="0" err="1"/>
              <a:t>amrywiol</a:t>
            </a:r>
            <a:r>
              <a:rPr lang="en-US" dirty="0"/>
              <a:t>. </a:t>
            </a:r>
          </a:p>
          <a:p>
            <a:pPr marL="0" indent="0">
              <a:buNone/>
            </a:pPr>
            <a:r>
              <a:rPr lang="en-US" dirty="0"/>
              <a:t>Mae </a:t>
            </a:r>
            <a:r>
              <a:rPr lang="en-US" dirty="0" err="1"/>
              <a:t>gan</a:t>
            </a:r>
            <a:r>
              <a:rPr lang="en-US" dirty="0"/>
              <a:t> Natalie </a:t>
            </a:r>
            <a:r>
              <a:rPr lang="en-US" dirty="0" err="1"/>
              <a:t>radd</a:t>
            </a:r>
            <a:r>
              <a:rPr lang="en-US" dirty="0"/>
              <a:t> </a:t>
            </a:r>
            <a:r>
              <a:rPr lang="en-US" dirty="0" err="1"/>
              <a:t>yn</a:t>
            </a:r>
            <a:r>
              <a:rPr lang="en-US" dirty="0"/>
              <a:t> y </a:t>
            </a:r>
            <a:r>
              <a:rPr lang="en-US" dirty="0" err="1"/>
              <a:t>Gyfraith</a:t>
            </a:r>
            <a:r>
              <a:rPr lang="en-US" dirty="0"/>
              <a:t> a </a:t>
            </a:r>
            <a:r>
              <a:rPr lang="en-US" dirty="0" err="1"/>
              <a:t>gradd</a:t>
            </a:r>
            <a:r>
              <a:rPr lang="en-US" dirty="0"/>
              <a:t> </a:t>
            </a:r>
            <a:r>
              <a:rPr lang="en-US" dirty="0" err="1"/>
              <a:t>Meistr</a:t>
            </a:r>
            <a:r>
              <a:rPr lang="en-US" dirty="0"/>
              <a:t> </a:t>
            </a:r>
            <a:r>
              <a:rPr lang="en-US" dirty="0" err="1"/>
              <a:t>mewn</a:t>
            </a:r>
            <a:r>
              <a:rPr lang="en-US" dirty="0"/>
              <a:t> </a:t>
            </a:r>
            <a:r>
              <a:rPr lang="en-US" dirty="0" err="1"/>
              <a:t>Datblygu</a:t>
            </a:r>
            <a:r>
              <a:rPr lang="en-US" dirty="0"/>
              <a:t> a </a:t>
            </a:r>
            <a:r>
              <a:rPr lang="en-US" dirty="0" err="1"/>
              <a:t>Chwarae</a:t>
            </a:r>
            <a:r>
              <a:rPr lang="en-US" dirty="0"/>
              <a:t> </a:t>
            </a:r>
            <a:r>
              <a:rPr lang="en-US" dirty="0" err="1"/>
              <a:t>Therapiwtig</a:t>
            </a:r>
            <a:r>
              <a:rPr lang="en-US" dirty="0"/>
              <a:t>. Mae </a:t>
            </a:r>
            <a:r>
              <a:rPr lang="en-US" dirty="0" err="1"/>
              <a:t>Doethuriaeth</a:t>
            </a:r>
            <a:r>
              <a:rPr lang="en-US" dirty="0"/>
              <a:t> Natalie </a:t>
            </a:r>
            <a:r>
              <a:rPr lang="en-US" dirty="0" err="1"/>
              <a:t>mewn</a:t>
            </a:r>
            <a:r>
              <a:rPr lang="en-US" dirty="0"/>
              <a:t> </a:t>
            </a:r>
            <a:r>
              <a:rPr lang="en-US" dirty="0" err="1"/>
              <a:t>Addysg</a:t>
            </a:r>
            <a:r>
              <a:rPr lang="en-US" dirty="0"/>
              <a:t> </a:t>
            </a:r>
            <a:r>
              <a:rPr lang="en-US" dirty="0" err="1"/>
              <a:t>yn</a:t>
            </a:r>
            <a:r>
              <a:rPr lang="en-US" dirty="0"/>
              <a:t> </a:t>
            </a:r>
            <a:r>
              <a:rPr lang="en-US" dirty="0" err="1"/>
              <a:t>canolbwyntio</a:t>
            </a:r>
            <a:r>
              <a:rPr lang="en-US" dirty="0"/>
              <a:t> </a:t>
            </a:r>
            <a:r>
              <a:rPr lang="en-US" dirty="0" err="1"/>
              <a:t>ar</a:t>
            </a:r>
            <a:r>
              <a:rPr lang="en-US" dirty="0"/>
              <a:t> </a:t>
            </a:r>
            <a:r>
              <a:rPr lang="en-US" dirty="0" err="1"/>
              <a:t>ieithyddiaeth</a:t>
            </a:r>
            <a:r>
              <a:rPr lang="en-US" dirty="0"/>
              <a:t> a </a:t>
            </a:r>
            <a:r>
              <a:rPr lang="en-US" dirty="0" err="1"/>
              <a:t>dehongli</a:t>
            </a:r>
            <a:r>
              <a:rPr lang="en-US" dirty="0"/>
              <a:t> </a:t>
            </a:r>
            <a:r>
              <a:rPr lang="en-US" dirty="0" err="1"/>
              <a:t>polisi</a:t>
            </a:r>
            <a:r>
              <a:rPr lang="en-US" dirty="0"/>
              <a:t> </a:t>
            </a:r>
            <a:r>
              <a:rPr lang="en-US" dirty="0" err="1"/>
              <a:t>addysg</a:t>
            </a:r>
            <a:r>
              <a:rPr lang="en-US" dirty="0"/>
              <a:t> a </a:t>
            </a:r>
            <a:r>
              <a:rPr lang="en-US" dirty="0" err="1"/>
              <a:t>gofal</a:t>
            </a:r>
            <a:r>
              <a:rPr lang="en-US" dirty="0"/>
              <a:t> </a:t>
            </a:r>
            <a:r>
              <a:rPr lang="en-US" dirty="0" err="1"/>
              <a:t>cymdeithasol</a:t>
            </a:r>
            <a:r>
              <a:rPr lang="en-US" dirty="0"/>
              <a:t>. Mae Natalie </a:t>
            </a:r>
            <a:r>
              <a:rPr lang="en-US" dirty="0" err="1"/>
              <a:t>yn</a:t>
            </a:r>
            <a:r>
              <a:rPr lang="en-US" dirty="0"/>
              <a:t> </a:t>
            </a:r>
            <a:r>
              <a:rPr lang="en-US" dirty="0" err="1"/>
              <a:t>ymwneud</a:t>
            </a:r>
            <a:r>
              <a:rPr lang="en-US" dirty="0"/>
              <a:t> </a:t>
            </a:r>
            <a:r>
              <a:rPr lang="en-US" dirty="0" err="1"/>
              <a:t>yn</a:t>
            </a:r>
            <a:r>
              <a:rPr lang="en-US" dirty="0"/>
              <a:t> </a:t>
            </a:r>
            <a:r>
              <a:rPr lang="en-US" dirty="0" err="1"/>
              <a:t>weithredol</a:t>
            </a:r>
            <a:r>
              <a:rPr lang="en-US" dirty="0"/>
              <a:t> â </a:t>
            </a:r>
            <a:r>
              <a:rPr lang="en-US" dirty="0" err="1"/>
              <a:t>sefydliadau</a:t>
            </a:r>
            <a:r>
              <a:rPr lang="en-US" dirty="0"/>
              <a:t> </a:t>
            </a:r>
            <a:r>
              <a:rPr lang="en-US" dirty="0" err="1"/>
              <a:t>blaenllaw</a:t>
            </a:r>
            <a:r>
              <a:rPr lang="en-US" dirty="0"/>
              <a:t> </a:t>
            </a:r>
            <a:r>
              <a:rPr lang="en-US" dirty="0" err="1"/>
              <a:t>yn</a:t>
            </a:r>
            <a:r>
              <a:rPr lang="en-US" dirty="0"/>
              <a:t> y sector </a:t>
            </a:r>
            <a:r>
              <a:rPr lang="en-US" dirty="0" err="1"/>
              <a:t>addysg</a:t>
            </a:r>
            <a:r>
              <a:rPr lang="en-US" dirty="0"/>
              <a:t> a </a:t>
            </a:r>
            <a:r>
              <a:rPr lang="en-US" dirty="0" err="1"/>
              <a:t>gofal</a:t>
            </a:r>
            <a:r>
              <a:rPr lang="en-US" dirty="0"/>
              <a:t> </a:t>
            </a:r>
            <a:r>
              <a:rPr lang="en-US" dirty="0" err="1"/>
              <a:t>cynnar</a:t>
            </a:r>
            <a:r>
              <a:rPr lang="en-US" dirty="0"/>
              <a:t> </a:t>
            </a:r>
            <a:r>
              <a:rPr lang="en-US" dirty="0" err="1"/>
              <a:t>yng</a:t>
            </a:r>
            <a:r>
              <a:rPr lang="en-US" dirty="0"/>
              <a:t> </a:t>
            </a:r>
            <a:r>
              <a:rPr lang="en-US" dirty="0" err="1"/>
              <a:t>Nghymru</a:t>
            </a:r>
            <a:r>
              <a:rPr lang="en-US" dirty="0"/>
              <a:t>, a </a:t>
            </a:r>
            <a:r>
              <a:rPr lang="en-US" dirty="0" err="1"/>
              <a:t>gynhelir</a:t>
            </a:r>
            <a:r>
              <a:rPr lang="en-US" dirty="0"/>
              <a:t> a </a:t>
            </a:r>
            <a:r>
              <a:rPr lang="en-US" dirty="0" err="1"/>
              <a:t>nas</a:t>
            </a:r>
            <a:r>
              <a:rPr lang="en-US" dirty="0"/>
              <a:t> </a:t>
            </a:r>
            <a:r>
              <a:rPr lang="en-US" dirty="0" err="1"/>
              <a:t>cynhelir</a:t>
            </a:r>
            <a:r>
              <a:rPr lang="en-US" dirty="0"/>
              <a:t>, ac </a:t>
            </a:r>
            <a:r>
              <a:rPr lang="en-US" dirty="0" err="1"/>
              <a:t>mae</a:t>
            </a:r>
            <a:r>
              <a:rPr lang="en-US" dirty="0"/>
              <a:t> Natalie </a:t>
            </a:r>
            <a:r>
              <a:rPr lang="en-US" dirty="0" err="1"/>
              <a:t>yn</a:t>
            </a:r>
            <a:r>
              <a:rPr lang="en-US" dirty="0"/>
              <a:t> </a:t>
            </a:r>
            <a:r>
              <a:rPr lang="en-US" dirty="0" err="1"/>
              <a:t>ymroddedig</a:t>
            </a:r>
            <a:r>
              <a:rPr lang="en-US" dirty="0"/>
              <a:t> </a:t>
            </a:r>
            <a:r>
              <a:rPr lang="en-US" dirty="0" err="1"/>
              <a:t>i</a:t>
            </a:r>
            <a:r>
              <a:rPr lang="en-US" dirty="0"/>
              <a:t> </a:t>
            </a:r>
            <a:r>
              <a:rPr lang="en-US" dirty="0" err="1"/>
              <a:t>godi</a:t>
            </a:r>
            <a:r>
              <a:rPr lang="en-US" dirty="0"/>
              <a:t> </a:t>
            </a:r>
            <a:r>
              <a:rPr lang="en-US" dirty="0" err="1"/>
              <a:t>proffil</a:t>
            </a:r>
            <a:r>
              <a:rPr lang="en-US" dirty="0"/>
              <a:t> </a:t>
            </a:r>
            <a:r>
              <a:rPr lang="en-US" dirty="0" err="1"/>
              <a:t>addysg</a:t>
            </a:r>
            <a:r>
              <a:rPr lang="en-US" dirty="0"/>
              <a:t> </a:t>
            </a:r>
            <a:r>
              <a:rPr lang="en-US" dirty="0" err="1"/>
              <a:t>blynyddoedd</a:t>
            </a:r>
            <a:r>
              <a:rPr lang="en-US" dirty="0"/>
              <a:t> </a:t>
            </a:r>
            <a:r>
              <a:rPr lang="en-US" dirty="0" err="1"/>
              <a:t>cynnar</a:t>
            </a:r>
            <a:r>
              <a:rPr lang="en-US" dirty="0"/>
              <a:t>. </a:t>
            </a:r>
          </a:p>
          <a:p>
            <a:endParaRPr lang="en-US" dirty="0"/>
          </a:p>
        </p:txBody>
      </p:sp>
      <p:sp>
        <p:nvSpPr>
          <p:cNvPr id="4" name="Content Placeholder 3">
            <a:extLst>
              <a:ext uri="{FF2B5EF4-FFF2-40B4-BE49-F238E27FC236}">
                <a16:creationId xmlns:a16="http://schemas.microsoft.com/office/drawing/2014/main" id="{B28D20E3-3D5E-CC22-046C-4707385D1122}"/>
              </a:ext>
            </a:extLst>
          </p:cNvPr>
          <p:cNvSpPr>
            <a:spLocks noGrp="1"/>
          </p:cNvSpPr>
          <p:nvPr>
            <p:ph sz="half" idx="2"/>
          </p:nvPr>
        </p:nvSpPr>
        <p:spPr>
          <a:xfrm>
            <a:off x="6268483" y="2300546"/>
            <a:ext cx="5156200" cy="3809862"/>
          </a:xfrm>
        </p:spPr>
        <p:txBody>
          <a:bodyPr>
            <a:normAutofit fontScale="70000" lnSpcReduction="20000"/>
          </a:bodyPr>
          <a:lstStyle/>
          <a:p>
            <a:pPr marL="0" indent="0">
              <a:buNone/>
            </a:pPr>
            <a:r>
              <a:rPr lang="en-US" dirty="0">
                <a:solidFill>
                  <a:schemeClr val="accent1">
                    <a:lumMod val="75000"/>
                  </a:schemeClr>
                </a:solidFill>
              </a:rPr>
              <a:t>Natalie MacDonald brings a wealth of experience in early childhood education and care, having worked in both Flying Start non-maintained settings and schools. She has extensive experience supporting children and families from diverse backgrounds. </a:t>
            </a:r>
          </a:p>
          <a:p>
            <a:pPr marL="0" indent="0">
              <a:buNone/>
            </a:pPr>
            <a:r>
              <a:rPr lang="en-US" dirty="0">
                <a:solidFill>
                  <a:schemeClr val="accent1">
                    <a:lumMod val="75000"/>
                  </a:schemeClr>
                </a:solidFill>
              </a:rPr>
              <a:t>Natalie holds a degree in Law and a Master’s degree in Development and Therapeutic Play. Natalie’s Doctorate in Education has a focus on education and social care policy linguistics and interpretation. Natalie is actively involved with leading </a:t>
            </a:r>
            <a:r>
              <a:rPr lang="en-US" dirty="0" err="1">
                <a:solidFill>
                  <a:schemeClr val="accent1">
                    <a:lumMod val="75000"/>
                  </a:schemeClr>
                </a:solidFill>
              </a:rPr>
              <a:t>organisations</a:t>
            </a:r>
            <a:r>
              <a:rPr lang="en-US" dirty="0">
                <a:solidFill>
                  <a:schemeClr val="accent1">
                    <a:lumMod val="75000"/>
                  </a:schemeClr>
                </a:solidFill>
              </a:rPr>
              <a:t> in the early education and care sector in Wales, both maintained and non-maintained, Natalie is dedicated to elevating the profile of early years education</a:t>
            </a:r>
          </a:p>
          <a:p>
            <a:endParaRPr lang="en-US" dirty="0"/>
          </a:p>
        </p:txBody>
      </p:sp>
      <p:pic>
        <p:nvPicPr>
          <p:cNvPr id="6" name="Picture 5">
            <a:extLst>
              <a:ext uri="{FF2B5EF4-FFF2-40B4-BE49-F238E27FC236}">
                <a16:creationId xmlns:a16="http://schemas.microsoft.com/office/drawing/2014/main" id="{35676E80-7A75-93F3-3BC7-D4DC109D3398}"/>
              </a:ext>
            </a:extLst>
          </p:cNvPr>
          <p:cNvPicPr>
            <a:picLocks noChangeAspect="1"/>
          </p:cNvPicPr>
          <p:nvPr/>
        </p:nvPicPr>
        <p:blipFill>
          <a:blip r:embed="rId4"/>
          <a:stretch>
            <a:fillRect/>
          </a:stretch>
        </p:blipFill>
        <p:spPr>
          <a:xfrm>
            <a:off x="7983657" y="90959"/>
            <a:ext cx="1387171" cy="2209587"/>
          </a:xfrm>
          <a:prstGeom prst="rect">
            <a:avLst/>
          </a:prstGeom>
        </p:spPr>
      </p:pic>
    </p:spTree>
    <p:extLst>
      <p:ext uri="{BB962C8B-B14F-4D97-AF65-F5344CB8AC3E}">
        <p14:creationId xmlns:p14="http://schemas.microsoft.com/office/powerpoint/2010/main" val="2143345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2EC9F-8316-81B8-4C62-5929512D2D54}"/>
              </a:ext>
            </a:extLst>
          </p:cNvPr>
          <p:cNvSpPr>
            <a:spLocks noGrp="1"/>
          </p:cNvSpPr>
          <p:nvPr>
            <p:ph type="title"/>
          </p:nvPr>
        </p:nvSpPr>
        <p:spPr/>
        <p:txBody>
          <a:bodyPr/>
          <a:lstStyle/>
          <a:p>
            <a:r>
              <a:rPr lang="en-GB" dirty="0"/>
              <a:t>Natasha Morgans</a:t>
            </a:r>
            <a:br>
              <a:rPr lang="en-GB" dirty="0"/>
            </a:br>
            <a:r>
              <a:rPr lang="en-US" sz="2800" i="1" dirty="0">
                <a:hlinkClick r:id="rId3"/>
              </a:rPr>
              <a:t>natasha.morgans@uwtsd.ac.uk</a:t>
            </a:r>
            <a:r>
              <a:rPr lang="en-US" sz="2800" i="1" dirty="0"/>
              <a:t> </a:t>
            </a:r>
            <a:endParaRPr lang="en-US" sz="2800" dirty="0"/>
          </a:p>
        </p:txBody>
      </p:sp>
      <p:sp>
        <p:nvSpPr>
          <p:cNvPr id="3" name="Content Placeholder 2">
            <a:extLst>
              <a:ext uri="{FF2B5EF4-FFF2-40B4-BE49-F238E27FC236}">
                <a16:creationId xmlns:a16="http://schemas.microsoft.com/office/drawing/2014/main" id="{C20C6B77-AFAB-6E9D-3125-CF0E520B1183}"/>
              </a:ext>
            </a:extLst>
          </p:cNvPr>
          <p:cNvSpPr>
            <a:spLocks noGrp="1"/>
          </p:cNvSpPr>
          <p:nvPr>
            <p:ph sz="half" idx="1"/>
          </p:nvPr>
        </p:nvSpPr>
        <p:spPr>
          <a:xfrm>
            <a:off x="838200" y="2683012"/>
            <a:ext cx="5156200" cy="3809862"/>
          </a:xfrm>
        </p:spPr>
        <p:txBody>
          <a:bodyPr>
            <a:normAutofit fontScale="77500" lnSpcReduction="20000"/>
          </a:bodyPr>
          <a:lstStyle/>
          <a:p>
            <a:pPr marL="0" indent="0">
              <a:buNone/>
            </a:pPr>
            <a:r>
              <a:rPr lang="en-US" dirty="0" err="1"/>
              <a:t>Rydw</a:t>
            </a:r>
            <a:r>
              <a:rPr lang="en-US" dirty="0"/>
              <a:t> </a:t>
            </a:r>
            <a:r>
              <a:rPr lang="en-US" dirty="0" err="1"/>
              <a:t>i</a:t>
            </a:r>
            <a:r>
              <a:rPr lang="en-US" dirty="0"/>
              <a:t> </a:t>
            </a:r>
            <a:r>
              <a:rPr lang="en-US" dirty="0" err="1"/>
              <a:t>wedi</a:t>
            </a:r>
            <a:r>
              <a:rPr lang="en-US" dirty="0"/>
              <a:t> bod </a:t>
            </a:r>
            <a:r>
              <a:rPr lang="en-US" dirty="0" err="1"/>
              <a:t>yn</a:t>
            </a:r>
            <a:r>
              <a:rPr lang="en-US" dirty="0"/>
              <a:t> </a:t>
            </a:r>
            <a:r>
              <a:rPr lang="en-US" dirty="0" err="1"/>
              <a:t>rhan</a:t>
            </a:r>
            <a:r>
              <a:rPr lang="en-US" dirty="0"/>
              <a:t> </a:t>
            </a:r>
            <a:r>
              <a:rPr lang="en-US" dirty="0" err="1"/>
              <a:t>o'r</a:t>
            </a:r>
            <a:r>
              <a:rPr lang="en-US" dirty="0"/>
              <a:t> </a:t>
            </a:r>
            <a:r>
              <a:rPr lang="en-US" dirty="0" err="1"/>
              <a:t>tîm</a:t>
            </a:r>
            <a:r>
              <a:rPr lang="en-US" dirty="0"/>
              <a:t> </a:t>
            </a:r>
            <a:r>
              <a:rPr lang="en-US" dirty="0" err="1"/>
              <a:t>ers</a:t>
            </a:r>
            <a:r>
              <a:rPr lang="en-US" dirty="0"/>
              <a:t> </a:t>
            </a:r>
            <a:r>
              <a:rPr lang="en-US" dirty="0" err="1"/>
              <a:t>pum</a:t>
            </a:r>
            <a:r>
              <a:rPr lang="en-US" dirty="0"/>
              <a:t> </a:t>
            </a:r>
            <a:r>
              <a:rPr lang="en-US" dirty="0" err="1"/>
              <a:t>mlynedd</a:t>
            </a:r>
            <a:r>
              <a:rPr lang="en-US" dirty="0"/>
              <a:t> ac </a:t>
            </a:r>
            <a:r>
              <a:rPr lang="en-US" dirty="0" err="1"/>
              <a:t>yn</a:t>
            </a:r>
            <a:r>
              <a:rPr lang="en-US" dirty="0"/>
              <a:t> </a:t>
            </a:r>
            <a:r>
              <a:rPr lang="en-US" dirty="0" err="1"/>
              <a:t>wreiddiol</a:t>
            </a:r>
            <a:r>
              <a:rPr lang="en-US" dirty="0"/>
              <a:t> </a:t>
            </a:r>
            <a:r>
              <a:rPr lang="en-US" dirty="0" err="1"/>
              <a:t>cwblhais</a:t>
            </a:r>
            <a:r>
              <a:rPr lang="en-US" dirty="0"/>
              <a:t> </a:t>
            </a:r>
            <a:r>
              <a:rPr lang="en-US" dirty="0" err="1"/>
              <a:t>fy</a:t>
            </a:r>
            <a:r>
              <a:rPr lang="en-US" dirty="0"/>
              <a:t> </a:t>
            </a:r>
            <a:r>
              <a:rPr lang="en-US" dirty="0" err="1"/>
              <a:t>ngradd</a:t>
            </a:r>
            <a:r>
              <a:rPr lang="en-US" dirty="0"/>
              <a:t> </a:t>
            </a:r>
            <a:r>
              <a:rPr lang="en-US" dirty="0" err="1"/>
              <a:t>Blynyddoedd</a:t>
            </a:r>
            <a:r>
              <a:rPr lang="en-US" dirty="0"/>
              <a:t> </a:t>
            </a:r>
            <a:r>
              <a:rPr lang="en-US" dirty="0" err="1"/>
              <a:t>Cynnar</a:t>
            </a:r>
            <a:r>
              <a:rPr lang="en-US" dirty="0"/>
              <a:t> </a:t>
            </a:r>
            <a:r>
              <a:rPr lang="en-US" dirty="0" err="1"/>
              <a:t>yma</a:t>
            </a:r>
            <a:r>
              <a:rPr lang="en-US" dirty="0"/>
              <a:t> </a:t>
            </a:r>
            <a:r>
              <a:rPr lang="en-US" dirty="0" err="1"/>
              <a:t>cyn</a:t>
            </a:r>
            <a:r>
              <a:rPr lang="en-US" dirty="0"/>
              <a:t> </a:t>
            </a:r>
            <a:r>
              <a:rPr lang="en-US" dirty="0" err="1"/>
              <a:t>mynd</a:t>
            </a:r>
            <a:r>
              <a:rPr lang="en-US" dirty="0"/>
              <a:t> </a:t>
            </a:r>
            <a:r>
              <a:rPr lang="en-US" dirty="0" err="1"/>
              <a:t>ymlaen</a:t>
            </a:r>
            <a:r>
              <a:rPr lang="en-US" dirty="0"/>
              <a:t> </a:t>
            </a:r>
            <a:r>
              <a:rPr lang="en-US" dirty="0" err="1"/>
              <a:t>i</a:t>
            </a:r>
            <a:r>
              <a:rPr lang="en-US" dirty="0"/>
              <a:t> </a:t>
            </a:r>
            <a:r>
              <a:rPr lang="en-US" dirty="0" err="1"/>
              <a:t>astudio</a:t>
            </a:r>
            <a:r>
              <a:rPr lang="en-US" dirty="0"/>
              <a:t> </a:t>
            </a:r>
            <a:r>
              <a:rPr lang="en-US" dirty="0" err="1"/>
              <a:t>gradd</a:t>
            </a:r>
            <a:r>
              <a:rPr lang="en-US" dirty="0"/>
              <a:t> </a:t>
            </a:r>
            <a:r>
              <a:rPr lang="en-US" dirty="0" err="1"/>
              <a:t>Meistr</a:t>
            </a:r>
            <a:r>
              <a:rPr lang="en-US" dirty="0"/>
              <a:t> </a:t>
            </a:r>
            <a:r>
              <a:rPr lang="en-US" dirty="0" err="1"/>
              <a:t>mewn</a:t>
            </a:r>
            <a:r>
              <a:rPr lang="en-US" dirty="0"/>
              <a:t> Gwaith </a:t>
            </a:r>
            <a:r>
              <a:rPr lang="en-US" dirty="0" err="1"/>
              <a:t>Ieuenctid</a:t>
            </a:r>
            <a:r>
              <a:rPr lang="en-US" dirty="0"/>
              <a:t>. Mae </a:t>
            </a:r>
            <a:r>
              <a:rPr lang="en-US" dirty="0" err="1"/>
              <a:t>fy</a:t>
            </a:r>
            <a:r>
              <a:rPr lang="en-US" dirty="0"/>
              <a:t> </a:t>
            </a:r>
            <a:r>
              <a:rPr lang="en-US" dirty="0" err="1"/>
              <a:t>mhrofiad</a:t>
            </a:r>
            <a:r>
              <a:rPr lang="en-US" dirty="0"/>
              <a:t> </a:t>
            </a:r>
            <a:r>
              <a:rPr lang="en-US" dirty="0" err="1"/>
              <a:t>yn</a:t>
            </a:r>
            <a:r>
              <a:rPr lang="en-US" dirty="0"/>
              <a:t> </a:t>
            </a:r>
            <a:r>
              <a:rPr lang="en-US" dirty="0" err="1"/>
              <a:t>cynnwys</a:t>
            </a:r>
            <a:r>
              <a:rPr lang="en-US" dirty="0"/>
              <a:t> </a:t>
            </a:r>
            <a:r>
              <a:rPr lang="en-US" dirty="0" err="1"/>
              <a:t>gweithio</a:t>
            </a:r>
            <a:r>
              <a:rPr lang="en-US" dirty="0"/>
              <a:t> </a:t>
            </a:r>
            <a:r>
              <a:rPr lang="en-US" dirty="0" err="1"/>
              <a:t>mewn</a:t>
            </a:r>
            <a:r>
              <a:rPr lang="en-US" dirty="0"/>
              <a:t> </a:t>
            </a:r>
            <a:r>
              <a:rPr lang="en-US" dirty="0" err="1"/>
              <a:t>meithrinfeydd</a:t>
            </a:r>
            <a:r>
              <a:rPr lang="en-US" dirty="0"/>
              <a:t>, </a:t>
            </a:r>
            <a:r>
              <a:rPr lang="en-US" dirty="0" err="1"/>
              <a:t>ysgolion</a:t>
            </a:r>
            <a:r>
              <a:rPr lang="en-US" dirty="0"/>
              <a:t> </a:t>
            </a:r>
            <a:r>
              <a:rPr lang="en-US" dirty="0" err="1"/>
              <a:t>cynradd</a:t>
            </a:r>
            <a:r>
              <a:rPr lang="en-US" dirty="0"/>
              <a:t>, </a:t>
            </a:r>
            <a:r>
              <a:rPr lang="en-US" dirty="0" err="1"/>
              <a:t>addysgu</a:t>
            </a:r>
            <a:r>
              <a:rPr lang="en-US" dirty="0"/>
              <a:t> </a:t>
            </a:r>
            <a:r>
              <a:rPr lang="en-US" dirty="0" err="1"/>
              <a:t>gofal</a:t>
            </a:r>
            <a:r>
              <a:rPr lang="en-US" dirty="0"/>
              <a:t> plant </a:t>
            </a:r>
            <a:r>
              <a:rPr lang="en-US" dirty="0" err="1"/>
              <a:t>mewn</a:t>
            </a:r>
            <a:r>
              <a:rPr lang="en-US" dirty="0"/>
              <a:t> </a:t>
            </a:r>
            <a:r>
              <a:rPr lang="en-US" dirty="0" err="1"/>
              <a:t>ysgol</a:t>
            </a:r>
            <a:r>
              <a:rPr lang="en-US" dirty="0"/>
              <a:t> </a:t>
            </a:r>
            <a:r>
              <a:rPr lang="en-US" dirty="0" err="1"/>
              <a:t>uwchradd</a:t>
            </a:r>
            <a:r>
              <a:rPr lang="en-US" dirty="0"/>
              <a:t>, </a:t>
            </a:r>
            <a:r>
              <a:rPr lang="en-US" dirty="0" err="1"/>
              <a:t>rheoli</a:t>
            </a:r>
            <a:r>
              <a:rPr lang="en-US" dirty="0"/>
              <a:t> </a:t>
            </a:r>
            <a:r>
              <a:rPr lang="en-US" dirty="0" err="1"/>
              <a:t>meithrinfa</a:t>
            </a:r>
            <a:r>
              <a:rPr lang="en-US" dirty="0"/>
              <a:t>, a </a:t>
            </a:r>
            <a:r>
              <a:rPr lang="en-US" dirty="0" err="1"/>
              <a:t>hyd</a:t>
            </a:r>
            <a:r>
              <a:rPr lang="en-US" dirty="0"/>
              <a:t> </a:t>
            </a:r>
            <a:r>
              <a:rPr lang="en-US" dirty="0" err="1"/>
              <a:t>yn</a:t>
            </a:r>
            <a:r>
              <a:rPr lang="en-US" dirty="0"/>
              <a:t> </a:t>
            </a:r>
            <a:r>
              <a:rPr lang="en-US" dirty="0" err="1"/>
              <a:t>oed</a:t>
            </a:r>
            <a:r>
              <a:rPr lang="en-US" dirty="0"/>
              <a:t> </a:t>
            </a:r>
            <a:r>
              <a:rPr lang="en-US" dirty="0" err="1"/>
              <a:t>gweithio</a:t>
            </a:r>
            <a:r>
              <a:rPr lang="en-US" dirty="0"/>
              <a:t> </a:t>
            </a:r>
            <a:r>
              <a:rPr lang="en-US" dirty="0" err="1"/>
              <a:t>fel</a:t>
            </a:r>
            <a:r>
              <a:rPr lang="en-US" dirty="0"/>
              <a:t> au pair </a:t>
            </a:r>
            <a:r>
              <a:rPr lang="en-US" dirty="0" err="1"/>
              <a:t>yng</a:t>
            </a:r>
            <a:r>
              <a:rPr lang="en-US" dirty="0"/>
              <a:t> </a:t>
            </a:r>
            <a:r>
              <a:rPr lang="en-US" dirty="0" err="1"/>
              <a:t>Ngwlad</a:t>
            </a:r>
            <a:r>
              <a:rPr lang="en-US" dirty="0"/>
              <a:t> yr </a:t>
            </a:r>
            <a:r>
              <a:rPr lang="en-US" dirty="0" err="1"/>
              <a:t>Iâ</a:t>
            </a:r>
            <a:r>
              <a:rPr lang="en-US" dirty="0"/>
              <a:t>. Fy </a:t>
            </a:r>
            <a:r>
              <a:rPr lang="en-US" dirty="0" err="1"/>
              <a:t>mhrif</a:t>
            </a:r>
            <a:r>
              <a:rPr lang="en-US" dirty="0"/>
              <a:t> </a:t>
            </a:r>
            <a:r>
              <a:rPr lang="en-US" dirty="0" err="1"/>
              <a:t>ddiddordeb</a:t>
            </a:r>
            <a:r>
              <a:rPr lang="en-US" dirty="0"/>
              <a:t> </a:t>
            </a:r>
            <a:r>
              <a:rPr lang="en-US" dirty="0" err="1"/>
              <a:t>proffesiynol</a:t>
            </a:r>
            <a:r>
              <a:rPr lang="en-US" dirty="0"/>
              <a:t> </a:t>
            </a:r>
            <a:r>
              <a:rPr lang="en-US" dirty="0" err="1"/>
              <a:t>yw</a:t>
            </a:r>
            <a:r>
              <a:rPr lang="en-US" dirty="0"/>
              <a:t> </a:t>
            </a:r>
            <a:r>
              <a:rPr lang="en-US" dirty="0" err="1"/>
              <a:t>chwarae</a:t>
            </a:r>
            <a:r>
              <a:rPr lang="en-US" dirty="0"/>
              <a:t> a </a:t>
            </a:r>
            <a:r>
              <a:rPr lang="en-US" dirty="0" err="1"/>
              <a:t>phwysigrwydd</a:t>
            </a:r>
            <a:r>
              <a:rPr lang="en-US" dirty="0"/>
              <a:t> </a:t>
            </a:r>
            <a:r>
              <a:rPr lang="en-US" dirty="0" err="1"/>
              <a:t>profiadau</a:t>
            </a:r>
            <a:r>
              <a:rPr lang="en-US" dirty="0"/>
              <a:t> </a:t>
            </a:r>
            <a:r>
              <a:rPr lang="en-US" dirty="0" err="1"/>
              <a:t>chwareus</a:t>
            </a:r>
            <a:r>
              <a:rPr lang="en-US" dirty="0"/>
              <a:t> </a:t>
            </a:r>
            <a:r>
              <a:rPr lang="en-US" dirty="0" err="1"/>
              <a:t>ar</a:t>
            </a:r>
            <a:r>
              <a:rPr lang="en-US" dirty="0"/>
              <a:t> </a:t>
            </a:r>
            <a:r>
              <a:rPr lang="en-US" dirty="0" err="1"/>
              <a:t>gyfer</a:t>
            </a:r>
            <a:r>
              <a:rPr lang="en-US" dirty="0"/>
              <a:t> </a:t>
            </a:r>
            <a:r>
              <a:rPr lang="en-US" dirty="0" err="1"/>
              <a:t>dysgu</a:t>
            </a:r>
            <a:r>
              <a:rPr lang="en-US" dirty="0"/>
              <a:t> a </a:t>
            </a:r>
            <a:r>
              <a:rPr lang="en-US" dirty="0" err="1"/>
              <a:t>datblygiad</a:t>
            </a:r>
            <a:r>
              <a:rPr lang="en-US" dirty="0"/>
              <a:t> plant. </a:t>
            </a:r>
            <a:r>
              <a:rPr lang="en-US" dirty="0" err="1"/>
              <a:t>Ffaith</a:t>
            </a:r>
            <a:r>
              <a:rPr lang="en-US" dirty="0"/>
              <a:t> </a:t>
            </a:r>
            <a:r>
              <a:rPr lang="en-US" dirty="0" err="1"/>
              <a:t>hwyliog</a:t>
            </a:r>
            <a:r>
              <a:rPr lang="en-US" dirty="0"/>
              <a:t> </a:t>
            </a:r>
            <a:r>
              <a:rPr lang="en-US" dirty="0" err="1"/>
              <a:t>amdanaf</a:t>
            </a:r>
            <a:r>
              <a:rPr lang="en-US" dirty="0"/>
              <a:t> </a:t>
            </a:r>
            <a:r>
              <a:rPr lang="en-US" dirty="0" err="1"/>
              <a:t>i</a:t>
            </a:r>
            <a:r>
              <a:rPr lang="en-US" dirty="0"/>
              <a:t> </a:t>
            </a:r>
            <a:r>
              <a:rPr lang="en-US" dirty="0" err="1"/>
              <a:t>yw</a:t>
            </a:r>
            <a:r>
              <a:rPr lang="en-US" dirty="0"/>
              <a:t> </a:t>
            </a:r>
            <a:r>
              <a:rPr lang="en-US" dirty="0" err="1"/>
              <a:t>fy</a:t>
            </a:r>
            <a:r>
              <a:rPr lang="en-US" dirty="0"/>
              <a:t> mod </a:t>
            </a:r>
            <a:r>
              <a:rPr lang="en-US" dirty="0" err="1"/>
              <a:t>i'n</a:t>
            </a:r>
            <a:r>
              <a:rPr lang="en-US" dirty="0"/>
              <a:t> </a:t>
            </a:r>
            <a:r>
              <a:rPr lang="en-US" dirty="0" err="1"/>
              <a:t>berchen</a:t>
            </a:r>
            <a:r>
              <a:rPr lang="en-US" dirty="0"/>
              <a:t> </a:t>
            </a:r>
            <a:r>
              <a:rPr lang="en-US" dirty="0" err="1"/>
              <a:t>ar</a:t>
            </a:r>
            <a:r>
              <a:rPr lang="en-US" dirty="0"/>
              <a:t> hen gar </a:t>
            </a:r>
            <a:r>
              <a:rPr lang="en-US" dirty="0" err="1"/>
              <a:t>tair</a:t>
            </a:r>
            <a:r>
              <a:rPr lang="en-US" dirty="0"/>
              <a:t> </a:t>
            </a:r>
            <a:r>
              <a:rPr lang="en-US" dirty="0" err="1"/>
              <a:t>olwyn</a:t>
            </a:r>
            <a:r>
              <a:rPr lang="en-US" dirty="0"/>
              <a:t>!</a:t>
            </a:r>
          </a:p>
        </p:txBody>
      </p:sp>
      <p:sp>
        <p:nvSpPr>
          <p:cNvPr id="4" name="Content Placeholder 3">
            <a:extLst>
              <a:ext uri="{FF2B5EF4-FFF2-40B4-BE49-F238E27FC236}">
                <a16:creationId xmlns:a16="http://schemas.microsoft.com/office/drawing/2014/main" id="{660D03CA-815E-FB5E-B78B-6225189FB398}"/>
              </a:ext>
            </a:extLst>
          </p:cNvPr>
          <p:cNvSpPr>
            <a:spLocks noGrp="1"/>
          </p:cNvSpPr>
          <p:nvPr>
            <p:ph sz="half" idx="2"/>
          </p:nvPr>
        </p:nvSpPr>
        <p:spPr>
          <a:xfrm>
            <a:off x="6296837" y="2683012"/>
            <a:ext cx="5156200" cy="3809862"/>
          </a:xfrm>
        </p:spPr>
        <p:txBody>
          <a:bodyPr vert="horz" lIns="91440" tIns="45720" rIns="91440" bIns="45720" rtlCol="0" anchor="t">
            <a:normAutofit fontScale="77500" lnSpcReduction="20000"/>
          </a:bodyPr>
          <a:lstStyle/>
          <a:p>
            <a:pPr marL="0" indent="0">
              <a:buNone/>
            </a:pPr>
            <a:r>
              <a:rPr lang="en-US" dirty="0">
                <a:solidFill>
                  <a:schemeClr val="accent1">
                    <a:lumMod val="75000"/>
                  </a:schemeClr>
                </a:solidFill>
              </a:rPr>
              <a:t>I've been part of the team for five years and originally completed my Early Years degree here before going on to study a Master's in Youth Work. My experience includes working in nurseries, primary schools, teaching childcare in a secondary school, managing a nursery, and even working as an au pair in Iceland. My main professional interest is play and the importance of playful experiences for children's learning and development. A fun fact about me is that I own a vintage three-wheeler car!</a:t>
            </a:r>
          </a:p>
        </p:txBody>
      </p:sp>
      <p:pic>
        <p:nvPicPr>
          <p:cNvPr id="6" name="Picture 5">
            <a:extLst>
              <a:ext uri="{FF2B5EF4-FFF2-40B4-BE49-F238E27FC236}">
                <a16:creationId xmlns:a16="http://schemas.microsoft.com/office/drawing/2014/main" id="{C6778741-3D84-150D-C424-351BB3135184}"/>
              </a:ext>
            </a:extLst>
          </p:cNvPr>
          <p:cNvPicPr>
            <a:picLocks noChangeAspect="1"/>
          </p:cNvPicPr>
          <p:nvPr/>
        </p:nvPicPr>
        <p:blipFill>
          <a:blip r:embed="rId4"/>
          <a:stretch>
            <a:fillRect/>
          </a:stretch>
        </p:blipFill>
        <p:spPr>
          <a:xfrm>
            <a:off x="7650458" y="195810"/>
            <a:ext cx="2060612" cy="2255606"/>
          </a:xfrm>
          <a:prstGeom prst="rect">
            <a:avLst/>
          </a:prstGeom>
        </p:spPr>
      </p:pic>
    </p:spTree>
    <p:extLst>
      <p:ext uri="{BB962C8B-B14F-4D97-AF65-F5344CB8AC3E}">
        <p14:creationId xmlns:p14="http://schemas.microsoft.com/office/powerpoint/2010/main" val="2055155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E2B-6611-7B1D-C631-EA2951B39310}"/>
              </a:ext>
            </a:extLst>
          </p:cNvPr>
          <p:cNvSpPr>
            <a:spLocks noGrp="1"/>
          </p:cNvSpPr>
          <p:nvPr>
            <p:ph type="title"/>
          </p:nvPr>
        </p:nvSpPr>
        <p:spPr/>
        <p:txBody>
          <a:bodyPr/>
          <a:lstStyle/>
          <a:p>
            <a:r>
              <a:rPr lang="en-GB" dirty="0" err="1"/>
              <a:t>Cyflwyniad</a:t>
            </a:r>
            <a:r>
              <a:rPr lang="en-GB" dirty="0"/>
              <a:t> Hwb</a:t>
            </a:r>
            <a:br>
              <a:rPr lang="en-GB" dirty="0"/>
            </a:br>
            <a:r>
              <a:rPr lang="en-GB" dirty="0" err="1">
                <a:solidFill>
                  <a:schemeClr val="accent1">
                    <a:lumMod val="75000"/>
                  </a:schemeClr>
                </a:solidFill>
              </a:rPr>
              <a:t>Hwb</a:t>
            </a:r>
            <a:r>
              <a:rPr lang="en-GB" dirty="0">
                <a:solidFill>
                  <a:schemeClr val="accent1">
                    <a:lumMod val="75000"/>
                  </a:schemeClr>
                </a:solidFill>
              </a:rPr>
              <a:t> presentation</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4282A365-CBFB-F690-9BDB-DD245FFD628B}"/>
              </a:ext>
            </a:extLst>
          </p:cNvPr>
          <p:cNvSpPr>
            <a:spLocks noGrp="1"/>
          </p:cNvSpPr>
          <p:nvPr>
            <p:ph sz="half" idx="1"/>
          </p:nvPr>
        </p:nvSpPr>
        <p:spPr>
          <a:xfrm>
            <a:off x="838200" y="2130297"/>
            <a:ext cx="5156200" cy="3809862"/>
          </a:xfrm>
        </p:spPr>
        <p:txBody>
          <a:bodyPr/>
          <a:lstStyle/>
          <a:p>
            <a:pPr marL="342900" lvl="0" indent="-342900" fontAlgn="t"/>
            <a:r>
              <a:rPr lang="en-US" sz="2400" dirty="0" err="1"/>
              <a:t>Mynediad</a:t>
            </a:r>
            <a:r>
              <a:rPr lang="en-US" sz="2400" dirty="0"/>
              <a:t> at </a:t>
            </a:r>
            <a:r>
              <a:rPr lang="en-US" sz="2400" dirty="0" err="1"/>
              <a:t>systemau'r</a:t>
            </a:r>
            <a:r>
              <a:rPr lang="en-US" sz="2400" dirty="0"/>
              <a:t> </a:t>
            </a:r>
            <a:r>
              <a:rPr lang="en-US" sz="2400" dirty="0" err="1"/>
              <a:t>coleg</a:t>
            </a:r>
            <a:endParaRPr lang="en-US" sz="2400" dirty="0"/>
          </a:p>
          <a:p>
            <a:pPr marL="342900" lvl="0" indent="-342900" fontAlgn="t"/>
            <a:r>
              <a:rPr lang="en-US" sz="2400" dirty="0" err="1"/>
              <a:t>Gweld</a:t>
            </a:r>
            <a:r>
              <a:rPr lang="en-US" sz="2400" dirty="0"/>
              <a:t> </a:t>
            </a:r>
            <a:r>
              <a:rPr lang="en-US" sz="2400" dirty="0" err="1"/>
              <a:t>amserlen</a:t>
            </a:r>
            <a:r>
              <a:rPr lang="en-US" sz="2400" dirty="0"/>
              <a:t> a </a:t>
            </a:r>
            <a:r>
              <a:rPr lang="en-US" sz="2400" dirty="0" err="1"/>
              <a:t>hysbysiadau</a:t>
            </a:r>
            <a:endParaRPr lang="en-US" sz="2400" dirty="0"/>
          </a:p>
          <a:p>
            <a:pPr marL="342900" lvl="0" indent="-342900" fontAlgn="t"/>
            <a:r>
              <a:rPr lang="en-US" sz="2400" dirty="0"/>
              <a:t>Un man </a:t>
            </a:r>
            <a:r>
              <a:rPr lang="en-US" sz="2400" dirty="0" err="1"/>
              <a:t>mynediad</a:t>
            </a:r>
            <a:r>
              <a:rPr lang="en-US" sz="2400" dirty="0"/>
              <a:t> </a:t>
            </a:r>
            <a:r>
              <a:rPr lang="en-US" sz="2400" dirty="0" err="1"/>
              <a:t>ar</a:t>
            </a:r>
            <a:r>
              <a:rPr lang="en-US" sz="2400" dirty="0"/>
              <a:t> </a:t>
            </a:r>
            <a:r>
              <a:rPr lang="en-US" sz="2400" dirty="0" err="1"/>
              <a:t>gyfer</a:t>
            </a:r>
            <a:r>
              <a:rPr lang="en-US" sz="2400" dirty="0"/>
              <a:t> </a:t>
            </a:r>
            <a:r>
              <a:rPr lang="en-US" sz="2400" dirty="0" err="1"/>
              <a:t>adnoddau</a:t>
            </a:r>
            <a:r>
              <a:rPr lang="en-US" sz="2400" dirty="0"/>
              <a:t> </a:t>
            </a:r>
            <a:r>
              <a:rPr lang="en-US" sz="2400" dirty="0" err="1"/>
              <a:t>allweddol</a:t>
            </a:r>
            <a:endParaRPr lang="en-US" sz="2400" dirty="0"/>
          </a:p>
          <a:p>
            <a:pPr marL="342900" lvl="0" indent="-342900" fontAlgn="t"/>
            <a:r>
              <a:rPr lang="en-US" sz="2400" dirty="0" err="1">
                <a:hlinkClick r:id="rId3"/>
              </a:rPr>
              <a:t>Caerfyrddin</a:t>
            </a:r>
            <a:r>
              <a:rPr lang="en-US" sz="2400" dirty="0">
                <a:hlinkClick r:id="rId3"/>
              </a:rPr>
              <a:t> » Hwb</a:t>
            </a:r>
            <a:endParaRPr lang="en-US" sz="2400" dirty="0"/>
          </a:p>
          <a:p>
            <a:endParaRPr lang="en-US" dirty="0"/>
          </a:p>
        </p:txBody>
      </p:sp>
      <p:sp>
        <p:nvSpPr>
          <p:cNvPr id="4" name="Content Placeholder 3">
            <a:extLst>
              <a:ext uri="{FF2B5EF4-FFF2-40B4-BE49-F238E27FC236}">
                <a16:creationId xmlns:a16="http://schemas.microsoft.com/office/drawing/2014/main" id="{62DA6E77-485B-E6F4-8A30-25DDB6E4A185}"/>
              </a:ext>
            </a:extLst>
          </p:cNvPr>
          <p:cNvSpPr>
            <a:spLocks noGrp="1"/>
          </p:cNvSpPr>
          <p:nvPr>
            <p:ph sz="half" idx="2"/>
          </p:nvPr>
        </p:nvSpPr>
        <p:spPr>
          <a:xfrm>
            <a:off x="6174565" y="2130297"/>
            <a:ext cx="5156200" cy="3809862"/>
          </a:xfrm>
        </p:spPr>
        <p:txBody>
          <a:bodyPr/>
          <a:lstStyle/>
          <a:p>
            <a:pPr marL="342900" lvl="0" indent="-342900" fontAlgn="t"/>
            <a:r>
              <a:rPr lang="en-US" sz="2400" dirty="0">
                <a:solidFill>
                  <a:schemeClr val="accent1">
                    <a:lumMod val="75000"/>
                  </a:schemeClr>
                </a:solidFill>
              </a:rPr>
              <a:t>Access University systems</a:t>
            </a:r>
          </a:p>
          <a:p>
            <a:pPr marL="342900" lvl="0" indent="-342900" fontAlgn="t"/>
            <a:r>
              <a:rPr lang="en-US" sz="2400" dirty="0">
                <a:solidFill>
                  <a:schemeClr val="accent1">
                    <a:lumMod val="75000"/>
                  </a:schemeClr>
                </a:solidFill>
              </a:rPr>
              <a:t>View timetable and announcements</a:t>
            </a:r>
          </a:p>
          <a:p>
            <a:pPr marL="342900" lvl="0" indent="-342900" fontAlgn="t"/>
            <a:r>
              <a:rPr lang="en-US" sz="2400" dirty="0">
                <a:solidFill>
                  <a:schemeClr val="accent1">
                    <a:lumMod val="75000"/>
                  </a:schemeClr>
                </a:solidFill>
              </a:rPr>
              <a:t>Single point of access for key resources</a:t>
            </a:r>
          </a:p>
          <a:p>
            <a:pPr marL="342900" lvl="0" indent="-342900" fontAlgn="t"/>
            <a:r>
              <a:rPr lang="en-US" sz="2400" dirty="0">
                <a:hlinkClick r:id="rId3"/>
              </a:rPr>
              <a:t>Carmarthen Students » Hub</a:t>
            </a:r>
            <a:endParaRPr lang="en-US" sz="2400" dirty="0"/>
          </a:p>
          <a:p>
            <a:pPr marL="0" indent="0">
              <a:buNone/>
            </a:pPr>
            <a:endParaRPr lang="en-US" dirty="0"/>
          </a:p>
        </p:txBody>
      </p:sp>
      <p:pic>
        <p:nvPicPr>
          <p:cNvPr id="6" name="Picture 5">
            <a:extLst>
              <a:ext uri="{FF2B5EF4-FFF2-40B4-BE49-F238E27FC236}">
                <a16:creationId xmlns:a16="http://schemas.microsoft.com/office/drawing/2014/main" id="{A0786B94-9531-5405-9706-8B792FAA6FA4}"/>
              </a:ext>
            </a:extLst>
          </p:cNvPr>
          <p:cNvPicPr>
            <a:picLocks noChangeAspect="1"/>
          </p:cNvPicPr>
          <p:nvPr/>
        </p:nvPicPr>
        <p:blipFill>
          <a:blip r:embed="rId4"/>
          <a:stretch>
            <a:fillRect/>
          </a:stretch>
        </p:blipFill>
        <p:spPr>
          <a:xfrm>
            <a:off x="9739128" y="88550"/>
            <a:ext cx="1878714" cy="1878714"/>
          </a:xfrm>
          <a:prstGeom prst="rect">
            <a:avLst/>
          </a:prstGeom>
        </p:spPr>
      </p:pic>
      <p:sp>
        <p:nvSpPr>
          <p:cNvPr id="5" name="TextBox 4">
            <a:extLst>
              <a:ext uri="{FF2B5EF4-FFF2-40B4-BE49-F238E27FC236}">
                <a16:creationId xmlns:a16="http://schemas.microsoft.com/office/drawing/2014/main" id="{C38A24DB-73C0-A910-86A3-2C37EBB8DCC4}"/>
              </a:ext>
            </a:extLst>
          </p:cNvPr>
          <p:cNvSpPr txBox="1"/>
          <p:nvPr/>
        </p:nvSpPr>
        <p:spPr>
          <a:xfrm>
            <a:off x="10369301" y="1970455"/>
            <a:ext cx="125030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Calibri"/>
                <a:cs typeface="Calibri"/>
              </a:rPr>
              <a:t>(</a:t>
            </a:r>
            <a:r>
              <a:rPr lang="en-US" sz="1400" dirty="0" err="1">
                <a:ea typeface="Calibri"/>
                <a:cs typeface="Calibri"/>
              </a:rPr>
              <a:t>Myday</a:t>
            </a:r>
            <a:r>
              <a:rPr lang="en-US" sz="1400" dirty="0">
                <a:ea typeface="Calibri"/>
                <a:cs typeface="Calibri"/>
              </a:rPr>
              <a:t>, 2025)</a:t>
            </a:r>
            <a:endParaRPr lang="en-US" sz="1400">
              <a:ea typeface="Calibri"/>
              <a:cs typeface="Calibri"/>
            </a:endParaRPr>
          </a:p>
        </p:txBody>
      </p:sp>
    </p:spTree>
    <p:extLst>
      <p:ext uri="{BB962C8B-B14F-4D97-AF65-F5344CB8AC3E}">
        <p14:creationId xmlns:p14="http://schemas.microsoft.com/office/powerpoint/2010/main" val="3184594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DA711-9DD4-D203-8BB6-27923F81BE1B}"/>
              </a:ext>
            </a:extLst>
          </p:cNvPr>
          <p:cNvSpPr>
            <a:spLocks noGrp="1"/>
          </p:cNvSpPr>
          <p:nvPr>
            <p:ph type="title"/>
          </p:nvPr>
        </p:nvSpPr>
        <p:spPr/>
        <p:txBody>
          <a:bodyPr/>
          <a:lstStyle/>
          <a:p>
            <a:r>
              <a:rPr lang="en-GB" dirty="0" err="1"/>
              <a:t>Amserlen</a:t>
            </a:r>
            <a:br>
              <a:rPr lang="en-GB" dirty="0"/>
            </a:br>
            <a:r>
              <a:rPr lang="en-GB" dirty="0">
                <a:solidFill>
                  <a:schemeClr val="accent1">
                    <a:lumMod val="75000"/>
                  </a:schemeClr>
                </a:solidFill>
              </a:rPr>
              <a:t>Timetable</a:t>
            </a:r>
            <a:endParaRPr lang="en-US" dirty="0">
              <a:solidFill>
                <a:schemeClr val="accent1">
                  <a:lumMod val="75000"/>
                </a:schemeClr>
              </a:solidFill>
            </a:endParaRPr>
          </a:p>
        </p:txBody>
      </p:sp>
      <p:sp>
        <p:nvSpPr>
          <p:cNvPr id="4" name="Content Placeholder 3">
            <a:extLst>
              <a:ext uri="{FF2B5EF4-FFF2-40B4-BE49-F238E27FC236}">
                <a16:creationId xmlns:a16="http://schemas.microsoft.com/office/drawing/2014/main" id="{B1209161-091C-F233-45B4-7255621E01F2}"/>
              </a:ext>
            </a:extLst>
          </p:cNvPr>
          <p:cNvSpPr>
            <a:spLocks noGrp="1"/>
          </p:cNvSpPr>
          <p:nvPr>
            <p:ph sz="half" idx="1"/>
          </p:nvPr>
        </p:nvSpPr>
        <p:spPr>
          <a:xfrm>
            <a:off x="838201" y="2045365"/>
            <a:ext cx="5156200" cy="3809862"/>
          </a:xfrm>
        </p:spPr>
        <p:txBody>
          <a:bodyPr/>
          <a:lstStyle/>
          <a:p>
            <a:pPr marL="342900" lvl="0" indent="-342900" fontAlgn="t"/>
            <a:r>
              <a:rPr lang="en-US" dirty="0" err="1"/>
              <a:t>Cyrchwch</a:t>
            </a:r>
            <a:r>
              <a:rPr lang="en-US" dirty="0"/>
              <a:t> </a:t>
            </a:r>
            <a:r>
              <a:rPr lang="en-US" dirty="0" err="1"/>
              <a:t>eich</a:t>
            </a:r>
            <a:r>
              <a:rPr lang="en-US" dirty="0"/>
              <a:t> </a:t>
            </a:r>
            <a:r>
              <a:rPr lang="en-US" dirty="0" err="1"/>
              <a:t>amserlen</a:t>
            </a:r>
            <a:r>
              <a:rPr lang="en-US" dirty="0"/>
              <a:t> </a:t>
            </a:r>
            <a:r>
              <a:rPr lang="en-US" dirty="0" err="1"/>
              <a:t>ar</a:t>
            </a:r>
            <a:r>
              <a:rPr lang="en-US" dirty="0"/>
              <a:t> Hwb</a:t>
            </a:r>
          </a:p>
          <a:p>
            <a:pPr marL="342900" lvl="0" indent="-342900" fontAlgn="t"/>
            <a:r>
              <a:rPr lang="en-US" dirty="0" err="1"/>
              <a:t>Gwiriwch</a:t>
            </a:r>
            <a:r>
              <a:rPr lang="en-US" dirty="0"/>
              <a:t> </a:t>
            </a:r>
            <a:r>
              <a:rPr lang="en-US" dirty="0" err="1"/>
              <a:t>yn</a:t>
            </a:r>
            <a:r>
              <a:rPr lang="en-US" dirty="0"/>
              <a:t> </a:t>
            </a:r>
            <a:r>
              <a:rPr lang="en-US" dirty="0" err="1"/>
              <a:t>rheolaidd</a:t>
            </a:r>
            <a:r>
              <a:rPr lang="en-US" dirty="0"/>
              <a:t> am </a:t>
            </a:r>
            <a:r>
              <a:rPr lang="en-US" dirty="0" err="1"/>
              <a:t>ddiweddariadau</a:t>
            </a:r>
            <a:endParaRPr lang="en-US" dirty="0"/>
          </a:p>
          <a:p>
            <a:pPr marL="342900" lvl="0" indent="-342900" fontAlgn="t"/>
            <a:r>
              <a:rPr lang="en-US" dirty="0" err="1"/>
              <a:t>Nodi'r</a:t>
            </a:r>
            <a:r>
              <a:rPr lang="en-US" dirty="0"/>
              <a:t> </a:t>
            </a:r>
            <a:r>
              <a:rPr lang="en-US" dirty="0" err="1"/>
              <a:t>prif</a:t>
            </a:r>
            <a:r>
              <a:rPr lang="en-US" dirty="0"/>
              <a:t> </a:t>
            </a:r>
            <a:r>
              <a:rPr lang="en-US" dirty="0" err="1"/>
              <a:t>ddiwrnodau</a:t>
            </a:r>
            <a:r>
              <a:rPr lang="en-US" dirty="0"/>
              <a:t> </a:t>
            </a:r>
            <a:r>
              <a:rPr lang="en-US" dirty="0" err="1"/>
              <a:t>addysgu</a:t>
            </a:r>
            <a:endParaRPr lang="en-US" dirty="0"/>
          </a:p>
          <a:p>
            <a:endParaRPr lang="en-US" dirty="0"/>
          </a:p>
        </p:txBody>
      </p:sp>
      <p:sp>
        <p:nvSpPr>
          <p:cNvPr id="5" name="Content Placeholder 4">
            <a:extLst>
              <a:ext uri="{FF2B5EF4-FFF2-40B4-BE49-F238E27FC236}">
                <a16:creationId xmlns:a16="http://schemas.microsoft.com/office/drawing/2014/main" id="{9E80B9A3-5DA8-6887-7466-360619C6EC6E}"/>
              </a:ext>
            </a:extLst>
          </p:cNvPr>
          <p:cNvSpPr>
            <a:spLocks noGrp="1"/>
          </p:cNvSpPr>
          <p:nvPr>
            <p:ph sz="half" idx="2"/>
          </p:nvPr>
        </p:nvSpPr>
        <p:spPr>
          <a:xfrm>
            <a:off x="6197600" y="2045365"/>
            <a:ext cx="5156200" cy="3809862"/>
          </a:xfrm>
        </p:spPr>
        <p:txBody>
          <a:bodyPr/>
          <a:lstStyle/>
          <a:p>
            <a:pPr marL="342900" lvl="0" indent="-342900" fontAlgn="t"/>
            <a:r>
              <a:rPr lang="en-US" dirty="0">
                <a:solidFill>
                  <a:schemeClr val="accent1">
                    <a:lumMod val="75000"/>
                  </a:schemeClr>
                </a:solidFill>
              </a:rPr>
              <a:t>Access your timetable on Hwb</a:t>
            </a:r>
          </a:p>
          <a:p>
            <a:pPr marL="342900" lvl="0" indent="-342900" fontAlgn="t"/>
            <a:r>
              <a:rPr lang="en-US" dirty="0">
                <a:solidFill>
                  <a:schemeClr val="accent1">
                    <a:lumMod val="75000"/>
                  </a:schemeClr>
                </a:solidFill>
              </a:rPr>
              <a:t>Check regularly for updates</a:t>
            </a:r>
          </a:p>
          <a:p>
            <a:pPr marL="342900" lvl="0" indent="-342900" fontAlgn="t"/>
            <a:r>
              <a:rPr lang="en-US" dirty="0">
                <a:solidFill>
                  <a:schemeClr val="accent1">
                    <a:lumMod val="75000"/>
                  </a:schemeClr>
                </a:solidFill>
              </a:rPr>
              <a:t>Note key teaching days</a:t>
            </a:r>
          </a:p>
          <a:p>
            <a:endParaRPr lang="en-US" dirty="0"/>
          </a:p>
        </p:txBody>
      </p:sp>
    </p:spTree>
    <p:extLst>
      <p:ext uri="{BB962C8B-B14F-4D97-AF65-F5344CB8AC3E}">
        <p14:creationId xmlns:p14="http://schemas.microsoft.com/office/powerpoint/2010/main" val="3651961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04F82E3-3DB9-DC88-F757-53792B1A3E84}"/>
              </a:ext>
            </a:extLst>
          </p:cNvPr>
          <p:cNvGraphicFramePr>
            <a:graphicFrameLocks noGrp="1"/>
          </p:cNvGraphicFramePr>
          <p:nvPr>
            <p:ph idx="1"/>
            <p:extLst>
              <p:ext uri="{D42A27DB-BD31-4B8C-83A1-F6EECF244321}">
                <p14:modId xmlns:p14="http://schemas.microsoft.com/office/powerpoint/2010/main" val="1464399401"/>
              </p:ext>
            </p:extLst>
          </p:nvPr>
        </p:nvGraphicFramePr>
        <p:xfrm>
          <a:off x="2189402" y="1535002"/>
          <a:ext cx="7600543" cy="4239076"/>
        </p:xfrm>
        <a:graphic>
          <a:graphicData uri="http://schemas.openxmlformats.org/drawingml/2006/table">
            <a:tbl>
              <a:tblPr>
                <a:tableStyleId>{5C22544A-7EE6-4342-B048-85BDC9FD1C3A}</a:tableStyleId>
              </a:tblPr>
              <a:tblGrid>
                <a:gridCol w="4520562">
                  <a:extLst>
                    <a:ext uri="{9D8B030D-6E8A-4147-A177-3AD203B41FA5}">
                      <a16:colId xmlns:a16="http://schemas.microsoft.com/office/drawing/2014/main" val="1395106311"/>
                    </a:ext>
                  </a:extLst>
                </a:gridCol>
                <a:gridCol w="3079981">
                  <a:extLst>
                    <a:ext uri="{9D8B030D-6E8A-4147-A177-3AD203B41FA5}">
                      <a16:colId xmlns:a16="http://schemas.microsoft.com/office/drawing/2014/main" val="3418347698"/>
                    </a:ext>
                  </a:extLst>
                </a:gridCol>
              </a:tblGrid>
              <a:tr h="340345">
                <a:tc>
                  <a:txBody>
                    <a:bodyPr/>
                    <a:lstStyle/>
                    <a:p>
                      <a:pPr marL="0" marR="0" indent="0" algn="l" rtl="0" fontAlgn="base">
                        <a:buNone/>
                      </a:pPr>
                      <a:r>
                        <a:rPr lang="en-GB" sz="1400" b="1" dirty="0" err="1">
                          <a:solidFill>
                            <a:schemeClr val="bg1"/>
                          </a:solidFill>
                          <a:effectLst/>
                          <a:latin typeface="Arial" panose="020B0604020202020204" pitchFamily="34" charset="0"/>
                          <a:cs typeface="Arial" panose="020B0604020202020204" pitchFamily="34" charset="0"/>
                        </a:rPr>
                        <a:t>Dyddiad</a:t>
                      </a:r>
                      <a:r>
                        <a:rPr lang="en-GB" sz="1400" b="1" dirty="0">
                          <a:solidFill>
                            <a:schemeClr val="bg1"/>
                          </a:solidFill>
                          <a:effectLst/>
                          <a:latin typeface="Arial" panose="020B0604020202020204" pitchFamily="34" charset="0"/>
                          <a:cs typeface="Arial" panose="020B0604020202020204" pitchFamily="34" charset="0"/>
                        </a:rPr>
                        <a:t>/ Date</a:t>
                      </a:r>
                      <a:r>
                        <a:rPr lang="en-US" sz="1400" b="1" dirty="0">
                          <a:solidFill>
                            <a:schemeClr val="bg1"/>
                          </a:solidFill>
                          <a:effectLst/>
                          <a:latin typeface="Arial" panose="020B0604020202020204" pitchFamily="34" charset="0"/>
                          <a:cs typeface="Arial" panose="020B0604020202020204" pitchFamily="34" charset="0"/>
                        </a:rPr>
                        <a:t> </a:t>
                      </a:r>
                      <a:endParaRPr lang="en-US" sz="1400" b="1" i="0" dirty="0">
                        <a:solidFill>
                          <a:schemeClr val="bg1"/>
                        </a:solidFill>
                        <a:effectLst/>
                        <a:latin typeface="Arial" panose="020B0604020202020204" pitchFamily="34" charset="0"/>
                        <a:cs typeface="Arial" panose="020B0604020202020204" pitchFamily="34" charset="0"/>
                      </a:endParaRPr>
                    </a:p>
                  </a:txBody>
                  <a:tcPr marL="92526" marR="92526" marT="46263" marB="46263">
                    <a:solidFill>
                      <a:srgbClr val="0070C0"/>
                    </a:solidFill>
                  </a:tcPr>
                </a:tc>
                <a:tc>
                  <a:txBody>
                    <a:bodyPr/>
                    <a:lstStyle/>
                    <a:p>
                      <a:pPr marL="0" marR="0" indent="0" algn="l" rtl="0" fontAlgn="base">
                        <a:buNone/>
                      </a:pPr>
                      <a:r>
                        <a:rPr lang="en-GB" sz="1400" b="1" dirty="0" err="1">
                          <a:solidFill>
                            <a:schemeClr val="bg1"/>
                          </a:solidFill>
                          <a:effectLst/>
                          <a:latin typeface="Arial" panose="020B0604020202020204" pitchFamily="34" charset="0"/>
                          <a:cs typeface="Arial" panose="020B0604020202020204" pitchFamily="34" charset="0"/>
                        </a:rPr>
                        <a:t>Carfan</a:t>
                      </a:r>
                      <a:r>
                        <a:rPr lang="en-GB" sz="1400" b="1" dirty="0">
                          <a:solidFill>
                            <a:schemeClr val="bg1"/>
                          </a:solidFill>
                          <a:effectLst/>
                          <a:latin typeface="Arial" panose="020B0604020202020204" pitchFamily="34" charset="0"/>
                          <a:cs typeface="Arial" panose="020B0604020202020204" pitchFamily="34" charset="0"/>
                        </a:rPr>
                        <a:t> 1/ Cohort 1</a:t>
                      </a:r>
                      <a:r>
                        <a:rPr lang="en-US" sz="1400" b="1" dirty="0">
                          <a:solidFill>
                            <a:schemeClr val="bg1"/>
                          </a:solidFill>
                          <a:effectLst/>
                          <a:latin typeface="Arial" panose="020B0604020202020204" pitchFamily="34" charset="0"/>
                          <a:cs typeface="Arial" panose="020B0604020202020204" pitchFamily="34" charset="0"/>
                        </a:rPr>
                        <a:t> </a:t>
                      </a:r>
                      <a:endParaRPr lang="en-US" sz="1400" b="1" i="0" dirty="0">
                        <a:solidFill>
                          <a:schemeClr val="bg1"/>
                        </a:solidFill>
                        <a:effectLst/>
                        <a:latin typeface="Arial" panose="020B0604020202020204" pitchFamily="34" charset="0"/>
                        <a:cs typeface="Arial" panose="020B0604020202020204" pitchFamily="34" charset="0"/>
                      </a:endParaRPr>
                    </a:p>
                  </a:txBody>
                  <a:tcPr marL="92526" marR="92526" marT="46263" marB="46263">
                    <a:solidFill>
                      <a:srgbClr val="0070C0"/>
                    </a:solidFill>
                  </a:tcPr>
                </a:tc>
                <a:extLst>
                  <a:ext uri="{0D108BD9-81ED-4DB2-BD59-A6C34878D82A}">
                    <a16:rowId xmlns:a16="http://schemas.microsoft.com/office/drawing/2014/main" val="2327781628"/>
                  </a:ext>
                </a:extLst>
              </a:tr>
              <a:tr h="340345">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Dydd</a:t>
                      </a:r>
                      <a:r>
                        <a:rPr lang="en-GB" sz="1400" dirty="0">
                          <a:effectLst/>
                          <a:latin typeface="Arial" panose="020B0604020202020204" pitchFamily="34" charset="0"/>
                          <a:cs typeface="Arial" panose="020B0604020202020204" pitchFamily="34" charset="0"/>
                        </a:rPr>
                        <a:t> Mawrth 22ain o Medi</a:t>
                      </a:r>
                    </a:p>
                    <a:p>
                      <a:pPr marL="0" marR="0" indent="0" algn="l" rtl="0" fontAlgn="base">
                        <a:buNone/>
                      </a:pPr>
                      <a:r>
                        <a:rPr lang="en-GB" sz="1400" dirty="0">
                          <a:solidFill>
                            <a:schemeClr val="accent1">
                              <a:lumMod val="75000"/>
                            </a:schemeClr>
                          </a:solidFill>
                          <a:effectLst/>
                          <a:latin typeface="Arial" panose="020B0604020202020204" pitchFamily="34" charset="0"/>
                          <a:cs typeface="Arial" panose="020B0604020202020204" pitchFamily="34" charset="0"/>
                        </a:rPr>
                        <a:t>Tuesday 22</a:t>
                      </a:r>
                      <a:r>
                        <a:rPr lang="en-GB" sz="1400" baseline="30000" dirty="0">
                          <a:solidFill>
                            <a:schemeClr val="accent1">
                              <a:lumMod val="75000"/>
                            </a:schemeClr>
                          </a:solidFill>
                          <a:effectLst/>
                          <a:latin typeface="Arial" panose="020B0604020202020204" pitchFamily="34" charset="0"/>
                          <a:cs typeface="Arial" panose="020B0604020202020204" pitchFamily="34" charset="0"/>
                        </a:rPr>
                        <a:t>nd</a:t>
                      </a:r>
                      <a:r>
                        <a:rPr lang="en-GB" sz="1400" dirty="0">
                          <a:solidFill>
                            <a:schemeClr val="accent1">
                              <a:lumMod val="75000"/>
                            </a:schemeClr>
                          </a:solidFill>
                          <a:effectLst/>
                          <a:latin typeface="Arial" panose="020B0604020202020204" pitchFamily="34" charset="0"/>
                          <a:cs typeface="Arial" panose="020B0604020202020204" pitchFamily="34" charset="0"/>
                        </a:rPr>
                        <a:t> September </a:t>
                      </a:r>
                    </a:p>
                    <a:p>
                      <a:pPr marL="0" marR="0" indent="0" algn="l" rtl="0" fontAlgn="base">
                        <a:buNone/>
                      </a:pPr>
                      <a:r>
                        <a:rPr lang="en-GB" sz="1400" dirty="0">
                          <a:effectLst/>
                          <a:latin typeface="Arial" panose="020B0604020202020204" pitchFamily="34" charset="0"/>
                          <a:cs typeface="Arial" panose="020B0604020202020204" pitchFamily="34" charset="0"/>
                        </a:rPr>
                        <a:t>10-12.30</a:t>
                      </a:r>
                      <a:endParaRPr lang="en-US" sz="1400" b="0" i="0" dirty="0">
                        <a:solidFill>
                          <a:srgbClr val="000000"/>
                        </a:solidFill>
                        <a:effectLst/>
                        <a:latin typeface="Arial" panose="020B0604020202020204" pitchFamily="34" charset="0"/>
                        <a:cs typeface="Arial" panose="020B0604020202020204" pitchFamily="34" charset="0"/>
                      </a:endParaRPr>
                    </a:p>
                  </a:txBody>
                  <a:tcPr marL="92526" marR="92526" marT="46263" marB="46263"/>
                </a:tc>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Anwytho</a:t>
                      </a:r>
                      <a:r>
                        <a:rPr lang="en-GB" sz="1400" dirty="0">
                          <a:effectLst/>
                          <a:latin typeface="Arial" panose="020B0604020202020204" pitchFamily="34" charset="0"/>
                          <a:cs typeface="Arial" panose="020B0604020202020204" pitchFamily="34" charset="0"/>
                        </a:rPr>
                        <a:t>/ </a:t>
                      </a:r>
                      <a:r>
                        <a:rPr lang="en-GB" sz="1400" dirty="0">
                          <a:solidFill>
                            <a:schemeClr val="accent1">
                              <a:lumMod val="75000"/>
                            </a:schemeClr>
                          </a:solidFill>
                          <a:effectLst/>
                          <a:latin typeface="Arial" panose="020B0604020202020204" pitchFamily="34" charset="0"/>
                          <a:cs typeface="Arial" panose="020B0604020202020204" pitchFamily="34" charset="0"/>
                        </a:rPr>
                        <a:t>Induction</a:t>
                      </a:r>
                      <a:r>
                        <a:rPr lang="en-US" sz="1400" dirty="0">
                          <a:effectLst/>
                          <a:latin typeface="Arial" panose="020B0604020202020204" pitchFamily="34" charset="0"/>
                          <a:cs typeface="Arial" panose="020B0604020202020204" pitchFamily="34" charset="0"/>
                        </a:rPr>
                        <a:t> </a:t>
                      </a:r>
                    </a:p>
                    <a:p>
                      <a:pPr marL="0" marR="0" indent="0" algn="l" rtl="0" fontAlgn="base">
                        <a:buNone/>
                      </a:pPr>
                      <a:r>
                        <a:rPr lang="en-US" sz="1400" b="0" i="0" dirty="0">
                          <a:solidFill>
                            <a:srgbClr val="000000"/>
                          </a:solidFill>
                          <a:effectLst/>
                          <a:latin typeface="Arial" panose="020B0604020202020204" pitchFamily="34" charset="0"/>
                          <a:cs typeface="Arial" panose="020B0604020202020204" pitchFamily="34" charset="0"/>
                        </a:rPr>
                        <a:t>Tash Morgans</a:t>
                      </a:r>
                    </a:p>
                    <a:p>
                      <a:pPr marL="0" marR="0" indent="0" algn="l" rtl="0" fontAlgn="base">
                        <a:buNone/>
                      </a:pPr>
                      <a:endParaRPr lang="en-US" sz="1400" b="0" i="0" dirty="0">
                        <a:solidFill>
                          <a:srgbClr val="000000"/>
                        </a:solidFill>
                        <a:effectLst/>
                        <a:latin typeface="Arial" panose="020B0604020202020204" pitchFamily="34" charset="0"/>
                        <a:cs typeface="Arial" panose="020B0604020202020204" pitchFamily="34" charset="0"/>
                      </a:endParaRPr>
                    </a:p>
                  </a:txBody>
                  <a:tcPr marL="92526" marR="92526" marT="46263" marB="46263"/>
                </a:tc>
                <a:extLst>
                  <a:ext uri="{0D108BD9-81ED-4DB2-BD59-A6C34878D82A}">
                    <a16:rowId xmlns:a16="http://schemas.microsoft.com/office/drawing/2014/main" val="4197549777"/>
                  </a:ext>
                </a:extLst>
              </a:tr>
              <a:tr h="740053">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Dydd</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Iau</a:t>
                      </a:r>
                      <a:r>
                        <a:rPr lang="en-GB" sz="1400" dirty="0">
                          <a:effectLst/>
                          <a:latin typeface="Arial" panose="020B0604020202020204" pitchFamily="34" charset="0"/>
                          <a:cs typeface="Arial" panose="020B0604020202020204" pitchFamily="34" charset="0"/>
                        </a:rPr>
                        <a:t> Hydref y 1af</a:t>
                      </a:r>
                    </a:p>
                    <a:p>
                      <a:pPr marL="0" marR="0" indent="0" algn="l" rtl="0" fontAlgn="base">
                        <a:buNone/>
                      </a:pPr>
                      <a:r>
                        <a:rPr lang="en-GB" sz="1400" dirty="0">
                          <a:solidFill>
                            <a:schemeClr val="accent1">
                              <a:lumMod val="75000"/>
                            </a:schemeClr>
                          </a:solidFill>
                          <a:effectLst/>
                          <a:latin typeface="Arial" panose="020B0604020202020204" pitchFamily="34" charset="0"/>
                          <a:cs typeface="Arial" panose="020B0604020202020204" pitchFamily="34" charset="0"/>
                        </a:rPr>
                        <a:t>Thursday 1</a:t>
                      </a:r>
                      <a:r>
                        <a:rPr lang="en-GB" sz="1400" baseline="30000" dirty="0">
                          <a:solidFill>
                            <a:schemeClr val="accent1">
                              <a:lumMod val="75000"/>
                            </a:schemeClr>
                          </a:solidFill>
                          <a:effectLst/>
                          <a:latin typeface="Arial" panose="020B0604020202020204" pitchFamily="34" charset="0"/>
                          <a:cs typeface="Arial" panose="020B0604020202020204" pitchFamily="34" charset="0"/>
                        </a:rPr>
                        <a:t>st</a:t>
                      </a:r>
                      <a:r>
                        <a:rPr lang="en-GB" sz="1400" dirty="0">
                          <a:solidFill>
                            <a:schemeClr val="accent1">
                              <a:lumMod val="75000"/>
                            </a:schemeClr>
                          </a:solidFill>
                          <a:effectLst/>
                          <a:latin typeface="Arial" panose="020B0604020202020204" pitchFamily="34" charset="0"/>
                          <a:cs typeface="Arial" panose="020B0604020202020204" pitchFamily="34" charset="0"/>
                        </a:rPr>
                        <a:t> October</a:t>
                      </a:r>
                      <a:r>
                        <a:rPr lang="en-US" sz="1400" dirty="0">
                          <a:solidFill>
                            <a:schemeClr val="accent1">
                              <a:lumMod val="75000"/>
                            </a:schemeClr>
                          </a:solidFill>
                          <a:effectLst/>
                          <a:latin typeface="Arial" panose="020B0604020202020204" pitchFamily="34" charset="0"/>
                          <a:cs typeface="Arial" panose="020B0604020202020204" pitchFamily="34" charset="0"/>
                        </a:rPr>
                        <a:t> </a:t>
                      </a:r>
                    </a:p>
                    <a:p>
                      <a:pPr marL="0" marR="0" indent="0" algn="l" rtl="0" fontAlgn="base">
                        <a:buNone/>
                      </a:pPr>
                      <a:r>
                        <a:rPr lang="en-US" sz="1400" b="0" i="0" dirty="0">
                          <a:solidFill>
                            <a:srgbClr val="000000"/>
                          </a:solidFill>
                          <a:effectLst/>
                          <a:latin typeface="Arial" panose="020B0604020202020204" pitchFamily="34" charset="0"/>
                          <a:cs typeface="Arial" panose="020B0604020202020204" pitchFamily="34" charset="0"/>
                        </a:rPr>
                        <a:t>10-2 </a:t>
                      </a:r>
                    </a:p>
                  </a:txBody>
                  <a:tcPr marL="92526" marR="92526" marT="46263" marB="46263"/>
                </a:tc>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Sesiwn</a:t>
                      </a:r>
                      <a:r>
                        <a:rPr lang="en-GB" sz="1400" dirty="0">
                          <a:effectLst/>
                          <a:latin typeface="Arial" panose="020B0604020202020204" pitchFamily="34" charset="0"/>
                          <a:cs typeface="Arial" panose="020B0604020202020204" pitchFamily="34" charset="0"/>
                        </a:rPr>
                        <a:t> 1/ </a:t>
                      </a:r>
                      <a:r>
                        <a:rPr lang="en-GB" sz="1400" dirty="0">
                          <a:solidFill>
                            <a:schemeClr val="accent1">
                              <a:lumMod val="75000"/>
                            </a:schemeClr>
                          </a:solidFill>
                          <a:effectLst/>
                          <a:latin typeface="Arial" panose="020B0604020202020204" pitchFamily="34" charset="0"/>
                          <a:cs typeface="Arial" panose="020B0604020202020204" pitchFamily="34" charset="0"/>
                        </a:rPr>
                        <a:t>Session 1 </a:t>
                      </a:r>
                      <a:r>
                        <a:rPr lang="en-US" sz="1400" dirty="0">
                          <a:solidFill>
                            <a:schemeClr val="accent1">
                              <a:lumMod val="75000"/>
                            </a:schemeClr>
                          </a:solidFill>
                          <a:effectLst/>
                          <a:latin typeface="Arial" panose="020B0604020202020204" pitchFamily="34" charset="0"/>
                          <a:cs typeface="Arial" panose="020B0604020202020204" pitchFamily="34" charset="0"/>
                        </a:rPr>
                        <a:t> </a:t>
                      </a:r>
                    </a:p>
                    <a:p>
                      <a:pPr marL="0" marR="0" indent="0" algn="l" rtl="0" fontAlgn="base">
                        <a:buNone/>
                      </a:pPr>
                      <a:r>
                        <a:rPr lang="en-GB" sz="1400" dirty="0">
                          <a:effectLst/>
                          <a:latin typeface="Arial" panose="020B0604020202020204" pitchFamily="34" charset="0"/>
                          <a:cs typeface="Arial" panose="020B0604020202020204" pitchFamily="34" charset="0"/>
                        </a:rPr>
                        <a:t>Tash Morgans</a:t>
                      </a:r>
                      <a:r>
                        <a:rPr lang="en-US" sz="1400" dirty="0">
                          <a:effectLst/>
                          <a:latin typeface="Arial" panose="020B0604020202020204" pitchFamily="34" charset="0"/>
                          <a:cs typeface="Arial" panose="020B0604020202020204" pitchFamily="34" charset="0"/>
                        </a:rPr>
                        <a:t> </a:t>
                      </a:r>
                    </a:p>
                    <a:p>
                      <a:pPr marL="0" marR="0" indent="0" algn="l" rtl="0" fontAlgn="base">
                        <a:buNone/>
                      </a:pPr>
                      <a:r>
                        <a:rPr lang="en-US" sz="1400" dirty="0">
                          <a:effectLst/>
                          <a:latin typeface="Arial" panose="020B0604020202020204" pitchFamily="34" charset="0"/>
                          <a:cs typeface="Arial" panose="020B0604020202020204" pitchFamily="34" charset="0"/>
                        </a:rPr>
                        <a:t> </a:t>
                      </a:r>
                      <a:endParaRPr lang="en-US" sz="1400" b="0" i="0" dirty="0">
                        <a:solidFill>
                          <a:srgbClr val="000000"/>
                        </a:solidFill>
                        <a:effectLst/>
                        <a:latin typeface="Arial" panose="020B0604020202020204" pitchFamily="34" charset="0"/>
                        <a:cs typeface="Arial" panose="020B0604020202020204" pitchFamily="34" charset="0"/>
                      </a:endParaRPr>
                    </a:p>
                  </a:txBody>
                  <a:tcPr marL="92526" marR="92526" marT="46263" marB="46263"/>
                </a:tc>
                <a:extLst>
                  <a:ext uri="{0D108BD9-81ED-4DB2-BD59-A6C34878D82A}">
                    <a16:rowId xmlns:a16="http://schemas.microsoft.com/office/drawing/2014/main" val="3460837647"/>
                  </a:ext>
                </a:extLst>
              </a:tr>
              <a:tr h="740053">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Dydd</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Iau</a:t>
                      </a:r>
                      <a:r>
                        <a:rPr lang="en-GB" sz="1400" dirty="0">
                          <a:effectLst/>
                          <a:latin typeface="Arial" panose="020B0604020202020204" pitchFamily="34" charset="0"/>
                          <a:cs typeface="Arial" panose="020B0604020202020204" pitchFamily="34" charset="0"/>
                        </a:rPr>
                        <a:t> Hydref y 22ain</a:t>
                      </a:r>
                    </a:p>
                    <a:p>
                      <a:pPr marL="0" marR="0" indent="0" algn="l" rtl="0" fontAlgn="base">
                        <a:buNone/>
                      </a:pPr>
                      <a:r>
                        <a:rPr lang="en-GB" sz="1400" dirty="0">
                          <a:solidFill>
                            <a:schemeClr val="accent1">
                              <a:lumMod val="75000"/>
                            </a:schemeClr>
                          </a:solidFill>
                          <a:effectLst/>
                          <a:latin typeface="Arial" panose="020B0604020202020204" pitchFamily="34" charset="0"/>
                          <a:cs typeface="Arial" panose="020B0604020202020204" pitchFamily="34" charset="0"/>
                        </a:rPr>
                        <a:t>Thursday 22nd October</a:t>
                      </a:r>
                      <a:r>
                        <a:rPr lang="en-US" sz="1400" dirty="0">
                          <a:solidFill>
                            <a:schemeClr val="accent1">
                              <a:lumMod val="75000"/>
                            </a:schemeClr>
                          </a:solidFill>
                          <a:effectLst/>
                          <a:latin typeface="Arial" panose="020B0604020202020204" pitchFamily="34" charset="0"/>
                          <a:cs typeface="Arial" panose="020B0604020202020204" pitchFamily="34" charset="0"/>
                        </a:rPr>
                        <a:t> </a:t>
                      </a:r>
                    </a:p>
                    <a:p>
                      <a:pPr marL="0" marR="0" indent="0" algn="l" rtl="0" fontAlgn="base">
                        <a:buNone/>
                      </a:pPr>
                      <a:r>
                        <a:rPr lang="en-US" sz="1400" b="0" i="0" dirty="0">
                          <a:solidFill>
                            <a:srgbClr val="000000"/>
                          </a:solidFill>
                          <a:effectLst/>
                          <a:latin typeface="Arial" panose="020B0604020202020204" pitchFamily="34" charset="0"/>
                          <a:cs typeface="Arial" panose="020B0604020202020204" pitchFamily="34" charset="0"/>
                        </a:rPr>
                        <a:t>10-2 </a:t>
                      </a:r>
                    </a:p>
                  </a:txBody>
                  <a:tcPr marL="92526" marR="92526" marT="46263" marB="46263"/>
                </a:tc>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Sesiwn</a:t>
                      </a:r>
                      <a:r>
                        <a:rPr lang="en-GB" sz="1400" dirty="0">
                          <a:effectLst/>
                          <a:latin typeface="Arial" panose="020B0604020202020204" pitchFamily="34" charset="0"/>
                          <a:cs typeface="Arial" panose="020B0604020202020204" pitchFamily="34" charset="0"/>
                        </a:rPr>
                        <a:t> 2/ </a:t>
                      </a:r>
                      <a:r>
                        <a:rPr lang="en-GB" sz="1400" dirty="0">
                          <a:solidFill>
                            <a:schemeClr val="accent1">
                              <a:lumMod val="75000"/>
                            </a:schemeClr>
                          </a:solidFill>
                          <a:effectLst/>
                          <a:latin typeface="Arial" panose="020B0604020202020204" pitchFamily="34" charset="0"/>
                          <a:cs typeface="Arial" panose="020B0604020202020204" pitchFamily="34" charset="0"/>
                        </a:rPr>
                        <a:t>Session 2</a:t>
                      </a:r>
                      <a:r>
                        <a:rPr lang="en-US" sz="1400" dirty="0">
                          <a:solidFill>
                            <a:schemeClr val="accent1">
                              <a:lumMod val="75000"/>
                            </a:schemeClr>
                          </a:solidFill>
                          <a:effectLst/>
                          <a:latin typeface="Arial" panose="020B0604020202020204" pitchFamily="34" charset="0"/>
                          <a:cs typeface="Arial" panose="020B0604020202020204" pitchFamily="34" charset="0"/>
                        </a:rPr>
                        <a:t> </a:t>
                      </a:r>
                    </a:p>
                    <a:p>
                      <a:pPr marL="0" marR="0" indent="0" algn="l" rtl="0" fontAlgn="base">
                        <a:buNone/>
                      </a:pPr>
                      <a:r>
                        <a:rPr lang="en-GB" sz="1400" dirty="0">
                          <a:effectLst/>
                          <a:latin typeface="Arial" panose="020B0604020202020204" pitchFamily="34" charset="0"/>
                          <a:cs typeface="Arial" panose="020B0604020202020204" pitchFamily="34" charset="0"/>
                        </a:rPr>
                        <a:t>Tash Morgans</a:t>
                      </a:r>
                      <a:r>
                        <a:rPr lang="en-US" sz="1400" dirty="0">
                          <a:effectLst/>
                          <a:latin typeface="Arial" panose="020B0604020202020204" pitchFamily="34" charset="0"/>
                          <a:cs typeface="Arial" panose="020B0604020202020204" pitchFamily="34" charset="0"/>
                        </a:rPr>
                        <a:t> </a:t>
                      </a:r>
                    </a:p>
                    <a:p>
                      <a:pPr marL="0" marR="0" indent="0" algn="l" rtl="0" fontAlgn="base">
                        <a:buNone/>
                      </a:pPr>
                      <a:r>
                        <a:rPr lang="en-US" sz="1400" dirty="0">
                          <a:effectLst/>
                          <a:latin typeface="Arial" panose="020B0604020202020204" pitchFamily="34" charset="0"/>
                          <a:cs typeface="Arial" panose="020B0604020202020204" pitchFamily="34" charset="0"/>
                        </a:rPr>
                        <a:t> </a:t>
                      </a:r>
                      <a:endParaRPr lang="en-US" sz="1400" b="0" i="0" dirty="0">
                        <a:solidFill>
                          <a:srgbClr val="000000"/>
                        </a:solidFill>
                        <a:effectLst/>
                        <a:latin typeface="Arial" panose="020B0604020202020204" pitchFamily="34" charset="0"/>
                        <a:cs typeface="Arial" panose="020B0604020202020204" pitchFamily="34" charset="0"/>
                      </a:endParaRPr>
                    </a:p>
                  </a:txBody>
                  <a:tcPr marL="92526" marR="92526" marT="46263" marB="46263"/>
                </a:tc>
                <a:extLst>
                  <a:ext uri="{0D108BD9-81ED-4DB2-BD59-A6C34878D82A}">
                    <a16:rowId xmlns:a16="http://schemas.microsoft.com/office/drawing/2014/main" val="1428064860"/>
                  </a:ext>
                </a:extLst>
              </a:tr>
              <a:tr h="740053">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Dydd</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Iau</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Tachwedd</a:t>
                      </a:r>
                      <a:r>
                        <a:rPr lang="en-GB" sz="1400" dirty="0">
                          <a:effectLst/>
                          <a:latin typeface="Arial" panose="020B0604020202020204" pitchFamily="34" charset="0"/>
                          <a:cs typeface="Arial" panose="020B0604020202020204" pitchFamily="34" charset="0"/>
                        </a:rPr>
                        <a:t> 26ain</a:t>
                      </a:r>
                    </a:p>
                    <a:p>
                      <a:pPr marL="0" marR="0" indent="0" algn="l" rtl="0" fontAlgn="base">
                        <a:buNone/>
                      </a:pPr>
                      <a:r>
                        <a:rPr lang="en-GB" sz="1400" dirty="0">
                          <a:solidFill>
                            <a:schemeClr val="accent1">
                              <a:lumMod val="75000"/>
                            </a:schemeClr>
                          </a:solidFill>
                          <a:effectLst/>
                          <a:latin typeface="Arial" panose="020B0604020202020204" pitchFamily="34" charset="0"/>
                          <a:cs typeface="Arial" panose="020B0604020202020204" pitchFamily="34" charset="0"/>
                        </a:rPr>
                        <a:t>Thursday 26</a:t>
                      </a:r>
                      <a:r>
                        <a:rPr lang="en-GB" sz="1400" baseline="30000" dirty="0">
                          <a:solidFill>
                            <a:schemeClr val="accent1">
                              <a:lumMod val="75000"/>
                            </a:schemeClr>
                          </a:solidFill>
                          <a:effectLst/>
                          <a:latin typeface="Arial" panose="020B0604020202020204" pitchFamily="34" charset="0"/>
                          <a:cs typeface="Arial" panose="020B0604020202020204" pitchFamily="34" charset="0"/>
                        </a:rPr>
                        <a:t>th</a:t>
                      </a:r>
                      <a:r>
                        <a:rPr lang="en-GB" sz="1400" dirty="0">
                          <a:solidFill>
                            <a:schemeClr val="accent1">
                              <a:lumMod val="75000"/>
                            </a:schemeClr>
                          </a:solidFill>
                          <a:effectLst/>
                          <a:latin typeface="Arial" panose="020B0604020202020204" pitchFamily="34" charset="0"/>
                          <a:cs typeface="Arial" panose="020B0604020202020204" pitchFamily="34" charset="0"/>
                        </a:rPr>
                        <a:t>  November</a:t>
                      </a:r>
                      <a:r>
                        <a:rPr lang="en-US" sz="1400" dirty="0">
                          <a:solidFill>
                            <a:schemeClr val="accent1">
                              <a:lumMod val="75000"/>
                            </a:schemeClr>
                          </a:solidFill>
                          <a:effectLst/>
                          <a:latin typeface="Arial" panose="020B0604020202020204" pitchFamily="34" charset="0"/>
                          <a:cs typeface="Arial" panose="020B0604020202020204" pitchFamily="34" charset="0"/>
                        </a:rPr>
                        <a:t> </a:t>
                      </a:r>
                    </a:p>
                    <a:p>
                      <a:pPr marL="0" marR="0" indent="0" algn="l" rtl="0" fontAlgn="base">
                        <a:buNone/>
                      </a:pPr>
                      <a:r>
                        <a:rPr lang="en-US" sz="1400" b="0" i="0" dirty="0">
                          <a:solidFill>
                            <a:srgbClr val="000000"/>
                          </a:solidFill>
                          <a:effectLst/>
                          <a:latin typeface="Arial" panose="020B0604020202020204" pitchFamily="34" charset="0"/>
                          <a:cs typeface="Arial" panose="020B0604020202020204" pitchFamily="34" charset="0"/>
                        </a:rPr>
                        <a:t>10-2 </a:t>
                      </a:r>
                    </a:p>
                  </a:txBody>
                  <a:tcPr marL="92526" marR="92526" marT="46263" marB="46263"/>
                </a:tc>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Sesiwn</a:t>
                      </a:r>
                      <a:r>
                        <a:rPr lang="en-GB" sz="1400" dirty="0">
                          <a:effectLst/>
                          <a:latin typeface="Arial" panose="020B0604020202020204" pitchFamily="34" charset="0"/>
                          <a:cs typeface="Arial" panose="020B0604020202020204" pitchFamily="34" charset="0"/>
                        </a:rPr>
                        <a:t> 3/ </a:t>
                      </a:r>
                      <a:r>
                        <a:rPr lang="en-GB" sz="1400" dirty="0">
                          <a:solidFill>
                            <a:schemeClr val="accent1">
                              <a:lumMod val="75000"/>
                            </a:schemeClr>
                          </a:solidFill>
                          <a:effectLst/>
                          <a:latin typeface="Arial" panose="020B0604020202020204" pitchFamily="34" charset="0"/>
                          <a:cs typeface="Arial" panose="020B0604020202020204" pitchFamily="34" charset="0"/>
                        </a:rPr>
                        <a:t>Session 3 </a:t>
                      </a:r>
                      <a:r>
                        <a:rPr lang="en-US" sz="1400" dirty="0">
                          <a:solidFill>
                            <a:schemeClr val="accent1">
                              <a:lumMod val="75000"/>
                            </a:schemeClr>
                          </a:solidFill>
                          <a:effectLst/>
                          <a:latin typeface="Arial" panose="020B0604020202020204" pitchFamily="34" charset="0"/>
                          <a:cs typeface="Arial" panose="020B0604020202020204" pitchFamily="34" charset="0"/>
                        </a:rPr>
                        <a:t> </a:t>
                      </a:r>
                    </a:p>
                    <a:p>
                      <a:pPr marL="0" marR="0" indent="0" algn="l" rtl="0" fontAlgn="base">
                        <a:buNone/>
                      </a:pPr>
                      <a:r>
                        <a:rPr lang="en-GB" sz="1400" dirty="0">
                          <a:effectLst/>
                          <a:latin typeface="Arial" panose="020B0604020202020204" pitchFamily="34" charset="0"/>
                          <a:cs typeface="Arial" panose="020B0604020202020204" pitchFamily="34" charset="0"/>
                        </a:rPr>
                        <a:t>Natalie MacDonald</a:t>
                      </a:r>
                      <a:r>
                        <a:rPr lang="en-US" sz="1400" dirty="0">
                          <a:effectLst/>
                          <a:latin typeface="Arial" panose="020B0604020202020204" pitchFamily="34" charset="0"/>
                          <a:cs typeface="Arial" panose="020B0604020202020204" pitchFamily="34" charset="0"/>
                        </a:rPr>
                        <a:t> </a:t>
                      </a:r>
                    </a:p>
                    <a:p>
                      <a:pPr marL="0" marR="0" indent="0" algn="l" rtl="0" fontAlgn="base">
                        <a:buNone/>
                      </a:pPr>
                      <a:r>
                        <a:rPr lang="en-US" sz="1400" dirty="0">
                          <a:effectLst/>
                          <a:latin typeface="Arial" panose="020B0604020202020204" pitchFamily="34" charset="0"/>
                          <a:cs typeface="Arial" panose="020B0604020202020204" pitchFamily="34" charset="0"/>
                        </a:rPr>
                        <a:t> </a:t>
                      </a:r>
                      <a:endParaRPr lang="en-US" sz="1400" b="0" i="0" dirty="0">
                        <a:solidFill>
                          <a:srgbClr val="000000"/>
                        </a:solidFill>
                        <a:effectLst/>
                        <a:latin typeface="Arial" panose="020B0604020202020204" pitchFamily="34" charset="0"/>
                        <a:cs typeface="Arial" panose="020B0604020202020204" pitchFamily="34" charset="0"/>
                      </a:endParaRPr>
                    </a:p>
                  </a:txBody>
                  <a:tcPr marL="92526" marR="92526" marT="46263" marB="46263"/>
                </a:tc>
                <a:extLst>
                  <a:ext uri="{0D108BD9-81ED-4DB2-BD59-A6C34878D82A}">
                    <a16:rowId xmlns:a16="http://schemas.microsoft.com/office/drawing/2014/main" val="1291652465"/>
                  </a:ext>
                </a:extLst>
              </a:tr>
              <a:tr h="740053">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Dydd</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Iau</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Rhagfyr</a:t>
                      </a:r>
                      <a:r>
                        <a:rPr lang="en-GB" sz="1400" dirty="0">
                          <a:effectLst/>
                          <a:latin typeface="Arial" panose="020B0604020202020204" pitchFamily="34" charset="0"/>
                          <a:cs typeface="Arial" panose="020B0604020202020204" pitchFamily="34" charset="0"/>
                        </a:rPr>
                        <a:t> 10fed</a:t>
                      </a:r>
                    </a:p>
                    <a:p>
                      <a:pPr marL="0" marR="0" indent="0" algn="l" rtl="0" fontAlgn="base">
                        <a:buNone/>
                      </a:pPr>
                      <a:r>
                        <a:rPr lang="en-GB" sz="1400" dirty="0">
                          <a:solidFill>
                            <a:schemeClr val="accent1">
                              <a:lumMod val="75000"/>
                            </a:schemeClr>
                          </a:solidFill>
                          <a:effectLst/>
                          <a:latin typeface="Arial" panose="020B0604020202020204" pitchFamily="34" charset="0"/>
                          <a:cs typeface="Arial" panose="020B0604020202020204" pitchFamily="34" charset="0"/>
                        </a:rPr>
                        <a:t>Thursday 10</a:t>
                      </a:r>
                      <a:r>
                        <a:rPr lang="en-GB" sz="1400" baseline="30000" dirty="0">
                          <a:solidFill>
                            <a:schemeClr val="accent1">
                              <a:lumMod val="75000"/>
                            </a:schemeClr>
                          </a:solidFill>
                          <a:effectLst/>
                          <a:latin typeface="Arial" panose="020B0604020202020204" pitchFamily="34" charset="0"/>
                          <a:cs typeface="Arial" panose="020B0604020202020204" pitchFamily="34" charset="0"/>
                        </a:rPr>
                        <a:t>th</a:t>
                      </a:r>
                      <a:r>
                        <a:rPr lang="en-GB" sz="1400" dirty="0">
                          <a:solidFill>
                            <a:schemeClr val="accent1">
                              <a:lumMod val="75000"/>
                            </a:schemeClr>
                          </a:solidFill>
                          <a:effectLst/>
                          <a:latin typeface="Arial" panose="020B0604020202020204" pitchFamily="34" charset="0"/>
                          <a:cs typeface="Arial" panose="020B0604020202020204" pitchFamily="34" charset="0"/>
                        </a:rPr>
                        <a:t> December</a:t>
                      </a:r>
                      <a:r>
                        <a:rPr lang="en-US" sz="1400" dirty="0">
                          <a:solidFill>
                            <a:schemeClr val="accent1">
                              <a:lumMod val="75000"/>
                            </a:schemeClr>
                          </a:solidFill>
                          <a:effectLst/>
                          <a:latin typeface="Arial" panose="020B0604020202020204" pitchFamily="34" charset="0"/>
                          <a:cs typeface="Arial" panose="020B0604020202020204" pitchFamily="34" charset="0"/>
                        </a:rPr>
                        <a:t> </a:t>
                      </a:r>
                    </a:p>
                    <a:p>
                      <a:pPr marL="0" marR="0" indent="0" algn="l" rtl="0" fontAlgn="base">
                        <a:buNone/>
                      </a:pPr>
                      <a:r>
                        <a:rPr lang="en-US" sz="1400" b="0" i="0" dirty="0">
                          <a:solidFill>
                            <a:srgbClr val="000000"/>
                          </a:solidFill>
                          <a:effectLst/>
                          <a:latin typeface="Arial" panose="020B0604020202020204" pitchFamily="34" charset="0"/>
                          <a:cs typeface="Arial" panose="020B0604020202020204" pitchFamily="34" charset="0"/>
                        </a:rPr>
                        <a:t>10-2 </a:t>
                      </a:r>
                    </a:p>
                  </a:txBody>
                  <a:tcPr marL="92526" marR="92526" marT="46263" marB="46263"/>
                </a:tc>
                <a:tc>
                  <a:txBody>
                    <a:bodyPr/>
                    <a:lstStyle/>
                    <a:p>
                      <a:pPr marL="0" marR="0" indent="0" algn="l" rtl="0" fontAlgn="base">
                        <a:buNone/>
                      </a:pPr>
                      <a:r>
                        <a:rPr lang="en-GB" sz="1400" dirty="0" err="1">
                          <a:effectLst/>
                          <a:latin typeface="Arial" panose="020B0604020202020204" pitchFamily="34" charset="0"/>
                          <a:cs typeface="Arial" panose="020B0604020202020204" pitchFamily="34" charset="0"/>
                        </a:rPr>
                        <a:t>Sesiwn</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cymorth</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asesiad</a:t>
                      </a:r>
                      <a:r>
                        <a:rPr lang="en-GB" sz="1400" dirty="0">
                          <a:effectLst/>
                          <a:latin typeface="Arial" panose="020B0604020202020204" pitchFamily="34" charset="0"/>
                          <a:cs typeface="Arial" panose="020B0604020202020204" pitchFamily="34" charset="0"/>
                        </a:rPr>
                        <a:t>/ </a:t>
                      </a:r>
                      <a:r>
                        <a:rPr lang="en-GB" sz="1400" dirty="0">
                          <a:solidFill>
                            <a:schemeClr val="accent1">
                              <a:lumMod val="75000"/>
                            </a:schemeClr>
                          </a:solidFill>
                          <a:effectLst/>
                          <a:latin typeface="Arial" panose="020B0604020202020204" pitchFamily="34" charset="0"/>
                          <a:cs typeface="Arial" panose="020B0604020202020204" pitchFamily="34" charset="0"/>
                        </a:rPr>
                        <a:t>Assessment support session</a:t>
                      </a:r>
                      <a:endParaRPr lang="en-US" sz="1400" dirty="0">
                        <a:solidFill>
                          <a:schemeClr val="accent1">
                            <a:lumMod val="75000"/>
                          </a:schemeClr>
                        </a:solidFill>
                        <a:effectLst/>
                        <a:latin typeface="Arial" panose="020B0604020202020204" pitchFamily="34" charset="0"/>
                        <a:cs typeface="Arial" panose="020B0604020202020204" pitchFamily="34" charset="0"/>
                      </a:endParaRPr>
                    </a:p>
                    <a:p>
                      <a:pPr marL="0" marR="0" indent="0" algn="l" rtl="0" fontAlgn="base">
                        <a:buNone/>
                      </a:pPr>
                      <a:r>
                        <a:rPr lang="en-GB" sz="1400" dirty="0">
                          <a:effectLst/>
                          <a:latin typeface="Arial" panose="020B0604020202020204" pitchFamily="34" charset="0"/>
                          <a:cs typeface="Arial" panose="020B0604020202020204" pitchFamily="34" charset="0"/>
                        </a:rPr>
                        <a:t>Natalie MacDonald</a:t>
                      </a:r>
                      <a:r>
                        <a:rPr lang="en-US" sz="1400" dirty="0">
                          <a:effectLst/>
                          <a:latin typeface="Arial" panose="020B0604020202020204" pitchFamily="34" charset="0"/>
                          <a:cs typeface="Arial" panose="020B0604020202020204" pitchFamily="34" charset="0"/>
                        </a:rPr>
                        <a:t> </a:t>
                      </a:r>
                    </a:p>
                    <a:p>
                      <a:pPr marL="0" marR="0" indent="0" algn="l" rtl="0" fontAlgn="base">
                        <a:buNone/>
                      </a:pPr>
                      <a:r>
                        <a:rPr lang="en-US" sz="1400" dirty="0">
                          <a:effectLst/>
                          <a:latin typeface="Arial" panose="020B0604020202020204" pitchFamily="34" charset="0"/>
                          <a:cs typeface="Arial" panose="020B0604020202020204" pitchFamily="34" charset="0"/>
                        </a:rPr>
                        <a:t> </a:t>
                      </a:r>
                      <a:endParaRPr lang="en-US" sz="1400" b="0" i="0" dirty="0">
                        <a:solidFill>
                          <a:srgbClr val="000000"/>
                        </a:solidFill>
                        <a:effectLst/>
                        <a:latin typeface="Arial" panose="020B0604020202020204" pitchFamily="34" charset="0"/>
                        <a:cs typeface="Arial" panose="020B0604020202020204" pitchFamily="34" charset="0"/>
                      </a:endParaRPr>
                    </a:p>
                  </a:txBody>
                  <a:tcPr marL="92526" marR="92526" marT="46263" marB="46263"/>
                </a:tc>
                <a:extLst>
                  <a:ext uri="{0D108BD9-81ED-4DB2-BD59-A6C34878D82A}">
                    <a16:rowId xmlns:a16="http://schemas.microsoft.com/office/drawing/2014/main" val="3202539398"/>
                  </a:ext>
                </a:extLst>
              </a:tr>
            </a:tbl>
          </a:graphicData>
        </a:graphic>
      </p:graphicFrame>
      <p:sp>
        <p:nvSpPr>
          <p:cNvPr id="7" name="TextBox 6">
            <a:extLst>
              <a:ext uri="{FF2B5EF4-FFF2-40B4-BE49-F238E27FC236}">
                <a16:creationId xmlns:a16="http://schemas.microsoft.com/office/drawing/2014/main" id="{397CA8A0-E6E0-3625-4343-5A727ADFFB37}"/>
              </a:ext>
            </a:extLst>
          </p:cNvPr>
          <p:cNvSpPr txBox="1"/>
          <p:nvPr/>
        </p:nvSpPr>
        <p:spPr>
          <a:xfrm>
            <a:off x="1240465" y="155944"/>
            <a:ext cx="6096000" cy="1446550"/>
          </a:xfrm>
          <a:prstGeom prst="rect">
            <a:avLst/>
          </a:prstGeom>
          <a:noFill/>
        </p:spPr>
        <p:txBody>
          <a:bodyPr wrap="square">
            <a:spAutoFit/>
          </a:bodyPr>
          <a:lstStyle/>
          <a:p>
            <a:r>
              <a:rPr lang="en-GB" sz="4400" dirty="0" err="1"/>
              <a:t>Amserlen</a:t>
            </a:r>
            <a:br>
              <a:rPr lang="en-GB" sz="4400" dirty="0"/>
            </a:br>
            <a:r>
              <a:rPr lang="en-GB" sz="4400" dirty="0">
                <a:solidFill>
                  <a:schemeClr val="accent1">
                    <a:lumMod val="75000"/>
                  </a:schemeClr>
                </a:solidFill>
              </a:rPr>
              <a:t>Timetable</a:t>
            </a:r>
            <a:endParaRPr lang="en-US" dirty="0"/>
          </a:p>
        </p:txBody>
      </p:sp>
    </p:spTree>
    <p:extLst>
      <p:ext uri="{BB962C8B-B14F-4D97-AF65-F5344CB8AC3E}">
        <p14:creationId xmlns:p14="http://schemas.microsoft.com/office/powerpoint/2010/main" val="3266369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C21C4-40CF-4F80-FE42-3A570B75DE8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0D6834-BCCE-27B4-4B97-5800EC93F6D7}"/>
              </a:ext>
            </a:extLst>
          </p:cNvPr>
          <p:cNvSpPr>
            <a:spLocks noGrp="1"/>
          </p:cNvSpPr>
          <p:nvPr>
            <p:ph type="title"/>
          </p:nvPr>
        </p:nvSpPr>
        <p:spPr>
          <a:xfrm>
            <a:off x="2152650" y="365126"/>
            <a:ext cx="7886700" cy="619613"/>
          </a:xfrm>
        </p:spPr>
        <p:txBody>
          <a:bodyPr>
            <a:normAutofit fontScale="90000"/>
          </a:bodyPr>
          <a:lstStyle/>
          <a:p>
            <a:pPr algn="ctr"/>
            <a:r>
              <a:rPr lang="cy-GB" sz="3600" dirty="0">
                <a:latin typeface="Arial" panose="020B0604020202020204" pitchFamily="34" charset="0"/>
                <a:cs typeface="Arial" panose="020B0604020202020204" pitchFamily="34" charset="0"/>
              </a:rPr>
              <a:t>Y Daith Ddysgu</a:t>
            </a:r>
            <a:br>
              <a:rPr lang="cy-GB" sz="2400" dirty="0">
                <a:latin typeface="Arial" panose="020B0604020202020204" pitchFamily="34" charset="0"/>
                <a:cs typeface="Arial" panose="020B0604020202020204" pitchFamily="34" charset="0"/>
              </a:rPr>
            </a:br>
            <a:r>
              <a:rPr lang="cy-GB" sz="3600" dirty="0">
                <a:solidFill>
                  <a:srgbClr val="0070C0"/>
                </a:solidFill>
                <a:latin typeface="Arial" panose="020B0604020202020204" pitchFamily="34" charset="0"/>
                <a:cs typeface="Arial" panose="020B0604020202020204" pitchFamily="34" charset="0"/>
              </a:rPr>
              <a:t>The Learning </a:t>
            </a:r>
            <a:r>
              <a:rPr lang="cy-GB" sz="3600" dirty="0" err="1">
                <a:solidFill>
                  <a:srgbClr val="0070C0"/>
                </a:solidFill>
                <a:latin typeface="Arial" panose="020B0604020202020204" pitchFamily="34" charset="0"/>
                <a:cs typeface="Arial" panose="020B0604020202020204" pitchFamily="34" charset="0"/>
              </a:rPr>
              <a:t>Journey</a:t>
            </a:r>
            <a:endParaRPr lang="en-GB" sz="2400" dirty="0">
              <a:solidFill>
                <a:srgbClr val="0070C0"/>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018EDD42-2BC7-21DD-013E-7FE31899763E}"/>
              </a:ext>
            </a:extLst>
          </p:cNvPr>
          <p:cNvSpPr>
            <a:spLocks noGrp="1"/>
          </p:cNvSpPr>
          <p:nvPr>
            <p:ph idx="1"/>
          </p:nvPr>
        </p:nvSpPr>
        <p:spPr/>
        <p:txBody>
          <a:bodyPr>
            <a:normAutofit/>
          </a:bodyPr>
          <a:lstStyle/>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35FBA9BC-DDFA-AA5F-6AB6-0264DBA6AD2A}"/>
              </a:ext>
            </a:extLst>
          </p:cNvPr>
          <p:cNvGraphicFramePr>
            <a:graphicFrameLocks noGrp="1"/>
          </p:cNvGraphicFramePr>
          <p:nvPr>
            <p:extLst>
              <p:ext uri="{D42A27DB-BD31-4B8C-83A1-F6EECF244321}">
                <p14:modId xmlns:p14="http://schemas.microsoft.com/office/powerpoint/2010/main" val="3987729650"/>
              </p:ext>
            </p:extLst>
          </p:nvPr>
        </p:nvGraphicFramePr>
        <p:xfrm>
          <a:off x="2059173" y="1150474"/>
          <a:ext cx="8849832" cy="4669080"/>
        </p:xfrm>
        <a:graphic>
          <a:graphicData uri="http://schemas.openxmlformats.org/drawingml/2006/table">
            <a:tbl>
              <a:tblPr firstRow="1" bandRow="1">
                <a:tableStyleId>{5C22544A-7EE6-4342-B048-85BDC9FD1C3A}</a:tableStyleId>
              </a:tblPr>
              <a:tblGrid>
                <a:gridCol w="1868689">
                  <a:extLst>
                    <a:ext uri="{9D8B030D-6E8A-4147-A177-3AD203B41FA5}">
                      <a16:colId xmlns:a16="http://schemas.microsoft.com/office/drawing/2014/main" val="1865213180"/>
                    </a:ext>
                  </a:extLst>
                </a:gridCol>
                <a:gridCol w="6981143">
                  <a:extLst>
                    <a:ext uri="{9D8B030D-6E8A-4147-A177-3AD203B41FA5}">
                      <a16:colId xmlns:a16="http://schemas.microsoft.com/office/drawing/2014/main" val="896678269"/>
                    </a:ext>
                  </a:extLst>
                </a:gridCol>
              </a:tblGrid>
              <a:tr h="626812">
                <a:tc>
                  <a:txBody>
                    <a:bodyPr/>
                    <a:lstStyle/>
                    <a:p>
                      <a:pPr algn="ctr"/>
                      <a:r>
                        <a:rPr lang="en-GB" sz="1800" dirty="0">
                          <a:latin typeface="Arial" panose="020B0604020202020204" pitchFamily="34" charset="0"/>
                          <a:cs typeface="Arial" panose="020B0604020202020204" pitchFamily="34" charset="0"/>
                        </a:rPr>
                        <a:t>Patch</a:t>
                      </a:r>
                    </a:p>
                  </a:txBody>
                  <a:tcPr/>
                </a:tc>
                <a:tc>
                  <a:txBody>
                    <a:bodyPr/>
                    <a:lstStyle/>
                    <a:p>
                      <a:pPr algn="ctr"/>
                      <a:r>
                        <a:rPr lang="en-GB" sz="1800" dirty="0">
                          <a:latin typeface="Arial" panose="020B0604020202020204" pitchFamily="34" charset="0"/>
                          <a:cs typeface="Arial" panose="020B0604020202020204" pitchFamily="34" charset="0"/>
                        </a:rPr>
                        <a:t>Thema / </a:t>
                      </a:r>
                      <a:r>
                        <a:rPr lang="en-GB" sz="1800" dirty="0">
                          <a:solidFill>
                            <a:schemeClr val="bg1"/>
                          </a:solidFill>
                          <a:latin typeface="Arial" panose="020B0604020202020204" pitchFamily="34" charset="0"/>
                          <a:cs typeface="Arial" panose="020B0604020202020204" pitchFamily="34" charset="0"/>
                        </a:rPr>
                        <a:t>Theme</a:t>
                      </a:r>
                    </a:p>
                  </a:txBody>
                  <a:tcPr/>
                </a:tc>
                <a:extLst>
                  <a:ext uri="{0D108BD9-81ED-4DB2-BD59-A6C34878D82A}">
                    <a16:rowId xmlns:a16="http://schemas.microsoft.com/office/drawing/2014/main" val="1481717121"/>
                  </a:ext>
                </a:extLst>
              </a:tr>
              <a:tr h="729786">
                <a:tc>
                  <a:txBody>
                    <a:bodyPr/>
                    <a:lstStyle/>
                    <a:p>
                      <a:r>
                        <a:rPr lang="en-GB" sz="1600" dirty="0">
                          <a:latin typeface="Arial" panose="020B0604020202020204" pitchFamily="34" charset="0"/>
                          <a:cs typeface="Arial" panose="020B0604020202020204" pitchFamily="34" charset="0"/>
                        </a:rPr>
                        <a:t>Patch 1</a:t>
                      </a:r>
                    </a:p>
                  </a:txBody>
                  <a:tcPr/>
                </a:tc>
                <a:tc>
                  <a:txBody>
                    <a:bodyPr/>
                    <a:lstStyle/>
                    <a:p>
                      <a:r>
                        <a:rPr lang="en-GB" sz="1400" dirty="0" err="1">
                          <a:latin typeface="Arial" panose="020B0604020202020204" pitchFamily="34" charset="0"/>
                          <a:cs typeface="Arial" panose="020B0604020202020204" pitchFamily="34" charset="0"/>
                        </a:rPr>
                        <a:t>Hunaniaeth</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Gwerthoedd</a:t>
                      </a:r>
                      <a:r>
                        <a:rPr lang="en-GB" sz="1400" dirty="0">
                          <a:latin typeface="Arial" panose="020B0604020202020204" pitchFamily="34" charset="0"/>
                          <a:cs typeface="Arial" panose="020B0604020202020204" pitchFamily="34" charset="0"/>
                        </a:rPr>
                        <a:t> Arweinyddiaeth</a:t>
                      </a:r>
                    </a:p>
                    <a:p>
                      <a:r>
                        <a:rPr lang="en-GB" sz="1400" b="1" dirty="0">
                          <a:solidFill>
                            <a:srgbClr val="0070C0"/>
                          </a:solidFill>
                          <a:latin typeface="Arial" panose="020B0604020202020204" pitchFamily="34" charset="0"/>
                          <a:cs typeface="Arial" panose="020B0604020202020204" pitchFamily="34" charset="0"/>
                        </a:rPr>
                        <a:t>Leadership Identity and Values</a:t>
                      </a:r>
                    </a:p>
                  </a:txBody>
                  <a:tcPr/>
                </a:tc>
                <a:extLst>
                  <a:ext uri="{0D108BD9-81ED-4DB2-BD59-A6C34878D82A}">
                    <a16:rowId xmlns:a16="http://schemas.microsoft.com/office/drawing/2014/main" val="3508461154"/>
                  </a:ext>
                </a:extLst>
              </a:tr>
              <a:tr h="686286">
                <a:tc>
                  <a:txBody>
                    <a:bodyPr/>
                    <a:lstStyle/>
                    <a:p>
                      <a:r>
                        <a:rPr lang="en-GB" sz="1600" dirty="0">
                          <a:latin typeface="Arial" panose="020B0604020202020204" pitchFamily="34" charset="0"/>
                          <a:cs typeface="Arial" panose="020B0604020202020204" pitchFamily="34" charset="0"/>
                        </a:rPr>
                        <a:t>Patch 2</a:t>
                      </a:r>
                    </a:p>
                  </a:txBody>
                  <a:tcPr/>
                </a:tc>
                <a:tc>
                  <a:txBody>
                    <a:bodyPr/>
                    <a:lstStyle/>
                    <a:p>
                      <a:r>
                        <a:rPr lang="en-GB" sz="1400" dirty="0">
                          <a:latin typeface="Arial" panose="020B0604020202020204" pitchFamily="34" charset="0"/>
                          <a:cs typeface="Arial" panose="020B0604020202020204" pitchFamily="34" charset="0"/>
                        </a:rPr>
                        <a:t>Myfyrio a </a:t>
                      </a:r>
                      <a:r>
                        <a:rPr lang="en-GB" sz="1400" dirty="0" err="1">
                          <a:latin typeface="Arial" panose="020B0604020202020204" pitchFamily="34" charset="0"/>
                          <a:cs typeface="Arial" panose="020B0604020202020204" pitchFamily="34" charset="0"/>
                        </a:rPr>
                        <a:t>Gwelliant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Parhaus</a:t>
                      </a:r>
                      <a:endParaRPr lang="en-GB" sz="1400" dirty="0">
                        <a:latin typeface="Arial" panose="020B0604020202020204" pitchFamily="34" charset="0"/>
                        <a:cs typeface="Arial" panose="020B0604020202020204" pitchFamily="34" charset="0"/>
                      </a:endParaRPr>
                    </a:p>
                    <a:p>
                      <a:r>
                        <a:rPr lang="en-GB" sz="1400" b="1" dirty="0">
                          <a:solidFill>
                            <a:srgbClr val="0070C0"/>
                          </a:solidFill>
                          <a:latin typeface="Arial" panose="020B0604020202020204" pitchFamily="34" charset="0"/>
                          <a:cs typeface="Arial" panose="020B0604020202020204" pitchFamily="34" charset="0"/>
                        </a:rPr>
                        <a:t>Reflection and Continuous Improvement</a:t>
                      </a:r>
                    </a:p>
                  </a:txBody>
                  <a:tcPr/>
                </a:tc>
                <a:extLst>
                  <a:ext uri="{0D108BD9-81ED-4DB2-BD59-A6C34878D82A}">
                    <a16:rowId xmlns:a16="http://schemas.microsoft.com/office/drawing/2014/main" val="1808246994"/>
                  </a:ext>
                </a:extLst>
              </a:tr>
              <a:tr h="686286">
                <a:tc>
                  <a:txBody>
                    <a:bodyPr/>
                    <a:lstStyle/>
                    <a:p>
                      <a:r>
                        <a:rPr lang="en-GB" sz="1600" dirty="0">
                          <a:latin typeface="Arial" panose="020B0604020202020204" pitchFamily="34" charset="0"/>
                          <a:cs typeface="Arial" panose="020B0604020202020204" pitchFamily="34" charset="0"/>
                        </a:rPr>
                        <a:t>Patch 3</a:t>
                      </a:r>
                    </a:p>
                  </a:txBody>
                  <a:tcPr/>
                </a:tc>
                <a:tc>
                  <a:txBody>
                    <a:bodyPr/>
                    <a:lstStyle/>
                    <a:p>
                      <a:r>
                        <a:rPr lang="en-GB" sz="1400" dirty="0">
                          <a:latin typeface="Arial" panose="020B0604020202020204" pitchFamily="34" charset="0"/>
                          <a:cs typeface="Arial" panose="020B0604020202020204" pitchFamily="34" charset="0"/>
                        </a:rPr>
                        <a:t>Arweinyddiaeth </a:t>
                      </a:r>
                      <a:r>
                        <a:rPr lang="en-GB" sz="1400" dirty="0" err="1">
                          <a:latin typeface="Arial" panose="020B0604020202020204" pitchFamily="34" charset="0"/>
                          <a:cs typeface="Arial" panose="020B0604020202020204" pitchFamily="34" charset="0"/>
                        </a:rPr>
                        <a:t>Gynhwysol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Seiliedig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Hawliau</a:t>
                      </a:r>
                      <a:endParaRPr lang="en-GB" sz="1400" dirty="0">
                        <a:latin typeface="Arial" panose="020B0604020202020204" pitchFamily="34" charset="0"/>
                        <a:cs typeface="Arial" panose="020B0604020202020204" pitchFamily="34" charset="0"/>
                      </a:endParaRPr>
                    </a:p>
                    <a:p>
                      <a:r>
                        <a:rPr lang="en-GB" sz="1400" b="1" dirty="0">
                          <a:solidFill>
                            <a:srgbClr val="0070C0"/>
                          </a:solidFill>
                          <a:latin typeface="Arial" panose="020B0604020202020204" pitchFamily="34" charset="0"/>
                          <a:cs typeface="Arial" panose="020B0604020202020204" pitchFamily="34" charset="0"/>
                        </a:rPr>
                        <a:t>Rights-Based, Inclusive and Culturally Responsive Leadership</a:t>
                      </a:r>
                    </a:p>
                  </a:txBody>
                  <a:tcPr/>
                </a:tc>
                <a:extLst>
                  <a:ext uri="{0D108BD9-81ED-4DB2-BD59-A6C34878D82A}">
                    <a16:rowId xmlns:a16="http://schemas.microsoft.com/office/drawing/2014/main" val="127440074"/>
                  </a:ext>
                </a:extLst>
              </a:tr>
              <a:tr h="686286">
                <a:tc>
                  <a:txBody>
                    <a:bodyPr/>
                    <a:lstStyle/>
                    <a:p>
                      <a:r>
                        <a:rPr lang="en-GB" sz="1600" dirty="0">
                          <a:latin typeface="Arial" panose="020B0604020202020204" pitchFamily="34" charset="0"/>
                          <a:cs typeface="Arial" panose="020B0604020202020204" pitchFamily="34" charset="0"/>
                        </a:rPr>
                        <a:t>Patch 4</a:t>
                      </a:r>
                    </a:p>
                  </a:txBody>
                  <a:tcPr/>
                </a:tc>
                <a:tc>
                  <a:txBody>
                    <a:bodyPr/>
                    <a:lstStyle/>
                    <a:p>
                      <a:r>
                        <a:rPr lang="en-GB" sz="1400" dirty="0">
                          <a:latin typeface="Arial" panose="020B0604020202020204" pitchFamily="34" charset="0"/>
                          <a:cs typeface="Arial" panose="020B0604020202020204" pitchFamily="34" charset="0"/>
                        </a:rPr>
                        <a:t>Digwyddiad Arweinyddiaeth </a:t>
                      </a:r>
                      <a:r>
                        <a:rPr lang="en-GB" sz="1400" dirty="0" err="1">
                          <a:latin typeface="Arial" panose="020B0604020202020204" pitchFamily="34" charset="0"/>
                          <a:cs typeface="Arial" panose="020B0604020202020204" pitchFamily="34" charset="0"/>
                        </a:rPr>
                        <a:t>Critigol</a:t>
                      </a:r>
                      <a:endParaRPr lang="en-GB" sz="1400" dirty="0">
                        <a:latin typeface="Arial" panose="020B0604020202020204" pitchFamily="34" charset="0"/>
                        <a:cs typeface="Arial" panose="020B0604020202020204" pitchFamily="34" charset="0"/>
                      </a:endParaRPr>
                    </a:p>
                    <a:p>
                      <a:r>
                        <a:rPr lang="en-GB" sz="1400" b="1" dirty="0">
                          <a:solidFill>
                            <a:srgbClr val="0070C0"/>
                          </a:solidFill>
                          <a:latin typeface="Arial" panose="020B0604020202020204" pitchFamily="34" charset="0"/>
                          <a:cs typeface="Arial" panose="020B0604020202020204" pitchFamily="34" charset="0"/>
                        </a:rPr>
                        <a:t>Critical Leadership Incident</a:t>
                      </a:r>
                    </a:p>
                  </a:txBody>
                  <a:tcPr/>
                </a:tc>
                <a:extLst>
                  <a:ext uri="{0D108BD9-81ED-4DB2-BD59-A6C34878D82A}">
                    <a16:rowId xmlns:a16="http://schemas.microsoft.com/office/drawing/2014/main" val="1783114719"/>
                  </a:ext>
                </a:extLst>
              </a:tr>
              <a:tr h="626812">
                <a:tc>
                  <a:txBody>
                    <a:bodyPr/>
                    <a:lstStyle/>
                    <a:p>
                      <a:r>
                        <a:rPr lang="en-GB" sz="1600" dirty="0">
                          <a:latin typeface="Arial" panose="020B0604020202020204" pitchFamily="34" charset="0"/>
                          <a:cs typeface="Arial" panose="020B0604020202020204" pitchFamily="34" charset="0"/>
                        </a:rPr>
                        <a:t>Patch 5</a:t>
                      </a:r>
                    </a:p>
                  </a:txBody>
                  <a:tcPr/>
                </a:tc>
                <a:tc>
                  <a:txBody>
                    <a:bodyPr/>
                    <a:lstStyle/>
                    <a:p>
                      <a:r>
                        <a:rPr lang="en-GB" sz="1400" dirty="0">
                          <a:latin typeface="Arial" panose="020B0604020202020204" pitchFamily="34" charset="0"/>
                          <a:cs typeface="Arial" panose="020B0604020202020204" pitchFamily="34" charset="0"/>
                        </a:rPr>
                        <a:t>Damcaniaethau Arweinyddiaeth</a:t>
                      </a:r>
                    </a:p>
                    <a:p>
                      <a:r>
                        <a:rPr lang="en-GB" sz="1400" b="1" dirty="0">
                          <a:solidFill>
                            <a:srgbClr val="0070C0"/>
                          </a:solidFill>
                          <a:latin typeface="Arial" panose="020B0604020202020204" pitchFamily="34" charset="0"/>
                          <a:cs typeface="Arial" panose="020B0604020202020204" pitchFamily="34" charset="0"/>
                        </a:rPr>
                        <a:t>Leadership Theories</a:t>
                      </a:r>
                    </a:p>
                  </a:txBody>
                  <a:tcPr/>
                </a:tc>
                <a:extLst>
                  <a:ext uri="{0D108BD9-81ED-4DB2-BD59-A6C34878D82A}">
                    <a16:rowId xmlns:a16="http://schemas.microsoft.com/office/drawing/2014/main" val="1017358142"/>
                  </a:ext>
                </a:extLst>
              </a:tr>
              <a:tr h="626812">
                <a:tc>
                  <a:txBody>
                    <a:bodyPr/>
                    <a:lstStyle/>
                    <a:p>
                      <a:r>
                        <a:rPr lang="en-GB" sz="1600" dirty="0">
                          <a:latin typeface="Arial" panose="020B0604020202020204" pitchFamily="34" charset="0"/>
                          <a:cs typeface="Arial" panose="020B0604020202020204" pitchFamily="34" charset="0"/>
                        </a:rPr>
                        <a:t>Patch 6</a:t>
                      </a:r>
                    </a:p>
                  </a:txBody>
                  <a:tcPr/>
                </a:tc>
                <a:tc>
                  <a:txBody>
                    <a:bodyPr/>
                    <a:lstStyle/>
                    <a:p>
                      <a:r>
                        <a:rPr lang="en-GB" sz="1400" dirty="0">
                          <a:latin typeface="Arial" panose="020B0604020202020204" pitchFamily="34" charset="0"/>
                          <a:cs typeface="Arial" panose="020B0604020202020204" pitchFamily="34" charset="0"/>
                        </a:rPr>
                        <a:t>Cynllun </a:t>
                      </a:r>
                      <a:r>
                        <a:rPr lang="en-GB" sz="1400" dirty="0" err="1">
                          <a:latin typeface="Arial" panose="020B0604020202020204" pitchFamily="34" charset="0"/>
                          <a:cs typeface="Arial" panose="020B0604020202020204" pitchFamily="34" charset="0"/>
                        </a:rPr>
                        <a:t>Datblygu</a:t>
                      </a:r>
                      <a:r>
                        <a:rPr lang="en-GB" sz="1400" dirty="0">
                          <a:latin typeface="Arial" panose="020B0604020202020204" pitchFamily="34" charset="0"/>
                          <a:cs typeface="Arial" panose="020B0604020202020204" pitchFamily="34" charset="0"/>
                        </a:rPr>
                        <a:t> Arweinyddiaeth</a:t>
                      </a:r>
                    </a:p>
                    <a:p>
                      <a:r>
                        <a:rPr lang="en-GB" sz="1400" b="1" dirty="0">
                          <a:solidFill>
                            <a:srgbClr val="0070C0"/>
                          </a:solidFill>
                          <a:latin typeface="Arial" panose="020B0604020202020204" pitchFamily="34" charset="0"/>
                          <a:cs typeface="Arial" panose="020B0604020202020204" pitchFamily="34" charset="0"/>
                        </a:rPr>
                        <a:t>Leadership Development Action Plan</a:t>
                      </a:r>
                    </a:p>
                  </a:txBody>
                  <a:tcPr/>
                </a:tc>
                <a:extLst>
                  <a:ext uri="{0D108BD9-81ED-4DB2-BD59-A6C34878D82A}">
                    <a16:rowId xmlns:a16="http://schemas.microsoft.com/office/drawing/2014/main" val="334901912"/>
                  </a:ext>
                </a:extLst>
              </a:tr>
            </a:tbl>
          </a:graphicData>
        </a:graphic>
      </p:graphicFrame>
    </p:spTree>
    <p:extLst>
      <p:ext uri="{BB962C8B-B14F-4D97-AF65-F5344CB8AC3E}">
        <p14:creationId xmlns:p14="http://schemas.microsoft.com/office/powerpoint/2010/main" val="3990440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9055D-6F45-370B-0B97-B4E8EBAB1E4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449938-A050-60AF-9183-553D42D2E2B1}"/>
              </a:ext>
            </a:extLst>
          </p:cNvPr>
          <p:cNvSpPr>
            <a:spLocks noGrp="1"/>
          </p:cNvSpPr>
          <p:nvPr>
            <p:ph type="title"/>
          </p:nvPr>
        </p:nvSpPr>
        <p:spPr>
          <a:xfrm>
            <a:off x="2159794" y="365126"/>
            <a:ext cx="7886700" cy="1325563"/>
          </a:xfrm>
        </p:spPr>
        <p:txBody>
          <a:bodyPr>
            <a:normAutofit/>
          </a:bodyPr>
          <a:lstStyle/>
          <a:p>
            <a:pPr algn="ctr"/>
            <a:r>
              <a:rPr lang="cy-GB" sz="4000" dirty="0">
                <a:latin typeface="Arial" panose="020B0604020202020204" pitchFamily="34" charset="0"/>
                <a:cs typeface="Arial" panose="020B0604020202020204" pitchFamily="34" charset="0"/>
              </a:rPr>
              <a:t>Yr Asesiad Terfynol</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Final</a:t>
            </a:r>
            <a:r>
              <a:rPr lang="cy-GB" sz="4000" dirty="0">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Assessment</a:t>
            </a:r>
            <a:endParaRPr lang="en-GB" sz="27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11B2FF-4007-7376-918F-F3829E96C952}"/>
              </a:ext>
            </a:extLst>
          </p:cNvPr>
          <p:cNvSpPr>
            <a:spLocks noGrp="1"/>
          </p:cNvSpPr>
          <p:nvPr>
            <p:ph sz="half" idx="1"/>
          </p:nvPr>
        </p:nvSpPr>
        <p:spPr>
          <a:xfrm>
            <a:off x="1781908" y="1863970"/>
            <a:ext cx="4237892" cy="4091352"/>
          </a:xfrm>
        </p:spPr>
        <p:txBody>
          <a:bodyPr>
            <a:normAutofit fontScale="85000" lnSpcReduction="20000"/>
          </a:bodyPr>
          <a:lstStyle/>
          <a:p>
            <a:r>
              <a:rPr lang="cy-GB" b="1" dirty="0">
                <a:latin typeface="Arial" panose="020B0604020202020204" pitchFamily="34" charset="0"/>
                <a:cs typeface="Arial" panose="020B0604020202020204" pitchFamily="34" charset="0"/>
              </a:rPr>
              <a:t>Llwybr A</a:t>
            </a:r>
          </a:p>
          <a:p>
            <a:pPr>
              <a:buFontTx/>
              <a:buChar char="-"/>
            </a:pPr>
            <a:r>
              <a:rPr lang="cy-GB" dirty="0">
                <a:latin typeface="Arial" panose="020B0604020202020204" pitchFamily="34" charset="0"/>
                <a:cs typeface="Arial" panose="020B0604020202020204" pitchFamily="34" charset="0"/>
              </a:rPr>
              <a:t>Adroddiad Proffesiynol Myfyriol;</a:t>
            </a:r>
          </a:p>
          <a:p>
            <a:pPr>
              <a:buFontTx/>
              <a:buChar char="-"/>
            </a:pPr>
            <a:r>
              <a:rPr lang="cy-GB" dirty="0">
                <a:latin typeface="Arial" panose="020B0604020202020204" pitchFamily="34" charset="0"/>
                <a:cs typeface="Arial" panose="020B0604020202020204" pitchFamily="34" charset="0"/>
              </a:rPr>
              <a:t>3,000 gair.</a:t>
            </a:r>
          </a:p>
          <a:p>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neu</a:t>
            </a:r>
          </a:p>
          <a:p>
            <a:pPr marL="0" indent="0">
              <a:buNone/>
            </a:pPr>
            <a:endParaRPr lang="cy-GB" dirty="0">
              <a:latin typeface="Arial" panose="020B0604020202020204" pitchFamily="34" charset="0"/>
              <a:cs typeface="Arial" panose="020B0604020202020204" pitchFamily="34" charset="0"/>
            </a:endParaRPr>
          </a:p>
          <a:p>
            <a:r>
              <a:rPr lang="cy-GB" b="1" dirty="0">
                <a:latin typeface="Arial" panose="020B0604020202020204" pitchFamily="34" charset="0"/>
                <a:cs typeface="Arial" panose="020B0604020202020204" pitchFamily="34" charset="0"/>
              </a:rPr>
              <a:t>Llwybr B</a:t>
            </a:r>
          </a:p>
          <a:p>
            <a:pPr>
              <a:buFontTx/>
              <a:buChar char="-"/>
            </a:pPr>
            <a:r>
              <a:rPr lang="cy-GB" dirty="0">
                <a:latin typeface="Arial" panose="020B0604020202020204" pitchFamily="34" charset="0"/>
                <a:cs typeface="Arial" panose="020B0604020202020204" pitchFamily="34" charset="0"/>
              </a:rPr>
              <a:t>Cyflwyniad Proffesiynol;</a:t>
            </a:r>
          </a:p>
          <a:p>
            <a:pPr>
              <a:buFontTx/>
              <a:buChar char="-"/>
            </a:pPr>
            <a:r>
              <a:rPr lang="cy-GB" dirty="0">
                <a:latin typeface="Arial" panose="020B0604020202020204" pitchFamily="34" charset="0"/>
                <a:cs typeface="Arial" panose="020B0604020202020204" pitchFamily="34" charset="0"/>
              </a:rPr>
              <a:t>10 munud;</a:t>
            </a:r>
          </a:p>
          <a:p>
            <a:pPr>
              <a:buFontTx/>
              <a:buChar char="-"/>
            </a:pPr>
            <a:r>
              <a:rPr lang="cy-GB" dirty="0">
                <a:latin typeface="Arial" panose="020B0604020202020204" pitchFamily="34" charset="0"/>
                <a:cs typeface="Arial" panose="020B0604020202020204" pitchFamily="34" charset="0"/>
              </a:rPr>
              <a:t>Sylwebaeth 1,500 gair.</a:t>
            </a:r>
            <a:endParaRPr lang="en-GB" dirty="0"/>
          </a:p>
        </p:txBody>
      </p:sp>
      <p:sp>
        <p:nvSpPr>
          <p:cNvPr id="6" name="Content Placeholder 5">
            <a:extLst>
              <a:ext uri="{FF2B5EF4-FFF2-40B4-BE49-F238E27FC236}">
                <a16:creationId xmlns:a16="http://schemas.microsoft.com/office/drawing/2014/main" id="{75CFD853-9CEC-0F88-31C1-0FFBD30B3CA9}"/>
              </a:ext>
            </a:extLst>
          </p:cNvPr>
          <p:cNvSpPr>
            <a:spLocks noGrp="1"/>
          </p:cNvSpPr>
          <p:nvPr>
            <p:ph sz="half" idx="2"/>
          </p:nvPr>
        </p:nvSpPr>
        <p:spPr>
          <a:xfrm>
            <a:off x="6172200" y="1863969"/>
            <a:ext cx="4237892" cy="4091354"/>
          </a:xfrm>
        </p:spPr>
        <p:txBody>
          <a:bodyPr>
            <a:normAutofit fontScale="85000" lnSpcReduction="20000"/>
          </a:bodyPr>
          <a:lstStyle/>
          <a:p>
            <a:r>
              <a:rPr lang="cy-GB" b="1" dirty="0" err="1">
                <a:solidFill>
                  <a:srgbClr val="0070C0"/>
                </a:solidFill>
                <a:latin typeface="Arial" panose="020B0604020202020204" pitchFamily="34" charset="0"/>
                <a:cs typeface="Arial" panose="020B0604020202020204" pitchFamily="34" charset="0"/>
              </a:rPr>
              <a:t>Route</a:t>
            </a:r>
            <a:r>
              <a:rPr lang="cy-GB" b="1" dirty="0">
                <a:solidFill>
                  <a:srgbClr val="0070C0"/>
                </a:solidFill>
                <a:latin typeface="Arial" panose="020B0604020202020204" pitchFamily="34" charset="0"/>
                <a:cs typeface="Arial" panose="020B0604020202020204" pitchFamily="34" charset="0"/>
              </a:rPr>
              <a:t> A</a:t>
            </a:r>
          </a:p>
          <a:p>
            <a:pPr>
              <a:buFontTx/>
              <a:buChar char="-"/>
            </a:pPr>
            <a:r>
              <a:rPr lang="cy-GB" dirty="0" err="1">
                <a:solidFill>
                  <a:srgbClr val="0070C0"/>
                </a:solidFill>
                <a:latin typeface="Arial" panose="020B0604020202020204" pitchFamily="34" charset="0"/>
                <a:cs typeface="Arial" panose="020B0604020202020204" pitchFamily="34" charset="0"/>
              </a:rPr>
              <a:t>Reflective</a:t>
            </a:r>
            <a:r>
              <a:rPr lang="cy-GB" dirty="0">
                <a:solidFill>
                  <a:srgbClr val="0070C0"/>
                </a:solidFill>
                <a:latin typeface="Arial" panose="020B0604020202020204" pitchFamily="34" charset="0"/>
                <a:cs typeface="Arial" panose="020B0604020202020204" pitchFamily="34" charset="0"/>
              </a:rPr>
              <a:t> Professional </a:t>
            </a:r>
            <a:r>
              <a:rPr lang="cy-GB" dirty="0" err="1">
                <a:solidFill>
                  <a:srgbClr val="0070C0"/>
                </a:solidFill>
                <a:latin typeface="Arial" panose="020B0604020202020204" pitchFamily="34" charset="0"/>
                <a:cs typeface="Arial" panose="020B0604020202020204" pitchFamily="34" charset="0"/>
              </a:rPr>
              <a:t>Account</a:t>
            </a:r>
            <a:r>
              <a:rPr lang="cy-GB" dirty="0">
                <a:solidFill>
                  <a:srgbClr val="0070C0"/>
                </a:solidFill>
                <a:latin typeface="Arial" panose="020B0604020202020204" pitchFamily="34" charset="0"/>
                <a:cs typeface="Arial" panose="020B0604020202020204" pitchFamily="34" charset="0"/>
              </a:rPr>
              <a:t>;</a:t>
            </a:r>
          </a:p>
          <a:p>
            <a:pPr>
              <a:buFontTx/>
              <a:buChar char="-"/>
            </a:pPr>
            <a:r>
              <a:rPr lang="cy-GB" dirty="0">
                <a:solidFill>
                  <a:srgbClr val="0070C0"/>
                </a:solidFill>
                <a:latin typeface="Arial" panose="020B0604020202020204" pitchFamily="34" charset="0"/>
                <a:cs typeface="Arial" panose="020B0604020202020204" pitchFamily="34" charset="0"/>
              </a:rPr>
              <a:t>3,000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a:t>
            </a:r>
          </a:p>
          <a:p>
            <a:endParaRPr lang="cy-GB" dirty="0">
              <a:solidFill>
                <a:srgbClr val="0070C0"/>
              </a:solidFill>
              <a:latin typeface="Arial" panose="020B0604020202020204" pitchFamily="34" charset="0"/>
              <a:cs typeface="Arial" panose="020B0604020202020204" pitchFamily="34" charset="0"/>
            </a:endParaRPr>
          </a:p>
          <a:p>
            <a:pPr marL="0" indent="0">
              <a:buNone/>
            </a:pPr>
            <a:r>
              <a:rPr lang="cy-GB" dirty="0">
                <a:solidFill>
                  <a:srgbClr val="0070C0"/>
                </a:solidFill>
                <a:latin typeface="Arial" panose="020B0604020202020204" pitchFamily="34" charset="0"/>
                <a:cs typeface="Arial" panose="020B0604020202020204" pitchFamily="34" charset="0"/>
              </a:rPr>
              <a:t>or</a:t>
            </a:r>
          </a:p>
          <a:p>
            <a:pPr marL="0" indent="0">
              <a:buNone/>
            </a:pPr>
            <a:endParaRPr lang="cy-GB" dirty="0">
              <a:solidFill>
                <a:srgbClr val="0070C0"/>
              </a:solidFill>
              <a:latin typeface="Arial" panose="020B0604020202020204" pitchFamily="34" charset="0"/>
              <a:cs typeface="Arial" panose="020B0604020202020204" pitchFamily="34" charset="0"/>
            </a:endParaRPr>
          </a:p>
          <a:p>
            <a:r>
              <a:rPr lang="cy-GB" b="1" dirty="0" err="1">
                <a:solidFill>
                  <a:srgbClr val="0070C0"/>
                </a:solidFill>
                <a:latin typeface="Arial" panose="020B0604020202020204" pitchFamily="34" charset="0"/>
                <a:cs typeface="Arial" panose="020B0604020202020204" pitchFamily="34" charset="0"/>
              </a:rPr>
              <a:t>Route</a:t>
            </a:r>
            <a:r>
              <a:rPr lang="cy-GB" b="1" dirty="0">
                <a:solidFill>
                  <a:srgbClr val="0070C0"/>
                </a:solidFill>
                <a:latin typeface="Arial" panose="020B0604020202020204" pitchFamily="34" charset="0"/>
                <a:cs typeface="Arial" panose="020B0604020202020204" pitchFamily="34" charset="0"/>
              </a:rPr>
              <a:t> B</a:t>
            </a:r>
          </a:p>
          <a:p>
            <a:pPr>
              <a:buFontTx/>
              <a:buChar char="-"/>
            </a:pPr>
            <a:r>
              <a:rPr lang="cy-GB" dirty="0">
                <a:solidFill>
                  <a:srgbClr val="0070C0"/>
                </a:solidFill>
                <a:latin typeface="Arial" panose="020B0604020202020204" pitchFamily="34" charset="0"/>
                <a:cs typeface="Arial" panose="020B0604020202020204" pitchFamily="34" charset="0"/>
              </a:rPr>
              <a:t>Professional </a:t>
            </a:r>
            <a:r>
              <a:rPr lang="cy-GB" dirty="0" err="1">
                <a:solidFill>
                  <a:srgbClr val="0070C0"/>
                </a:solidFill>
                <a:latin typeface="Arial" panose="020B0604020202020204" pitchFamily="34" charset="0"/>
                <a:cs typeface="Arial" panose="020B0604020202020204" pitchFamily="34" charset="0"/>
              </a:rPr>
              <a:t>Presentation</a:t>
            </a:r>
            <a:r>
              <a:rPr lang="cy-GB" dirty="0">
                <a:solidFill>
                  <a:srgbClr val="0070C0"/>
                </a:solidFill>
                <a:latin typeface="Arial" panose="020B0604020202020204" pitchFamily="34" charset="0"/>
                <a:cs typeface="Arial" panose="020B0604020202020204" pitchFamily="34" charset="0"/>
              </a:rPr>
              <a:t>;</a:t>
            </a:r>
          </a:p>
          <a:p>
            <a:pPr>
              <a:buFontTx/>
              <a:buChar char="-"/>
            </a:pPr>
            <a:r>
              <a:rPr lang="cy-GB" dirty="0">
                <a:solidFill>
                  <a:srgbClr val="0070C0"/>
                </a:solidFill>
                <a:latin typeface="Arial" panose="020B0604020202020204" pitchFamily="34" charset="0"/>
                <a:cs typeface="Arial" panose="020B0604020202020204" pitchFamily="34" charset="0"/>
              </a:rPr>
              <a:t>10 </a:t>
            </a:r>
            <a:r>
              <a:rPr lang="cy-GB" dirty="0" err="1">
                <a:solidFill>
                  <a:srgbClr val="0070C0"/>
                </a:solidFill>
                <a:latin typeface="Arial" panose="020B0604020202020204" pitchFamily="34" charset="0"/>
                <a:cs typeface="Arial" panose="020B0604020202020204" pitchFamily="34" charset="0"/>
              </a:rPr>
              <a:t>minutes</a:t>
            </a:r>
            <a:r>
              <a:rPr lang="cy-GB" dirty="0">
                <a:solidFill>
                  <a:srgbClr val="0070C0"/>
                </a:solidFill>
                <a:latin typeface="Arial" panose="020B0604020202020204" pitchFamily="34" charset="0"/>
                <a:cs typeface="Arial" panose="020B0604020202020204" pitchFamily="34" charset="0"/>
              </a:rPr>
              <a:t>;</a:t>
            </a:r>
          </a:p>
          <a:p>
            <a:pPr>
              <a:buFontTx/>
              <a:buChar char="-"/>
            </a:pPr>
            <a:r>
              <a:rPr lang="cy-GB" dirty="0" err="1">
                <a:solidFill>
                  <a:srgbClr val="0070C0"/>
                </a:solidFill>
                <a:latin typeface="Arial" panose="020B0604020202020204" pitchFamily="34" charset="0"/>
                <a:cs typeface="Arial" panose="020B0604020202020204" pitchFamily="34" charset="0"/>
              </a:rPr>
              <a:t>Commentary</a:t>
            </a:r>
            <a:r>
              <a:rPr lang="cy-GB" dirty="0">
                <a:solidFill>
                  <a:srgbClr val="0070C0"/>
                </a:solidFill>
                <a:latin typeface="Arial" panose="020B0604020202020204" pitchFamily="34" charset="0"/>
                <a:cs typeface="Arial" panose="020B0604020202020204" pitchFamily="34" charset="0"/>
              </a:rPr>
              <a:t> 1,500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a:t>
            </a:r>
            <a:endParaRPr lang="en-GB" dirty="0">
              <a:solidFill>
                <a:srgbClr val="0070C0"/>
              </a:solidFill>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3898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24DE2-E2C1-4570-DEDC-BBB786B9B2C4}"/>
              </a:ext>
            </a:extLst>
          </p:cNvPr>
          <p:cNvSpPr>
            <a:spLocks noGrp="1"/>
          </p:cNvSpPr>
          <p:nvPr>
            <p:ph type="title"/>
          </p:nvPr>
        </p:nvSpPr>
        <p:spPr/>
        <p:txBody>
          <a:bodyPr/>
          <a:lstStyle/>
          <a:p>
            <a:r>
              <a:rPr lang="en-GB" dirty="0" err="1"/>
              <a:t>Toriad</a:t>
            </a:r>
            <a:r>
              <a:rPr lang="en-GB" dirty="0"/>
              <a:t>/ </a:t>
            </a:r>
            <a:r>
              <a:rPr lang="en-GB" dirty="0">
                <a:solidFill>
                  <a:schemeClr val="accent1">
                    <a:lumMod val="75000"/>
                  </a:schemeClr>
                </a:solidFill>
              </a:rPr>
              <a:t>Break</a:t>
            </a:r>
            <a:endParaRPr lang="en-US" dirty="0">
              <a:solidFill>
                <a:schemeClr val="accent1">
                  <a:lumMod val="75000"/>
                </a:schemeClr>
              </a:solidFill>
            </a:endParaRPr>
          </a:p>
        </p:txBody>
      </p:sp>
      <p:pic>
        <p:nvPicPr>
          <p:cNvPr id="5" name="Picture 4" descr="Break time - Free food and restaurant icons">
            <a:extLst>
              <a:ext uri="{FF2B5EF4-FFF2-40B4-BE49-F238E27FC236}">
                <a16:creationId xmlns:a16="http://schemas.microsoft.com/office/drawing/2014/main" id="{87D285F1-8E0F-AEFA-52D5-5676C2D68C31}"/>
              </a:ext>
            </a:extLst>
          </p:cNvPr>
          <p:cNvPicPr>
            <a:picLocks noChangeAspect="1"/>
          </p:cNvPicPr>
          <p:nvPr/>
        </p:nvPicPr>
        <p:blipFill>
          <a:blip r:embed="rId3"/>
          <a:stretch>
            <a:fillRect/>
          </a:stretch>
        </p:blipFill>
        <p:spPr>
          <a:xfrm>
            <a:off x="3657259" y="990259"/>
            <a:ext cx="4877481" cy="4877481"/>
          </a:xfrm>
          <a:prstGeom prst="rect">
            <a:avLst/>
          </a:prstGeom>
        </p:spPr>
      </p:pic>
    </p:spTree>
    <p:extLst>
      <p:ext uri="{BB962C8B-B14F-4D97-AF65-F5344CB8AC3E}">
        <p14:creationId xmlns:p14="http://schemas.microsoft.com/office/powerpoint/2010/main" val="2323079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65162-8D67-5699-217A-4E6E5AC8B853}"/>
              </a:ext>
            </a:extLst>
          </p:cNvPr>
          <p:cNvSpPr>
            <a:spLocks noGrp="1"/>
          </p:cNvSpPr>
          <p:nvPr>
            <p:ph type="title"/>
          </p:nvPr>
        </p:nvSpPr>
        <p:spPr/>
        <p:txBody>
          <a:bodyPr/>
          <a:lstStyle/>
          <a:p>
            <a:r>
              <a:rPr lang="en-GB" dirty="0"/>
              <a:t>Polisi </a:t>
            </a:r>
            <a:r>
              <a:rPr lang="en-GB" dirty="0" err="1"/>
              <a:t>Ymgysylltu</a:t>
            </a:r>
            <a:r>
              <a:rPr lang="en-GB" dirty="0"/>
              <a:t> </a:t>
            </a:r>
            <a:r>
              <a:rPr lang="en-GB" dirty="0" err="1"/>
              <a:t>a’r</a:t>
            </a:r>
            <a:r>
              <a:rPr lang="en-GB" dirty="0"/>
              <a:t> </a:t>
            </a:r>
            <a:r>
              <a:rPr lang="en-GB" dirty="0" err="1"/>
              <a:t>rhaglen</a:t>
            </a:r>
            <a:br>
              <a:rPr lang="en-GB" dirty="0"/>
            </a:br>
            <a:r>
              <a:rPr lang="en-GB" dirty="0">
                <a:solidFill>
                  <a:schemeClr val="accent1">
                    <a:lumMod val="75000"/>
                  </a:schemeClr>
                </a:solidFill>
              </a:rPr>
              <a:t>Engagement with programme policy</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09D0E240-CBA2-C669-A7E2-83D54BDFBB9D}"/>
              </a:ext>
            </a:extLst>
          </p:cNvPr>
          <p:cNvSpPr>
            <a:spLocks noGrp="1"/>
          </p:cNvSpPr>
          <p:nvPr>
            <p:ph sz="half" idx="1"/>
          </p:nvPr>
        </p:nvSpPr>
        <p:spPr>
          <a:xfrm>
            <a:off x="838200" y="2009923"/>
            <a:ext cx="5156200" cy="3809862"/>
          </a:xfrm>
        </p:spPr>
        <p:txBody>
          <a:bodyPr vert="horz" lIns="91440" tIns="45720" rIns="91440" bIns="45720" rtlCol="0" anchor="t">
            <a:normAutofit/>
          </a:bodyPr>
          <a:lstStyle/>
          <a:p>
            <a:pPr marL="342900" lvl="0" indent="-342900" fontAlgn="t"/>
            <a:r>
              <a:rPr lang="en-US" dirty="0"/>
              <a:t>Mynychu a chymryd rhan mewn sesiynau</a:t>
            </a:r>
          </a:p>
          <a:p>
            <a:pPr marL="342900" lvl="0" indent="-342900" fontAlgn="t"/>
            <a:r>
              <a:rPr lang="en-US" dirty="0" err="1"/>
              <a:t>Cyfathrebu</a:t>
            </a:r>
            <a:r>
              <a:rPr lang="en-US" dirty="0"/>
              <a:t> </a:t>
            </a:r>
            <a:r>
              <a:rPr lang="en-US" dirty="0" err="1"/>
              <a:t>unrhyw</a:t>
            </a:r>
            <a:r>
              <a:rPr lang="en-US" dirty="0"/>
              <a:t> </a:t>
            </a:r>
            <a:r>
              <a:rPr lang="en-US" dirty="0" err="1"/>
              <a:t>bryderon</a:t>
            </a:r>
            <a:r>
              <a:rPr lang="en-US" dirty="0"/>
              <a:t> </a:t>
            </a:r>
            <a:r>
              <a:rPr lang="en-US" dirty="0" err="1"/>
              <a:t>yn</a:t>
            </a:r>
            <a:r>
              <a:rPr lang="en-US" dirty="0"/>
              <a:t> </a:t>
            </a:r>
            <a:r>
              <a:rPr lang="en-US" dirty="0" err="1"/>
              <a:t>gynnar</a:t>
            </a:r>
            <a:endParaRPr lang="en-US" dirty="0"/>
          </a:p>
          <a:p>
            <a:pPr marL="342900" lvl="0" indent="-342900" fontAlgn="t"/>
            <a:r>
              <a:rPr lang="en-US" dirty="0"/>
              <a:t>Cymryd cyfrifoldeb am eich dysgu</a:t>
            </a:r>
          </a:p>
          <a:p>
            <a:pPr marL="342900" indent="-342900" fontAlgn="t"/>
            <a:r>
              <a:rPr lang="en-US" dirty="0" err="1"/>
              <a:t>Ymateb</a:t>
            </a:r>
            <a:r>
              <a:rPr lang="en-US" dirty="0"/>
              <a:t> </a:t>
            </a:r>
            <a:r>
              <a:rPr lang="en-US" dirty="0" err="1"/>
              <a:t>i</a:t>
            </a:r>
            <a:r>
              <a:rPr lang="en-US" dirty="0"/>
              <a:t> </a:t>
            </a:r>
            <a:r>
              <a:rPr lang="en-US" dirty="0" err="1"/>
              <a:t>ebyst</a:t>
            </a:r>
          </a:p>
          <a:p>
            <a:endParaRPr lang="en-US" dirty="0"/>
          </a:p>
        </p:txBody>
      </p:sp>
      <p:sp>
        <p:nvSpPr>
          <p:cNvPr id="4" name="Content Placeholder 3">
            <a:extLst>
              <a:ext uri="{FF2B5EF4-FFF2-40B4-BE49-F238E27FC236}">
                <a16:creationId xmlns:a16="http://schemas.microsoft.com/office/drawing/2014/main" id="{9F3CBB0D-5E37-4AD8-9106-B74F874A9FB3}"/>
              </a:ext>
            </a:extLst>
          </p:cNvPr>
          <p:cNvSpPr>
            <a:spLocks noGrp="1"/>
          </p:cNvSpPr>
          <p:nvPr>
            <p:ph sz="half" idx="2"/>
          </p:nvPr>
        </p:nvSpPr>
        <p:spPr>
          <a:xfrm>
            <a:off x="6197600" y="2009923"/>
            <a:ext cx="5156200" cy="3809862"/>
          </a:xfrm>
        </p:spPr>
        <p:txBody>
          <a:bodyPr/>
          <a:lstStyle/>
          <a:p>
            <a:pPr marL="342900" lvl="0" indent="-342900" fontAlgn="t"/>
            <a:r>
              <a:rPr lang="en-US" dirty="0">
                <a:solidFill>
                  <a:schemeClr val="accent1">
                    <a:lumMod val="75000"/>
                  </a:schemeClr>
                </a:solidFill>
              </a:rPr>
              <a:t>Attend and engage in sessions</a:t>
            </a:r>
          </a:p>
          <a:p>
            <a:pPr marL="342900" lvl="0" indent="-342900" fontAlgn="t"/>
            <a:r>
              <a:rPr lang="en-US" dirty="0">
                <a:solidFill>
                  <a:schemeClr val="accent1">
                    <a:lumMod val="75000"/>
                  </a:schemeClr>
                </a:solidFill>
              </a:rPr>
              <a:t>Communicate any concerns early</a:t>
            </a:r>
          </a:p>
          <a:p>
            <a:pPr marL="342900" lvl="0" indent="-342900" fontAlgn="t"/>
            <a:r>
              <a:rPr lang="en-US" dirty="0">
                <a:solidFill>
                  <a:schemeClr val="accent1">
                    <a:lumMod val="75000"/>
                  </a:schemeClr>
                </a:solidFill>
              </a:rPr>
              <a:t>Take responsibility for your learning</a:t>
            </a:r>
          </a:p>
          <a:p>
            <a:pPr marL="342900" lvl="0" indent="-342900" fontAlgn="t"/>
            <a:r>
              <a:rPr lang="en-US" dirty="0">
                <a:solidFill>
                  <a:schemeClr val="accent1">
                    <a:lumMod val="75000"/>
                  </a:schemeClr>
                </a:solidFill>
              </a:rPr>
              <a:t>Responding to emails</a:t>
            </a:r>
          </a:p>
          <a:p>
            <a:endParaRPr lang="en-US" dirty="0"/>
          </a:p>
        </p:txBody>
      </p:sp>
    </p:spTree>
    <p:extLst>
      <p:ext uri="{BB962C8B-B14F-4D97-AF65-F5344CB8AC3E}">
        <p14:creationId xmlns:p14="http://schemas.microsoft.com/office/powerpoint/2010/main" val="118968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86D09-1643-1010-6C73-34E05ADB669D}"/>
              </a:ext>
            </a:extLst>
          </p:cNvPr>
          <p:cNvSpPr>
            <a:spLocks noGrp="1"/>
          </p:cNvSpPr>
          <p:nvPr>
            <p:ph type="title"/>
          </p:nvPr>
        </p:nvSpPr>
        <p:spPr/>
        <p:txBody>
          <a:bodyPr>
            <a:normAutofit/>
          </a:bodyPr>
          <a:lstStyle/>
          <a:p>
            <a:pPr algn="ctr"/>
            <a:r>
              <a:rPr lang="en-US" b="1">
                <a:latin typeface="Arial" panose="020B0604020202020204" pitchFamily="34" charset="0"/>
                <a:cs typeface="Arial" panose="020B0604020202020204" pitchFamily="34" charset="0"/>
              </a:rPr>
              <a:t>Polisi </a:t>
            </a:r>
            <a:r>
              <a:rPr lang="en-US" b="1" err="1">
                <a:latin typeface="Arial" panose="020B0604020202020204" pitchFamily="34" charset="0"/>
                <a:cs typeface="Arial" panose="020B0604020202020204" pitchFamily="34" charset="0"/>
              </a:rPr>
              <a:t>Ymgysylltu</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Myfyrwyr</a:t>
            </a:r>
            <a:r>
              <a:rPr lang="en-US" b="1">
                <a:latin typeface="Arial" panose="020B0604020202020204" pitchFamily="34" charset="0"/>
                <a:cs typeface="Arial" panose="020B0604020202020204" pitchFamily="34" charset="0"/>
              </a:rPr>
              <a:t>/</a:t>
            </a:r>
            <a:br>
              <a:rPr lang="en-US" b="1">
                <a:latin typeface="Arial" panose="020B0604020202020204" pitchFamily="34" charset="0"/>
                <a:cs typeface="Arial" panose="020B0604020202020204" pitchFamily="34" charset="0"/>
              </a:rPr>
            </a:br>
            <a:r>
              <a:rPr lang="en-US" b="1">
                <a:solidFill>
                  <a:schemeClr val="accent1">
                    <a:lumMod val="75000"/>
                  </a:schemeClr>
                </a:solidFill>
                <a:latin typeface="Arial" panose="020B0604020202020204" pitchFamily="34" charset="0"/>
                <a:cs typeface="Arial" panose="020B0604020202020204" pitchFamily="34" charset="0"/>
              </a:rPr>
              <a:t>Student Engagement Policy</a:t>
            </a:r>
          </a:p>
        </p:txBody>
      </p:sp>
      <p:sp>
        <p:nvSpPr>
          <p:cNvPr id="3" name="Content Placeholder 2">
            <a:extLst>
              <a:ext uri="{FF2B5EF4-FFF2-40B4-BE49-F238E27FC236}">
                <a16:creationId xmlns:a16="http://schemas.microsoft.com/office/drawing/2014/main" id="{7622DFB7-ED3F-8533-994C-136649E08DCC}"/>
              </a:ext>
            </a:extLst>
          </p:cNvPr>
          <p:cNvSpPr>
            <a:spLocks noGrp="1"/>
          </p:cNvSpPr>
          <p:nvPr>
            <p:ph sz="half" idx="1"/>
          </p:nvPr>
        </p:nvSpPr>
        <p:spPr>
          <a:xfrm>
            <a:off x="2036093" y="1844824"/>
            <a:ext cx="8119814" cy="3809862"/>
          </a:xfrm>
        </p:spPr>
        <p:txBody>
          <a:bodyPr vert="horz" lIns="91440" tIns="45720" rIns="91440" bIns="45720" rtlCol="0" anchor="t">
            <a:normAutofit/>
          </a:bodyPr>
          <a:lstStyle/>
          <a:p>
            <a:pPr marL="0" indent="0" algn="ctr">
              <a:buNone/>
            </a:pPr>
            <a:r>
              <a:rPr lang="en-US">
                <a:cs typeface="Calibri" panose="020F0502020204030204"/>
                <a:hlinkClick r:id="rId2"/>
              </a:rPr>
              <a:t>Polisi </a:t>
            </a:r>
            <a:r>
              <a:rPr lang="en-US" err="1">
                <a:cs typeface="Calibri" panose="020F0502020204030204"/>
                <a:hlinkClick r:id="rId2"/>
              </a:rPr>
              <a:t>Ymgysylltu</a:t>
            </a:r>
            <a:endParaRPr lang="en-US">
              <a:cs typeface="Calibri" panose="020F0502020204030204"/>
            </a:endParaRPr>
          </a:p>
          <a:p>
            <a:pPr marL="0" indent="0" algn="ctr">
              <a:buNone/>
            </a:pPr>
            <a:r>
              <a:rPr lang="en-US">
                <a:cs typeface="Calibri"/>
                <a:hlinkClick r:id="rId3"/>
              </a:rPr>
              <a:t>Engagement Policy</a:t>
            </a:r>
            <a:endParaRPr lang="en-US">
              <a:cs typeface="Calibri" panose="020F0502020204030204"/>
            </a:endParaRPr>
          </a:p>
          <a:p>
            <a:pPr marL="0" indent="0">
              <a:buNone/>
            </a:pPr>
            <a:endParaRPr lang="en-US">
              <a:cs typeface="Calibri" panose="020F0502020204030204"/>
            </a:endParaRPr>
          </a:p>
        </p:txBody>
      </p:sp>
      <p:pic>
        <p:nvPicPr>
          <p:cNvPr id="6" name="Picture 5">
            <a:hlinkClick r:id="rId2"/>
            <a:extLst>
              <a:ext uri="{FF2B5EF4-FFF2-40B4-BE49-F238E27FC236}">
                <a16:creationId xmlns:a16="http://schemas.microsoft.com/office/drawing/2014/main" id="{BC5BD21B-1EBB-F23C-1455-BA726C5FE203}"/>
              </a:ext>
            </a:extLst>
          </p:cNvPr>
          <p:cNvPicPr>
            <a:picLocks noChangeAspect="1"/>
          </p:cNvPicPr>
          <p:nvPr/>
        </p:nvPicPr>
        <p:blipFill>
          <a:blip r:embed="rId4"/>
          <a:stretch>
            <a:fillRect/>
          </a:stretch>
        </p:blipFill>
        <p:spPr>
          <a:xfrm>
            <a:off x="3071664" y="2924945"/>
            <a:ext cx="2157332" cy="2621147"/>
          </a:xfrm>
          <a:prstGeom prst="rect">
            <a:avLst/>
          </a:prstGeom>
        </p:spPr>
      </p:pic>
      <p:pic>
        <p:nvPicPr>
          <p:cNvPr id="8" name="Picture 7">
            <a:hlinkClick r:id="rId3"/>
            <a:extLst>
              <a:ext uri="{FF2B5EF4-FFF2-40B4-BE49-F238E27FC236}">
                <a16:creationId xmlns:a16="http://schemas.microsoft.com/office/drawing/2014/main" id="{4FDF6450-3438-2630-69D6-1C9AEEB66337}"/>
              </a:ext>
            </a:extLst>
          </p:cNvPr>
          <p:cNvPicPr>
            <a:picLocks noChangeAspect="1"/>
          </p:cNvPicPr>
          <p:nvPr/>
        </p:nvPicPr>
        <p:blipFill>
          <a:blip r:embed="rId5"/>
          <a:stretch>
            <a:fillRect/>
          </a:stretch>
        </p:blipFill>
        <p:spPr>
          <a:xfrm>
            <a:off x="6888089" y="2924944"/>
            <a:ext cx="2161791" cy="2621147"/>
          </a:xfrm>
          <a:prstGeom prst="rect">
            <a:avLst/>
          </a:prstGeom>
        </p:spPr>
      </p:pic>
    </p:spTree>
    <p:extLst>
      <p:ext uri="{BB962C8B-B14F-4D97-AF65-F5344CB8AC3E}">
        <p14:creationId xmlns:p14="http://schemas.microsoft.com/office/powerpoint/2010/main" val="1328721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CA531-9822-3F2E-9FEF-647802CADD5D}"/>
              </a:ext>
            </a:extLst>
          </p:cNvPr>
          <p:cNvSpPr>
            <a:spLocks noGrp="1"/>
          </p:cNvSpPr>
          <p:nvPr>
            <p:ph type="title"/>
          </p:nvPr>
        </p:nvSpPr>
        <p:spPr/>
        <p:txBody>
          <a:bodyPr/>
          <a:lstStyle/>
          <a:p>
            <a:r>
              <a:rPr lang="en-GB" dirty="0" err="1"/>
              <a:t>Canllawiau</a:t>
            </a:r>
            <a:r>
              <a:rPr lang="en-GB" dirty="0"/>
              <a:t> Harvard</a:t>
            </a:r>
            <a:br>
              <a:rPr lang="en-GB" dirty="0"/>
            </a:br>
            <a:r>
              <a:rPr lang="en-GB" dirty="0" err="1">
                <a:solidFill>
                  <a:schemeClr val="accent1">
                    <a:lumMod val="75000"/>
                  </a:schemeClr>
                </a:solidFill>
              </a:rPr>
              <a:t>Harvard</a:t>
            </a:r>
            <a:r>
              <a:rPr lang="en-GB" dirty="0">
                <a:solidFill>
                  <a:schemeClr val="accent1">
                    <a:lumMod val="75000"/>
                  </a:schemeClr>
                </a:solidFill>
              </a:rPr>
              <a:t> guide</a:t>
            </a:r>
            <a:endParaRPr lang="en-US" dirty="0"/>
          </a:p>
        </p:txBody>
      </p:sp>
      <p:sp>
        <p:nvSpPr>
          <p:cNvPr id="3" name="Content Placeholder 2">
            <a:extLst>
              <a:ext uri="{FF2B5EF4-FFF2-40B4-BE49-F238E27FC236}">
                <a16:creationId xmlns:a16="http://schemas.microsoft.com/office/drawing/2014/main" id="{5E7A4896-F1E7-CAB3-6F10-6B7E01A4BC54}"/>
              </a:ext>
            </a:extLst>
          </p:cNvPr>
          <p:cNvSpPr>
            <a:spLocks noGrp="1"/>
          </p:cNvSpPr>
          <p:nvPr>
            <p:ph sz="half" idx="1"/>
          </p:nvPr>
        </p:nvSpPr>
        <p:spPr/>
        <p:txBody>
          <a:bodyPr/>
          <a:lstStyle/>
          <a:p>
            <a:pPr marL="342900" lvl="0" indent="-342900" fontAlgn="t"/>
            <a:r>
              <a:rPr lang="en-US" dirty="0" err="1"/>
              <a:t>Cydnabyddwch</a:t>
            </a:r>
            <a:r>
              <a:rPr lang="en-US" dirty="0"/>
              <a:t> bob </a:t>
            </a:r>
            <a:r>
              <a:rPr lang="en-US" dirty="0" err="1"/>
              <a:t>ffynhonnell</a:t>
            </a:r>
            <a:r>
              <a:rPr lang="en-US" dirty="0"/>
              <a:t> a </a:t>
            </a:r>
            <a:r>
              <a:rPr lang="en-US" dirty="0" err="1"/>
              <a:t>ddefnyddiwch</a:t>
            </a:r>
            <a:endParaRPr lang="en-US" dirty="0"/>
          </a:p>
          <a:p>
            <a:pPr marL="342900" lvl="0" indent="-342900" fontAlgn="t"/>
            <a:r>
              <a:rPr lang="en-US" dirty="0" err="1"/>
              <a:t>Defnyddiwch</a:t>
            </a:r>
            <a:r>
              <a:rPr lang="en-US" dirty="0"/>
              <a:t> </a:t>
            </a:r>
            <a:r>
              <a:rPr lang="en-US" dirty="0" err="1"/>
              <a:t>gyfeiriadau</a:t>
            </a:r>
            <a:r>
              <a:rPr lang="en-US" dirty="0"/>
              <a:t> </a:t>
            </a:r>
            <a:r>
              <a:rPr lang="en-US" dirty="0" err="1"/>
              <a:t>yn</a:t>
            </a:r>
            <a:r>
              <a:rPr lang="en-US" dirty="0"/>
              <a:t> y </a:t>
            </a:r>
            <a:r>
              <a:rPr lang="en-US" dirty="0" err="1"/>
              <a:t>testun</a:t>
            </a:r>
            <a:r>
              <a:rPr lang="en-US" dirty="0"/>
              <a:t> a </a:t>
            </a:r>
            <a:r>
              <a:rPr lang="en-US" dirty="0" err="1"/>
              <a:t>rhestr</a:t>
            </a:r>
            <a:r>
              <a:rPr lang="en-US" dirty="0"/>
              <a:t> </a:t>
            </a:r>
            <a:r>
              <a:rPr lang="en-US" dirty="0" err="1"/>
              <a:t>gyfeiriadau</a:t>
            </a:r>
            <a:endParaRPr lang="en-US" dirty="0"/>
          </a:p>
          <a:p>
            <a:pPr marL="342900" lvl="0" indent="-342900" fontAlgn="t"/>
            <a:r>
              <a:rPr lang="en-US" dirty="0"/>
              <a:t>Yn </a:t>
            </a:r>
            <a:r>
              <a:rPr lang="en-US" dirty="0" err="1"/>
              <a:t>helpu</a:t>
            </a:r>
            <a:r>
              <a:rPr lang="en-US" dirty="0"/>
              <a:t> </a:t>
            </a:r>
            <a:r>
              <a:rPr lang="en-US" dirty="0" err="1"/>
              <a:t>i</a:t>
            </a:r>
            <a:r>
              <a:rPr lang="en-US" dirty="0"/>
              <a:t> </a:t>
            </a:r>
            <a:r>
              <a:rPr lang="en-US" dirty="0" err="1"/>
              <a:t>osgoi</a:t>
            </a:r>
            <a:r>
              <a:rPr lang="en-US" dirty="0"/>
              <a:t> </a:t>
            </a:r>
            <a:r>
              <a:rPr lang="en-US" dirty="0" err="1"/>
              <a:t>llên-ladrad</a:t>
            </a:r>
            <a:endParaRPr lang="en-US" dirty="0"/>
          </a:p>
          <a:p>
            <a:pPr marL="342900" lvl="0" indent="-342900" fontAlgn="t"/>
            <a:r>
              <a:rPr lang="en-US" dirty="0" err="1"/>
              <a:t>Dilynwch</a:t>
            </a:r>
            <a:r>
              <a:rPr lang="en-US" dirty="0"/>
              <a:t> </a:t>
            </a:r>
            <a:r>
              <a:rPr lang="en-US" dirty="0" err="1"/>
              <a:t>arddull</a:t>
            </a:r>
            <a:r>
              <a:rPr lang="en-US" dirty="0"/>
              <a:t> Harvard (Cite Them Right) </a:t>
            </a:r>
            <a:r>
              <a:rPr lang="en-US" dirty="0" err="1"/>
              <a:t>ym</a:t>
            </a:r>
            <a:r>
              <a:rPr lang="en-US" dirty="0"/>
              <a:t> </a:t>
            </a:r>
            <a:r>
              <a:rPr lang="en-US" dirty="0" err="1"/>
              <a:t>mhob</a:t>
            </a:r>
            <a:r>
              <a:rPr lang="en-US" dirty="0"/>
              <a:t> </a:t>
            </a:r>
            <a:r>
              <a:rPr lang="en-US" dirty="0" err="1"/>
              <a:t>aseiniad</a:t>
            </a:r>
            <a:endParaRPr lang="en-US" dirty="0"/>
          </a:p>
          <a:p>
            <a:endParaRPr lang="en-US" dirty="0"/>
          </a:p>
        </p:txBody>
      </p:sp>
      <p:sp>
        <p:nvSpPr>
          <p:cNvPr id="4" name="Content Placeholder 3">
            <a:extLst>
              <a:ext uri="{FF2B5EF4-FFF2-40B4-BE49-F238E27FC236}">
                <a16:creationId xmlns:a16="http://schemas.microsoft.com/office/drawing/2014/main" id="{1EC275A0-EAFE-09F7-DEFF-47ED02456953}"/>
              </a:ext>
            </a:extLst>
          </p:cNvPr>
          <p:cNvSpPr>
            <a:spLocks noGrp="1"/>
          </p:cNvSpPr>
          <p:nvPr>
            <p:ph sz="half" idx="2"/>
          </p:nvPr>
        </p:nvSpPr>
        <p:spPr/>
        <p:txBody>
          <a:bodyPr/>
          <a:lstStyle/>
          <a:p>
            <a:pPr marL="342900" lvl="0" indent="-342900" fontAlgn="t"/>
            <a:r>
              <a:rPr lang="en-US" dirty="0">
                <a:solidFill>
                  <a:schemeClr val="accent1">
                    <a:lumMod val="75000"/>
                  </a:schemeClr>
                </a:solidFill>
              </a:rPr>
              <a:t>Always acknowledge the sources you use</a:t>
            </a:r>
          </a:p>
          <a:p>
            <a:pPr marL="342900" lvl="0" indent="-342900" fontAlgn="t"/>
            <a:r>
              <a:rPr lang="en-US" dirty="0">
                <a:solidFill>
                  <a:schemeClr val="accent1">
                    <a:lumMod val="75000"/>
                  </a:schemeClr>
                </a:solidFill>
              </a:rPr>
              <a:t>Use in-text citations and a reference list</a:t>
            </a:r>
          </a:p>
          <a:p>
            <a:pPr marL="342900" lvl="0" indent="-342900" fontAlgn="t"/>
            <a:r>
              <a:rPr lang="en-US" dirty="0">
                <a:solidFill>
                  <a:schemeClr val="accent1">
                    <a:lumMod val="75000"/>
                  </a:schemeClr>
                </a:solidFill>
              </a:rPr>
              <a:t>Helps avoid plagiarism</a:t>
            </a:r>
          </a:p>
          <a:p>
            <a:pPr marL="342900" lvl="0" indent="-342900" fontAlgn="t"/>
            <a:r>
              <a:rPr lang="en-US" dirty="0">
                <a:solidFill>
                  <a:schemeClr val="accent1">
                    <a:lumMod val="75000"/>
                  </a:schemeClr>
                </a:solidFill>
              </a:rPr>
              <a:t>Follow the Harvard (Cite Them Right) style throughout your work</a:t>
            </a:r>
          </a:p>
          <a:p>
            <a:endParaRPr lang="en-US" dirty="0"/>
          </a:p>
        </p:txBody>
      </p:sp>
    </p:spTree>
    <p:extLst>
      <p:ext uri="{BB962C8B-B14F-4D97-AF65-F5344CB8AC3E}">
        <p14:creationId xmlns:p14="http://schemas.microsoft.com/office/powerpoint/2010/main" val="3935331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8C13-FE3A-581B-3D6A-5DF80B197CC4}"/>
              </a:ext>
            </a:extLst>
          </p:cNvPr>
          <p:cNvSpPr>
            <a:spLocks noGrp="1"/>
          </p:cNvSpPr>
          <p:nvPr>
            <p:ph type="title"/>
          </p:nvPr>
        </p:nvSpPr>
        <p:spPr/>
        <p:txBody>
          <a:bodyPr/>
          <a:lstStyle/>
          <a:p>
            <a:r>
              <a:rPr lang="en-GB" dirty="0"/>
              <a:t>Cite them right</a:t>
            </a:r>
            <a:endParaRPr lang="en-US" dirty="0"/>
          </a:p>
        </p:txBody>
      </p:sp>
      <p:pic>
        <p:nvPicPr>
          <p:cNvPr id="6" name="Picture 5">
            <a:extLst>
              <a:ext uri="{FF2B5EF4-FFF2-40B4-BE49-F238E27FC236}">
                <a16:creationId xmlns:a16="http://schemas.microsoft.com/office/drawing/2014/main" id="{E43CF23B-016F-10F2-D373-9A76813BACF6}"/>
              </a:ext>
            </a:extLst>
          </p:cNvPr>
          <p:cNvPicPr>
            <a:picLocks noChangeAspect="1"/>
          </p:cNvPicPr>
          <p:nvPr/>
        </p:nvPicPr>
        <p:blipFill>
          <a:blip r:embed="rId2"/>
          <a:stretch>
            <a:fillRect/>
          </a:stretch>
        </p:blipFill>
        <p:spPr>
          <a:xfrm>
            <a:off x="4267717" y="1690689"/>
            <a:ext cx="3524250" cy="3524250"/>
          </a:xfrm>
          <a:prstGeom prst="rect">
            <a:avLst/>
          </a:prstGeom>
        </p:spPr>
      </p:pic>
    </p:spTree>
    <p:extLst>
      <p:ext uri="{BB962C8B-B14F-4D97-AF65-F5344CB8AC3E}">
        <p14:creationId xmlns:p14="http://schemas.microsoft.com/office/powerpoint/2010/main" val="2082505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EC2D-AB29-1D6A-F82C-149FF6A7168E}"/>
              </a:ext>
            </a:extLst>
          </p:cNvPr>
          <p:cNvSpPr>
            <a:spLocks noGrp="1"/>
          </p:cNvSpPr>
          <p:nvPr>
            <p:ph type="title"/>
          </p:nvPr>
        </p:nvSpPr>
        <p:spPr/>
        <p:txBody>
          <a:bodyPr/>
          <a:lstStyle/>
          <a:p>
            <a:r>
              <a:rPr lang="en-GB" dirty="0" err="1"/>
              <a:t>Llawlyfr</a:t>
            </a:r>
            <a:r>
              <a:rPr lang="en-GB" dirty="0"/>
              <a:t> </a:t>
            </a:r>
            <a:r>
              <a:rPr lang="en-GB" dirty="0" err="1"/>
              <a:t>sgiliau</a:t>
            </a:r>
            <a:r>
              <a:rPr lang="en-GB" dirty="0"/>
              <a:t> </a:t>
            </a:r>
            <a:r>
              <a:rPr lang="en-GB" dirty="0" err="1"/>
              <a:t>academaidd</a:t>
            </a:r>
            <a:br>
              <a:rPr lang="en-GB" dirty="0"/>
            </a:br>
            <a:r>
              <a:rPr lang="en-GB" dirty="0">
                <a:solidFill>
                  <a:schemeClr val="accent1">
                    <a:lumMod val="75000"/>
                  </a:schemeClr>
                </a:solidFill>
              </a:rPr>
              <a:t>Academic skills handbook</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B0438845-C481-2CD0-03B8-BFB7500CE1DE}"/>
              </a:ext>
            </a:extLst>
          </p:cNvPr>
          <p:cNvSpPr>
            <a:spLocks noGrp="1"/>
          </p:cNvSpPr>
          <p:nvPr>
            <p:ph sz="half" idx="1"/>
          </p:nvPr>
        </p:nvSpPr>
        <p:spPr>
          <a:xfrm>
            <a:off x="838201" y="1995746"/>
            <a:ext cx="5156200" cy="3809862"/>
          </a:xfrm>
        </p:spPr>
        <p:txBody>
          <a:bodyPr/>
          <a:lstStyle/>
          <a:p>
            <a:pPr marL="342900" lvl="0" indent="-342900" fontAlgn="t"/>
            <a:r>
              <a:rPr lang="en-US" dirty="0" err="1"/>
              <a:t>Canllawiau</a:t>
            </a:r>
            <a:r>
              <a:rPr lang="en-US" dirty="0"/>
              <a:t> </a:t>
            </a:r>
            <a:r>
              <a:rPr lang="en-US" dirty="0" err="1"/>
              <a:t>sgiliau</a:t>
            </a:r>
            <a:r>
              <a:rPr lang="en-US" dirty="0"/>
              <a:t> </a:t>
            </a:r>
            <a:r>
              <a:rPr lang="en-US" dirty="0" err="1"/>
              <a:t>astudio</a:t>
            </a:r>
            <a:endParaRPr lang="en-US" dirty="0"/>
          </a:p>
          <a:p>
            <a:pPr marL="342900" lvl="0" indent="-342900" fontAlgn="t"/>
            <a:r>
              <a:rPr lang="en-US" dirty="0" err="1"/>
              <a:t>Cymorth</a:t>
            </a:r>
            <a:r>
              <a:rPr lang="en-US" dirty="0"/>
              <a:t> </a:t>
            </a:r>
            <a:r>
              <a:rPr lang="en-US" dirty="0" err="1"/>
              <a:t>ysgrifennu</a:t>
            </a:r>
            <a:r>
              <a:rPr lang="en-US" dirty="0"/>
              <a:t> </a:t>
            </a:r>
            <a:r>
              <a:rPr lang="en-US" dirty="0" err="1"/>
              <a:t>academaidd</a:t>
            </a:r>
            <a:endParaRPr lang="en-US" dirty="0"/>
          </a:p>
          <a:p>
            <a:pPr marL="342900" lvl="0" indent="-342900" fontAlgn="t"/>
            <a:r>
              <a:rPr lang="en-US" dirty="0" err="1"/>
              <a:t>Cymorth</a:t>
            </a:r>
            <a:r>
              <a:rPr lang="en-US" dirty="0"/>
              <a:t> </a:t>
            </a:r>
            <a:r>
              <a:rPr lang="en-US" dirty="0" err="1"/>
              <a:t>cyfeirnodi</a:t>
            </a:r>
            <a:endParaRPr lang="en-US" dirty="0"/>
          </a:p>
          <a:p>
            <a:pPr marL="342900" lvl="0" indent="-342900" fontAlgn="t"/>
            <a:r>
              <a:rPr lang="en-US" dirty="0" err="1"/>
              <a:t>Adnoddau</a:t>
            </a:r>
            <a:r>
              <a:rPr lang="en-US" dirty="0"/>
              <a:t> </a:t>
            </a:r>
            <a:r>
              <a:rPr lang="en-US" dirty="0" err="1"/>
              <a:t>dysgu</a:t>
            </a:r>
            <a:r>
              <a:rPr lang="en-US" dirty="0"/>
              <a:t> </a:t>
            </a:r>
            <a:r>
              <a:rPr lang="en-US" dirty="0" err="1"/>
              <a:t>defnyddiol</a:t>
            </a:r>
            <a:endParaRPr lang="en-US" dirty="0"/>
          </a:p>
          <a:p>
            <a:endParaRPr lang="en-US" dirty="0"/>
          </a:p>
        </p:txBody>
      </p:sp>
      <p:sp>
        <p:nvSpPr>
          <p:cNvPr id="4" name="Content Placeholder 3">
            <a:extLst>
              <a:ext uri="{FF2B5EF4-FFF2-40B4-BE49-F238E27FC236}">
                <a16:creationId xmlns:a16="http://schemas.microsoft.com/office/drawing/2014/main" id="{D24A8193-3FD8-3B9C-EA42-0770134B4DFD}"/>
              </a:ext>
            </a:extLst>
          </p:cNvPr>
          <p:cNvSpPr>
            <a:spLocks noGrp="1"/>
          </p:cNvSpPr>
          <p:nvPr>
            <p:ph sz="half" idx="2"/>
          </p:nvPr>
        </p:nvSpPr>
        <p:spPr>
          <a:xfrm>
            <a:off x="6197601" y="1995746"/>
            <a:ext cx="5156200" cy="3809862"/>
          </a:xfrm>
        </p:spPr>
        <p:txBody>
          <a:bodyPr/>
          <a:lstStyle/>
          <a:p>
            <a:pPr marL="342900" lvl="0" indent="-342900" fontAlgn="t"/>
            <a:r>
              <a:rPr lang="en-US" dirty="0">
                <a:solidFill>
                  <a:schemeClr val="accent1">
                    <a:lumMod val="75000"/>
                  </a:schemeClr>
                </a:solidFill>
              </a:rPr>
              <a:t>Study skills guidance</a:t>
            </a:r>
          </a:p>
          <a:p>
            <a:pPr marL="342900" lvl="0" indent="-342900" fontAlgn="t"/>
            <a:r>
              <a:rPr lang="en-US" dirty="0">
                <a:solidFill>
                  <a:schemeClr val="accent1">
                    <a:lumMod val="75000"/>
                  </a:schemeClr>
                </a:solidFill>
              </a:rPr>
              <a:t>Academic writing support</a:t>
            </a:r>
          </a:p>
          <a:p>
            <a:pPr marL="342900" lvl="0" indent="-342900" fontAlgn="t"/>
            <a:r>
              <a:rPr lang="en-US" dirty="0">
                <a:solidFill>
                  <a:schemeClr val="accent1">
                    <a:lumMod val="75000"/>
                  </a:schemeClr>
                </a:solidFill>
              </a:rPr>
              <a:t>Referencing help</a:t>
            </a:r>
          </a:p>
          <a:p>
            <a:pPr marL="342900" lvl="0" indent="-342900" fontAlgn="t"/>
            <a:r>
              <a:rPr lang="en-US" dirty="0">
                <a:solidFill>
                  <a:schemeClr val="accent1">
                    <a:lumMod val="75000"/>
                  </a:schemeClr>
                </a:solidFill>
              </a:rPr>
              <a:t>Useful learning resources</a:t>
            </a:r>
          </a:p>
          <a:p>
            <a:endParaRPr lang="en-US" dirty="0"/>
          </a:p>
        </p:txBody>
      </p:sp>
    </p:spTree>
    <p:extLst>
      <p:ext uri="{BB962C8B-B14F-4D97-AF65-F5344CB8AC3E}">
        <p14:creationId xmlns:p14="http://schemas.microsoft.com/office/powerpoint/2010/main" val="3949439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676-3A93-78B6-1ADB-F9102B10A2E2}"/>
              </a:ext>
            </a:extLst>
          </p:cNvPr>
          <p:cNvSpPr>
            <a:spLocks noGrp="1"/>
          </p:cNvSpPr>
          <p:nvPr>
            <p:ph type="title"/>
          </p:nvPr>
        </p:nvSpPr>
        <p:spPr/>
        <p:txBody>
          <a:bodyPr/>
          <a:lstStyle/>
          <a:p>
            <a:r>
              <a:rPr lang="en-GB" dirty="0" err="1"/>
              <a:t>Cymorth</a:t>
            </a:r>
            <a:r>
              <a:rPr lang="en-GB" dirty="0"/>
              <a:t> </a:t>
            </a:r>
            <a:r>
              <a:rPr lang="en-GB" dirty="0" err="1"/>
              <a:t>academaidd</a:t>
            </a:r>
            <a:r>
              <a:rPr lang="en-GB" dirty="0"/>
              <a:t> a </a:t>
            </a:r>
            <a:r>
              <a:rPr lang="en-GB" dirty="0" err="1"/>
              <a:t>tiwtor</a:t>
            </a:r>
            <a:r>
              <a:rPr lang="en-GB" dirty="0"/>
              <a:t> </a:t>
            </a:r>
            <a:r>
              <a:rPr lang="en-GB" dirty="0" err="1"/>
              <a:t>personol</a:t>
            </a:r>
            <a:br>
              <a:rPr lang="en-GB" dirty="0"/>
            </a:br>
            <a:r>
              <a:rPr lang="en-GB" dirty="0">
                <a:solidFill>
                  <a:schemeClr val="accent1">
                    <a:lumMod val="75000"/>
                  </a:schemeClr>
                </a:solidFill>
              </a:rPr>
              <a:t>Academic support and personal tutor</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342307F6-6473-791F-2757-B52437A6B50D}"/>
              </a:ext>
            </a:extLst>
          </p:cNvPr>
          <p:cNvSpPr>
            <a:spLocks noGrp="1"/>
          </p:cNvSpPr>
          <p:nvPr>
            <p:ph sz="half" idx="1"/>
          </p:nvPr>
        </p:nvSpPr>
        <p:spPr>
          <a:xfrm>
            <a:off x="838200" y="2038277"/>
            <a:ext cx="5156200" cy="3809862"/>
          </a:xfrm>
        </p:spPr>
        <p:txBody>
          <a:bodyPr/>
          <a:lstStyle/>
          <a:p>
            <a:pPr marL="342900" lvl="0" indent="-342900" fontAlgn="t"/>
            <a:r>
              <a:rPr lang="en-US" dirty="0"/>
              <a:t>Eich </a:t>
            </a:r>
            <a:r>
              <a:rPr lang="en-US" dirty="0" err="1"/>
              <a:t>tiwtor</a:t>
            </a:r>
            <a:r>
              <a:rPr lang="en-US" dirty="0"/>
              <a:t> </a:t>
            </a:r>
            <a:r>
              <a:rPr lang="en-US" dirty="0" err="1"/>
              <a:t>personol</a:t>
            </a:r>
            <a:endParaRPr lang="en-US" dirty="0"/>
          </a:p>
          <a:p>
            <a:pPr marL="342900" lvl="0" indent="-342900" fontAlgn="t"/>
            <a:r>
              <a:rPr lang="en-US" dirty="0" err="1"/>
              <a:t>Arweiniad</a:t>
            </a:r>
            <a:r>
              <a:rPr lang="en-US" dirty="0"/>
              <a:t> </a:t>
            </a:r>
            <a:r>
              <a:rPr lang="en-US" dirty="0" err="1"/>
              <a:t>academaidd</a:t>
            </a:r>
            <a:endParaRPr lang="en-US" dirty="0"/>
          </a:p>
          <a:p>
            <a:pPr marL="342900" lvl="0" indent="-342900" fontAlgn="t"/>
            <a:r>
              <a:rPr lang="en-US" dirty="0" err="1"/>
              <a:t>Gwasanaethau</a:t>
            </a:r>
            <a:r>
              <a:rPr lang="en-US" dirty="0"/>
              <a:t> </a:t>
            </a:r>
            <a:r>
              <a:rPr lang="en-US" dirty="0" err="1"/>
              <a:t>lles</a:t>
            </a:r>
            <a:r>
              <a:rPr lang="en-US" dirty="0"/>
              <a:t> a </a:t>
            </a:r>
            <a:r>
              <a:rPr lang="en-US" dirty="0" err="1"/>
              <a:t>chymorth</a:t>
            </a:r>
            <a:endParaRPr lang="en-US" dirty="0"/>
          </a:p>
          <a:p>
            <a:pPr marL="342900" lvl="0" indent="-342900" fontAlgn="t"/>
            <a:r>
              <a:rPr lang="en-US" dirty="0" err="1"/>
              <a:t>Gofyn</a:t>
            </a:r>
            <a:r>
              <a:rPr lang="en-US" dirty="0"/>
              <a:t> am help pan </a:t>
            </a:r>
            <a:r>
              <a:rPr lang="en-US" dirty="0" err="1"/>
              <a:t>fo</a:t>
            </a:r>
            <a:r>
              <a:rPr lang="en-US" dirty="0"/>
              <a:t> </a:t>
            </a:r>
            <a:r>
              <a:rPr lang="en-US" dirty="0" err="1"/>
              <a:t>angen</a:t>
            </a:r>
            <a:endParaRPr lang="en-US" dirty="0"/>
          </a:p>
          <a:p>
            <a:endParaRPr lang="en-US" dirty="0"/>
          </a:p>
        </p:txBody>
      </p:sp>
      <p:sp>
        <p:nvSpPr>
          <p:cNvPr id="4" name="Content Placeholder 3">
            <a:extLst>
              <a:ext uri="{FF2B5EF4-FFF2-40B4-BE49-F238E27FC236}">
                <a16:creationId xmlns:a16="http://schemas.microsoft.com/office/drawing/2014/main" id="{85A61CD2-E351-B67A-333D-0002836B315D}"/>
              </a:ext>
            </a:extLst>
          </p:cNvPr>
          <p:cNvSpPr>
            <a:spLocks noGrp="1"/>
          </p:cNvSpPr>
          <p:nvPr>
            <p:ph sz="half" idx="2"/>
          </p:nvPr>
        </p:nvSpPr>
        <p:spPr>
          <a:xfrm>
            <a:off x="6197600" y="2038277"/>
            <a:ext cx="5156200" cy="3809862"/>
          </a:xfrm>
        </p:spPr>
        <p:txBody>
          <a:bodyPr/>
          <a:lstStyle/>
          <a:p>
            <a:pPr marL="342900" lvl="0" indent="-342900" fontAlgn="t"/>
            <a:r>
              <a:rPr lang="en-US" dirty="0">
                <a:solidFill>
                  <a:schemeClr val="accent1">
                    <a:lumMod val="75000"/>
                  </a:schemeClr>
                </a:solidFill>
              </a:rPr>
              <a:t>Your personal tutor</a:t>
            </a:r>
          </a:p>
          <a:p>
            <a:pPr marL="342900" lvl="0" indent="-342900" fontAlgn="t"/>
            <a:r>
              <a:rPr lang="en-US" dirty="0">
                <a:solidFill>
                  <a:schemeClr val="accent1">
                    <a:lumMod val="75000"/>
                  </a:schemeClr>
                </a:solidFill>
              </a:rPr>
              <a:t>Academic guidance</a:t>
            </a:r>
          </a:p>
          <a:p>
            <a:pPr marL="342900" lvl="0" indent="-342900" fontAlgn="t"/>
            <a:r>
              <a:rPr lang="en-US" dirty="0">
                <a:solidFill>
                  <a:schemeClr val="accent1">
                    <a:lumMod val="75000"/>
                  </a:schemeClr>
                </a:solidFill>
              </a:rPr>
              <a:t>Wellbeing and support services</a:t>
            </a:r>
          </a:p>
          <a:p>
            <a:pPr marL="342900" lvl="0" indent="-342900" fontAlgn="t"/>
            <a:r>
              <a:rPr lang="en-US" dirty="0">
                <a:solidFill>
                  <a:schemeClr val="accent1">
                    <a:lumMod val="75000"/>
                  </a:schemeClr>
                </a:solidFill>
              </a:rPr>
              <a:t>Asking for help when needed</a:t>
            </a:r>
          </a:p>
          <a:p>
            <a:endParaRPr lang="en-US" dirty="0"/>
          </a:p>
        </p:txBody>
      </p:sp>
    </p:spTree>
    <p:extLst>
      <p:ext uri="{BB962C8B-B14F-4D97-AF65-F5344CB8AC3E}">
        <p14:creationId xmlns:p14="http://schemas.microsoft.com/office/powerpoint/2010/main" val="698175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8130-D12D-E9BB-3184-D174990C8ED5}"/>
              </a:ext>
            </a:extLst>
          </p:cNvPr>
          <p:cNvSpPr>
            <a:spLocks noGrp="1"/>
          </p:cNvSpPr>
          <p:nvPr>
            <p:ph type="title"/>
          </p:nvPr>
        </p:nvSpPr>
        <p:spPr/>
        <p:txBody>
          <a:bodyPr/>
          <a:lstStyle/>
          <a:p>
            <a:r>
              <a:rPr lang="en-GB" dirty="0"/>
              <a:t>TG a </a:t>
            </a:r>
            <a:r>
              <a:rPr lang="en-GB" dirty="0" err="1"/>
              <a:t>manylion</a:t>
            </a:r>
            <a:r>
              <a:rPr lang="en-GB" dirty="0"/>
              <a:t> </a:t>
            </a:r>
            <a:r>
              <a:rPr lang="en-GB" dirty="0" err="1"/>
              <a:t>cyswllt</a:t>
            </a:r>
            <a:r>
              <a:rPr lang="en-GB" dirty="0"/>
              <a:t> </a:t>
            </a:r>
            <a:r>
              <a:rPr lang="en-GB" dirty="0" err="1"/>
              <a:t>defnyddiol</a:t>
            </a:r>
            <a:br>
              <a:rPr lang="en-GB" dirty="0"/>
            </a:br>
            <a:r>
              <a:rPr lang="en-GB" dirty="0">
                <a:solidFill>
                  <a:schemeClr val="accent1">
                    <a:lumMod val="75000"/>
                  </a:schemeClr>
                </a:solidFill>
              </a:rPr>
              <a:t>IT and useful contact details</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388DE7E4-3E40-1251-F327-EEB8EBB5237F}"/>
              </a:ext>
            </a:extLst>
          </p:cNvPr>
          <p:cNvSpPr>
            <a:spLocks noGrp="1"/>
          </p:cNvSpPr>
          <p:nvPr>
            <p:ph sz="half" idx="1"/>
          </p:nvPr>
        </p:nvSpPr>
        <p:spPr>
          <a:xfrm>
            <a:off x="838200" y="2024099"/>
            <a:ext cx="5156200" cy="3809862"/>
          </a:xfrm>
        </p:spPr>
        <p:txBody>
          <a:bodyPr>
            <a:normAutofit fontScale="47500" lnSpcReduction="20000"/>
          </a:bodyPr>
          <a:lstStyle/>
          <a:p>
            <a:pPr marL="342900" lvl="0" indent="-342900" fontAlgn="t"/>
            <a:r>
              <a:rPr lang="en-US" b="1" dirty="0" err="1"/>
              <a:t>Cymorth</a:t>
            </a:r>
            <a:r>
              <a:rPr lang="en-US" b="1" dirty="0"/>
              <a:t> TG:</a:t>
            </a:r>
          </a:p>
          <a:p>
            <a:pPr marL="0" indent="0" fontAlgn="base">
              <a:buNone/>
            </a:pPr>
            <a:r>
              <a:rPr lang="fr-FR" u="sng" dirty="0">
                <a:hlinkClick r:id="rId2"/>
              </a:rPr>
              <a:t>itservicedesk@uwtsd.ac.uk</a:t>
            </a:r>
            <a:r>
              <a:rPr lang="fr-FR" dirty="0"/>
              <a:t> </a:t>
            </a:r>
            <a:r>
              <a:rPr lang="en-US" dirty="0"/>
              <a:t> </a:t>
            </a:r>
          </a:p>
          <a:p>
            <a:pPr marL="0" indent="0" fontAlgn="base">
              <a:buNone/>
            </a:pPr>
            <a:r>
              <a:rPr lang="fr-FR" dirty="0"/>
              <a:t>0300 500 5055</a:t>
            </a:r>
            <a:r>
              <a:rPr lang="en-US" dirty="0"/>
              <a:t> </a:t>
            </a:r>
          </a:p>
          <a:p>
            <a:pPr marL="0" indent="0">
              <a:buNone/>
            </a:pPr>
            <a:endParaRPr lang="en-US" dirty="0"/>
          </a:p>
          <a:p>
            <a:pPr lvl="0" fontAlgn="base"/>
            <a:r>
              <a:rPr lang="en-GB" b="1" dirty="0" err="1"/>
              <a:t>Ymholiadau</a:t>
            </a:r>
            <a:r>
              <a:rPr lang="en-GB" b="1" dirty="0"/>
              <a:t> Hwb, Moodle neu </a:t>
            </a:r>
            <a:r>
              <a:rPr lang="en-GB" b="1" dirty="0" err="1"/>
              <a:t>MyTSD</a:t>
            </a:r>
            <a:r>
              <a:rPr lang="en-GB" b="1" dirty="0"/>
              <a:t>:</a:t>
            </a:r>
            <a:r>
              <a:rPr lang="en-US" dirty="0"/>
              <a:t> </a:t>
            </a:r>
          </a:p>
          <a:p>
            <a:pPr marL="0" indent="0" fontAlgn="base">
              <a:buNone/>
            </a:pPr>
            <a:r>
              <a:rPr lang="pl-PL" u="sng" dirty="0">
                <a:hlinkClick r:id="rId3"/>
              </a:rPr>
              <a:t>hwb@uwtsd.ac.uk</a:t>
            </a:r>
            <a:r>
              <a:rPr lang="en-US" dirty="0"/>
              <a:t> </a:t>
            </a:r>
          </a:p>
          <a:p>
            <a:pPr marL="0" indent="0" fontAlgn="base">
              <a:buNone/>
            </a:pPr>
            <a:r>
              <a:rPr lang="pl-PL" dirty="0"/>
              <a:t>0300 131 3030</a:t>
            </a:r>
            <a:r>
              <a:rPr lang="en-US" dirty="0"/>
              <a:t> </a:t>
            </a:r>
          </a:p>
          <a:p>
            <a:pPr marL="0" indent="0" fontAlgn="base">
              <a:buNone/>
            </a:pPr>
            <a:endParaRPr lang="en-US" dirty="0"/>
          </a:p>
          <a:p>
            <a:pPr fontAlgn="base"/>
            <a:r>
              <a:rPr lang="en-US" b="1" dirty="0" err="1"/>
              <a:t>Rheolwr</a:t>
            </a:r>
            <a:r>
              <a:rPr lang="en-US" b="1" dirty="0"/>
              <a:t> </a:t>
            </a:r>
            <a:r>
              <a:rPr lang="en-US" b="1" dirty="0" err="1"/>
              <a:t>rhaglen</a:t>
            </a:r>
            <a:r>
              <a:rPr lang="en-US" b="1" dirty="0"/>
              <a:t>:</a:t>
            </a:r>
          </a:p>
          <a:p>
            <a:pPr marL="0" indent="0" fontAlgn="base">
              <a:buNone/>
            </a:pPr>
            <a:r>
              <a:rPr lang="en-US" i="1" dirty="0">
                <a:hlinkClick r:id="rId4"/>
              </a:rPr>
              <a:t>natalie.macdonald@uwtsd.ac.uk</a:t>
            </a:r>
            <a:endParaRPr lang="en-US" i="1" dirty="0"/>
          </a:p>
          <a:p>
            <a:pPr marL="0" indent="0" fontAlgn="base">
              <a:buNone/>
            </a:pPr>
            <a:r>
              <a:rPr lang="cy-GB" u="sng" dirty="0">
                <a:hlinkClick r:id="rId5"/>
              </a:rPr>
              <a:t>a.rees-edwards@uwtsd.ac.uk</a:t>
            </a:r>
            <a:r>
              <a:rPr lang="cy-GB" dirty="0"/>
              <a:t> </a:t>
            </a:r>
            <a:endParaRPr lang="en-US" dirty="0"/>
          </a:p>
          <a:p>
            <a:endParaRPr lang="en-US" dirty="0"/>
          </a:p>
          <a:p>
            <a:r>
              <a:rPr lang="en-US" b="1" dirty="0" err="1"/>
              <a:t>Sesiwn</a:t>
            </a:r>
            <a:r>
              <a:rPr lang="en-US" b="1" dirty="0"/>
              <a:t> </a:t>
            </a:r>
            <a:r>
              <a:rPr lang="en-US" b="1" dirty="0" err="1"/>
              <a:t>sgiliau</a:t>
            </a:r>
            <a:r>
              <a:rPr lang="en-US" b="1" dirty="0"/>
              <a:t> </a:t>
            </a:r>
            <a:r>
              <a:rPr lang="en-US" b="1" dirty="0" err="1"/>
              <a:t>astudio</a:t>
            </a:r>
            <a:r>
              <a:rPr lang="en-US" b="1" dirty="0"/>
              <a:t>:</a:t>
            </a:r>
          </a:p>
          <a:p>
            <a:pPr marL="0" indent="0" fontAlgn="base">
              <a:buNone/>
            </a:pPr>
            <a:r>
              <a:rPr lang="en-GB" u="sng" dirty="0">
                <a:hlinkClick r:id="rId6"/>
              </a:rPr>
              <a:t>studyskillsdistance@uwtsd.ac.uk</a:t>
            </a:r>
            <a:r>
              <a:rPr lang="en-US" dirty="0"/>
              <a:t> </a:t>
            </a:r>
          </a:p>
          <a:p>
            <a:endParaRPr lang="en-US" dirty="0"/>
          </a:p>
        </p:txBody>
      </p:sp>
      <p:sp>
        <p:nvSpPr>
          <p:cNvPr id="4" name="Content Placeholder 3">
            <a:extLst>
              <a:ext uri="{FF2B5EF4-FFF2-40B4-BE49-F238E27FC236}">
                <a16:creationId xmlns:a16="http://schemas.microsoft.com/office/drawing/2014/main" id="{FCD4718D-B4C1-8B0D-3DFC-3CA948E13232}"/>
              </a:ext>
            </a:extLst>
          </p:cNvPr>
          <p:cNvSpPr>
            <a:spLocks noGrp="1"/>
          </p:cNvSpPr>
          <p:nvPr>
            <p:ph sz="half" idx="2"/>
          </p:nvPr>
        </p:nvSpPr>
        <p:spPr>
          <a:xfrm>
            <a:off x="6197600" y="2024099"/>
            <a:ext cx="5156200" cy="3809862"/>
          </a:xfrm>
        </p:spPr>
        <p:txBody>
          <a:bodyPr>
            <a:normAutofit fontScale="47500" lnSpcReduction="20000"/>
          </a:bodyPr>
          <a:lstStyle/>
          <a:p>
            <a:pPr marL="342900" lvl="0" indent="-342900" fontAlgn="t"/>
            <a:r>
              <a:rPr lang="en-US" dirty="0">
                <a:solidFill>
                  <a:schemeClr val="accent1">
                    <a:lumMod val="75000"/>
                  </a:schemeClr>
                </a:solidFill>
              </a:rPr>
              <a:t>IT support</a:t>
            </a:r>
          </a:p>
          <a:p>
            <a:pPr marL="0" indent="0" fontAlgn="base">
              <a:buNone/>
            </a:pPr>
            <a:r>
              <a:rPr lang="fr-FR" u="sng" dirty="0">
                <a:solidFill>
                  <a:schemeClr val="accent1">
                    <a:lumMod val="75000"/>
                  </a:schemeClr>
                </a:solidFill>
                <a:hlinkClick r:id="rId2">
                  <a:extLst>
                    <a:ext uri="{A12FA001-AC4F-418D-AE19-62706E023703}">
                      <ahyp:hlinkClr xmlns:ahyp="http://schemas.microsoft.com/office/drawing/2018/hyperlinkcolor" val="tx"/>
                    </a:ext>
                  </a:extLst>
                </a:hlinkClick>
              </a:rPr>
              <a:t>itservicedesk@uwtsd.ac.uk</a:t>
            </a:r>
            <a:r>
              <a:rPr lang="fr-FR" dirty="0">
                <a:solidFill>
                  <a:schemeClr val="accent1">
                    <a:lumMod val="75000"/>
                  </a:schemeClr>
                </a:solidFill>
              </a:rPr>
              <a:t> </a:t>
            </a:r>
            <a:r>
              <a:rPr lang="en-US" dirty="0">
                <a:solidFill>
                  <a:schemeClr val="accent1">
                    <a:lumMod val="75000"/>
                  </a:schemeClr>
                </a:solidFill>
              </a:rPr>
              <a:t> </a:t>
            </a:r>
          </a:p>
          <a:p>
            <a:pPr marL="0" indent="0" fontAlgn="base">
              <a:buNone/>
            </a:pPr>
            <a:r>
              <a:rPr lang="fr-FR" dirty="0">
                <a:solidFill>
                  <a:schemeClr val="accent1">
                    <a:lumMod val="75000"/>
                  </a:schemeClr>
                </a:solidFill>
              </a:rPr>
              <a:t>0300 500 5055</a:t>
            </a:r>
            <a:r>
              <a:rPr lang="en-US" dirty="0">
                <a:solidFill>
                  <a:schemeClr val="accent1">
                    <a:lumMod val="75000"/>
                  </a:schemeClr>
                </a:solidFill>
              </a:rPr>
              <a:t> </a:t>
            </a:r>
          </a:p>
          <a:p>
            <a:pPr marL="0" indent="0">
              <a:buNone/>
            </a:pPr>
            <a:endParaRPr lang="en-US" dirty="0">
              <a:solidFill>
                <a:schemeClr val="accent1">
                  <a:lumMod val="75000"/>
                </a:schemeClr>
              </a:solidFill>
            </a:endParaRPr>
          </a:p>
          <a:p>
            <a:pPr lvl="0" fontAlgn="base"/>
            <a:r>
              <a:rPr lang="en-GB" b="1" dirty="0">
                <a:solidFill>
                  <a:schemeClr val="accent1">
                    <a:lumMod val="75000"/>
                  </a:schemeClr>
                </a:solidFill>
              </a:rPr>
              <a:t>Hwb, Moodle or </a:t>
            </a:r>
            <a:r>
              <a:rPr lang="en-GB" b="1" dirty="0" err="1">
                <a:solidFill>
                  <a:schemeClr val="accent1">
                    <a:lumMod val="75000"/>
                  </a:schemeClr>
                </a:solidFill>
              </a:rPr>
              <a:t>MyTSD</a:t>
            </a:r>
            <a:r>
              <a:rPr lang="en-GB" b="1" dirty="0">
                <a:solidFill>
                  <a:schemeClr val="accent1">
                    <a:lumMod val="75000"/>
                  </a:schemeClr>
                </a:solidFill>
              </a:rPr>
              <a:t> queries:</a:t>
            </a:r>
            <a:r>
              <a:rPr lang="en-US" dirty="0">
                <a:solidFill>
                  <a:schemeClr val="accent1">
                    <a:lumMod val="75000"/>
                  </a:schemeClr>
                </a:solidFill>
              </a:rPr>
              <a:t> </a:t>
            </a:r>
          </a:p>
          <a:p>
            <a:pPr marL="0" indent="0" fontAlgn="base">
              <a:buNone/>
            </a:pPr>
            <a:r>
              <a:rPr lang="pl-PL" u="sng" dirty="0">
                <a:solidFill>
                  <a:schemeClr val="accent1">
                    <a:lumMod val="75000"/>
                  </a:schemeClr>
                </a:solidFill>
                <a:hlinkClick r:id="rId3">
                  <a:extLst>
                    <a:ext uri="{A12FA001-AC4F-418D-AE19-62706E023703}">
                      <ahyp:hlinkClr xmlns:ahyp="http://schemas.microsoft.com/office/drawing/2018/hyperlinkcolor" val="tx"/>
                    </a:ext>
                  </a:extLst>
                </a:hlinkClick>
              </a:rPr>
              <a:t>hwb@uwtsd.ac.uk</a:t>
            </a:r>
            <a:r>
              <a:rPr lang="en-US" dirty="0">
                <a:solidFill>
                  <a:schemeClr val="accent1">
                    <a:lumMod val="75000"/>
                  </a:schemeClr>
                </a:solidFill>
              </a:rPr>
              <a:t> </a:t>
            </a:r>
          </a:p>
          <a:p>
            <a:pPr marL="0" indent="0" fontAlgn="base">
              <a:buNone/>
            </a:pPr>
            <a:r>
              <a:rPr lang="pl-PL" dirty="0">
                <a:solidFill>
                  <a:schemeClr val="accent1">
                    <a:lumMod val="75000"/>
                  </a:schemeClr>
                </a:solidFill>
              </a:rPr>
              <a:t>0300 131 3030</a:t>
            </a:r>
            <a:r>
              <a:rPr lang="en-US" dirty="0">
                <a:solidFill>
                  <a:schemeClr val="accent1">
                    <a:lumMod val="75000"/>
                  </a:schemeClr>
                </a:solidFill>
              </a:rPr>
              <a:t> </a:t>
            </a:r>
          </a:p>
          <a:p>
            <a:pPr marL="0" indent="0" fontAlgn="base">
              <a:buNone/>
            </a:pPr>
            <a:endParaRPr lang="en-US" dirty="0">
              <a:solidFill>
                <a:schemeClr val="accent1">
                  <a:lumMod val="75000"/>
                </a:schemeClr>
              </a:solidFill>
            </a:endParaRPr>
          </a:p>
          <a:p>
            <a:pPr fontAlgn="base"/>
            <a:r>
              <a:rPr lang="en-US" b="1" dirty="0" err="1">
                <a:solidFill>
                  <a:schemeClr val="accent1">
                    <a:lumMod val="75000"/>
                  </a:schemeClr>
                </a:solidFill>
              </a:rPr>
              <a:t>Programme</a:t>
            </a:r>
            <a:r>
              <a:rPr lang="en-US" b="1" dirty="0">
                <a:solidFill>
                  <a:schemeClr val="accent1">
                    <a:lumMod val="75000"/>
                  </a:schemeClr>
                </a:solidFill>
              </a:rPr>
              <a:t> manager:</a:t>
            </a:r>
          </a:p>
          <a:p>
            <a:pPr marL="0" indent="0" fontAlgn="base">
              <a:buNone/>
            </a:pPr>
            <a:r>
              <a:rPr lang="en-US" i="1" dirty="0">
                <a:solidFill>
                  <a:schemeClr val="accent1">
                    <a:lumMod val="75000"/>
                  </a:schemeClr>
                </a:solidFill>
                <a:hlinkClick r:id="rId4">
                  <a:extLst>
                    <a:ext uri="{A12FA001-AC4F-418D-AE19-62706E023703}">
                      <ahyp:hlinkClr xmlns:ahyp="http://schemas.microsoft.com/office/drawing/2018/hyperlinkcolor" val="tx"/>
                    </a:ext>
                  </a:extLst>
                </a:hlinkClick>
              </a:rPr>
              <a:t>natalie.macdonald@uwtsd.ac.uk</a:t>
            </a:r>
            <a:endParaRPr lang="en-US" i="1" dirty="0">
              <a:solidFill>
                <a:schemeClr val="accent1">
                  <a:lumMod val="75000"/>
                </a:schemeClr>
              </a:solidFill>
            </a:endParaRPr>
          </a:p>
          <a:p>
            <a:pPr marL="0" indent="0" fontAlgn="base">
              <a:buNone/>
            </a:pPr>
            <a:r>
              <a:rPr lang="cy-GB" u="sng" dirty="0">
                <a:hlinkClick r:id="rId5"/>
              </a:rPr>
              <a:t>a.rees-edwards@uwtsd.ac.uk</a:t>
            </a:r>
            <a:r>
              <a:rPr lang="cy-GB" dirty="0"/>
              <a:t> </a:t>
            </a:r>
          </a:p>
          <a:p>
            <a:pPr marL="0" indent="0" fontAlgn="base">
              <a:buNone/>
            </a:pPr>
            <a:endParaRPr lang="en-US" i="1" dirty="0">
              <a:solidFill>
                <a:schemeClr val="accent1">
                  <a:lumMod val="75000"/>
                </a:schemeClr>
              </a:solidFill>
            </a:endParaRPr>
          </a:p>
          <a:p>
            <a:pPr lvl="0" fontAlgn="base"/>
            <a:r>
              <a:rPr lang="pl-PL" b="1" dirty="0">
                <a:solidFill>
                  <a:schemeClr val="accent1">
                    <a:lumMod val="75000"/>
                  </a:schemeClr>
                </a:solidFill>
              </a:rPr>
              <a:t>Study skills sessions:</a:t>
            </a:r>
            <a:r>
              <a:rPr lang="en-US" dirty="0">
                <a:solidFill>
                  <a:schemeClr val="accent1">
                    <a:lumMod val="75000"/>
                  </a:schemeClr>
                </a:solidFill>
              </a:rPr>
              <a:t> </a:t>
            </a:r>
          </a:p>
          <a:p>
            <a:pPr marL="0" indent="0" fontAlgn="base">
              <a:buNone/>
            </a:pPr>
            <a:r>
              <a:rPr lang="en-GB" u="sng" dirty="0">
                <a:hlinkClick r:id="rId6"/>
              </a:rPr>
              <a:t>studyskillsdistance@uwtsd.ac.uk</a:t>
            </a:r>
            <a:r>
              <a:rPr lang="en-US" dirty="0"/>
              <a:t> </a:t>
            </a:r>
          </a:p>
          <a:p>
            <a:pPr marL="0" indent="0" fontAlgn="base">
              <a:buNone/>
            </a:pPr>
            <a:endParaRPr lang="en-US" dirty="0">
              <a:solidFill>
                <a:schemeClr val="accent1">
                  <a:lumMod val="75000"/>
                </a:schemeClr>
              </a:solidFill>
            </a:endParaRPr>
          </a:p>
          <a:p>
            <a:pPr marL="342900" lvl="0" indent="-342900" fontAlgn="t"/>
            <a:endParaRPr lang="en-US" dirty="0">
              <a:solidFill>
                <a:schemeClr val="accent1">
                  <a:lumMod val="75000"/>
                </a:schemeClr>
              </a:solidFill>
            </a:endParaRPr>
          </a:p>
          <a:p>
            <a:endParaRPr lang="en-US" dirty="0"/>
          </a:p>
        </p:txBody>
      </p:sp>
    </p:spTree>
    <p:extLst>
      <p:ext uri="{BB962C8B-B14F-4D97-AF65-F5344CB8AC3E}">
        <p14:creationId xmlns:p14="http://schemas.microsoft.com/office/powerpoint/2010/main" val="611065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3DD0A-7632-FEE0-4F93-D1A706D4FE62}"/>
              </a:ext>
            </a:extLst>
          </p:cNvPr>
          <p:cNvSpPr>
            <a:spLocks noGrp="1"/>
          </p:cNvSpPr>
          <p:nvPr>
            <p:ph type="title"/>
          </p:nvPr>
        </p:nvSpPr>
        <p:spPr/>
        <p:txBody>
          <a:bodyPr/>
          <a:lstStyle/>
          <a:p>
            <a:r>
              <a:rPr lang="en-GB" dirty="0"/>
              <a:t>E-</a:t>
            </a:r>
            <a:r>
              <a:rPr lang="en-GB" dirty="0" err="1"/>
              <a:t>byst</a:t>
            </a:r>
            <a:br>
              <a:rPr lang="en-GB" dirty="0"/>
            </a:br>
            <a:r>
              <a:rPr lang="en-GB" dirty="0">
                <a:solidFill>
                  <a:schemeClr val="accent1">
                    <a:lumMod val="75000"/>
                  </a:schemeClr>
                </a:solidFill>
              </a:rPr>
              <a:t>Emails</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97A5A1A6-B45E-AC03-C606-80F71C901379}"/>
              </a:ext>
            </a:extLst>
          </p:cNvPr>
          <p:cNvSpPr>
            <a:spLocks noGrp="1"/>
          </p:cNvSpPr>
          <p:nvPr>
            <p:ph sz="half" idx="1"/>
          </p:nvPr>
        </p:nvSpPr>
        <p:spPr>
          <a:xfrm>
            <a:off x="838200" y="1790184"/>
            <a:ext cx="5156200" cy="3809862"/>
          </a:xfrm>
        </p:spPr>
        <p:txBody>
          <a:bodyPr>
            <a:normAutofit lnSpcReduction="10000"/>
          </a:bodyPr>
          <a:lstStyle/>
          <a:p>
            <a:pPr marL="342900" lvl="0" indent="-342900" fontAlgn="t"/>
            <a:r>
              <a:rPr lang="en-US" dirty="0" err="1"/>
              <a:t>Cyfrif</a:t>
            </a:r>
            <a:r>
              <a:rPr lang="en-US" dirty="0"/>
              <a:t> e-</a:t>
            </a:r>
            <a:r>
              <a:rPr lang="en-US" dirty="0" err="1"/>
              <a:t>bost</a:t>
            </a:r>
            <a:r>
              <a:rPr lang="en-US" dirty="0"/>
              <a:t> y </a:t>
            </a:r>
            <a:r>
              <a:rPr lang="en-US" dirty="0" err="1"/>
              <a:t>Prifysgol</a:t>
            </a:r>
            <a:endParaRPr lang="en-US" dirty="0"/>
          </a:p>
          <a:p>
            <a:pPr marL="342900" lvl="0" indent="-342900" fontAlgn="t"/>
            <a:r>
              <a:rPr lang="en-US" dirty="0" err="1"/>
              <a:t>Gwiriwch</a:t>
            </a:r>
            <a:r>
              <a:rPr lang="en-US" dirty="0"/>
              <a:t> </a:t>
            </a:r>
            <a:r>
              <a:rPr lang="en-US" dirty="0" err="1"/>
              <a:t>eich</a:t>
            </a:r>
            <a:r>
              <a:rPr lang="en-US" dirty="0"/>
              <a:t> e-</a:t>
            </a:r>
            <a:r>
              <a:rPr lang="en-US" dirty="0" err="1"/>
              <a:t>byst</a:t>
            </a:r>
            <a:r>
              <a:rPr lang="en-US" dirty="0"/>
              <a:t> </a:t>
            </a:r>
            <a:r>
              <a:rPr lang="en-US" dirty="0" err="1"/>
              <a:t>yn</a:t>
            </a:r>
            <a:r>
              <a:rPr lang="en-US" dirty="0"/>
              <a:t> </a:t>
            </a:r>
            <a:r>
              <a:rPr lang="en-US" dirty="0" err="1"/>
              <a:t>ddyddiol</a:t>
            </a:r>
            <a:endParaRPr lang="en-US" dirty="0"/>
          </a:p>
          <a:p>
            <a:pPr marL="342900" lvl="0" indent="-342900" fontAlgn="t"/>
            <a:r>
              <a:rPr lang="en-US" dirty="0" err="1"/>
              <a:t>Cyfathrebiadau</a:t>
            </a:r>
            <a:r>
              <a:rPr lang="en-US" dirty="0"/>
              <a:t> </a:t>
            </a:r>
            <a:r>
              <a:rPr lang="en-US" dirty="0" err="1"/>
              <a:t>pwysig</a:t>
            </a:r>
            <a:r>
              <a:rPr lang="en-US" dirty="0"/>
              <a:t> y </a:t>
            </a:r>
            <a:r>
              <a:rPr lang="en-US" dirty="0" err="1"/>
              <a:t>rhaglen</a:t>
            </a:r>
            <a:endParaRPr lang="en-US" dirty="0"/>
          </a:p>
          <a:p>
            <a:pPr marL="342900" lvl="0" indent="-342900" fontAlgn="t"/>
            <a:endParaRPr lang="en-US" dirty="0"/>
          </a:p>
          <a:p>
            <a:pPr marL="0" lvl="0" indent="0" fontAlgn="t">
              <a:buNone/>
            </a:pPr>
            <a:r>
              <a:rPr lang="en-US" dirty="0"/>
              <a:t>Beth </a:t>
            </a:r>
            <a:r>
              <a:rPr lang="en-US" dirty="0" err="1"/>
              <a:t>mae</a:t>
            </a:r>
            <a:r>
              <a:rPr lang="en-US" dirty="0"/>
              <a:t> </a:t>
            </a:r>
            <a:r>
              <a:rPr lang="en-US" dirty="0" err="1"/>
              <a:t>hyn</a:t>
            </a:r>
            <a:r>
              <a:rPr lang="en-US" dirty="0"/>
              <a:t> </a:t>
            </a:r>
            <a:r>
              <a:rPr lang="en-US" dirty="0" err="1"/>
              <a:t>yn</a:t>
            </a:r>
            <a:r>
              <a:rPr lang="en-US" dirty="0"/>
              <a:t> </a:t>
            </a:r>
            <a:r>
              <a:rPr lang="en-US" dirty="0" err="1"/>
              <a:t>edrych</a:t>
            </a:r>
            <a:r>
              <a:rPr lang="en-US" dirty="0"/>
              <a:t> </a:t>
            </a:r>
            <a:r>
              <a:rPr lang="en-US" dirty="0" err="1"/>
              <a:t>fel</a:t>
            </a:r>
            <a:r>
              <a:rPr lang="en-US" dirty="0"/>
              <a:t>?</a:t>
            </a:r>
          </a:p>
          <a:p>
            <a:pPr marL="0" indent="0">
              <a:buNone/>
            </a:pPr>
            <a:r>
              <a:rPr lang="en-US" dirty="0" err="1"/>
              <a:t>E.e.</a:t>
            </a:r>
            <a:endParaRPr lang="en-US" dirty="0"/>
          </a:p>
          <a:p>
            <a:pPr marL="0" indent="0">
              <a:buNone/>
            </a:pPr>
            <a:r>
              <a:rPr lang="en-US" dirty="0"/>
              <a:t>1600750@student.uwtsd.ac.uk</a:t>
            </a:r>
          </a:p>
        </p:txBody>
      </p:sp>
      <p:sp>
        <p:nvSpPr>
          <p:cNvPr id="4" name="Content Placeholder 3">
            <a:extLst>
              <a:ext uri="{FF2B5EF4-FFF2-40B4-BE49-F238E27FC236}">
                <a16:creationId xmlns:a16="http://schemas.microsoft.com/office/drawing/2014/main" id="{B0B18CC8-79F0-24CC-FB1B-ABA778105210}"/>
              </a:ext>
            </a:extLst>
          </p:cNvPr>
          <p:cNvSpPr>
            <a:spLocks noGrp="1"/>
          </p:cNvSpPr>
          <p:nvPr>
            <p:ph sz="half" idx="2"/>
          </p:nvPr>
        </p:nvSpPr>
        <p:spPr>
          <a:xfrm>
            <a:off x="6197602" y="1790184"/>
            <a:ext cx="5156200" cy="3809862"/>
          </a:xfrm>
        </p:spPr>
        <p:txBody>
          <a:bodyPr>
            <a:normAutofit lnSpcReduction="10000"/>
          </a:bodyPr>
          <a:lstStyle/>
          <a:p>
            <a:pPr marL="342900" lvl="0" indent="-342900" fontAlgn="t"/>
            <a:r>
              <a:rPr lang="en-US" dirty="0">
                <a:solidFill>
                  <a:schemeClr val="accent1">
                    <a:lumMod val="75000"/>
                  </a:schemeClr>
                </a:solidFill>
              </a:rPr>
              <a:t>University email account</a:t>
            </a:r>
          </a:p>
          <a:p>
            <a:pPr marL="342900" lvl="0" indent="-342900" fontAlgn="t"/>
            <a:r>
              <a:rPr lang="en-US" dirty="0">
                <a:solidFill>
                  <a:schemeClr val="accent1">
                    <a:lumMod val="75000"/>
                  </a:schemeClr>
                </a:solidFill>
              </a:rPr>
              <a:t>Check emails daily</a:t>
            </a:r>
          </a:p>
          <a:p>
            <a:pPr marL="342900" lvl="0" indent="-342900" fontAlgn="t"/>
            <a:r>
              <a:rPr lang="en-US" dirty="0">
                <a:solidFill>
                  <a:schemeClr val="accent1">
                    <a:lumMod val="75000"/>
                  </a:schemeClr>
                </a:solidFill>
              </a:rPr>
              <a:t>Important </a:t>
            </a:r>
            <a:r>
              <a:rPr lang="en-US" dirty="0" err="1">
                <a:solidFill>
                  <a:schemeClr val="accent1">
                    <a:lumMod val="75000"/>
                  </a:schemeClr>
                </a:solidFill>
              </a:rPr>
              <a:t>programme</a:t>
            </a:r>
            <a:r>
              <a:rPr lang="en-US" dirty="0">
                <a:solidFill>
                  <a:schemeClr val="accent1">
                    <a:lumMod val="75000"/>
                  </a:schemeClr>
                </a:solidFill>
              </a:rPr>
              <a:t> communications</a:t>
            </a:r>
          </a:p>
          <a:p>
            <a:pPr marL="342900" lvl="0" indent="-342900" fontAlgn="t"/>
            <a:endParaRPr lang="en-US" dirty="0">
              <a:solidFill>
                <a:schemeClr val="accent1">
                  <a:lumMod val="75000"/>
                </a:schemeClr>
              </a:solidFill>
            </a:endParaRPr>
          </a:p>
          <a:p>
            <a:pPr marL="0" indent="0">
              <a:buNone/>
            </a:pPr>
            <a:r>
              <a:rPr lang="en-US" dirty="0">
                <a:solidFill>
                  <a:schemeClr val="accent1">
                    <a:lumMod val="75000"/>
                  </a:schemeClr>
                </a:solidFill>
              </a:rPr>
              <a:t>What does this look like?</a:t>
            </a:r>
          </a:p>
          <a:p>
            <a:pPr marL="0" indent="0">
              <a:buNone/>
            </a:pPr>
            <a:r>
              <a:rPr lang="en-US" dirty="0">
                <a:solidFill>
                  <a:schemeClr val="accent1">
                    <a:lumMod val="75000"/>
                  </a:schemeClr>
                </a:solidFill>
              </a:rPr>
              <a:t>E.g.</a:t>
            </a:r>
          </a:p>
          <a:p>
            <a:pPr marL="0" indent="0">
              <a:buNone/>
            </a:pPr>
            <a:r>
              <a:rPr lang="en-US" dirty="0">
                <a:solidFill>
                  <a:schemeClr val="accent1">
                    <a:lumMod val="75000"/>
                  </a:schemeClr>
                </a:solidFill>
              </a:rPr>
              <a:t>1600750@student.uwtsd.ac.uk</a:t>
            </a:r>
          </a:p>
        </p:txBody>
      </p:sp>
    </p:spTree>
    <p:extLst>
      <p:ext uri="{BB962C8B-B14F-4D97-AF65-F5344CB8AC3E}">
        <p14:creationId xmlns:p14="http://schemas.microsoft.com/office/powerpoint/2010/main" val="3704398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2021-B81A-51BB-C6A9-7783773578B2}"/>
              </a:ext>
            </a:extLst>
          </p:cNvPr>
          <p:cNvSpPr>
            <a:spLocks noGrp="1"/>
          </p:cNvSpPr>
          <p:nvPr>
            <p:ph type="title"/>
          </p:nvPr>
        </p:nvSpPr>
        <p:spPr/>
        <p:txBody>
          <a:bodyPr/>
          <a:lstStyle/>
          <a:p>
            <a:r>
              <a:rPr lang="en-GB" dirty="0"/>
              <a:t>Moodle</a:t>
            </a:r>
            <a:endParaRPr lang="en-US" dirty="0"/>
          </a:p>
        </p:txBody>
      </p:sp>
      <p:sp>
        <p:nvSpPr>
          <p:cNvPr id="3" name="Content Placeholder 2">
            <a:extLst>
              <a:ext uri="{FF2B5EF4-FFF2-40B4-BE49-F238E27FC236}">
                <a16:creationId xmlns:a16="http://schemas.microsoft.com/office/drawing/2014/main" id="{FC0C9D18-7B34-420E-1346-EBAE5F4BF42C}"/>
              </a:ext>
            </a:extLst>
          </p:cNvPr>
          <p:cNvSpPr>
            <a:spLocks noGrp="1"/>
          </p:cNvSpPr>
          <p:nvPr>
            <p:ph sz="half" idx="1"/>
          </p:nvPr>
        </p:nvSpPr>
        <p:spPr/>
        <p:txBody>
          <a:bodyPr/>
          <a:lstStyle/>
          <a:p>
            <a:pPr marL="342900" lvl="0" indent="-342900" fontAlgn="t"/>
            <a:r>
              <a:rPr lang="en-US" dirty="0" err="1"/>
              <a:t>Cyrchu</a:t>
            </a:r>
            <a:r>
              <a:rPr lang="en-US" dirty="0"/>
              <a:t> </a:t>
            </a:r>
            <a:r>
              <a:rPr lang="en-US" dirty="0" err="1"/>
              <a:t>deunyddiau</a:t>
            </a:r>
            <a:r>
              <a:rPr lang="en-US" dirty="0"/>
              <a:t> </a:t>
            </a:r>
            <a:r>
              <a:rPr lang="en-US" dirty="0" err="1"/>
              <a:t>dysgu</a:t>
            </a:r>
            <a:endParaRPr lang="en-US" dirty="0"/>
          </a:p>
          <a:p>
            <a:pPr marL="342900" lvl="0" indent="-342900" fontAlgn="t"/>
            <a:r>
              <a:rPr lang="en-US" dirty="0" err="1"/>
              <a:t>Cyflwyno</a:t>
            </a:r>
            <a:r>
              <a:rPr lang="en-US" dirty="0"/>
              <a:t> </a:t>
            </a:r>
            <a:r>
              <a:rPr lang="en-US" dirty="0" err="1"/>
              <a:t>gweithgareddau</a:t>
            </a:r>
            <a:endParaRPr lang="en-US" dirty="0"/>
          </a:p>
          <a:p>
            <a:pPr marL="342900" lvl="0" indent="-342900" fontAlgn="t"/>
            <a:r>
              <a:rPr lang="en-US" dirty="0" err="1"/>
              <a:t>Gwybodaeth</a:t>
            </a:r>
            <a:r>
              <a:rPr lang="en-US" dirty="0"/>
              <a:t> </a:t>
            </a:r>
            <a:r>
              <a:rPr lang="en-US" dirty="0" err="1"/>
              <a:t>modiwlau</a:t>
            </a:r>
            <a:r>
              <a:rPr lang="en-US" dirty="0"/>
              <a:t> a </a:t>
            </a:r>
            <a:r>
              <a:rPr lang="en-US" dirty="0" err="1"/>
              <a:t>hysbysiadau</a:t>
            </a:r>
            <a:endParaRPr lang="en-US" dirty="0"/>
          </a:p>
          <a:p>
            <a:endParaRPr lang="en-US" dirty="0"/>
          </a:p>
        </p:txBody>
      </p:sp>
      <p:sp>
        <p:nvSpPr>
          <p:cNvPr id="4" name="Content Placeholder 3">
            <a:extLst>
              <a:ext uri="{FF2B5EF4-FFF2-40B4-BE49-F238E27FC236}">
                <a16:creationId xmlns:a16="http://schemas.microsoft.com/office/drawing/2014/main" id="{545199DF-FAC4-DAAB-41C4-49CDD6C38E4C}"/>
              </a:ext>
            </a:extLst>
          </p:cNvPr>
          <p:cNvSpPr>
            <a:spLocks noGrp="1"/>
          </p:cNvSpPr>
          <p:nvPr>
            <p:ph sz="half" idx="2"/>
          </p:nvPr>
        </p:nvSpPr>
        <p:spPr/>
        <p:txBody>
          <a:bodyPr/>
          <a:lstStyle/>
          <a:p>
            <a:pPr marL="342900" lvl="0" indent="-342900" fontAlgn="t"/>
            <a:r>
              <a:rPr lang="en-US" dirty="0">
                <a:solidFill>
                  <a:schemeClr val="accent1">
                    <a:lumMod val="75000"/>
                  </a:schemeClr>
                </a:solidFill>
              </a:rPr>
              <a:t>Access learning materials</a:t>
            </a:r>
          </a:p>
          <a:p>
            <a:pPr marL="342900" lvl="0" indent="-342900" fontAlgn="t"/>
            <a:r>
              <a:rPr lang="en-US" dirty="0">
                <a:solidFill>
                  <a:schemeClr val="accent1">
                    <a:lumMod val="75000"/>
                  </a:schemeClr>
                </a:solidFill>
              </a:rPr>
              <a:t>Submit activities</a:t>
            </a:r>
          </a:p>
          <a:p>
            <a:pPr marL="342900" lvl="0" indent="-342900" fontAlgn="t"/>
            <a:r>
              <a:rPr lang="en-US" dirty="0">
                <a:solidFill>
                  <a:schemeClr val="accent1">
                    <a:lumMod val="75000"/>
                  </a:schemeClr>
                </a:solidFill>
              </a:rPr>
              <a:t>Module information and announcements</a:t>
            </a:r>
          </a:p>
          <a:p>
            <a:endParaRPr lang="en-US" dirty="0"/>
          </a:p>
        </p:txBody>
      </p:sp>
    </p:spTree>
    <p:extLst>
      <p:ext uri="{BB962C8B-B14F-4D97-AF65-F5344CB8AC3E}">
        <p14:creationId xmlns:p14="http://schemas.microsoft.com/office/powerpoint/2010/main" val="24281140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B8F1-9124-9C76-3FBB-B6CDEA12D469}"/>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D496F336-6E78-9256-6A4F-9E431E463B1C}"/>
              </a:ext>
            </a:extLst>
          </p:cNvPr>
          <p:cNvSpPr>
            <a:spLocks noGrp="1"/>
          </p:cNvSpPr>
          <p:nvPr>
            <p:ph sz="half" idx="1"/>
          </p:nvPr>
        </p:nvSpPr>
        <p:spPr/>
        <p:txBody>
          <a:bodyPr vert="horz" lIns="91440" tIns="45720" rIns="91440" bIns="45720" rtlCol="0" anchor="t">
            <a:normAutofit lnSpcReduction="10000"/>
          </a:bodyPr>
          <a:lstStyle/>
          <a:p>
            <a:r>
              <a:rPr lang="cy-GB" dirty="0"/>
              <a:t>Rhestr ddarllen</a:t>
            </a:r>
          </a:p>
          <a:p>
            <a:pPr marL="0" indent="0">
              <a:buNone/>
            </a:pPr>
            <a:r>
              <a:rPr lang="cy-GB" dirty="0"/>
              <a:t>Online Resource List</a:t>
            </a:r>
          </a:p>
          <a:p>
            <a:endParaRPr lang="cy-GB" dirty="0"/>
          </a:p>
          <a:p>
            <a:endParaRPr lang="cy-GB" dirty="0"/>
          </a:p>
          <a:p>
            <a:r>
              <a:rPr lang="cy-GB" dirty="0"/>
              <a:t>Canllawiau </a:t>
            </a:r>
            <a:r>
              <a:rPr lang="cy-GB" dirty="0" err="1"/>
              <a:t>aseinad</a:t>
            </a:r>
            <a:r>
              <a:rPr lang="cy-GB" dirty="0"/>
              <a:t>- </a:t>
            </a:r>
            <a:r>
              <a:rPr lang="cy-GB" dirty="0" err="1"/>
              <a:t>Panopto</a:t>
            </a:r>
            <a:endParaRPr lang="cy-GB" dirty="0">
              <a:cs typeface="Arial"/>
            </a:endParaRPr>
          </a:p>
          <a:p>
            <a:r>
              <a:rPr lang="cy-GB" dirty="0"/>
              <a:t>Cynnwys modiwl ac adnoddau ychwanegol</a:t>
            </a:r>
            <a:endParaRPr lang="en-GB" b="1" i="0" dirty="0">
              <a:solidFill>
                <a:srgbClr val="1D2125"/>
              </a:solidFill>
              <a:effectLst/>
              <a:highlight>
                <a:srgbClr val="FFFFFF"/>
              </a:highlight>
              <a:latin typeface="-apple-system"/>
            </a:endParaRPr>
          </a:p>
          <a:p>
            <a:r>
              <a:rPr lang="en-GB" dirty="0"/>
              <a:t>Turnitin</a:t>
            </a:r>
          </a:p>
        </p:txBody>
      </p:sp>
      <p:sp>
        <p:nvSpPr>
          <p:cNvPr id="4" name="Content Placeholder 3">
            <a:extLst>
              <a:ext uri="{FF2B5EF4-FFF2-40B4-BE49-F238E27FC236}">
                <a16:creationId xmlns:a16="http://schemas.microsoft.com/office/drawing/2014/main" id="{A4924769-4A30-1380-06A1-6E88D82E1013}"/>
              </a:ext>
            </a:extLst>
          </p:cNvPr>
          <p:cNvSpPr>
            <a:spLocks noGrp="1"/>
          </p:cNvSpPr>
          <p:nvPr>
            <p:ph sz="half" idx="2"/>
          </p:nvPr>
        </p:nvSpPr>
        <p:spPr>
          <a:xfrm>
            <a:off x="6172200" y="1825625"/>
            <a:ext cx="5573486" cy="4351338"/>
          </a:xfrm>
        </p:spPr>
        <p:txBody>
          <a:bodyPr>
            <a:normAutofit lnSpcReduction="10000"/>
          </a:bodyPr>
          <a:lstStyle/>
          <a:p>
            <a:r>
              <a:rPr lang="en-GB" dirty="0">
                <a:solidFill>
                  <a:srgbClr val="2F5597"/>
                </a:solidFill>
              </a:rPr>
              <a:t>Reading List</a:t>
            </a:r>
          </a:p>
          <a:p>
            <a:pPr marL="0" indent="0">
              <a:buNone/>
            </a:pPr>
            <a:r>
              <a:rPr lang="en-GB" dirty="0">
                <a:solidFill>
                  <a:srgbClr val="2F5597"/>
                </a:solidFill>
              </a:rPr>
              <a:t>Online Resource List</a:t>
            </a:r>
          </a:p>
          <a:p>
            <a:endParaRPr lang="en-GB" dirty="0">
              <a:solidFill>
                <a:srgbClr val="2F5597"/>
              </a:solidFill>
            </a:endParaRPr>
          </a:p>
          <a:p>
            <a:endParaRPr lang="en-GB" dirty="0">
              <a:solidFill>
                <a:srgbClr val="2F5597"/>
              </a:solidFill>
            </a:endParaRPr>
          </a:p>
          <a:p>
            <a:r>
              <a:rPr lang="en-GB" dirty="0">
                <a:solidFill>
                  <a:srgbClr val="2F5597"/>
                </a:solidFill>
              </a:rPr>
              <a:t>Assignment guidance- Panopto</a:t>
            </a:r>
          </a:p>
          <a:p>
            <a:r>
              <a:rPr lang="en-GB" dirty="0">
                <a:solidFill>
                  <a:srgbClr val="2F5597"/>
                </a:solidFill>
              </a:rPr>
              <a:t>Module content and extra resources</a:t>
            </a:r>
          </a:p>
          <a:p>
            <a:r>
              <a:rPr lang="en-GB" dirty="0">
                <a:solidFill>
                  <a:srgbClr val="2F5597"/>
                </a:solidFill>
              </a:rPr>
              <a:t>Turnitin</a:t>
            </a:r>
          </a:p>
        </p:txBody>
      </p:sp>
      <p:pic>
        <p:nvPicPr>
          <p:cNvPr id="6" name="Picture 5">
            <a:extLst>
              <a:ext uri="{FF2B5EF4-FFF2-40B4-BE49-F238E27FC236}">
                <a16:creationId xmlns:a16="http://schemas.microsoft.com/office/drawing/2014/main" id="{24BDC628-9947-5B8A-8A64-55632B61AFA9}"/>
              </a:ext>
            </a:extLst>
          </p:cNvPr>
          <p:cNvPicPr>
            <a:picLocks noChangeAspect="1"/>
          </p:cNvPicPr>
          <p:nvPr/>
        </p:nvPicPr>
        <p:blipFill>
          <a:blip r:embed="rId3"/>
          <a:stretch>
            <a:fillRect/>
          </a:stretch>
        </p:blipFill>
        <p:spPr>
          <a:xfrm>
            <a:off x="7654207" y="4995495"/>
            <a:ext cx="821871" cy="511280"/>
          </a:xfrm>
          <a:prstGeom prst="rect">
            <a:avLst/>
          </a:prstGeom>
        </p:spPr>
      </p:pic>
      <p:pic>
        <p:nvPicPr>
          <p:cNvPr id="7" name="Picture 6">
            <a:extLst>
              <a:ext uri="{FF2B5EF4-FFF2-40B4-BE49-F238E27FC236}">
                <a16:creationId xmlns:a16="http://schemas.microsoft.com/office/drawing/2014/main" id="{B80A4F50-9E68-DC50-CA17-87CA4A2CD7C2}"/>
              </a:ext>
            </a:extLst>
          </p:cNvPr>
          <p:cNvPicPr>
            <a:picLocks noChangeAspect="1"/>
          </p:cNvPicPr>
          <p:nvPr/>
        </p:nvPicPr>
        <p:blipFill>
          <a:blip r:embed="rId4"/>
          <a:stretch>
            <a:fillRect/>
          </a:stretch>
        </p:blipFill>
        <p:spPr>
          <a:xfrm>
            <a:off x="2373901" y="5000644"/>
            <a:ext cx="684635" cy="500983"/>
          </a:xfrm>
          <a:prstGeom prst="rect">
            <a:avLst/>
          </a:prstGeom>
        </p:spPr>
      </p:pic>
      <p:pic>
        <p:nvPicPr>
          <p:cNvPr id="8" name="Picture 7">
            <a:extLst>
              <a:ext uri="{FF2B5EF4-FFF2-40B4-BE49-F238E27FC236}">
                <a16:creationId xmlns:a16="http://schemas.microsoft.com/office/drawing/2014/main" id="{9A57C748-18A1-207F-A2A3-051825B301A5}"/>
              </a:ext>
            </a:extLst>
          </p:cNvPr>
          <p:cNvPicPr>
            <a:picLocks noChangeAspect="1"/>
          </p:cNvPicPr>
          <p:nvPr/>
        </p:nvPicPr>
        <p:blipFill>
          <a:blip r:embed="rId5"/>
          <a:stretch>
            <a:fillRect/>
          </a:stretch>
        </p:blipFill>
        <p:spPr>
          <a:xfrm>
            <a:off x="685800" y="2869858"/>
            <a:ext cx="5244754" cy="869429"/>
          </a:xfrm>
          <a:prstGeom prst="rect">
            <a:avLst/>
          </a:prstGeom>
        </p:spPr>
      </p:pic>
      <p:pic>
        <p:nvPicPr>
          <p:cNvPr id="10" name="Picture 9">
            <a:extLst>
              <a:ext uri="{FF2B5EF4-FFF2-40B4-BE49-F238E27FC236}">
                <a16:creationId xmlns:a16="http://schemas.microsoft.com/office/drawing/2014/main" id="{DA029338-FAB1-90A2-40A4-1CA779AEC94E}"/>
              </a:ext>
            </a:extLst>
          </p:cNvPr>
          <p:cNvPicPr>
            <a:picLocks noChangeAspect="1"/>
          </p:cNvPicPr>
          <p:nvPr/>
        </p:nvPicPr>
        <p:blipFill>
          <a:blip r:embed="rId5"/>
          <a:stretch>
            <a:fillRect/>
          </a:stretch>
        </p:blipFill>
        <p:spPr>
          <a:xfrm>
            <a:off x="6172200" y="2862363"/>
            <a:ext cx="4097774" cy="869429"/>
          </a:xfrm>
          <a:prstGeom prst="rect">
            <a:avLst/>
          </a:prstGeom>
        </p:spPr>
      </p:pic>
    </p:spTree>
    <p:extLst>
      <p:ext uri="{BB962C8B-B14F-4D97-AF65-F5344CB8AC3E}">
        <p14:creationId xmlns:p14="http://schemas.microsoft.com/office/powerpoint/2010/main" val="10523487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D8DEE-A6B2-FB6C-90C2-AEEB5E2B8912}"/>
              </a:ext>
            </a:extLst>
          </p:cNvPr>
          <p:cNvSpPr>
            <a:spLocks noGrp="1"/>
          </p:cNvSpPr>
          <p:nvPr>
            <p:ph type="title"/>
          </p:nvPr>
        </p:nvSpPr>
        <p:spPr/>
        <p:txBody>
          <a:bodyPr/>
          <a:lstStyle/>
          <a:p>
            <a:r>
              <a:rPr lang="en-GB" dirty="0"/>
              <a:t>Turnitin</a:t>
            </a:r>
            <a:endParaRPr lang="en-US" dirty="0"/>
          </a:p>
        </p:txBody>
      </p:sp>
      <p:sp>
        <p:nvSpPr>
          <p:cNvPr id="3" name="Content Placeholder 2">
            <a:extLst>
              <a:ext uri="{FF2B5EF4-FFF2-40B4-BE49-F238E27FC236}">
                <a16:creationId xmlns:a16="http://schemas.microsoft.com/office/drawing/2014/main" id="{1B75D112-46BF-017A-4FA4-C2FD984E85B8}"/>
              </a:ext>
            </a:extLst>
          </p:cNvPr>
          <p:cNvSpPr>
            <a:spLocks noGrp="1"/>
          </p:cNvSpPr>
          <p:nvPr>
            <p:ph sz="half" idx="1"/>
          </p:nvPr>
        </p:nvSpPr>
        <p:spPr/>
        <p:txBody>
          <a:bodyPr/>
          <a:lstStyle/>
          <a:p>
            <a:pPr marL="342900" lvl="0" indent="-342900" fontAlgn="t"/>
            <a:r>
              <a:rPr lang="en-US" dirty="0" err="1"/>
              <a:t>Cyflwyno</a:t>
            </a:r>
            <a:r>
              <a:rPr lang="en-US" dirty="0"/>
              <a:t> </a:t>
            </a:r>
            <a:r>
              <a:rPr lang="en-US" dirty="0" err="1"/>
              <a:t>aseiniadau</a:t>
            </a:r>
            <a:endParaRPr lang="en-US" dirty="0"/>
          </a:p>
          <a:p>
            <a:pPr marL="342900" lvl="0" indent="-342900" fontAlgn="t"/>
            <a:r>
              <a:rPr lang="en-US" dirty="0" err="1"/>
              <a:t>Gwirio</a:t>
            </a:r>
            <a:r>
              <a:rPr lang="en-US" dirty="0"/>
              <a:t> </a:t>
            </a:r>
            <a:r>
              <a:rPr lang="en-US" dirty="0" err="1"/>
              <a:t>tebygrwydd</a:t>
            </a:r>
            <a:endParaRPr lang="en-US" dirty="0"/>
          </a:p>
          <a:p>
            <a:pPr marL="342900" lvl="0" indent="-342900" fontAlgn="t"/>
            <a:r>
              <a:rPr lang="en-US" dirty="0" err="1"/>
              <a:t>Uniondeb</a:t>
            </a:r>
            <a:r>
              <a:rPr lang="en-US" dirty="0"/>
              <a:t> </a:t>
            </a:r>
            <a:r>
              <a:rPr lang="en-US" dirty="0" err="1"/>
              <a:t>academaidd</a:t>
            </a:r>
            <a:endParaRPr lang="en-US" dirty="0"/>
          </a:p>
          <a:p>
            <a:endParaRPr lang="en-US" dirty="0"/>
          </a:p>
        </p:txBody>
      </p:sp>
      <p:sp>
        <p:nvSpPr>
          <p:cNvPr id="4" name="Content Placeholder 3">
            <a:extLst>
              <a:ext uri="{FF2B5EF4-FFF2-40B4-BE49-F238E27FC236}">
                <a16:creationId xmlns:a16="http://schemas.microsoft.com/office/drawing/2014/main" id="{2C3915AB-A9A0-9E4B-F0C7-D311B67B8622}"/>
              </a:ext>
            </a:extLst>
          </p:cNvPr>
          <p:cNvSpPr>
            <a:spLocks noGrp="1"/>
          </p:cNvSpPr>
          <p:nvPr>
            <p:ph sz="half" idx="2"/>
          </p:nvPr>
        </p:nvSpPr>
        <p:spPr/>
        <p:txBody>
          <a:bodyPr/>
          <a:lstStyle/>
          <a:p>
            <a:pPr marL="342900" lvl="0" indent="-342900" fontAlgn="t"/>
            <a:r>
              <a:rPr lang="en-US" dirty="0">
                <a:solidFill>
                  <a:schemeClr val="accent1">
                    <a:lumMod val="75000"/>
                  </a:schemeClr>
                </a:solidFill>
              </a:rPr>
              <a:t>Assignment submission</a:t>
            </a:r>
          </a:p>
          <a:p>
            <a:pPr marL="342900" lvl="0" indent="-342900" fontAlgn="t"/>
            <a:r>
              <a:rPr lang="en-US" dirty="0">
                <a:solidFill>
                  <a:schemeClr val="accent1">
                    <a:lumMod val="75000"/>
                  </a:schemeClr>
                </a:solidFill>
              </a:rPr>
              <a:t>Similarity checking</a:t>
            </a:r>
          </a:p>
          <a:p>
            <a:pPr marL="342900" lvl="0" indent="-342900" fontAlgn="t"/>
            <a:r>
              <a:rPr lang="en-US" dirty="0">
                <a:solidFill>
                  <a:schemeClr val="accent1">
                    <a:lumMod val="75000"/>
                  </a:schemeClr>
                </a:solidFill>
              </a:rPr>
              <a:t>Academic integrity</a:t>
            </a:r>
          </a:p>
          <a:p>
            <a:endParaRPr lang="en-US" dirty="0"/>
          </a:p>
        </p:txBody>
      </p:sp>
      <p:pic>
        <p:nvPicPr>
          <p:cNvPr id="5" name="Content Placeholder 4">
            <a:extLst>
              <a:ext uri="{FF2B5EF4-FFF2-40B4-BE49-F238E27FC236}">
                <a16:creationId xmlns:a16="http://schemas.microsoft.com/office/drawing/2014/main" id="{BA664E3F-ED49-B04B-342B-FB94E9C08659}"/>
              </a:ext>
            </a:extLst>
          </p:cNvPr>
          <p:cNvPicPr>
            <a:picLocks noChangeAspect="1"/>
          </p:cNvPicPr>
          <p:nvPr/>
        </p:nvPicPr>
        <p:blipFill>
          <a:blip r:embed="rId3"/>
          <a:stretch>
            <a:fillRect/>
          </a:stretch>
        </p:blipFill>
        <p:spPr>
          <a:xfrm>
            <a:off x="3954553" y="3617431"/>
            <a:ext cx="2775253" cy="1676261"/>
          </a:xfrm>
          <a:prstGeom prst="rect">
            <a:avLst/>
          </a:prstGeom>
        </p:spPr>
      </p:pic>
      <p:sp>
        <p:nvSpPr>
          <p:cNvPr id="7" name="TextBox 6">
            <a:extLst>
              <a:ext uri="{FF2B5EF4-FFF2-40B4-BE49-F238E27FC236}">
                <a16:creationId xmlns:a16="http://schemas.microsoft.com/office/drawing/2014/main" id="{D8350FA5-3D0D-2071-F0E9-46F25F6E1FF8}"/>
              </a:ext>
            </a:extLst>
          </p:cNvPr>
          <p:cNvSpPr txBox="1"/>
          <p:nvPr/>
        </p:nvSpPr>
        <p:spPr>
          <a:xfrm>
            <a:off x="4149416" y="5293692"/>
            <a:ext cx="2385525" cy="369332"/>
          </a:xfrm>
          <a:prstGeom prst="rect">
            <a:avLst/>
          </a:prstGeom>
          <a:noFill/>
        </p:spPr>
        <p:txBody>
          <a:bodyPr wrap="none" rtlCol="0">
            <a:spAutoFit/>
          </a:bodyPr>
          <a:lstStyle/>
          <a:p>
            <a:r>
              <a:rPr lang="en-GB" dirty="0"/>
              <a:t>(Source: Turnitin, 2025)</a:t>
            </a:r>
          </a:p>
        </p:txBody>
      </p:sp>
    </p:spTree>
    <p:extLst>
      <p:ext uri="{BB962C8B-B14F-4D97-AF65-F5344CB8AC3E}">
        <p14:creationId xmlns:p14="http://schemas.microsoft.com/office/powerpoint/2010/main" val="3683174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74FC5-076A-767B-21E7-48EC0C2258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84B001-CF60-4279-8C4C-E71471A160CF}"/>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Gofynion</a:t>
            </a:r>
            <a:r>
              <a:rPr lang="en-GB" sz="4000" dirty="0">
                <a:latin typeface="Arial" panose="020B0604020202020204" pitchFamily="34" charset="0"/>
                <a:cs typeface="Arial" panose="020B0604020202020204" pitchFamily="34" charset="0"/>
              </a:rPr>
              <a:t> eich Gwaith - A</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Submitting Requirements - A</a:t>
            </a:r>
          </a:p>
        </p:txBody>
      </p:sp>
      <p:sp>
        <p:nvSpPr>
          <p:cNvPr id="11" name="Content Placeholder 10">
            <a:extLst>
              <a:ext uri="{FF2B5EF4-FFF2-40B4-BE49-F238E27FC236}">
                <a16:creationId xmlns:a16="http://schemas.microsoft.com/office/drawing/2014/main" id="{DE1DC7BA-C8E0-10C3-AA4F-0268AF464E80}"/>
              </a:ext>
            </a:extLst>
          </p:cNvPr>
          <p:cNvSpPr>
            <a:spLocks noGrp="1"/>
          </p:cNvSpPr>
          <p:nvPr>
            <p:ph sz="half" idx="1"/>
          </p:nvPr>
        </p:nvSpPr>
        <p:spPr/>
        <p:txBody>
          <a:bodyPr>
            <a:normAutofit/>
          </a:bodyPr>
          <a:lstStyle/>
          <a:p>
            <a:pPr marL="0" indent="0">
              <a:buNone/>
            </a:pPr>
            <a:r>
              <a:rPr lang="en-GB" b="1" dirty="0" err="1">
                <a:latin typeface="Arial" panose="020B0604020202020204" pitchFamily="34" charset="0"/>
                <a:cs typeface="Arial" panose="020B0604020202020204" pitchFamily="34" charset="0"/>
              </a:rPr>
              <a:t>Llwybr</a:t>
            </a:r>
            <a:r>
              <a:rPr lang="en-GB" b="1" dirty="0">
                <a:latin typeface="Arial" panose="020B0604020202020204" pitchFamily="34" charset="0"/>
                <a:cs typeface="Arial" panose="020B0604020202020204" pitchFamily="34" charset="0"/>
              </a:rPr>
              <a:t> A</a:t>
            </a:r>
          </a:p>
          <a:p>
            <a:r>
              <a:rPr lang="en-GB" dirty="0">
                <a:latin typeface="Arial" panose="020B0604020202020204" pitchFamily="34" charset="0"/>
                <a:cs typeface="Arial" panose="020B0604020202020204" pitchFamily="34" charset="0"/>
              </a:rPr>
              <a:t>Un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Turnitin;</a:t>
            </a:r>
          </a:p>
          <a:p>
            <a:r>
              <a:rPr lang="en-GB" dirty="0">
                <a:latin typeface="Arial" panose="020B0604020202020204" pitchFamily="34" charset="0"/>
                <a:cs typeface="Arial" panose="020B0604020202020204" pitchFamily="34" charset="0"/>
              </a:rPr>
              <a:t>Tua 3,000 gair;</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Integredig</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Cynllun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Arweinyddiaeth.</a:t>
            </a:r>
          </a:p>
        </p:txBody>
      </p:sp>
      <p:sp>
        <p:nvSpPr>
          <p:cNvPr id="12" name="Content Placeholder 11">
            <a:extLst>
              <a:ext uri="{FF2B5EF4-FFF2-40B4-BE49-F238E27FC236}">
                <a16:creationId xmlns:a16="http://schemas.microsoft.com/office/drawing/2014/main" id="{68E15A4A-B44C-141F-30D3-141F166D3823}"/>
              </a:ext>
            </a:extLst>
          </p:cNvPr>
          <p:cNvSpPr>
            <a:spLocks noGrp="1"/>
          </p:cNvSpPr>
          <p:nvPr>
            <p:ph sz="half" idx="2"/>
          </p:nvPr>
        </p:nvSpPr>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Route A</a:t>
            </a:r>
          </a:p>
          <a:p>
            <a:r>
              <a:rPr lang="en-GB" dirty="0">
                <a:solidFill>
                  <a:srgbClr val="0070C0"/>
                </a:solidFill>
                <a:latin typeface="Arial" panose="020B0604020202020204" pitchFamily="34" charset="0"/>
                <a:cs typeface="Arial" panose="020B0604020202020204" pitchFamily="34" charset="0"/>
              </a:rPr>
              <a:t>One document submitted via Turnitin;</a:t>
            </a:r>
          </a:p>
          <a:p>
            <a:r>
              <a:rPr lang="en-GB" dirty="0">
                <a:solidFill>
                  <a:srgbClr val="0070C0"/>
                </a:solidFill>
                <a:latin typeface="Arial" panose="020B0604020202020204" pitchFamily="34" charset="0"/>
                <a:cs typeface="Arial" panose="020B0604020202020204" pitchFamily="34" charset="0"/>
              </a:rPr>
              <a:t> Approximately 3,000 words;</a:t>
            </a:r>
          </a:p>
          <a:p>
            <a:r>
              <a:rPr lang="en-GB" dirty="0">
                <a:solidFill>
                  <a:srgbClr val="0070C0"/>
                </a:solidFill>
                <a:latin typeface="Arial" panose="020B0604020202020204" pitchFamily="34" charset="0"/>
                <a:cs typeface="Arial" panose="020B0604020202020204" pitchFamily="34" charset="0"/>
              </a:rPr>
              <a:t>Includes Integrative Reflection;</a:t>
            </a:r>
          </a:p>
          <a:p>
            <a:r>
              <a:rPr lang="en-GB" dirty="0">
                <a:solidFill>
                  <a:srgbClr val="0070C0"/>
                </a:solidFill>
                <a:latin typeface="Arial" panose="020B0604020202020204" pitchFamily="34" charset="0"/>
                <a:cs typeface="Arial" panose="020B0604020202020204" pitchFamily="34" charset="0"/>
              </a:rPr>
              <a:t>Includes Leadership Development Plan.</a:t>
            </a:r>
          </a:p>
        </p:txBody>
      </p:sp>
    </p:spTree>
    <p:extLst>
      <p:ext uri="{BB962C8B-B14F-4D97-AF65-F5344CB8AC3E}">
        <p14:creationId xmlns:p14="http://schemas.microsoft.com/office/powerpoint/2010/main" val="34491480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AA4D1-2F92-E1D1-F363-8B9A5B90C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813A5B-A03D-0D59-DEEB-E51EA7AE4707}"/>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Gofynion</a:t>
            </a:r>
            <a:r>
              <a:rPr lang="en-GB" sz="4000" dirty="0">
                <a:latin typeface="Arial" panose="020B0604020202020204" pitchFamily="34" charset="0"/>
                <a:cs typeface="Arial" panose="020B0604020202020204" pitchFamily="34" charset="0"/>
              </a:rPr>
              <a:t> eich Gwaith - B</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Submitting Requirements - B</a:t>
            </a:r>
          </a:p>
        </p:txBody>
      </p:sp>
      <p:sp>
        <p:nvSpPr>
          <p:cNvPr id="11" name="Content Placeholder 10">
            <a:extLst>
              <a:ext uri="{FF2B5EF4-FFF2-40B4-BE49-F238E27FC236}">
                <a16:creationId xmlns:a16="http://schemas.microsoft.com/office/drawing/2014/main" id="{FEBCA97E-FBDA-B8D5-9F07-02550B4DB57B}"/>
              </a:ext>
            </a:extLst>
          </p:cNvPr>
          <p:cNvSpPr>
            <a:spLocks noGrp="1"/>
          </p:cNvSpPr>
          <p:nvPr>
            <p:ph sz="half" idx="1"/>
          </p:nvPr>
        </p:nvSpPr>
        <p:spPr/>
        <p:txBody>
          <a:bodyPr>
            <a:normAutofit fontScale="92500" lnSpcReduction="20000"/>
          </a:bodyPr>
          <a:lstStyle/>
          <a:p>
            <a:pPr marL="0" indent="0">
              <a:buNone/>
            </a:pPr>
            <a:r>
              <a:rPr lang="en-GB" b="1" dirty="0" err="1">
                <a:latin typeface="Arial" panose="020B0604020202020204" pitchFamily="34" charset="0"/>
                <a:cs typeface="Arial" panose="020B0604020202020204" pitchFamily="34" charset="0"/>
              </a:rPr>
              <a:t>Llwybr</a:t>
            </a:r>
            <a:r>
              <a:rPr lang="en-GB" b="1" dirty="0">
                <a:latin typeface="Arial" panose="020B0604020202020204" pitchFamily="34" charset="0"/>
                <a:cs typeface="Arial" panose="020B0604020202020204" pitchFamily="34" charset="0"/>
              </a:rPr>
              <a:t> B</a:t>
            </a:r>
          </a:p>
          <a:p>
            <a:r>
              <a:rPr lang="en-GB" dirty="0" err="1">
                <a:latin typeface="Arial" panose="020B0604020202020204" pitchFamily="34" charset="0"/>
                <a:cs typeface="Arial" panose="020B0604020202020204" pitchFamily="34" charset="0"/>
              </a:rPr>
              <a:t>Cyflwyniad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recordio</a:t>
            </a:r>
            <a:r>
              <a:rPr lang="en-GB" dirty="0">
                <a:latin typeface="Arial" panose="020B0604020202020204" pitchFamily="34" charset="0"/>
                <a:cs typeface="Arial" panose="020B0604020202020204" pitchFamily="34" charset="0"/>
              </a:rPr>
              <a:t> o 10 </a:t>
            </a:r>
            <a:r>
              <a:rPr lang="en-GB" dirty="0" err="1">
                <a:latin typeface="Arial" panose="020B0604020202020204" pitchFamily="34" charset="0"/>
                <a:cs typeface="Arial" panose="020B0604020202020204" pitchFamily="34" charset="0"/>
              </a:rPr>
              <a:t>munud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Sylwebaeth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fyfyriol</a:t>
            </a:r>
            <a:r>
              <a:rPr lang="en-GB" dirty="0">
                <a:latin typeface="Arial" panose="020B0604020202020204" pitchFamily="34" charset="0"/>
                <a:cs typeface="Arial" panose="020B0604020202020204" pitchFamily="34" charset="0"/>
              </a:rPr>
              <a:t> o 1,500 gair;</a:t>
            </a:r>
          </a:p>
          <a:p>
            <a:r>
              <a:rPr lang="en-GB" dirty="0" err="1">
                <a:latin typeface="Arial" panose="020B0604020202020204" pitchFamily="34" charset="0"/>
                <a:cs typeface="Arial" panose="020B0604020202020204" pitchFamily="34" charset="0"/>
              </a:rPr>
              <a:t>Recordiad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lanlwytho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OneDrive;</a:t>
            </a:r>
          </a:p>
          <a:p>
            <a:r>
              <a:rPr lang="en-GB" dirty="0" err="1">
                <a:latin typeface="Arial" panose="020B0604020202020204" pitchFamily="34" charset="0"/>
                <a:cs typeface="Arial" panose="020B0604020202020204" pitchFamily="34" charset="0"/>
              </a:rPr>
              <a:t>Sylwebaeth</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Turnitin;</a:t>
            </a:r>
          </a:p>
          <a:p>
            <a:r>
              <a:rPr lang="en-GB" dirty="0">
                <a:latin typeface="Arial" panose="020B0604020202020204" pitchFamily="34" charset="0"/>
                <a:cs typeface="Arial" panose="020B0604020202020204" pitchFamily="34" charset="0"/>
              </a:rPr>
              <a:t>Dolen OneDrive yn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rhannu</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unol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cyfarwyddiadau</a:t>
            </a:r>
            <a:r>
              <a:rPr lang="en-GB" dirty="0">
                <a:latin typeface="Arial" panose="020B0604020202020204" pitchFamily="34" charset="0"/>
                <a:cs typeface="Arial" panose="020B0604020202020204" pitchFamily="34" charset="0"/>
              </a:rPr>
              <a:t>.</a:t>
            </a:r>
          </a:p>
        </p:txBody>
      </p:sp>
      <p:sp>
        <p:nvSpPr>
          <p:cNvPr id="12" name="Content Placeholder 11">
            <a:extLst>
              <a:ext uri="{FF2B5EF4-FFF2-40B4-BE49-F238E27FC236}">
                <a16:creationId xmlns:a16="http://schemas.microsoft.com/office/drawing/2014/main" id="{48EAE842-C410-B09D-B0D0-9F5F762E413E}"/>
              </a:ext>
            </a:extLst>
          </p:cNvPr>
          <p:cNvSpPr>
            <a:spLocks noGrp="1"/>
          </p:cNvSpPr>
          <p:nvPr>
            <p:ph sz="half" idx="2"/>
          </p:nvPr>
        </p:nvSpPr>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Route B</a:t>
            </a:r>
          </a:p>
          <a:p>
            <a:r>
              <a:rPr lang="en-GB" dirty="0">
                <a:solidFill>
                  <a:srgbClr val="0070C0"/>
                </a:solidFill>
                <a:latin typeface="Arial" panose="020B0604020202020204" pitchFamily="34" charset="0"/>
                <a:cs typeface="Arial" panose="020B0604020202020204" pitchFamily="34" charset="0"/>
              </a:rPr>
              <a:t>10-minute recorded presentation;</a:t>
            </a:r>
          </a:p>
          <a:p>
            <a:r>
              <a:rPr lang="en-GB" dirty="0">
                <a:solidFill>
                  <a:srgbClr val="0070C0"/>
                </a:solidFill>
                <a:latin typeface="Arial" panose="020B0604020202020204" pitchFamily="34" charset="0"/>
                <a:cs typeface="Arial" panose="020B0604020202020204" pitchFamily="34" charset="0"/>
              </a:rPr>
              <a:t>1,500-word reflective commentary;</a:t>
            </a:r>
          </a:p>
          <a:p>
            <a:r>
              <a:rPr lang="en-GB" dirty="0">
                <a:solidFill>
                  <a:srgbClr val="0070C0"/>
                </a:solidFill>
                <a:latin typeface="Arial" panose="020B0604020202020204" pitchFamily="34" charset="0"/>
                <a:cs typeface="Arial" panose="020B0604020202020204" pitchFamily="34" charset="0"/>
              </a:rPr>
              <a:t>Recording uploaded to OneDrive;</a:t>
            </a:r>
          </a:p>
          <a:p>
            <a:r>
              <a:rPr lang="en-GB" dirty="0">
                <a:solidFill>
                  <a:srgbClr val="0070C0"/>
                </a:solidFill>
                <a:latin typeface="Arial" panose="020B0604020202020204" pitchFamily="34" charset="0"/>
                <a:cs typeface="Arial" panose="020B0604020202020204" pitchFamily="34" charset="0"/>
              </a:rPr>
              <a:t>Commentary submitted via Turnitin;</a:t>
            </a:r>
          </a:p>
          <a:p>
            <a:r>
              <a:rPr lang="en-GB" dirty="0">
                <a:solidFill>
                  <a:srgbClr val="0070C0"/>
                </a:solidFill>
                <a:latin typeface="Arial" panose="020B0604020202020204" pitchFamily="34" charset="0"/>
                <a:cs typeface="Arial" panose="020B0604020202020204" pitchFamily="34" charset="0"/>
              </a:rPr>
              <a:t>OneDrive link shared as instructed.</a:t>
            </a:r>
          </a:p>
        </p:txBody>
      </p:sp>
    </p:spTree>
    <p:extLst>
      <p:ext uri="{BB962C8B-B14F-4D97-AF65-F5344CB8AC3E}">
        <p14:creationId xmlns:p14="http://schemas.microsoft.com/office/powerpoint/2010/main" val="1088542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089EB-B6B1-E700-9E4A-3E84820C31A0}"/>
              </a:ext>
            </a:extLst>
          </p:cNvPr>
          <p:cNvSpPr>
            <a:spLocks noGrp="1"/>
          </p:cNvSpPr>
          <p:nvPr>
            <p:ph type="title"/>
          </p:nvPr>
        </p:nvSpPr>
        <p:spPr/>
        <p:txBody>
          <a:bodyPr/>
          <a:lstStyle/>
          <a:p>
            <a:r>
              <a:rPr lang="en-GB" dirty="0" err="1"/>
              <a:t>Llyfrgell</a:t>
            </a:r>
            <a:r>
              <a:rPr lang="en-GB" dirty="0"/>
              <a:t> </a:t>
            </a:r>
            <a:r>
              <a:rPr lang="en-GB" dirty="0" err="1"/>
              <a:t>ar-lein</a:t>
            </a:r>
            <a:br>
              <a:rPr lang="en-GB" dirty="0"/>
            </a:br>
            <a:r>
              <a:rPr lang="en-GB" dirty="0">
                <a:solidFill>
                  <a:schemeClr val="accent1">
                    <a:lumMod val="75000"/>
                  </a:schemeClr>
                </a:solidFill>
              </a:rPr>
              <a:t>Online library</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96231A97-91D0-0D0C-A213-43CE866ED4AB}"/>
              </a:ext>
            </a:extLst>
          </p:cNvPr>
          <p:cNvSpPr>
            <a:spLocks noGrp="1"/>
          </p:cNvSpPr>
          <p:nvPr>
            <p:ph sz="half" idx="1"/>
          </p:nvPr>
        </p:nvSpPr>
        <p:spPr/>
        <p:txBody>
          <a:bodyPr/>
          <a:lstStyle/>
          <a:p>
            <a:pPr marL="342900" lvl="0" indent="-342900" fontAlgn="t"/>
            <a:r>
              <a:rPr lang="en-US" dirty="0" err="1"/>
              <a:t>Cyrchu</a:t>
            </a:r>
            <a:r>
              <a:rPr lang="en-US" dirty="0"/>
              <a:t> e-</a:t>
            </a:r>
            <a:r>
              <a:rPr lang="en-US" dirty="0" err="1"/>
              <a:t>lyfrau</a:t>
            </a:r>
            <a:r>
              <a:rPr lang="en-US" dirty="0"/>
              <a:t> a </a:t>
            </a:r>
            <a:r>
              <a:rPr lang="en-US" dirty="0" err="1"/>
              <a:t>chyfnodolion</a:t>
            </a:r>
            <a:endParaRPr lang="en-US" dirty="0"/>
          </a:p>
          <a:p>
            <a:pPr marL="342900" lvl="0" indent="-342900" fontAlgn="t"/>
            <a:r>
              <a:rPr lang="en-US" dirty="0" err="1"/>
              <a:t>Chwilio</a:t>
            </a:r>
            <a:r>
              <a:rPr lang="en-US" dirty="0"/>
              <a:t> am </a:t>
            </a:r>
            <a:r>
              <a:rPr lang="en-US" dirty="0" err="1"/>
              <a:t>ffynonellau</a:t>
            </a:r>
            <a:r>
              <a:rPr lang="en-US" dirty="0"/>
              <a:t> </a:t>
            </a:r>
            <a:r>
              <a:rPr lang="en-US" dirty="0" err="1"/>
              <a:t>academaidd</a:t>
            </a:r>
            <a:endParaRPr lang="en-US" dirty="0"/>
          </a:p>
          <a:p>
            <a:pPr marL="342900" lvl="0" indent="-342900" fontAlgn="t"/>
            <a:r>
              <a:rPr lang="en-US" dirty="0" err="1"/>
              <a:t>Sesiynau</a:t>
            </a:r>
            <a:r>
              <a:rPr lang="en-US" dirty="0"/>
              <a:t> </a:t>
            </a:r>
            <a:r>
              <a:rPr lang="en-US" dirty="0" err="1"/>
              <a:t>cymorth</a:t>
            </a:r>
            <a:r>
              <a:rPr lang="en-US" dirty="0"/>
              <a:t> </a:t>
            </a:r>
            <a:r>
              <a:rPr lang="en-US" dirty="0" err="1"/>
              <a:t>llyfrgell</a:t>
            </a:r>
            <a:r>
              <a:rPr lang="en-US" dirty="0"/>
              <a:t> </a:t>
            </a:r>
            <a:r>
              <a:rPr lang="en-US" dirty="0" err="1"/>
              <a:t>ar</a:t>
            </a:r>
            <a:r>
              <a:rPr lang="en-US" dirty="0"/>
              <a:t> </a:t>
            </a:r>
            <a:r>
              <a:rPr lang="en-US" dirty="0" err="1"/>
              <a:t>gael</a:t>
            </a:r>
            <a:endParaRPr lang="en-US" dirty="0"/>
          </a:p>
          <a:p>
            <a:endParaRPr lang="en-US" dirty="0"/>
          </a:p>
        </p:txBody>
      </p:sp>
      <p:sp>
        <p:nvSpPr>
          <p:cNvPr id="4" name="Content Placeholder 3">
            <a:extLst>
              <a:ext uri="{FF2B5EF4-FFF2-40B4-BE49-F238E27FC236}">
                <a16:creationId xmlns:a16="http://schemas.microsoft.com/office/drawing/2014/main" id="{C9FD2A55-9B8A-6307-AE20-0A0BBDD5C86C}"/>
              </a:ext>
            </a:extLst>
          </p:cNvPr>
          <p:cNvSpPr>
            <a:spLocks noGrp="1"/>
          </p:cNvSpPr>
          <p:nvPr>
            <p:ph sz="half" idx="2"/>
          </p:nvPr>
        </p:nvSpPr>
        <p:spPr/>
        <p:txBody>
          <a:bodyPr/>
          <a:lstStyle/>
          <a:p>
            <a:pPr marL="342900" lvl="0" indent="-342900" fontAlgn="t"/>
            <a:r>
              <a:rPr lang="en-US" dirty="0">
                <a:solidFill>
                  <a:schemeClr val="accent1">
                    <a:lumMod val="75000"/>
                  </a:schemeClr>
                </a:solidFill>
              </a:rPr>
              <a:t>Access e-books and journals</a:t>
            </a:r>
          </a:p>
          <a:p>
            <a:pPr marL="342900" lvl="0" indent="-342900" fontAlgn="t"/>
            <a:r>
              <a:rPr lang="en-US" dirty="0">
                <a:solidFill>
                  <a:schemeClr val="accent1">
                    <a:lumMod val="75000"/>
                  </a:schemeClr>
                </a:solidFill>
              </a:rPr>
              <a:t>Search for academic sources</a:t>
            </a:r>
          </a:p>
          <a:p>
            <a:pPr marL="342900" lvl="0" indent="-342900" fontAlgn="t"/>
            <a:r>
              <a:rPr lang="en-US" dirty="0">
                <a:solidFill>
                  <a:schemeClr val="accent1">
                    <a:lumMod val="75000"/>
                  </a:schemeClr>
                </a:solidFill>
              </a:rPr>
              <a:t>Library support sessions available</a:t>
            </a:r>
          </a:p>
          <a:p>
            <a:endParaRPr lang="en-US" dirty="0"/>
          </a:p>
        </p:txBody>
      </p:sp>
    </p:spTree>
    <p:extLst>
      <p:ext uri="{BB962C8B-B14F-4D97-AF65-F5344CB8AC3E}">
        <p14:creationId xmlns:p14="http://schemas.microsoft.com/office/powerpoint/2010/main" val="21259076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B5A5D-DDBE-8FE3-627E-000BBC7CA659}"/>
              </a:ext>
            </a:extLst>
          </p:cNvPr>
          <p:cNvSpPr>
            <a:spLocks noGrp="1"/>
          </p:cNvSpPr>
          <p:nvPr>
            <p:ph type="title"/>
          </p:nvPr>
        </p:nvSpPr>
        <p:spPr/>
        <p:txBody>
          <a:bodyPr/>
          <a:lstStyle/>
          <a:p>
            <a:r>
              <a:rPr lang="en-GB" dirty="0"/>
              <a:t>Carden </a:t>
            </a:r>
            <a:r>
              <a:rPr lang="en-GB" dirty="0" err="1"/>
              <a:t>adnabod</a:t>
            </a:r>
            <a:r>
              <a:rPr lang="en-GB" dirty="0"/>
              <a:t> </a:t>
            </a:r>
            <a:r>
              <a:rPr lang="en-GB" dirty="0" err="1"/>
              <a:t>myfyriwr</a:t>
            </a:r>
            <a:br>
              <a:rPr lang="en-GB" dirty="0"/>
            </a:br>
            <a:r>
              <a:rPr lang="en-GB" dirty="0">
                <a:solidFill>
                  <a:schemeClr val="accent1">
                    <a:lumMod val="75000"/>
                  </a:schemeClr>
                </a:solidFill>
              </a:rPr>
              <a:t>Student ID card</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E076A29B-FD4F-C135-9F06-EB1843B661D3}"/>
              </a:ext>
            </a:extLst>
          </p:cNvPr>
          <p:cNvSpPr>
            <a:spLocks noGrp="1"/>
          </p:cNvSpPr>
          <p:nvPr>
            <p:ph sz="half" idx="1"/>
          </p:nvPr>
        </p:nvSpPr>
        <p:spPr/>
        <p:txBody>
          <a:bodyPr/>
          <a:lstStyle/>
          <a:p>
            <a:pPr marL="342900" lvl="0" indent="-342900" fontAlgn="t"/>
            <a:r>
              <a:rPr lang="en-US" dirty="0" err="1"/>
              <a:t>Casglu</a:t>
            </a:r>
            <a:r>
              <a:rPr lang="en-US" dirty="0"/>
              <a:t> a </a:t>
            </a:r>
            <a:r>
              <a:rPr lang="en-US" dirty="0" err="1"/>
              <a:t>chadw</a:t>
            </a:r>
            <a:r>
              <a:rPr lang="en-US" dirty="0"/>
              <a:t> </a:t>
            </a:r>
            <a:r>
              <a:rPr lang="en-US" dirty="0" err="1"/>
              <a:t>eich</a:t>
            </a:r>
            <a:r>
              <a:rPr lang="en-US" dirty="0"/>
              <a:t> </a:t>
            </a:r>
            <a:r>
              <a:rPr lang="en-US" dirty="0" err="1"/>
              <a:t>cerdyn</a:t>
            </a:r>
            <a:r>
              <a:rPr lang="en-US" dirty="0"/>
              <a:t> </a:t>
            </a:r>
            <a:r>
              <a:rPr lang="en-US" dirty="0" err="1"/>
              <a:t>adnabod</a:t>
            </a:r>
            <a:endParaRPr lang="en-US" dirty="0"/>
          </a:p>
          <a:p>
            <a:pPr marL="342900" lvl="0" indent="-342900" fontAlgn="t"/>
            <a:r>
              <a:rPr lang="en-US" dirty="0" err="1"/>
              <a:t>Angenrheidiol</a:t>
            </a:r>
            <a:r>
              <a:rPr lang="en-US" dirty="0"/>
              <a:t> </a:t>
            </a:r>
            <a:r>
              <a:rPr lang="en-US" dirty="0" err="1"/>
              <a:t>ar</a:t>
            </a:r>
            <a:r>
              <a:rPr lang="en-US" dirty="0"/>
              <a:t> </a:t>
            </a:r>
            <a:r>
              <a:rPr lang="en-US" dirty="0" err="1"/>
              <a:t>gyfer</a:t>
            </a:r>
            <a:r>
              <a:rPr lang="en-US" dirty="0"/>
              <a:t> </a:t>
            </a:r>
            <a:r>
              <a:rPr lang="en-US" dirty="0" err="1"/>
              <a:t>mynediad</a:t>
            </a:r>
            <a:r>
              <a:rPr lang="en-US" dirty="0"/>
              <a:t> </a:t>
            </a:r>
            <a:r>
              <a:rPr lang="en-US" dirty="0" err="1"/>
              <a:t>i'r</a:t>
            </a:r>
            <a:r>
              <a:rPr lang="en-US" dirty="0"/>
              <a:t> </a:t>
            </a:r>
            <a:r>
              <a:rPr lang="en-US" dirty="0" err="1"/>
              <a:t>campws</a:t>
            </a:r>
            <a:endParaRPr lang="en-US" dirty="0"/>
          </a:p>
          <a:p>
            <a:pPr marL="342900" lvl="0" indent="-342900" fontAlgn="t"/>
            <a:r>
              <a:rPr lang="en-US" dirty="0" err="1"/>
              <a:t>Defnyddio</a:t>
            </a:r>
            <a:r>
              <a:rPr lang="en-US" dirty="0"/>
              <a:t> </a:t>
            </a:r>
            <a:r>
              <a:rPr lang="en-US" dirty="0" err="1"/>
              <a:t>ar</a:t>
            </a:r>
            <a:r>
              <a:rPr lang="en-US" dirty="0"/>
              <a:t> </a:t>
            </a:r>
            <a:r>
              <a:rPr lang="en-US" dirty="0" err="1"/>
              <a:t>gyfer</a:t>
            </a:r>
            <a:r>
              <a:rPr lang="en-US" dirty="0"/>
              <a:t> </a:t>
            </a:r>
            <a:r>
              <a:rPr lang="en-US" dirty="0" err="1"/>
              <a:t>gwasanaethau'r</a:t>
            </a:r>
            <a:r>
              <a:rPr lang="en-US" dirty="0"/>
              <a:t> </a:t>
            </a:r>
            <a:r>
              <a:rPr lang="en-US" dirty="0" err="1"/>
              <a:t>llyfrgell</a:t>
            </a:r>
            <a:endParaRPr lang="en-US" dirty="0"/>
          </a:p>
          <a:p>
            <a:endParaRPr lang="en-US" dirty="0"/>
          </a:p>
        </p:txBody>
      </p:sp>
      <p:sp>
        <p:nvSpPr>
          <p:cNvPr id="4" name="Content Placeholder 3">
            <a:extLst>
              <a:ext uri="{FF2B5EF4-FFF2-40B4-BE49-F238E27FC236}">
                <a16:creationId xmlns:a16="http://schemas.microsoft.com/office/drawing/2014/main" id="{1D53D117-CFEB-D764-F325-909BF6045FEB}"/>
              </a:ext>
            </a:extLst>
          </p:cNvPr>
          <p:cNvSpPr>
            <a:spLocks noGrp="1"/>
          </p:cNvSpPr>
          <p:nvPr>
            <p:ph sz="half" idx="2"/>
          </p:nvPr>
        </p:nvSpPr>
        <p:spPr/>
        <p:txBody>
          <a:bodyPr/>
          <a:lstStyle/>
          <a:p>
            <a:pPr marL="342900" lvl="0" indent="-342900" fontAlgn="t"/>
            <a:r>
              <a:rPr lang="en-US" dirty="0">
                <a:solidFill>
                  <a:schemeClr val="accent1">
                    <a:lumMod val="75000"/>
                  </a:schemeClr>
                </a:solidFill>
              </a:rPr>
              <a:t>Collect and keep your ID card</a:t>
            </a:r>
          </a:p>
          <a:p>
            <a:pPr marL="342900" lvl="0" indent="-342900" fontAlgn="t"/>
            <a:r>
              <a:rPr lang="en-US" dirty="0">
                <a:solidFill>
                  <a:schemeClr val="accent1">
                    <a:lumMod val="75000"/>
                  </a:schemeClr>
                </a:solidFill>
              </a:rPr>
              <a:t>Required for campus access</a:t>
            </a:r>
          </a:p>
          <a:p>
            <a:pPr marL="342900" lvl="0" indent="-342900" fontAlgn="t"/>
            <a:r>
              <a:rPr lang="en-US" dirty="0">
                <a:solidFill>
                  <a:schemeClr val="accent1">
                    <a:lumMod val="75000"/>
                  </a:schemeClr>
                </a:solidFill>
              </a:rPr>
              <a:t>Use for library services</a:t>
            </a:r>
          </a:p>
          <a:p>
            <a:endParaRPr lang="en-US" dirty="0"/>
          </a:p>
        </p:txBody>
      </p:sp>
    </p:spTree>
    <p:extLst>
      <p:ext uri="{BB962C8B-B14F-4D97-AF65-F5344CB8AC3E}">
        <p14:creationId xmlns:p14="http://schemas.microsoft.com/office/powerpoint/2010/main" val="3641409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68C14-ED89-28C5-8543-EDD48E0BE8AA}"/>
              </a:ext>
            </a:extLst>
          </p:cNvPr>
          <p:cNvSpPr>
            <a:spLocks noGrp="1"/>
          </p:cNvSpPr>
          <p:nvPr>
            <p:ph type="title"/>
          </p:nvPr>
        </p:nvSpPr>
        <p:spPr/>
        <p:txBody>
          <a:bodyPr/>
          <a:lstStyle/>
          <a:p>
            <a:r>
              <a:rPr lang="en-GB" dirty="0" err="1"/>
              <a:t>Discownts</a:t>
            </a:r>
            <a:r>
              <a:rPr lang="en-GB" dirty="0"/>
              <a:t> I </a:t>
            </a:r>
            <a:r>
              <a:rPr lang="en-GB" dirty="0" err="1"/>
              <a:t>myfyrwyr</a:t>
            </a:r>
            <a:br>
              <a:rPr lang="en-GB" dirty="0"/>
            </a:br>
            <a:r>
              <a:rPr lang="en-GB" dirty="0">
                <a:solidFill>
                  <a:schemeClr val="accent1">
                    <a:lumMod val="75000"/>
                  </a:schemeClr>
                </a:solidFill>
              </a:rPr>
              <a:t>Student discounts</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46ED3038-914C-5030-CA01-FC84E3F18B90}"/>
              </a:ext>
            </a:extLst>
          </p:cNvPr>
          <p:cNvSpPr>
            <a:spLocks noGrp="1"/>
          </p:cNvSpPr>
          <p:nvPr>
            <p:ph sz="half" idx="1"/>
          </p:nvPr>
        </p:nvSpPr>
        <p:spPr/>
        <p:txBody>
          <a:bodyPr/>
          <a:lstStyle/>
          <a:p>
            <a:pPr marL="342900" lvl="0" indent="-342900" fontAlgn="t"/>
            <a:r>
              <a:rPr lang="en-US" b="1" dirty="0" err="1"/>
              <a:t>UNiDAYS</a:t>
            </a:r>
            <a:endParaRPr lang="en-US" dirty="0"/>
          </a:p>
          <a:p>
            <a:pPr marL="342900" lvl="0" indent="-342900" fontAlgn="t"/>
            <a:r>
              <a:rPr lang="en-US" b="1" dirty="0"/>
              <a:t>Student Beans</a:t>
            </a:r>
            <a:endParaRPr lang="en-US" dirty="0"/>
          </a:p>
          <a:p>
            <a:pPr marL="342900" lvl="0" indent="-342900" fontAlgn="t"/>
            <a:r>
              <a:rPr lang="en-US" b="1" dirty="0"/>
              <a:t>TOTUM</a:t>
            </a:r>
            <a:endParaRPr lang="en-US" dirty="0"/>
          </a:p>
          <a:p>
            <a:endParaRPr lang="en-US" dirty="0"/>
          </a:p>
        </p:txBody>
      </p:sp>
      <p:sp>
        <p:nvSpPr>
          <p:cNvPr id="4" name="Content Placeholder 3">
            <a:extLst>
              <a:ext uri="{FF2B5EF4-FFF2-40B4-BE49-F238E27FC236}">
                <a16:creationId xmlns:a16="http://schemas.microsoft.com/office/drawing/2014/main" id="{A2D44E07-83D5-22F0-BBF5-C66F107EE260}"/>
              </a:ext>
            </a:extLst>
          </p:cNvPr>
          <p:cNvSpPr>
            <a:spLocks noGrp="1"/>
          </p:cNvSpPr>
          <p:nvPr>
            <p:ph sz="half" idx="2"/>
          </p:nvPr>
        </p:nvSpPr>
        <p:spPr/>
        <p:txBody>
          <a:bodyPr/>
          <a:lstStyle/>
          <a:p>
            <a:pPr marL="342900" lvl="0" indent="-342900" fontAlgn="t"/>
            <a:r>
              <a:rPr lang="en-US" b="1" dirty="0" err="1">
                <a:solidFill>
                  <a:schemeClr val="accent1">
                    <a:lumMod val="75000"/>
                  </a:schemeClr>
                </a:solidFill>
              </a:rPr>
              <a:t>UNiDAYS</a:t>
            </a:r>
            <a:endParaRPr lang="en-US" dirty="0">
              <a:solidFill>
                <a:schemeClr val="accent1">
                  <a:lumMod val="75000"/>
                </a:schemeClr>
              </a:solidFill>
            </a:endParaRPr>
          </a:p>
          <a:p>
            <a:pPr marL="342900" lvl="0" indent="-342900" fontAlgn="t"/>
            <a:r>
              <a:rPr lang="en-US" b="1" dirty="0">
                <a:solidFill>
                  <a:schemeClr val="accent1">
                    <a:lumMod val="75000"/>
                  </a:schemeClr>
                </a:solidFill>
              </a:rPr>
              <a:t>Student Beans</a:t>
            </a:r>
            <a:endParaRPr lang="en-US" dirty="0">
              <a:solidFill>
                <a:schemeClr val="accent1">
                  <a:lumMod val="75000"/>
                </a:schemeClr>
              </a:solidFill>
            </a:endParaRPr>
          </a:p>
          <a:p>
            <a:pPr marL="342900" lvl="0" indent="-342900" fontAlgn="t"/>
            <a:r>
              <a:rPr lang="en-US" b="1" dirty="0">
                <a:solidFill>
                  <a:schemeClr val="accent1">
                    <a:lumMod val="75000"/>
                  </a:schemeClr>
                </a:solidFill>
              </a:rPr>
              <a:t>TOTUM</a:t>
            </a:r>
            <a:endParaRPr lang="en-US" dirty="0">
              <a:solidFill>
                <a:schemeClr val="accent1">
                  <a:lumMod val="75000"/>
                </a:schemeClr>
              </a:solidFill>
            </a:endParaRPr>
          </a:p>
          <a:p>
            <a:endParaRPr lang="en-US" dirty="0"/>
          </a:p>
        </p:txBody>
      </p:sp>
    </p:spTree>
    <p:extLst>
      <p:ext uri="{BB962C8B-B14F-4D97-AF65-F5344CB8AC3E}">
        <p14:creationId xmlns:p14="http://schemas.microsoft.com/office/powerpoint/2010/main" val="3923336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D2E27-27F1-5909-C6F0-249574CEC5CD}"/>
              </a:ext>
            </a:extLst>
          </p:cNvPr>
          <p:cNvSpPr>
            <a:spLocks noGrp="1"/>
          </p:cNvSpPr>
          <p:nvPr>
            <p:ph type="title"/>
          </p:nvPr>
        </p:nvSpPr>
        <p:spPr/>
        <p:txBody>
          <a:bodyPr/>
          <a:lstStyle/>
          <a:p>
            <a:r>
              <a:rPr lang="en-GB" dirty="0" err="1"/>
              <a:t>Tasg</a:t>
            </a:r>
            <a:r>
              <a:rPr lang="en-GB" dirty="0"/>
              <a:t> </a:t>
            </a:r>
            <a:r>
              <a:rPr lang="en-GB" dirty="0" err="1"/>
              <a:t>Annibynnol</a:t>
            </a:r>
            <a:br>
              <a:rPr lang="en-GB" dirty="0"/>
            </a:br>
            <a:r>
              <a:rPr lang="en-GB" dirty="0">
                <a:solidFill>
                  <a:schemeClr val="accent1">
                    <a:lumMod val="75000"/>
                  </a:schemeClr>
                </a:solidFill>
              </a:rPr>
              <a:t>Independent task</a:t>
            </a:r>
            <a:endParaRPr lang="en-US" dirty="0">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9ED9F866-D0DD-F044-3D55-60D4EAED4B3C}"/>
              </a:ext>
            </a:extLst>
          </p:cNvPr>
          <p:cNvSpPr>
            <a:spLocks noGrp="1"/>
          </p:cNvSpPr>
          <p:nvPr>
            <p:ph sz="half" idx="1"/>
          </p:nvPr>
        </p:nvSpPr>
        <p:spPr/>
        <p:txBody>
          <a:bodyPr vert="horz" lIns="91440" tIns="45720" rIns="91440" bIns="45720" rtlCol="0" anchor="t">
            <a:noAutofit/>
          </a:bodyPr>
          <a:lstStyle/>
          <a:p>
            <a:pPr marL="0" indent="0">
              <a:buNone/>
            </a:pPr>
            <a:r>
              <a:rPr lang="en-US" sz="1600" dirty="0">
                <a:ea typeface="+mn-lt"/>
                <a:cs typeface="+mn-lt"/>
              </a:rPr>
              <a:t>Cyn y sesiwn gyntaf:</a:t>
            </a:r>
            <a:endParaRPr lang="en-US" sz="1600" dirty="0">
              <a:ea typeface="Calibri" panose="020F0502020204030204"/>
              <a:cs typeface="Calibri" panose="020F0502020204030204"/>
            </a:endParaRPr>
          </a:p>
          <a:p>
            <a:pPr marL="0" indent="0">
              <a:buNone/>
            </a:pPr>
            <a:r>
              <a:rPr lang="en-US" sz="1600" dirty="0">
                <a:ea typeface="+mn-lt"/>
                <a:cs typeface="+mn-lt"/>
              </a:rPr>
              <a:t>Cwblhewch gofnod myfyriol (180-200 gair) sy'n archwilio:</a:t>
            </a:r>
            <a:endParaRPr lang="en-US" sz="1600" dirty="0">
              <a:ea typeface="Calibri" panose="020F0502020204030204"/>
              <a:cs typeface="Calibri" panose="020F0502020204030204"/>
            </a:endParaRPr>
          </a:p>
          <a:p>
            <a:r>
              <a:rPr lang="en-US" sz="1600" dirty="0">
                <a:ea typeface="+mn-lt"/>
                <a:cs typeface="+mn-lt"/>
              </a:rPr>
              <a:t>Sut </a:t>
            </a:r>
            <a:r>
              <a:rPr lang="en-US" sz="1600" dirty="0" err="1">
                <a:ea typeface="+mn-lt"/>
                <a:cs typeface="+mn-lt"/>
              </a:rPr>
              <a:t>rwy'n</a:t>
            </a:r>
            <a:r>
              <a:rPr lang="en-US" sz="1600" dirty="0">
                <a:ea typeface="+mn-lt"/>
                <a:cs typeface="+mn-lt"/>
              </a:rPr>
              <a:t> </a:t>
            </a:r>
            <a:r>
              <a:rPr lang="en-US" sz="1600" dirty="0" err="1">
                <a:ea typeface="+mn-lt"/>
                <a:cs typeface="+mn-lt"/>
              </a:rPr>
              <a:t>ystyried</a:t>
            </a:r>
            <a:r>
              <a:rPr lang="en-US" sz="1600" dirty="0">
                <a:ea typeface="+mn-lt"/>
                <a:cs typeface="+mn-lt"/>
              </a:rPr>
              <a:t> </a:t>
            </a:r>
            <a:r>
              <a:rPr lang="en-US" sz="1600" dirty="0" err="1">
                <a:ea typeface="+mn-lt"/>
                <a:cs typeface="+mn-lt"/>
              </a:rPr>
              <a:t>fy</a:t>
            </a:r>
            <a:r>
              <a:rPr lang="en-US" sz="1600" dirty="0">
                <a:ea typeface="+mn-lt"/>
                <a:cs typeface="+mn-lt"/>
              </a:rPr>
              <a:t> </a:t>
            </a:r>
            <a:r>
              <a:rPr lang="en-US" sz="1600" dirty="0" err="1">
                <a:ea typeface="+mn-lt"/>
                <a:cs typeface="+mn-lt"/>
              </a:rPr>
              <a:t>hun</a:t>
            </a:r>
            <a:r>
              <a:rPr lang="en-US" sz="1600" dirty="0">
                <a:ea typeface="+mn-lt"/>
                <a:cs typeface="+mn-lt"/>
              </a:rPr>
              <a:t> </a:t>
            </a:r>
            <a:r>
              <a:rPr lang="en-US" sz="1600" dirty="0" err="1">
                <a:ea typeface="+mn-lt"/>
                <a:cs typeface="+mn-lt"/>
              </a:rPr>
              <a:t>ar</a:t>
            </a:r>
            <a:r>
              <a:rPr lang="en-US" sz="1600" dirty="0">
                <a:ea typeface="+mn-lt"/>
                <a:cs typeface="+mn-lt"/>
              </a:rPr>
              <a:t> </a:t>
            </a:r>
            <a:r>
              <a:rPr lang="en-US" sz="1600" dirty="0" err="1">
                <a:ea typeface="+mn-lt"/>
                <a:cs typeface="+mn-lt"/>
              </a:rPr>
              <a:t>hyn</a:t>
            </a:r>
            <a:r>
              <a:rPr lang="en-US" sz="1600" dirty="0">
                <a:ea typeface="+mn-lt"/>
                <a:cs typeface="+mn-lt"/>
              </a:rPr>
              <a:t> o </a:t>
            </a:r>
            <a:r>
              <a:rPr lang="en-US" sz="1600" dirty="0" err="1">
                <a:ea typeface="+mn-lt"/>
                <a:cs typeface="+mn-lt"/>
              </a:rPr>
              <a:t>bryd</a:t>
            </a:r>
            <a:r>
              <a:rPr lang="en-US" sz="1600" dirty="0">
                <a:ea typeface="+mn-lt"/>
                <a:cs typeface="+mn-lt"/>
              </a:rPr>
              <a:t> </a:t>
            </a:r>
            <a:r>
              <a:rPr lang="en-US" sz="1600" dirty="0" err="1">
                <a:ea typeface="+mn-lt"/>
                <a:cs typeface="+mn-lt"/>
              </a:rPr>
              <a:t>fel</a:t>
            </a:r>
            <a:r>
              <a:rPr lang="en-US" sz="1600" dirty="0">
                <a:ea typeface="+mn-lt"/>
                <a:cs typeface="+mn-lt"/>
              </a:rPr>
              <a:t> </a:t>
            </a:r>
            <a:r>
              <a:rPr lang="en-US" sz="1600" dirty="0" err="1">
                <a:ea typeface="+mn-lt"/>
                <a:cs typeface="+mn-lt"/>
              </a:rPr>
              <a:t>gweithiwr</a:t>
            </a:r>
            <a:r>
              <a:rPr lang="en-US" sz="1600" dirty="0">
                <a:ea typeface="+mn-lt"/>
                <a:cs typeface="+mn-lt"/>
              </a:rPr>
              <a:t> </a:t>
            </a:r>
            <a:r>
              <a:rPr lang="en-US" sz="1600" dirty="0" err="1">
                <a:ea typeface="+mn-lt"/>
                <a:cs typeface="+mn-lt"/>
              </a:rPr>
              <a:t>proffesiynol</a:t>
            </a:r>
            <a:r>
              <a:rPr lang="en-US" sz="1600" dirty="0">
                <a:ea typeface="+mn-lt"/>
                <a:cs typeface="+mn-lt"/>
              </a:rPr>
              <a:t> </a:t>
            </a:r>
            <a:r>
              <a:rPr lang="en-US" sz="1600" dirty="0" err="1">
                <a:ea typeface="+mn-lt"/>
                <a:cs typeface="+mn-lt"/>
              </a:rPr>
              <a:t>sy'n</a:t>
            </a:r>
            <a:r>
              <a:rPr lang="en-US" sz="1600" dirty="0">
                <a:ea typeface="+mn-lt"/>
                <a:cs typeface="+mn-lt"/>
              </a:rPr>
              <a:t> </a:t>
            </a:r>
            <a:r>
              <a:rPr lang="en-US" sz="1600" dirty="0" err="1">
                <a:ea typeface="+mn-lt"/>
                <a:cs typeface="+mn-lt"/>
              </a:rPr>
              <a:t>datblygu</a:t>
            </a:r>
            <a:r>
              <a:rPr lang="en-US" sz="1600" dirty="0">
                <a:ea typeface="+mn-lt"/>
                <a:cs typeface="+mn-lt"/>
              </a:rPr>
              <a:t> ac </a:t>
            </a:r>
            <a:r>
              <a:rPr lang="en-US" sz="1600" dirty="0" err="1">
                <a:ea typeface="+mn-lt"/>
                <a:cs typeface="+mn-lt"/>
              </a:rPr>
              <a:t>fel</a:t>
            </a:r>
            <a:r>
              <a:rPr lang="en-US" sz="1600" dirty="0">
                <a:ea typeface="+mn-lt"/>
                <a:cs typeface="+mn-lt"/>
              </a:rPr>
              <a:t> </a:t>
            </a:r>
            <a:r>
              <a:rPr lang="en-US" sz="1600" dirty="0" err="1">
                <a:ea typeface="+mn-lt"/>
                <a:cs typeface="+mn-lt"/>
              </a:rPr>
              <a:t>rhywun</a:t>
            </a:r>
            <a:r>
              <a:rPr lang="en-US" sz="1600" dirty="0">
                <a:ea typeface="+mn-lt"/>
                <a:cs typeface="+mn-lt"/>
              </a:rPr>
              <a:t> </a:t>
            </a:r>
            <a:r>
              <a:rPr lang="en-US" sz="1600" dirty="0" err="1">
                <a:ea typeface="+mn-lt"/>
                <a:cs typeface="+mn-lt"/>
              </a:rPr>
              <a:t>sy'n</a:t>
            </a:r>
            <a:r>
              <a:rPr lang="en-US" sz="1600" dirty="0">
                <a:ea typeface="+mn-lt"/>
                <a:cs typeface="+mn-lt"/>
              </a:rPr>
              <a:t> </a:t>
            </a:r>
            <a:r>
              <a:rPr lang="en-US" sz="1600" dirty="0" err="1">
                <a:ea typeface="+mn-lt"/>
                <a:cs typeface="+mn-lt"/>
              </a:rPr>
              <a:t>anelu</a:t>
            </a:r>
            <a:r>
              <a:rPr lang="en-US" sz="1600" dirty="0">
                <a:ea typeface="+mn-lt"/>
                <a:cs typeface="+mn-lt"/>
              </a:rPr>
              <a:t> at </a:t>
            </a:r>
            <a:r>
              <a:rPr lang="en-US" sz="1600" dirty="0" err="1">
                <a:ea typeface="+mn-lt"/>
                <a:cs typeface="+mn-lt"/>
              </a:rPr>
              <a:t>fod</a:t>
            </a:r>
            <a:r>
              <a:rPr lang="en-US" sz="1600" dirty="0">
                <a:ea typeface="+mn-lt"/>
                <a:cs typeface="+mn-lt"/>
              </a:rPr>
              <a:t> </a:t>
            </a:r>
            <a:r>
              <a:rPr lang="en-US" sz="1600" dirty="0" err="1">
                <a:ea typeface="+mn-lt"/>
                <a:cs typeface="+mn-lt"/>
              </a:rPr>
              <a:t>yn</a:t>
            </a:r>
            <a:r>
              <a:rPr lang="en-US" sz="1600" dirty="0">
                <a:ea typeface="+mn-lt"/>
                <a:cs typeface="+mn-lt"/>
              </a:rPr>
              <a:t> </a:t>
            </a:r>
            <a:r>
              <a:rPr lang="en-US" sz="1600" dirty="0" err="1">
                <a:ea typeface="+mn-lt"/>
                <a:cs typeface="+mn-lt"/>
              </a:rPr>
              <a:t>arweinydd</a:t>
            </a:r>
            <a:r>
              <a:rPr lang="en-US" sz="1600" dirty="0">
                <a:ea typeface="+mn-lt"/>
                <a:cs typeface="+mn-lt"/>
              </a:rPr>
              <a:t>?</a:t>
            </a:r>
            <a:endParaRPr lang="en-US" sz="1600" dirty="0">
              <a:ea typeface="Calibri"/>
              <a:cs typeface="Calibri"/>
            </a:endParaRPr>
          </a:p>
          <a:p>
            <a:r>
              <a:rPr lang="en-US" sz="1600" dirty="0">
                <a:ea typeface="+mn-lt"/>
                <a:cs typeface="+mn-lt"/>
              </a:rPr>
              <a:t>Pa </a:t>
            </a:r>
            <a:r>
              <a:rPr lang="en-US" sz="1600" dirty="0" err="1">
                <a:ea typeface="+mn-lt"/>
                <a:cs typeface="+mn-lt"/>
              </a:rPr>
              <a:t>brofiadau</a:t>
            </a:r>
            <a:r>
              <a:rPr lang="en-US" sz="1600" dirty="0">
                <a:ea typeface="+mn-lt"/>
                <a:cs typeface="+mn-lt"/>
              </a:rPr>
              <a:t> </a:t>
            </a:r>
            <a:r>
              <a:rPr lang="en-US" sz="1600" dirty="0" err="1">
                <a:ea typeface="+mn-lt"/>
                <a:cs typeface="+mn-lt"/>
              </a:rPr>
              <a:t>sydd</a:t>
            </a:r>
            <a:r>
              <a:rPr lang="en-US" sz="1600" dirty="0">
                <a:ea typeface="+mn-lt"/>
                <a:cs typeface="+mn-lt"/>
              </a:rPr>
              <a:t> </a:t>
            </a:r>
            <a:r>
              <a:rPr lang="en-US" sz="1600" dirty="0" err="1">
                <a:ea typeface="+mn-lt"/>
                <a:cs typeface="+mn-lt"/>
              </a:rPr>
              <a:t>wedi</a:t>
            </a:r>
            <a:r>
              <a:rPr lang="en-US" sz="1600" dirty="0">
                <a:ea typeface="+mn-lt"/>
                <a:cs typeface="+mn-lt"/>
              </a:rPr>
              <a:t> </a:t>
            </a:r>
            <a:r>
              <a:rPr lang="en-US" sz="1600" dirty="0" err="1">
                <a:ea typeface="+mn-lt"/>
                <a:cs typeface="+mn-lt"/>
              </a:rPr>
              <a:t>dylanwadu</a:t>
            </a:r>
            <a:r>
              <a:rPr lang="en-US" sz="1600" dirty="0">
                <a:ea typeface="+mn-lt"/>
                <a:cs typeface="+mn-lt"/>
              </a:rPr>
              <a:t> </a:t>
            </a:r>
            <a:r>
              <a:rPr lang="en-US" sz="1600" dirty="0" err="1">
                <a:ea typeface="+mn-lt"/>
                <a:cs typeface="+mn-lt"/>
              </a:rPr>
              <a:t>ar</a:t>
            </a:r>
            <a:r>
              <a:rPr lang="en-US" sz="1600" dirty="0">
                <a:ea typeface="+mn-lt"/>
                <a:cs typeface="+mn-lt"/>
              </a:rPr>
              <a:t> </a:t>
            </a:r>
            <a:r>
              <a:rPr lang="en-US" sz="1600" dirty="0" err="1">
                <a:ea typeface="+mn-lt"/>
                <a:cs typeface="+mn-lt"/>
              </a:rPr>
              <a:t>fy</a:t>
            </a:r>
            <a:r>
              <a:rPr lang="en-US" sz="1600" dirty="0">
                <a:ea typeface="+mn-lt"/>
                <a:cs typeface="+mn-lt"/>
              </a:rPr>
              <a:t> </a:t>
            </a:r>
            <a:r>
              <a:rPr lang="en-US" sz="1600" dirty="0" err="1">
                <a:ea typeface="+mn-lt"/>
                <a:cs typeface="+mn-lt"/>
              </a:rPr>
              <a:t>nealltwriaeth</a:t>
            </a:r>
            <a:r>
              <a:rPr lang="en-US" sz="1600" dirty="0">
                <a:ea typeface="+mn-lt"/>
                <a:cs typeface="+mn-lt"/>
              </a:rPr>
              <a:t> o </a:t>
            </a:r>
            <a:r>
              <a:rPr lang="en-US" sz="1600" dirty="0" err="1">
                <a:ea typeface="+mn-lt"/>
                <a:cs typeface="+mn-lt"/>
              </a:rPr>
              <a:t>arweinyddiaeth</a:t>
            </a:r>
            <a:r>
              <a:rPr lang="en-US" sz="1600" dirty="0">
                <a:ea typeface="+mn-lt"/>
                <a:cs typeface="+mn-lt"/>
              </a:rPr>
              <a:t> ac </a:t>
            </a:r>
            <a:r>
              <a:rPr lang="en-US" sz="1600" dirty="0" err="1">
                <a:ea typeface="+mn-lt"/>
                <a:cs typeface="+mn-lt"/>
              </a:rPr>
              <a:t>ymarfer</a:t>
            </a:r>
            <a:r>
              <a:rPr lang="en-US" sz="1600" dirty="0">
                <a:ea typeface="+mn-lt"/>
                <a:cs typeface="+mn-lt"/>
              </a:rPr>
              <a:t> </a:t>
            </a:r>
            <a:r>
              <a:rPr lang="en-US" sz="1600" dirty="0" err="1">
                <a:ea typeface="+mn-lt"/>
                <a:cs typeface="+mn-lt"/>
              </a:rPr>
              <a:t>proffesiynol</a:t>
            </a:r>
            <a:r>
              <a:rPr lang="en-US" sz="1600" dirty="0">
                <a:ea typeface="+mn-lt"/>
                <a:cs typeface="+mn-lt"/>
              </a:rPr>
              <a:t>?</a:t>
            </a:r>
            <a:endParaRPr lang="en-US" sz="1600" dirty="0">
              <a:ea typeface="Calibri"/>
              <a:cs typeface="Calibri"/>
            </a:endParaRPr>
          </a:p>
          <a:p>
            <a:r>
              <a:rPr lang="en-US" sz="1600" dirty="0">
                <a:ea typeface="+mn-lt"/>
                <a:cs typeface="+mn-lt"/>
              </a:rPr>
              <a:t>Pa </a:t>
            </a:r>
            <a:r>
              <a:rPr lang="en-US" sz="1600" err="1">
                <a:ea typeface="+mn-lt"/>
                <a:cs typeface="+mn-lt"/>
              </a:rPr>
              <a:t>gryfderau</a:t>
            </a:r>
            <a:r>
              <a:rPr lang="en-US" sz="1600" dirty="0">
                <a:ea typeface="+mn-lt"/>
                <a:cs typeface="+mn-lt"/>
              </a:rPr>
              <a:t> </a:t>
            </a:r>
            <a:r>
              <a:rPr lang="en-US" sz="1600" err="1">
                <a:ea typeface="+mn-lt"/>
                <a:cs typeface="+mn-lt"/>
              </a:rPr>
              <a:t>rwy'n</a:t>
            </a:r>
            <a:r>
              <a:rPr lang="en-US" sz="1600" dirty="0">
                <a:ea typeface="+mn-lt"/>
                <a:cs typeface="+mn-lt"/>
              </a:rPr>
              <a:t> </a:t>
            </a:r>
            <a:r>
              <a:rPr lang="en-US" sz="1600" err="1">
                <a:ea typeface="+mn-lt"/>
                <a:cs typeface="+mn-lt"/>
              </a:rPr>
              <a:t>eu</a:t>
            </a:r>
            <a:r>
              <a:rPr lang="en-US" sz="1600" dirty="0">
                <a:ea typeface="+mn-lt"/>
                <a:cs typeface="+mn-lt"/>
              </a:rPr>
              <a:t> </a:t>
            </a:r>
            <a:r>
              <a:rPr lang="en-US" sz="1600" err="1">
                <a:ea typeface="+mn-lt"/>
                <a:cs typeface="+mn-lt"/>
              </a:rPr>
              <a:t>cynnig</a:t>
            </a:r>
            <a:r>
              <a:rPr lang="en-US" sz="1600" dirty="0">
                <a:ea typeface="+mn-lt"/>
                <a:cs typeface="+mn-lt"/>
              </a:rPr>
              <a:t> a </a:t>
            </a:r>
            <a:r>
              <a:rPr lang="en-US" sz="1600" err="1">
                <a:ea typeface="+mn-lt"/>
                <a:cs typeface="+mn-lt"/>
              </a:rPr>
              <a:t>allai</a:t>
            </a:r>
            <a:r>
              <a:rPr lang="en-US" sz="1600" dirty="0">
                <a:ea typeface="+mn-lt"/>
                <a:cs typeface="+mn-lt"/>
              </a:rPr>
              <a:t> </a:t>
            </a:r>
            <a:r>
              <a:rPr lang="en-US" sz="1600" err="1">
                <a:ea typeface="+mn-lt"/>
                <a:cs typeface="+mn-lt"/>
              </a:rPr>
              <a:t>gefnogi</a:t>
            </a:r>
            <a:r>
              <a:rPr lang="en-US" sz="1600" dirty="0">
                <a:ea typeface="+mn-lt"/>
                <a:cs typeface="+mn-lt"/>
              </a:rPr>
              <a:t> </a:t>
            </a:r>
            <a:r>
              <a:rPr lang="en-US" sz="1600" err="1">
                <a:ea typeface="+mn-lt"/>
                <a:cs typeface="+mn-lt"/>
              </a:rPr>
              <a:t>arweinyddiaeth</a:t>
            </a:r>
            <a:r>
              <a:rPr lang="en-US" sz="1600" dirty="0">
                <a:ea typeface="+mn-lt"/>
                <a:cs typeface="+mn-lt"/>
              </a:rPr>
              <a:t> </a:t>
            </a:r>
            <a:r>
              <a:rPr lang="en-US" sz="1600" err="1">
                <a:ea typeface="+mn-lt"/>
                <a:cs typeface="+mn-lt"/>
              </a:rPr>
              <a:t>effeithiol</a:t>
            </a:r>
            <a:r>
              <a:rPr lang="en-US" sz="1600" dirty="0">
                <a:ea typeface="+mn-lt"/>
                <a:cs typeface="+mn-lt"/>
              </a:rPr>
              <a:t> </a:t>
            </a:r>
            <a:r>
              <a:rPr lang="en-US" sz="1600" err="1">
                <a:ea typeface="+mn-lt"/>
                <a:cs typeface="+mn-lt"/>
              </a:rPr>
              <a:t>yn</a:t>
            </a:r>
            <a:r>
              <a:rPr lang="en-US" sz="1600" dirty="0">
                <a:ea typeface="+mn-lt"/>
                <a:cs typeface="+mn-lt"/>
              </a:rPr>
              <a:t> y </a:t>
            </a:r>
            <a:r>
              <a:rPr lang="en-US" sz="1600" err="1">
                <a:ea typeface="+mn-lt"/>
                <a:cs typeface="+mn-lt"/>
              </a:rPr>
              <a:t>dyfodol</a:t>
            </a:r>
            <a:r>
              <a:rPr lang="en-US" sz="1600" dirty="0">
                <a:ea typeface="+mn-lt"/>
                <a:cs typeface="+mn-lt"/>
              </a:rPr>
              <a:t>?</a:t>
            </a:r>
            <a:endParaRPr lang="en-US" sz="1600" dirty="0">
              <a:ea typeface="Calibri"/>
              <a:cs typeface="Calibri"/>
            </a:endParaRPr>
          </a:p>
          <a:p>
            <a:r>
              <a:rPr lang="en-US" sz="1600" dirty="0">
                <a:ea typeface="+mn-lt"/>
                <a:cs typeface="+mn-lt"/>
              </a:rPr>
              <a:t>Pa </a:t>
            </a:r>
            <a:r>
              <a:rPr lang="en-US" sz="1600" err="1">
                <a:ea typeface="+mn-lt"/>
                <a:cs typeface="+mn-lt"/>
              </a:rPr>
              <a:t>feysydd</a:t>
            </a:r>
            <a:r>
              <a:rPr lang="en-US" sz="1600" dirty="0">
                <a:ea typeface="+mn-lt"/>
                <a:cs typeface="+mn-lt"/>
              </a:rPr>
              <a:t> </a:t>
            </a:r>
            <a:r>
              <a:rPr lang="en-US" sz="1600" err="1">
                <a:ea typeface="+mn-lt"/>
                <a:cs typeface="+mn-lt"/>
              </a:rPr>
              <a:t>ar</a:t>
            </a:r>
            <a:r>
              <a:rPr lang="en-US" sz="1600" dirty="0">
                <a:ea typeface="+mn-lt"/>
                <a:cs typeface="+mn-lt"/>
              </a:rPr>
              <a:t> </a:t>
            </a:r>
            <a:r>
              <a:rPr lang="en-US" sz="1600" err="1">
                <a:ea typeface="+mn-lt"/>
                <a:cs typeface="+mn-lt"/>
              </a:rPr>
              <a:t>gyfer</a:t>
            </a:r>
            <a:r>
              <a:rPr lang="en-US" sz="1600" dirty="0">
                <a:ea typeface="+mn-lt"/>
                <a:cs typeface="+mn-lt"/>
              </a:rPr>
              <a:t> </a:t>
            </a:r>
            <a:r>
              <a:rPr lang="en-US" sz="1600" err="1">
                <a:ea typeface="+mn-lt"/>
                <a:cs typeface="+mn-lt"/>
              </a:rPr>
              <a:t>twf</a:t>
            </a:r>
            <a:r>
              <a:rPr lang="en-US" sz="1600" dirty="0">
                <a:ea typeface="+mn-lt"/>
                <a:cs typeface="+mn-lt"/>
              </a:rPr>
              <a:t> neu </a:t>
            </a:r>
            <a:r>
              <a:rPr lang="en-US" sz="1600" err="1">
                <a:ea typeface="+mn-lt"/>
                <a:cs typeface="+mn-lt"/>
              </a:rPr>
              <a:t>ddatblygiad</a:t>
            </a:r>
            <a:r>
              <a:rPr lang="en-US" sz="1600" dirty="0">
                <a:ea typeface="+mn-lt"/>
                <a:cs typeface="+mn-lt"/>
              </a:rPr>
              <a:t> </a:t>
            </a:r>
            <a:r>
              <a:rPr lang="en-US" sz="1600" err="1">
                <a:ea typeface="+mn-lt"/>
                <a:cs typeface="+mn-lt"/>
              </a:rPr>
              <a:t>rwy'n</a:t>
            </a:r>
            <a:r>
              <a:rPr lang="en-US" sz="1600" dirty="0">
                <a:ea typeface="+mn-lt"/>
                <a:cs typeface="+mn-lt"/>
              </a:rPr>
              <a:t> </a:t>
            </a:r>
            <a:r>
              <a:rPr lang="en-US" sz="1600" err="1">
                <a:ea typeface="+mn-lt"/>
                <a:cs typeface="+mn-lt"/>
              </a:rPr>
              <a:t>eu</a:t>
            </a:r>
            <a:r>
              <a:rPr lang="en-US" sz="1600" dirty="0">
                <a:ea typeface="+mn-lt"/>
                <a:cs typeface="+mn-lt"/>
              </a:rPr>
              <a:t> </a:t>
            </a:r>
            <a:r>
              <a:rPr lang="en-US" sz="1600" err="1">
                <a:ea typeface="+mn-lt"/>
                <a:cs typeface="+mn-lt"/>
              </a:rPr>
              <a:t>cydnabod</a:t>
            </a:r>
            <a:r>
              <a:rPr lang="en-US" sz="1600" dirty="0">
                <a:ea typeface="+mn-lt"/>
                <a:cs typeface="+mn-lt"/>
              </a:rPr>
              <a:t> </a:t>
            </a:r>
            <a:r>
              <a:rPr lang="en-US" sz="1600" err="1">
                <a:ea typeface="+mn-lt"/>
                <a:cs typeface="+mn-lt"/>
              </a:rPr>
              <a:t>wrth</a:t>
            </a:r>
            <a:r>
              <a:rPr lang="en-US" sz="1600" dirty="0">
                <a:ea typeface="+mn-lt"/>
                <a:cs typeface="+mn-lt"/>
              </a:rPr>
              <a:t> </a:t>
            </a:r>
            <a:r>
              <a:rPr lang="en-US" sz="1600" err="1">
                <a:ea typeface="+mn-lt"/>
                <a:cs typeface="+mn-lt"/>
              </a:rPr>
              <a:t>i</a:t>
            </a:r>
            <a:r>
              <a:rPr lang="en-US" sz="1600" dirty="0">
                <a:ea typeface="+mn-lt"/>
                <a:cs typeface="+mn-lt"/>
              </a:rPr>
              <a:t> mi </a:t>
            </a:r>
            <a:r>
              <a:rPr lang="en-US" sz="1600" err="1">
                <a:ea typeface="+mn-lt"/>
                <a:cs typeface="+mn-lt"/>
              </a:rPr>
              <a:t>baratoi</a:t>
            </a:r>
            <a:r>
              <a:rPr lang="en-US" sz="1600" dirty="0">
                <a:ea typeface="+mn-lt"/>
                <a:cs typeface="+mn-lt"/>
              </a:rPr>
              <a:t> </a:t>
            </a:r>
            <a:r>
              <a:rPr lang="en-US" sz="1600" err="1">
                <a:ea typeface="+mn-lt"/>
                <a:cs typeface="+mn-lt"/>
              </a:rPr>
              <a:t>ar</a:t>
            </a:r>
            <a:r>
              <a:rPr lang="en-US" sz="1600" dirty="0">
                <a:ea typeface="+mn-lt"/>
                <a:cs typeface="+mn-lt"/>
              </a:rPr>
              <a:t> </a:t>
            </a:r>
            <a:r>
              <a:rPr lang="en-US" sz="1600" err="1">
                <a:ea typeface="+mn-lt"/>
                <a:cs typeface="+mn-lt"/>
              </a:rPr>
              <a:t>gyfer</a:t>
            </a:r>
            <a:r>
              <a:rPr lang="en-US" sz="1600" dirty="0">
                <a:ea typeface="+mn-lt"/>
                <a:cs typeface="+mn-lt"/>
              </a:rPr>
              <a:t> </a:t>
            </a:r>
            <a:r>
              <a:rPr lang="en-US" sz="1600" err="1">
                <a:ea typeface="+mn-lt"/>
                <a:cs typeface="+mn-lt"/>
              </a:rPr>
              <a:t>cyfrifoldebau</a:t>
            </a:r>
            <a:r>
              <a:rPr lang="en-US" sz="1600" dirty="0">
                <a:ea typeface="+mn-lt"/>
                <a:cs typeface="+mn-lt"/>
              </a:rPr>
              <a:t> </a:t>
            </a:r>
            <a:r>
              <a:rPr lang="en-US" sz="1600" err="1">
                <a:ea typeface="+mn-lt"/>
                <a:cs typeface="+mn-lt"/>
              </a:rPr>
              <a:t>arweinyddiaeth</a:t>
            </a:r>
            <a:r>
              <a:rPr lang="en-US" sz="1600" dirty="0">
                <a:ea typeface="+mn-lt"/>
                <a:cs typeface="+mn-lt"/>
              </a:rPr>
              <a:t> </a:t>
            </a:r>
            <a:r>
              <a:rPr lang="en-US" sz="1600" err="1">
                <a:ea typeface="+mn-lt"/>
                <a:cs typeface="+mn-lt"/>
              </a:rPr>
              <a:t>yn</a:t>
            </a:r>
            <a:r>
              <a:rPr lang="en-US" sz="1600" dirty="0">
                <a:ea typeface="+mn-lt"/>
                <a:cs typeface="+mn-lt"/>
              </a:rPr>
              <a:t> y </a:t>
            </a:r>
            <a:r>
              <a:rPr lang="en-US" sz="1600" err="1">
                <a:ea typeface="+mn-lt"/>
                <a:cs typeface="+mn-lt"/>
              </a:rPr>
              <a:t>dyfodol</a:t>
            </a:r>
            <a:r>
              <a:rPr lang="en-US" sz="1600" dirty="0">
                <a:ea typeface="+mn-lt"/>
                <a:cs typeface="+mn-lt"/>
              </a:rPr>
              <a:t>?</a:t>
            </a:r>
            <a:endParaRPr lang="en-US" sz="1600" dirty="0">
              <a:ea typeface="Calibri"/>
              <a:cs typeface="Calibri"/>
            </a:endParaRPr>
          </a:p>
        </p:txBody>
      </p:sp>
      <p:sp>
        <p:nvSpPr>
          <p:cNvPr id="4" name="Content Placeholder 3">
            <a:extLst>
              <a:ext uri="{FF2B5EF4-FFF2-40B4-BE49-F238E27FC236}">
                <a16:creationId xmlns:a16="http://schemas.microsoft.com/office/drawing/2014/main" id="{E4406C95-9435-7067-C4E1-9A115AD409DA}"/>
              </a:ext>
            </a:extLst>
          </p:cNvPr>
          <p:cNvSpPr>
            <a:spLocks noGrp="1"/>
          </p:cNvSpPr>
          <p:nvPr>
            <p:ph sz="half" idx="2"/>
          </p:nvPr>
        </p:nvSpPr>
        <p:spPr/>
        <p:txBody>
          <a:bodyPr vert="horz" lIns="91440" tIns="45720" rIns="91440" bIns="45720" rtlCol="0" anchor="t">
            <a:normAutofit/>
          </a:bodyPr>
          <a:lstStyle/>
          <a:p>
            <a:pPr marL="0" indent="0">
              <a:buNone/>
            </a:pPr>
            <a:r>
              <a:rPr lang="en-US" sz="1600" dirty="0">
                <a:solidFill>
                  <a:schemeClr val="accent1">
                    <a:lumMod val="76000"/>
                  </a:schemeClr>
                </a:solidFill>
                <a:latin typeface="Calibri"/>
                <a:ea typeface="Calibri"/>
                <a:cs typeface="Calibri"/>
              </a:rPr>
              <a:t>Before the first session:</a:t>
            </a:r>
          </a:p>
          <a:p>
            <a:pPr marL="0" indent="0">
              <a:buNone/>
            </a:pPr>
            <a:r>
              <a:rPr lang="en-US" sz="1600" dirty="0">
                <a:solidFill>
                  <a:schemeClr val="accent1">
                    <a:lumMod val="76000"/>
                  </a:schemeClr>
                </a:solidFill>
                <a:latin typeface="Calibri"/>
                <a:ea typeface="Calibri"/>
                <a:cs typeface="Calibri"/>
              </a:rPr>
              <a:t>Complete a reflective journal entry (approximately 180-200 words) exploring: </a:t>
            </a:r>
          </a:p>
          <a:p>
            <a:r>
              <a:rPr lang="en-US" sz="1600" dirty="0">
                <a:solidFill>
                  <a:schemeClr val="accent1">
                    <a:lumMod val="76000"/>
                  </a:schemeClr>
                </a:solidFill>
                <a:ea typeface="+mn-lt"/>
                <a:cs typeface="+mn-lt"/>
              </a:rPr>
              <a:t>How do I currently view myself as a developing professional and aspiring leader?</a:t>
            </a:r>
            <a:endParaRPr lang="en-US" sz="1600" dirty="0">
              <a:solidFill>
                <a:schemeClr val="accent1">
                  <a:lumMod val="76000"/>
                </a:schemeClr>
              </a:solidFill>
              <a:latin typeface="Calibri"/>
              <a:ea typeface="Calibri"/>
              <a:cs typeface="Calibri"/>
            </a:endParaRPr>
          </a:p>
          <a:p>
            <a:r>
              <a:rPr lang="en-US" sz="1600" dirty="0">
                <a:solidFill>
                  <a:schemeClr val="accent1">
                    <a:lumMod val="76000"/>
                  </a:schemeClr>
                </a:solidFill>
                <a:ea typeface="+mn-lt"/>
                <a:cs typeface="+mn-lt"/>
              </a:rPr>
              <a:t>What experiences have influenced my understanding of leadership and professional practice?</a:t>
            </a:r>
            <a:endParaRPr lang="en-US" dirty="0">
              <a:solidFill>
                <a:schemeClr val="accent1">
                  <a:lumMod val="76000"/>
                </a:schemeClr>
              </a:solidFill>
            </a:endParaRPr>
          </a:p>
          <a:p>
            <a:r>
              <a:rPr lang="en-US" sz="1600" dirty="0">
                <a:solidFill>
                  <a:schemeClr val="accent1">
                    <a:lumMod val="76000"/>
                  </a:schemeClr>
                </a:solidFill>
                <a:ea typeface="+mn-lt"/>
                <a:cs typeface="+mn-lt"/>
              </a:rPr>
              <a:t>What strengths do I bring that could support effective leadership in the future?</a:t>
            </a:r>
            <a:endParaRPr lang="en-US" dirty="0">
              <a:solidFill>
                <a:schemeClr val="accent1">
                  <a:lumMod val="76000"/>
                </a:schemeClr>
              </a:solidFill>
            </a:endParaRPr>
          </a:p>
          <a:p>
            <a:pPr marL="285750" indent="-285750"/>
            <a:r>
              <a:rPr lang="en-US" sz="1600" dirty="0">
                <a:solidFill>
                  <a:schemeClr val="accent1">
                    <a:lumMod val="76000"/>
                  </a:schemeClr>
                </a:solidFill>
                <a:ea typeface="+mn-lt"/>
                <a:cs typeface="+mn-lt"/>
              </a:rPr>
              <a:t>What areas for growth or development do I </a:t>
            </a:r>
            <a:r>
              <a:rPr lang="en-US" sz="1600" dirty="0" err="1">
                <a:solidFill>
                  <a:schemeClr val="accent1">
                    <a:lumMod val="76000"/>
                  </a:schemeClr>
                </a:solidFill>
                <a:ea typeface="+mn-lt"/>
                <a:cs typeface="+mn-lt"/>
              </a:rPr>
              <a:t>recognise</a:t>
            </a:r>
            <a:r>
              <a:rPr lang="en-US" sz="1600" dirty="0">
                <a:solidFill>
                  <a:schemeClr val="accent1">
                    <a:lumMod val="76000"/>
                  </a:schemeClr>
                </a:solidFill>
                <a:ea typeface="+mn-lt"/>
                <a:cs typeface="+mn-lt"/>
              </a:rPr>
              <a:t> as I prepare for future leadership responsibilities?</a:t>
            </a:r>
            <a:endParaRPr lang="en-US" dirty="0">
              <a:solidFill>
                <a:schemeClr val="accent1">
                  <a:lumMod val="76000"/>
                </a:schemeClr>
              </a:solidFill>
            </a:endParaRPr>
          </a:p>
        </p:txBody>
      </p:sp>
    </p:spTree>
    <p:extLst>
      <p:ext uri="{BB962C8B-B14F-4D97-AF65-F5344CB8AC3E}">
        <p14:creationId xmlns:p14="http://schemas.microsoft.com/office/powerpoint/2010/main" val="23386254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EBD598-0401-42F2-CDBA-15FE64DEF8DE}"/>
              </a:ext>
            </a:extLst>
          </p:cNvPr>
          <p:cNvSpPr>
            <a:spLocks noGrp="1"/>
          </p:cNvSpPr>
          <p:nvPr>
            <p:ph sz="half" idx="1"/>
          </p:nvPr>
        </p:nvSpPr>
        <p:spPr>
          <a:xfrm>
            <a:off x="848360" y="1825625"/>
            <a:ext cx="5156200" cy="3809862"/>
          </a:xfrm>
        </p:spPr>
        <p:txBody>
          <a:bodyPr vert="horz" lIns="91440" tIns="45720" rIns="91440" bIns="45720" rtlCol="0" anchor="t">
            <a:normAutofit/>
          </a:bodyPr>
          <a:lstStyle/>
          <a:p>
            <a:r>
              <a:rPr lang="en-US" sz="2000" dirty="0">
                <a:ea typeface="+mn-lt"/>
                <a:cs typeface="+mn-lt"/>
              </a:rPr>
              <a:t>Anfonwch eich myfyrdod ataf drwy e-bost cyn Sesiwn 1 i mi gyfeirio ato'n bersonol. </a:t>
            </a:r>
            <a:endParaRPr lang="en-US" sz="2000" dirty="0">
              <a:ea typeface="Calibri" panose="020F0502020204030204"/>
              <a:cs typeface="Calibri" panose="020F0502020204030204"/>
            </a:endParaRPr>
          </a:p>
          <a:p>
            <a:r>
              <a:rPr lang="en-US" sz="2000" dirty="0">
                <a:ea typeface="+mn-lt"/>
                <a:cs typeface="+mn-lt"/>
              </a:rPr>
              <a:t>Cyflwynwch ef yn gyfrinachol ymlaen llaw fel y gallwch nodi themâu cyffredin. </a:t>
            </a:r>
            <a:endParaRPr lang="en-US" sz="2000" dirty="0">
              <a:ea typeface="Calibri" panose="020F0502020204030204"/>
              <a:cs typeface="Calibri" panose="020F0502020204030204"/>
            </a:endParaRPr>
          </a:p>
          <a:p>
            <a:r>
              <a:rPr lang="en-US" sz="2000" dirty="0">
                <a:ea typeface="+mn-lt"/>
                <a:cs typeface="+mn-lt"/>
              </a:rPr>
              <a:t>Defnyddiwch ef fel llinell sylfaen ac ailymwelwch ag ef ar ddiwedd y rhaglen i fesur twf. </a:t>
            </a:r>
            <a:endParaRPr lang="en-US" sz="2000">
              <a:ea typeface="+mn-lt"/>
              <a:cs typeface="+mn-lt"/>
            </a:endParaRPr>
          </a:p>
          <a:p>
            <a:endParaRPr lang="en-US" sz="2000" dirty="0">
              <a:ea typeface="Calibri"/>
              <a:cs typeface="Calibri"/>
            </a:endParaRPr>
          </a:p>
          <a:p>
            <a:pPr marL="0" indent="0">
              <a:buNone/>
            </a:pPr>
            <a:r>
              <a:rPr lang="en-US" sz="2000" dirty="0">
                <a:ea typeface="Calibri"/>
                <a:cs typeface="Calibri"/>
              </a:rPr>
              <a:t>Cyfeiriad ebost;</a:t>
            </a:r>
            <a:endParaRPr lang="en-US" sz="2000" dirty="0">
              <a:solidFill>
                <a:schemeClr val="accent1">
                  <a:lumMod val="76000"/>
                </a:schemeClr>
              </a:solidFill>
              <a:ea typeface="Calibri"/>
              <a:cs typeface="Calibri"/>
              <a:hlinkClick r:id="rId2"/>
            </a:endParaRPr>
          </a:p>
          <a:p>
            <a:pPr marL="0" indent="0">
              <a:buNone/>
            </a:pPr>
            <a:r>
              <a:rPr lang="en-US" sz="2000" dirty="0">
                <a:solidFill>
                  <a:schemeClr val="accent1">
                    <a:lumMod val="76000"/>
                  </a:schemeClr>
                </a:solidFill>
                <a:ea typeface="Calibri"/>
                <a:cs typeface="Calibri"/>
                <a:hlinkClick r:id="rId2">
                  <a:extLst>
                    <a:ext uri="{A12FA001-AC4F-418D-AE19-62706E023703}">
                      <ahyp:hlinkClr xmlns:ahyp="http://schemas.microsoft.com/office/drawing/2018/hyperlinkcolor" val="tx"/>
                    </a:ext>
                  </a:extLst>
                </a:hlinkClick>
              </a:rPr>
              <a:t>Natasha.morgans@uwtsd.ac.uk</a:t>
            </a:r>
          </a:p>
          <a:p>
            <a:pPr marL="0" indent="0">
              <a:buNone/>
            </a:pPr>
            <a:endParaRPr lang="en-US" sz="2000" dirty="0">
              <a:ea typeface="Calibri"/>
              <a:cs typeface="Calibri"/>
            </a:endParaRPr>
          </a:p>
        </p:txBody>
      </p:sp>
      <p:sp>
        <p:nvSpPr>
          <p:cNvPr id="4" name="Content Placeholder 3">
            <a:extLst>
              <a:ext uri="{FF2B5EF4-FFF2-40B4-BE49-F238E27FC236}">
                <a16:creationId xmlns:a16="http://schemas.microsoft.com/office/drawing/2014/main" id="{8BF01721-9F72-4D98-2EAC-E963AB6C2E42}"/>
              </a:ext>
            </a:extLst>
          </p:cNvPr>
          <p:cNvSpPr>
            <a:spLocks noGrp="1"/>
          </p:cNvSpPr>
          <p:nvPr>
            <p:ph sz="half" idx="2"/>
          </p:nvPr>
        </p:nvSpPr>
        <p:spPr/>
        <p:txBody>
          <a:bodyPr vert="horz" lIns="91440" tIns="45720" rIns="91440" bIns="45720" rtlCol="0" anchor="t">
            <a:normAutofit/>
          </a:bodyPr>
          <a:lstStyle/>
          <a:p>
            <a:r>
              <a:rPr lang="en-US" sz="2000" dirty="0">
                <a:solidFill>
                  <a:schemeClr val="accent1">
                    <a:lumMod val="76000"/>
                  </a:schemeClr>
                </a:solidFill>
                <a:latin typeface="Calibri"/>
                <a:ea typeface="Calibri"/>
                <a:cs typeface="Calibri"/>
              </a:rPr>
              <a:t>Email your reflection to me before Session 1 for personal reference.</a:t>
            </a:r>
          </a:p>
          <a:p>
            <a:r>
              <a:rPr lang="en-US" sz="2000" dirty="0">
                <a:solidFill>
                  <a:schemeClr val="accent1">
                    <a:lumMod val="76000"/>
                  </a:schemeClr>
                </a:solidFill>
                <a:latin typeface="Calibri"/>
                <a:ea typeface="Calibri"/>
                <a:cs typeface="Calibri"/>
              </a:rPr>
              <a:t>Submit it confidentially beforehand so you can identify common themes.</a:t>
            </a:r>
          </a:p>
          <a:p>
            <a:r>
              <a:rPr lang="en-US" sz="2000" dirty="0">
                <a:solidFill>
                  <a:schemeClr val="accent1">
                    <a:lumMod val="76000"/>
                  </a:schemeClr>
                </a:solidFill>
                <a:latin typeface="Calibri"/>
                <a:ea typeface="Calibri"/>
                <a:cs typeface="Calibri"/>
              </a:rPr>
              <a:t>Use it as a baseline and revisit it at the end of the programme to measure growth.</a:t>
            </a:r>
          </a:p>
          <a:p>
            <a:endParaRPr lang="en-US" sz="2000" dirty="0">
              <a:solidFill>
                <a:schemeClr val="accent1">
                  <a:lumMod val="76000"/>
                </a:schemeClr>
              </a:solidFill>
              <a:latin typeface="Calibri"/>
              <a:ea typeface="Calibri"/>
              <a:cs typeface="Calibri"/>
            </a:endParaRPr>
          </a:p>
          <a:p>
            <a:pPr marL="0" indent="0">
              <a:buNone/>
            </a:pPr>
            <a:r>
              <a:rPr lang="en-US" sz="2000" dirty="0">
                <a:solidFill>
                  <a:schemeClr val="accent1">
                    <a:lumMod val="76000"/>
                  </a:schemeClr>
                </a:solidFill>
                <a:latin typeface="Calibri"/>
                <a:ea typeface="Calibri"/>
                <a:cs typeface="Calibri"/>
              </a:rPr>
              <a:t>Email address;</a:t>
            </a:r>
          </a:p>
          <a:p>
            <a:pPr marL="0" indent="0">
              <a:buNone/>
            </a:pPr>
            <a:r>
              <a:rPr lang="en-US" sz="2000" dirty="0">
                <a:solidFill>
                  <a:schemeClr val="accent1">
                    <a:lumMod val="76000"/>
                  </a:schemeClr>
                </a:solidFill>
                <a:latin typeface="Calibri"/>
                <a:ea typeface="Calibri"/>
                <a:cs typeface="Calibri"/>
              </a:rPr>
              <a:t>Natasha.morgans@uwtsd.ac.uk</a:t>
            </a:r>
          </a:p>
          <a:p>
            <a:endParaRPr lang="en-US" dirty="0">
              <a:latin typeface="Calibri"/>
              <a:ea typeface="Calibri"/>
              <a:cs typeface="Calibri"/>
            </a:endParaRPr>
          </a:p>
        </p:txBody>
      </p:sp>
      <p:sp>
        <p:nvSpPr>
          <p:cNvPr id="6" name="Title 1">
            <a:extLst>
              <a:ext uri="{FF2B5EF4-FFF2-40B4-BE49-F238E27FC236}">
                <a16:creationId xmlns:a16="http://schemas.microsoft.com/office/drawing/2014/main" id="{D4C37425-25C6-7785-9D21-8A880F9C75D9}"/>
              </a:ext>
            </a:extLst>
          </p:cNvPr>
          <p:cNvSpPr txBox="1">
            <a:spLocks/>
          </p:cNvSpPr>
          <p:nvPr/>
        </p:nvSpPr>
        <p:spPr>
          <a:xfrm>
            <a:off x="848360" y="39560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err="1">
                <a:ea typeface="Calibri Light"/>
                <a:cs typeface="Calibri Light"/>
              </a:rPr>
              <a:t>Tasg</a:t>
            </a:r>
            <a:br>
              <a:rPr lang="en-US" dirty="0">
                <a:ea typeface="Calibri Light"/>
                <a:cs typeface="Calibri Light"/>
              </a:rPr>
            </a:br>
            <a:r>
              <a:rPr lang="en-US" dirty="0">
                <a:solidFill>
                  <a:schemeClr val="accent1">
                    <a:lumMod val="76000"/>
                  </a:schemeClr>
                </a:solidFill>
                <a:ea typeface="Calibri Light"/>
                <a:cs typeface="Calibri Light"/>
              </a:rPr>
              <a:t>Task</a:t>
            </a:r>
          </a:p>
        </p:txBody>
      </p:sp>
    </p:spTree>
    <p:extLst>
      <p:ext uri="{BB962C8B-B14F-4D97-AF65-F5344CB8AC3E}">
        <p14:creationId xmlns:p14="http://schemas.microsoft.com/office/powerpoint/2010/main" val="14923937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C56951-8151-0A5B-B212-E8A504DFE4F5}"/>
              </a:ext>
            </a:extLst>
          </p:cNvPr>
          <p:cNvSpPr>
            <a:spLocks noGrp="1"/>
          </p:cNvSpPr>
          <p:nvPr>
            <p:ph type="title"/>
          </p:nvPr>
        </p:nvSpPr>
        <p:spPr/>
        <p:txBody>
          <a:bodyPr/>
          <a:lstStyle/>
          <a:p>
            <a:r>
              <a:rPr lang="en-GB" dirty="0" err="1"/>
              <a:t>Darllen</a:t>
            </a:r>
            <a:r>
              <a:rPr lang="en-GB" dirty="0"/>
              <a:t> Bellach</a:t>
            </a:r>
            <a:br>
              <a:rPr lang="en-GB" dirty="0"/>
            </a:br>
            <a:r>
              <a:rPr lang="en-GB" dirty="0">
                <a:solidFill>
                  <a:schemeClr val="accent1">
                    <a:lumMod val="75000"/>
                  </a:schemeClr>
                </a:solidFill>
              </a:rPr>
              <a:t>Further reading</a:t>
            </a:r>
            <a:endParaRPr lang="en-US" dirty="0"/>
          </a:p>
        </p:txBody>
      </p:sp>
      <p:sp>
        <p:nvSpPr>
          <p:cNvPr id="6" name="Content Placeholder 5">
            <a:extLst>
              <a:ext uri="{FF2B5EF4-FFF2-40B4-BE49-F238E27FC236}">
                <a16:creationId xmlns:a16="http://schemas.microsoft.com/office/drawing/2014/main" id="{8DDA0071-51C3-24ED-6C2D-022D30A08BF4}"/>
              </a:ext>
            </a:extLst>
          </p:cNvPr>
          <p:cNvSpPr>
            <a:spLocks noGrp="1"/>
          </p:cNvSpPr>
          <p:nvPr>
            <p:ph idx="1"/>
          </p:nvPr>
        </p:nvSpPr>
        <p:spPr/>
        <p:txBody>
          <a:bodyPr>
            <a:normAutofit lnSpcReduction="10000"/>
          </a:bodyPr>
          <a:lstStyle/>
          <a:p>
            <a:r>
              <a:rPr lang="en-US" sz="2000" dirty="0"/>
              <a:t>Talan, T.N., Bloom, P.J. and Kelton, R.E. (2014) 'Building the leadership capacity of early childhood directors: An evaluation of a leadership development model', </a:t>
            </a:r>
            <a:r>
              <a:rPr lang="en-US" sz="2000" i="1" dirty="0"/>
              <a:t>Early Childhood Research &amp; Practice</a:t>
            </a:r>
            <a:r>
              <a:rPr lang="en-US" sz="2000" dirty="0"/>
              <a:t>, 16(1). Available at: http://ecrp.illinois.edu/v16n1/talan.html (Accessed: 12 September 2026).</a:t>
            </a:r>
          </a:p>
          <a:p>
            <a:r>
              <a:rPr lang="en-US" sz="2000" dirty="0"/>
              <a:t>Welsh Government (2017) </a:t>
            </a:r>
            <a:r>
              <a:rPr lang="en-US" sz="2000" i="1" dirty="0"/>
              <a:t>Education in Wales: Our national mission: Action plan 2017-21</a:t>
            </a:r>
            <a:r>
              <a:rPr lang="en-US" sz="2000" dirty="0"/>
              <a:t>. Cardiff: Welsh Government. Available at: https://gov.wales (Accessed: 12 September 2026).</a:t>
            </a:r>
          </a:p>
          <a:p>
            <a:r>
              <a:rPr lang="en-US" sz="2000" dirty="0"/>
              <a:t>Moyles, J. (2006) </a:t>
            </a:r>
            <a:r>
              <a:rPr lang="en-US" sz="2000" i="1" dirty="0"/>
              <a:t>Effective leadership and management in the early years</a:t>
            </a:r>
            <a:r>
              <a:rPr lang="en-US" sz="2000" dirty="0"/>
              <a:t>. Maidenhead: Open University Press.</a:t>
            </a:r>
          </a:p>
          <a:p>
            <a:r>
              <a:rPr lang="en-US" sz="2000" dirty="0"/>
              <a:t>Taleghani, G., Salmani, D. and </a:t>
            </a:r>
            <a:r>
              <a:rPr lang="en-US" sz="2000" dirty="0" err="1"/>
              <a:t>Taatian</a:t>
            </a:r>
            <a:r>
              <a:rPr lang="en-US" sz="2000" dirty="0"/>
              <a:t>, A. (2010) ‘Survey of leadership styles in different cultures’, </a:t>
            </a:r>
            <a:r>
              <a:rPr lang="en-US" sz="2000" i="1" dirty="0"/>
              <a:t>Iranian Journal of Management Studies (IJMS)</a:t>
            </a:r>
            <a:r>
              <a:rPr lang="en-US" sz="2000" dirty="0"/>
              <a:t>, 3(3), pp. 91-111.</a:t>
            </a:r>
          </a:p>
          <a:p>
            <a:r>
              <a:rPr lang="en-US" sz="2000" dirty="0"/>
              <a:t>Welsh Government (2016) </a:t>
            </a:r>
            <a:r>
              <a:rPr lang="en-US" sz="2000" i="1" dirty="0"/>
              <a:t>National minimum standards for regulated childcare for children up to the age of 12 years</a:t>
            </a:r>
            <a:r>
              <a:rPr lang="en-US" sz="2000" dirty="0"/>
              <a:t>. Cardiff: Welsh Government.</a:t>
            </a:r>
          </a:p>
          <a:p>
            <a:endParaRPr lang="en-US" sz="2000" dirty="0"/>
          </a:p>
          <a:p>
            <a:endParaRPr lang="en-US" sz="2000" dirty="0"/>
          </a:p>
          <a:p>
            <a:endParaRPr lang="en-US" sz="2000" dirty="0"/>
          </a:p>
          <a:p>
            <a:endParaRPr lang="en-US" dirty="0"/>
          </a:p>
        </p:txBody>
      </p:sp>
    </p:spTree>
    <p:extLst>
      <p:ext uri="{BB962C8B-B14F-4D97-AF65-F5344CB8AC3E}">
        <p14:creationId xmlns:p14="http://schemas.microsoft.com/office/powerpoint/2010/main" val="3778730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F6ED-3ADA-B0E3-1410-FE331FCE4BDE}"/>
              </a:ext>
            </a:extLst>
          </p:cNvPr>
          <p:cNvSpPr>
            <a:spLocks noGrp="1"/>
          </p:cNvSpPr>
          <p:nvPr>
            <p:ph type="title"/>
          </p:nvPr>
        </p:nvSpPr>
        <p:spPr/>
        <p:txBody>
          <a:bodyPr/>
          <a:lstStyle/>
          <a:p>
            <a:r>
              <a:rPr lang="en-GB" dirty="0" err="1"/>
              <a:t>Darllen</a:t>
            </a:r>
            <a:r>
              <a:rPr lang="en-GB" dirty="0"/>
              <a:t> Bellach</a:t>
            </a:r>
            <a:br>
              <a:rPr lang="en-GB" dirty="0"/>
            </a:br>
            <a:r>
              <a:rPr lang="en-GB" dirty="0">
                <a:solidFill>
                  <a:schemeClr val="accent1">
                    <a:lumMod val="75000"/>
                  </a:schemeClr>
                </a:solidFill>
              </a:rPr>
              <a:t>Further reading</a:t>
            </a:r>
            <a:endParaRPr lang="en-US" dirty="0">
              <a:solidFill>
                <a:schemeClr val="accent1">
                  <a:lumMod val="75000"/>
                </a:schemeClr>
              </a:solidFill>
            </a:endParaRPr>
          </a:p>
        </p:txBody>
      </p:sp>
      <p:sp>
        <p:nvSpPr>
          <p:cNvPr id="5" name="Content Placeholder 4">
            <a:extLst>
              <a:ext uri="{FF2B5EF4-FFF2-40B4-BE49-F238E27FC236}">
                <a16:creationId xmlns:a16="http://schemas.microsoft.com/office/drawing/2014/main" id="{580C923D-8441-1A4E-A18B-8482154ED4D5}"/>
              </a:ext>
            </a:extLst>
          </p:cNvPr>
          <p:cNvSpPr>
            <a:spLocks noGrp="1"/>
          </p:cNvSpPr>
          <p:nvPr>
            <p:ph idx="1"/>
          </p:nvPr>
        </p:nvSpPr>
        <p:spPr/>
        <p:txBody>
          <a:bodyPr>
            <a:normAutofit lnSpcReduction="10000"/>
          </a:bodyPr>
          <a:lstStyle/>
          <a:p>
            <a:r>
              <a:rPr lang="en-US" dirty="0"/>
              <a:t>Cottrell, S. (2024) </a:t>
            </a:r>
            <a:r>
              <a:rPr lang="en-US" i="1" dirty="0"/>
              <a:t>The study skills handbook </a:t>
            </a:r>
            <a:r>
              <a:rPr lang="en-US" dirty="0"/>
              <a:t>. Sixth edition. Edited by Stella Cottrell author. London : Bloomsbury Academic.</a:t>
            </a:r>
          </a:p>
          <a:p>
            <a:r>
              <a:rPr lang="en-US" dirty="0"/>
              <a:t>Godfrey, J. (2023) </a:t>
            </a:r>
            <a:r>
              <a:rPr lang="en-US" i="1" dirty="0"/>
              <a:t>Reading and making notes </a:t>
            </a:r>
            <a:r>
              <a:rPr lang="en-US" dirty="0"/>
              <a:t>. Third </a:t>
            </a:r>
            <a:r>
              <a:rPr lang="en-US" dirty="0" err="1"/>
              <a:t>editon</a:t>
            </a:r>
            <a:r>
              <a:rPr lang="en-US" dirty="0"/>
              <a:t>. Edited by Jeanne Godfrey author. London : Bloomsbury Academic.</a:t>
            </a:r>
          </a:p>
          <a:p>
            <a:r>
              <a:rPr lang="en-US" dirty="0"/>
              <a:t>Pears, R. (2025) </a:t>
            </a:r>
            <a:r>
              <a:rPr lang="en-US" i="1" dirty="0"/>
              <a:t>Cite them right : the essential referencing guide </a:t>
            </a:r>
            <a:r>
              <a:rPr lang="en-US" dirty="0"/>
              <a:t>. 13th edition. Edited by G. Shields. London : Bloomsbury Academic.</a:t>
            </a:r>
          </a:p>
          <a:p>
            <a:r>
              <a:rPr lang="en-US" dirty="0"/>
              <a:t>Cottrell, S. (2023) </a:t>
            </a:r>
            <a:r>
              <a:rPr lang="en-US" i="1" dirty="0"/>
              <a:t>Critical thinking skills : effective analysis, argument and reflection </a:t>
            </a:r>
            <a:r>
              <a:rPr lang="en-US" dirty="0"/>
              <a:t>. 4th edition. Edited by Stella Cottrell author. London : Bloomsbury Academic.</a:t>
            </a:r>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0991821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Art of Asking Questions">
            <a:extLst>
              <a:ext uri="{FF2B5EF4-FFF2-40B4-BE49-F238E27FC236}">
                <a16:creationId xmlns:a16="http://schemas.microsoft.com/office/drawing/2014/main" id="{0E141FAD-0F18-5146-BE0F-DDFFB583D3CF}"/>
              </a:ext>
            </a:extLst>
          </p:cNvPr>
          <p:cNvPicPr>
            <a:picLocks noChangeAspect="1"/>
          </p:cNvPicPr>
          <p:nvPr/>
        </p:nvPicPr>
        <p:blipFill>
          <a:blip r:embed="rId2"/>
          <a:stretch>
            <a:fillRect/>
          </a:stretch>
        </p:blipFill>
        <p:spPr>
          <a:xfrm>
            <a:off x="3066684" y="2461846"/>
            <a:ext cx="6058634" cy="3536462"/>
          </a:xfrm>
          <a:prstGeom prst="rect">
            <a:avLst/>
          </a:prstGeom>
        </p:spPr>
      </p:pic>
      <p:sp>
        <p:nvSpPr>
          <p:cNvPr id="2" name="Title 1">
            <a:extLst>
              <a:ext uri="{FF2B5EF4-FFF2-40B4-BE49-F238E27FC236}">
                <a16:creationId xmlns:a16="http://schemas.microsoft.com/office/drawing/2014/main" id="{6A94325B-1154-4AA9-1EB8-E703ED3312DB}"/>
              </a:ext>
            </a:extLst>
          </p:cNvPr>
          <p:cNvSpPr>
            <a:spLocks noGrp="1"/>
          </p:cNvSpPr>
          <p:nvPr>
            <p:ph type="ctrTitle"/>
          </p:nvPr>
        </p:nvSpPr>
        <p:spPr>
          <a:xfrm>
            <a:off x="1524000" y="282209"/>
            <a:ext cx="9144000" cy="2387600"/>
          </a:xfrm>
        </p:spPr>
        <p:txBody>
          <a:bodyPr/>
          <a:lstStyle/>
          <a:p>
            <a:r>
              <a:rPr lang="en-US" dirty="0" err="1">
                <a:ea typeface="Calibri Light"/>
                <a:cs typeface="Calibri Light"/>
              </a:rPr>
              <a:t>Unrhyw</a:t>
            </a:r>
            <a:r>
              <a:rPr lang="en-US" dirty="0">
                <a:ea typeface="Calibri Light"/>
                <a:cs typeface="Calibri Light"/>
              </a:rPr>
              <a:t> </a:t>
            </a:r>
            <a:r>
              <a:rPr lang="en-US" dirty="0" err="1">
                <a:ea typeface="Calibri Light"/>
                <a:cs typeface="Calibri Light"/>
              </a:rPr>
              <a:t>gwestiynau</a:t>
            </a:r>
            <a:r>
              <a:rPr lang="en-US" dirty="0">
                <a:ea typeface="Calibri Light"/>
                <a:cs typeface="Calibri Light"/>
              </a:rPr>
              <a:t>?</a:t>
            </a:r>
            <a:br>
              <a:rPr lang="en-US" dirty="0">
                <a:ea typeface="Calibri Light"/>
                <a:cs typeface="Calibri Light"/>
              </a:rPr>
            </a:br>
            <a:r>
              <a:rPr lang="en-US" dirty="0">
                <a:solidFill>
                  <a:schemeClr val="accent1">
                    <a:lumMod val="76000"/>
                  </a:schemeClr>
                </a:solidFill>
                <a:ea typeface="Calibri Light"/>
                <a:cs typeface="Calibri Light"/>
              </a:rPr>
              <a:t>Any questions?</a:t>
            </a:r>
            <a:endParaRPr lang="en-US" dirty="0">
              <a:solidFill>
                <a:schemeClr val="accent1">
                  <a:lumMod val="76000"/>
                </a:schemeClr>
              </a:solidFill>
            </a:endParaRPr>
          </a:p>
        </p:txBody>
      </p:sp>
    </p:spTree>
    <p:extLst>
      <p:ext uri="{BB962C8B-B14F-4D97-AF65-F5344CB8AC3E}">
        <p14:creationId xmlns:p14="http://schemas.microsoft.com/office/powerpoint/2010/main" val="19042991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96D1E-60DD-3CDB-62B8-808FCF365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8A81D-1B40-02C4-BEAC-A9BE64FDA999}"/>
              </a:ext>
            </a:extLst>
          </p:cNvPr>
          <p:cNvSpPr>
            <a:spLocks noGrp="1"/>
          </p:cNvSpPr>
          <p:nvPr>
            <p:ph type="title"/>
          </p:nvPr>
        </p:nvSpPr>
        <p:spPr>
          <a:xfrm>
            <a:off x="2152650" y="365127"/>
            <a:ext cx="7886700" cy="1825982"/>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Diolch am eich cyfranogiad</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Thank you for your participation</a:t>
            </a:r>
            <a:endParaRPr lang="en-GB" sz="4000" dirty="0">
              <a:solidFill>
                <a:srgbClr val="0070C0"/>
              </a:solidFill>
            </a:endParaRPr>
          </a:p>
        </p:txBody>
      </p:sp>
      <p:sp>
        <p:nvSpPr>
          <p:cNvPr id="4099" name="Rectangle 4">
            <a:extLst>
              <a:ext uri="{FF2B5EF4-FFF2-40B4-BE49-F238E27FC236}">
                <a16:creationId xmlns:a16="http://schemas.microsoft.com/office/drawing/2014/main" id="{FDFF3F3D-5AD1-0299-0B8F-60AC9786E96D}"/>
              </a:ext>
            </a:extLst>
          </p:cNvPr>
          <p:cNvSpPr>
            <a:spLocks noGrp="1" noChangeArrowheads="1"/>
          </p:cNvSpPr>
          <p:nvPr>
            <p:ph sz="half" idx="1"/>
          </p:nvPr>
        </p:nvSpPr>
        <p:spPr>
          <a:xfrm>
            <a:off x="1752600" y="1825625"/>
            <a:ext cx="4343401" cy="4040337"/>
          </a:xfrm>
        </p:spPr>
        <p:txBody>
          <a:bodyPr>
            <a:normAutofit fontScale="92500" lnSpcReduction="20000"/>
          </a:bodyPr>
          <a:lstStyle/>
          <a:p>
            <a:pPr marL="0" lvl="0" indent="0">
              <a:buNone/>
            </a:pPr>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Unrhyw gwestiynau neu fyfyrdodau?</a:t>
            </a:r>
          </a:p>
          <a:p>
            <a:pPr lvl="0"/>
            <a:r>
              <a:rPr lang="cy-GB" dirty="0">
                <a:latin typeface="Arial" panose="020B0604020202020204" pitchFamily="34" charset="0"/>
                <a:cs typeface="Arial" panose="020B0604020202020204" pitchFamily="34" charset="0"/>
              </a:rPr>
              <a:t>Cwblhewch y ffurflen gwerthusiad os gwelwch yn dda.</a:t>
            </a:r>
          </a:p>
          <a:p>
            <a:pPr lvl="0"/>
            <a:endParaRPr lang="cy-GB" noProof="0" dirty="0">
              <a:latin typeface="Arial" panose="020B0604020202020204" pitchFamily="34" charset="0"/>
              <a:cs typeface="Arial" panose="020B0604020202020204" pitchFamily="34" charset="0"/>
            </a:endParaRPr>
          </a:p>
          <a:p>
            <a:pPr lvl="0"/>
            <a:r>
              <a:rPr lang="en-GB" noProof="0" dirty="0">
                <a:solidFill>
                  <a:srgbClr val="0070C0"/>
                </a:solidFill>
                <a:latin typeface="Arial" panose="020B0604020202020204" pitchFamily="34" charset="0"/>
                <a:cs typeface="Arial" panose="020B0604020202020204" pitchFamily="34" charset="0"/>
              </a:rPr>
              <a:t>Any questions or reflections?</a:t>
            </a:r>
          </a:p>
          <a:p>
            <a:pPr lvl="0"/>
            <a:r>
              <a:rPr lang="en-GB" noProof="0" dirty="0">
                <a:solidFill>
                  <a:srgbClr val="0070C0"/>
                </a:solidFill>
                <a:latin typeface="Arial" panose="020B0604020202020204" pitchFamily="34" charset="0"/>
                <a:cs typeface="Arial" panose="020B0604020202020204" pitchFamily="34" charset="0"/>
              </a:rPr>
              <a:t>Please complete the evaluation form.</a:t>
            </a:r>
          </a:p>
          <a:p>
            <a:pPr lvl="0"/>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19B60A6E-019D-DEE4-1BB0-DD8D74007394}"/>
              </a:ext>
            </a:extLst>
          </p:cNvPr>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6E4BE4C2-9B2F-ED59-1DDD-A6DF463509B4}"/>
              </a:ext>
            </a:extLst>
          </p:cNvPr>
          <p:cNvSpPr>
            <a:spLocks noGrp="1"/>
          </p:cNvSpPr>
          <p:nvPr>
            <p:ph sz="quarter" idx="4294967295"/>
          </p:nvPr>
        </p:nvSpPr>
        <p:spPr>
          <a:xfrm>
            <a:off x="6096002" y="1977390"/>
            <a:ext cx="4220307" cy="3934471"/>
          </a:xfrm>
        </p:spPr>
        <p:txBody>
          <a:bodyPr>
            <a:normAutofit/>
          </a:bodyPr>
          <a:lstStyle/>
          <a:p>
            <a:pPr marL="0" indent="0">
              <a:buNone/>
            </a:pPr>
            <a:endParaRPr lang="en-GB" sz="2600" dirty="0">
              <a:solidFill>
                <a:srgbClr val="0070C0"/>
              </a:solidFill>
              <a:latin typeface="Arial" panose="020B0604020202020204" pitchFamily="34" charset="0"/>
            </a:endParaRPr>
          </a:p>
          <a:p>
            <a:pPr marL="0" indent="0">
              <a:buNone/>
            </a:pPr>
            <a:endParaRPr lang="en-GB" sz="2600" dirty="0">
              <a:solidFill>
                <a:srgbClr val="0070C0"/>
              </a:solidFill>
              <a:latin typeface="Arial" panose="020B0604020202020204" pitchFamily="34" charset="0"/>
            </a:endParaRPr>
          </a:p>
        </p:txBody>
      </p:sp>
      <p:pic>
        <p:nvPicPr>
          <p:cNvPr id="6" name="Picture 5">
            <a:extLst>
              <a:ext uri="{FF2B5EF4-FFF2-40B4-BE49-F238E27FC236}">
                <a16:creationId xmlns:a16="http://schemas.microsoft.com/office/drawing/2014/main" id="{D3F8B76E-CCD9-2179-0BFF-2F11B775E7AE}"/>
              </a:ext>
            </a:extLst>
          </p:cNvPr>
          <p:cNvPicPr>
            <a:picLocks noChangeAspect="1"/>
          </p:cNvPicPr>
          <p:nvPr/>
        </p:nvPicPr>
        <p:blipFill>
          <a:blip r:embed="rId3"/>
          <a:stretch>
            <a:fillRect/>
          </a:stretch>
        </p:blipFill>
        <p:spPr>
          <a:xfrm>
            <a:off x="6588370" y="2191109"/>
            <a:ext cx="3527179" cy="3444378"/>
          </a:xfrm>
          <a:prstGeom prst="rect">
            <a:avLst/>
          </a:prstGeom>
        </p:spPr>
      </p:pic>
    </p:spTree>
    <p:extLst>
      <p:ext uri="{BB962C8B-B14F-4D97-AF65-F5344CB8AC3E}">
        <p14:creationId xmlns:p14="http://schemas.microsoft.com/office/powerpoint/2010/main" val="3764902944"/>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8B78C-1DA2-37E1-C25B-A5904FC164D3}"/>
              </a:ext>
            </a:extLst>
          </p:cNvPr>
          <p:cNvSpPr>
            <a:spLocks noGrp="1"/>
          </p:cNvSpPr>
          <p:nvPr>
            <p:ph type="title"/>
          </p:nvPr>
        </p:nvSpPr>
        <p:spPr/>
        <p:txBody>
          <a:bodyPr/>
          <a:lstStyle/>
          <a:p>
            <a:r>
              <a:rPr lang="en-US" sz="3600" dirty="0" err="1">
                <a:ea typeface="Calibri Light"/>
                <a:cs typeface="Calibri Light"/>
              </a:rPr>
              <a:t>Rhestr</a:t>
            </a:r>
            <a:r>
              <a:rPr lang="en-US" sz="3600" dirty="0">
                <a:ea typeface="Calibri Light"/>
                <a:cs typeface="Calibri Light"/>
              </a:rPr>
              <a:t> </a:t>
            </a:r>
            <a:r>
              <a:rPr lang="en-US" sz="3600" dirty="0" err="1">
                <a:ea typeface="Calibri Light"/>
                <a:cs typeface="Calibri Light"/>
              </a:rPr>
              <a:t>Cyfeirnodi</a:t>
            </a:r>
            <a:r>
              <a:rPr lang="en-US" sz="3600" dirty="0">
                <a:ea typeface="Calibri Light"/>
                <a:cs typeface="Calibri Light"/>
              </a:rPr>
              <a:t> </a:t>
            </a:r>
            <a:br>
              <a:rPr lang="en-US" sz="3600" dirty="0">
                <a:ea typeface="Calibri Light"/>
                <a:cs typeface="Calibri Light"/>
              </a:rPr>
            </a:br>
            <a:r>
              <a:rPr lang="en-US" sz="3600" dirty="0">
                <a:solidFill>
                  <a:schemeClr val="accent1">
                    <a:lumMod val="76000"/>
                  </a:schemeClr>
                </a:solidFill>
                <a:ea typeface="Calibri Light"/>
                <a:cs typeface="Calibri Light"/>
              </a:rPr>
              <a:t>Reference list</a:t>
            </a:r>
            <a:endParaRPr lang="en-US" sz="3600">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618F5174-F66D-7C92-4869-C960FAAA1530}"/>
              </a:ext>
            </a:extLst>
          </p:cNvPr>
          <p:cNvSpPr>
            <a:spLocks noGrp="1"/>
          </p:cNvSpPr>
          <p:nvPr>
            <p:ph idx="1"/>
          </p:nvPr>
        </p:nvSpPr>
        <p:spPr/>
        <p:txBody>
          <a:bodyPr vert="horz" lIns="91440" tIns="45720" rIns="91440" bIns="45720" rtlCol="0" anchor="t">
            <a:normAutofit/>
          </a:bodyPr>
          <a:lstStyle/>
          <a:p>
            <a:r>
              <a:rPr lang="en-US" sz="1100" dirty="0">
                <a:latin typeface="Segoe UI"/>
                <a:cs typeface="Segoe UI"/>
              </a:rPr>
              <a:t>Turnitin (2025) Turnitin Similarity Report [screenshot]. Available at: </a:t>
            </a:r>
            <a:r>
              <a:rPr lang="en-US" sz="1100" dirty="0">
                <a:latin typeface="Segoe UI"/>
                <a:cs typeface="Segoe UI"/>
                <a:hlinkClick r:id="rId2"/>
              </a:rPr>
              <a:t>https://www.turnitin.com/</a:t>
            </a:r>
            <a:r>
              <a:rPr lang="en-US" sz="1100" dirty="0">
                <a:latin typeface="Segoe UI"/>
                <a:cs typeface="Segoe UI"/>
              </a:rPr>
              <a:t> (Accessed: 17 September 2026).</a:t>
            </a:r>
            <a:endParaRPr lang="en-US" dirty="0">
              <a:ea typeface="Calibri" panose="020F0502020204030204"/>
              <a:cs typeface="Calibri" panose="020F0502020204030204"/>
            </a:endParaRPr>
          </a:p>
          <a:p>
            <a:r>
              <a:rPr lang="en-US" sz="1100" dirty="0" err="1">
                <a:latin typeface="Segoe UI"/>
                <a:ea typeface="Calibri" panose="020F0502020204030204"/>
                <a:cs typeface="Segoe UI"/>
              </a:rPr>
              <a:t>myday</a:t>
            </a:r>
            <a:r>
              <a:rPr lang="en-US" sz="1100" dirty="0">
                <a:latin typeface="Segoe UI"/>
                <a:ea typeface="Calibri" panose="020F0502020204030204"/>
                <a:cs typeface="Segoe UI"/>
              </a:rPr>
              <a:t> (2025) UWTSD Hub. Google Play Store. Available at: </a:t>
            </a:r>
            <a:r>
              <a:rPr lang="en-US" sz="1100" dirty="0">
                <a:latin typeface="Segoe UI"/>
                <a:ea typeface="Calibri" panose="020F0502020204030204"/>
                <a:cs typeface="Segoe UI"/>
                <a:hlinkClick r:id="rId3"/>
              </a:rPr>
              <a:t>https://play.google.com/store/apps/details?id=com.mydaycloud.app.uwtsdhwb</a:t>
            </a:r>
            <a:r>
              <a:rPr lang="en-US" sz="1100" dirty="0">
                <a:latin typeface="Segoe UI"/>
                <a:ea typeface="Calibri" panose="020F0502020204030204"/>
                <a:cs typeface="Segoe UI"/>
              </a:rPr>
              <a:t> (Accessed: 17 September 2026).</a:t>
            </a:r>
          </a:p>
          <a:p>
            <a:endParaRPr lang="en-US" sz="1100" dirty="0">
              <a:latin typeface="Segoe UI"/>
              <a:ea typeface="Calibri" panose="020F0502020204030204"/>
              <a:cs typeface="Segoe UI"/>
            </a:endParaRPr>
          </a:p>
          <a:p>
            <a:endParaRPr lang="en-US" dirty="0">
              <a:ea typeface="Calibri"/>
              <a:cs typeface="Calibri"/>
            </a:endParaRPr>
          </a:p>
        </p:txBody>
      </p:sp>
    </p:spTree>
    <p:extLst>
      <p:ext uri="{BB962C8B-B14F-4D97-AF65-F5344CB8AC3E}">
        <p14:creationId xmlns:p14="http://schemas.microsoft.com/office/powerpoint/2010/main" val="17842979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2d2d2b0-9523-4f03-a938-d6c7b30635b7">
      <Terms xmlns="http://schemas.microsoft.com/office/infopath/2007/PartnerControls"/>
    </lcf76f155ced4ddcb4097134ff3c332f>
    <TaxCatchAll xmlns="a67e3343-a4c6-453d-839d-5737b92e28d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8FC7A7A2E65949BCB8A1B5684C08DA" ma:contentTypeVersion="10" ma:contentTypeDescription="Create a new document." ma:contentTypeScope="" ma:versionID="560413eae5661bfa1f222d7c6894a3d8">
  <xsd:schema xmlns:xsd="http://www.w3.org/2001/XMLSchema" xmlns:xs="http://www.w3.org/2001/XMLSchema" xmlns:p="http://schemas.microsoft.com/office/2006/metadata/properties" xmlns:ns2="82d2d2b0-9523-4f03-a938-d6c7b30635b7" xmlns:ns3="a67e3343-a4c6-453d-839d-5737b92e28d6" targetNamespace="http://schemas.microsoft.com/office/2006/metadata/properties" ma:root="true" ma:fieldsID="b85fb1bbd67b4f7121932a2c300a9f1b" ns2:_="" ns3:_="">
    <xsd:import namespace="82d2d2b0-9523-4f03-a938-d6c7b30635b7"/>
    <xsd:import namespace="a67e3343-a4c6-453d-839d-5737b92e28d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d2d2b0-9523-4f03-a938-d6c7b30635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67e3343-a4c6-453d-839d-5737b92e28d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d9763e-e350-4b5b-8689-cf6adb519c6d}" ma:internalName="TaxCatchAll" ma:showField="CatchAllData" ma:web="a67e3343-a4c6-453d-839d-5737b92e28d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17080C-77E1-4D19-93A4-A9DD24307578}">
  <ds:schemaRefs>
    <ds:schemaRef ds:uri="http://schemas.microsoft.com/sharepoint/v3/contenttype/forms"/>
  </ds:schemaRefs>
</ds:datastoreItem>
</file>

<file path=customXml/itemProps2.xml><?xml version="1.0" encoding="utf-8"?>
<ds:datastoreItem xmlns:ds="http://schemas.openxmlformats.org/officeDocument/2006/customXml" ds:itemID="{7E417663-1313-461C-87B3-7E3708C8F106}">
  <ds:schemaRefs>
    <ds:schemaRef ds:uri="http://schemas.microsoft.com/office/2006/metadata/properties"/>
    <ds:schemaRef ds:uri="http://schemas.microsoft.com/office/infopath/2007/PartnerControls"/>
    <ds:schemaRef ds:uri="82d2d2b0-9523-4f03-a938-d6c7b30635b7"/>
    <ds:schemaRef ds:uri="a67e3343-a4c6-453d-839d-5737b92e28d6"/>
  </ds:schemaRefs>
</ds:datastoreItem>
</file>

<file path=customXml/itemProps3.xml><?xml version="1.0" encoding="utf-8"?>
<ds:datastoreItem xmlns:ds="http://schemas.openxmlformats.org/officeDocument/2006/customXml" ds:itemID="{57B66E1E-B8D9-4052-B547-44B13929E9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d2d2b0-9523-4f03-a938-d6c7b30635b7"/>
    <ds:schemaRef ds:uri="a67e3343-a4c6-453d-839d-5737b92e28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BLUE</Template>
  <TotalTime>6855</TotalTime>
  <Words>3233</Words>
  <Application>Microsoft Office PowerPoint</Application>
  <PresentationFormat>Widescreen</PresentationFormat>
  <Paragraphs>450</Paragraphs>
  <Slides>37</Slides>
  <Notes>21</Notes>
  <HiddenSlides>0</HiddenSlides>
  <MMClips>0</MMClips>
  <ScaleCrop>false</ScaleCrop>
  <HeadingPairs>
    <vt:vector size="4" baseType="variant">
      <vt:variant>
        <vt:lpstr>Theme</vt:lpstr>
      </vt:variant>
      <vt:variant>
        <vt:i4>5</vt:i4>
      </vt:variant>
      <vt:variant>
        <vt:lpstr>Slide Titles</vt:lpstr>
      </vt:variant>
      <vt:variant>
        <vt:i4>37</vt:i4>
      </vt:variant>
    </vt:vector>
  </HeadingPairs>
  <TitlesOfParts>
    <vt:vector size="42" baseType="lpstr">
      <vt:lpstr>Holding PAge</vt:lpstr>
      <vt:lpstr>Title Slide 2</vt:lpstr>
      <vt:lpstr>Title Slide 4</vt:lpstr>
      <vt:lpstr>Accessible 2</vt:lpstr>
      <vt:lpstr>Accessible 4</vt:lpstr>
      <vt:lpstr>ECLP4001C Arwain Arfer mewn Addysg a Gofal Cynnar   ECLP4001 Leading Practice in Early Education and Care </vt:lpstr>
      <vt:lpstr>Cyflwyniad i’r rhaglen Introduction to the programme</vt:lpstr>
      <vt:lpstr>Dod i nabod ein gilydd Getting to know each other</vt:lpstr>
      <vt:lpstr>Ystafelloedd gwahanu Breakout rooms</vt:lpstr>
      <vt:lpstr>Cyflwyniad I’r tim Introduction to the team</vt:lpstr>
      <vt:lpstr>Alison Rees-Edwards a.rees-edwards@uwtsd.ac.uk </vt:lpstr>
      <vt:lpstr>Natalie MacDonald natalie.macdonald@uwtsd.ac.uk </vt:lpstr>
      <vt:lpstr>Natasha Morgans natasha.morgans@uwtsd.ac.uk </vt:lpstr>
      <vt:lpstr>Cyflwyniad Hwb Hwb presentation</vt:lpstr>
      <vt:lpstr>Amserlen Timetable</vt:lpstr>
      <vt:lpstr>PowerPoint Presentation</vt:lpstr>
      <vt:lpstr>Y Daith Ddysgu The Learning Journey</vt:lpstr>
      <vt:lpstr>Yr Asesiad Terfynol Final Assessment</vt:lpstr>
      <vt:lpstr>Toriad/ Break</vt:lpstr>
      <vt:lpstr>Polisi Ymgysylltu a’r rhaglen Engagement with programme policy</vt:lpstr>
      <vt:lpstr>Polisi Ymgysylltu Myfyrwyr/ Student Engagement Policy</vt:lpstr>
      <vt:lpstr>Canllawiau Harvard Harvard guide</vt:lpstr>
      <vt:lpstr>Cite them right</vt:lpstr>
      <vt:lpstr>Llawlyfr sgiliau academaidd Academic skills handbook</vt:lpstr>
      <vt:lpstr>Cymorth academaidd a tiwtor personol Academic support and personal tutor</vt:lpstr>
      <vt:lpstr>TG a manylion cyswllt defnyddiol IT and useful contact details</vt:lpstr>
      <vt:lpstr>E-byst Emails</vt:lpstr>
      <vt:lpstr>Moodle</vt:lpstr>
      <vt:lpstr>Moodle</vt:lpstr>
      <vt:lpstr>Turnitin</vt:lpstr>
      <vt:lpstr>Gofynion eich Gwaith - A Submitting Requirements - A</vt:lpstr>
      <vt:lpstr>Gofynion eich Gwaith - B Submitting Requirements - B</vt:lpstr>
      <vt:lpstr>Llyfrgell ar-lein Online library</vt:lpstr>
      <vt:lpstr>Carden adnabod myfyriwr Student ID card</vt:lpstr>
      <vt:lpstr>Discownts I myfyrwyr Student discounts</vt:lpstr>
      <vt:lpstr>Tasg Annibynnol Independent task</vt:lpstr>
      <vt:lpstr>PowerPoint Presentation</vt:lpstr>
      <vt:lpstr>Darllen Bellach Further reading</vt:lpstr>
      <vt:lpstr>Darllen Bellach Further reading</vt:lpstr>
      <vt:lpstr>Unrhyw gwestiynau? Any questions?</vt:lpstr>
      <vt:lpstr>Diolch am eich cyfranogiad Thank you for your participation</vt:lpstr>
      <vt:lpstr>Rhestr Cyfeirnodi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Morgans</dc:creator>
  <cp:lastModifiedBy>Natasha Morgans</cp:lastModifiedBy>
  <cp:revision>31</cp:revision>
  <dcterms:created xsi:type="dcterms:W3CDTF">2026-09-02T20:32:37Z</dcterms:created>
  <dcterms:modified xsi:type="dcterms:W3CDTF">2026-09-18T17:55:33Z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0x010100608FC7A7A2E65949BCB8A1B5684C08DA</vt:lpwstr>
  </property>
  <property fmtid="{D5CDD505-2E9C-101B-9397-08002B2CF9AE}" pid="3" name="MediaServiceImageTags">
    <vt:lpwstr/>
  </property>
</Properties>
</file>