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343" r:id="rId3"/>
    <p:sldId id="344" r:id="rId4"/>
    <p:sldId id="278" r:id="rId5"/>
    <p:sldId id="346" r:id="rId6"/>
    <p:sldId id="347" r:id="rId7"/>
    <p:sldId id="326" r:id="rId8"/>
    <p:sldId id="261" r:id="rId9"/>
    <p:sldId id="311" r:id="rId10"/>
    <p:sldId id="312" r:id="rId11"/>
    <p:sldId id="313" r:id="rId12"/>
    <p:sldId id="314" r:id="rId13"/>
    <p:sldId id="315" r:id="rId14"/>
    <p:sldId id="316" r:id="rId15"/>
    <p:sldId id="317" r:id="rId16"/>
    <p:sldId id="318" r:id="rId17"/>
    <p:sldId id="319" r:id="rId18"/>
    <p:sldId id="320" r:id="rId19"/>
    <p:sldId id="321" r:id="rId20"/>
    <p:sldId id="322" r:id="rId21"/>
    <p:sldId id="323" r:id="rId22"/>
    <p:sldId id="324" r:id="rId23"/>
    <p:sldId id="325" r:id="rId24"/>
    <p:sldId id="327" r:id="rId25"/>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80" autoAdjust="0"/>
    <p:restoredTop sz="93098" autoAdjust="0"/>
  </p:normalViewPr>
  <p:slideViewPr>
    <p:cSldViewPr>
      <p:cViewPr varScale="1">
        <p:scale>
          <a:sx n="114" d="100"/>
          <a:sy n="114" d="100"/>
        </p:scale>
        <p:origin x="653" y="91"/>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12/05/2026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12/05/2026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12/05/2026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12/05/2026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12/05/2026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12/05/2026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12/05/2026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12/05/2026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12/05/2026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12/05/2026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12/05/2026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1-column">
    <p:spTree>
      <p:nvGrpSpPr>
        <p:cNvPr id="1" name=""/>
        <p:cNvGrpSpPr/>
        <p:nvPr/>
      </p:nvGrpSpPr>
      <p:grpSpPr>
        <a:xfrm>
          <a:off x="0" y="0"/>
          <a:ext cx="0" cy="0"/>
          <a:chOff x="0" y="0"/>
          <a:chExt cx="0" cy="0"/>
        </a:xfrm>
      </p:grpSpPr>
      <p:sp>
        <p:nvSpPr>
          <p:cNvPr id="2" name="Title 1"/>
          <p:cNvSpPr>
            <a:spLocks noGrp="1"/>
          </p:cNvSpPr>
          <p:nvPr>
            <p:ph type="title"/>
          </p:nvPr>
        </p:nvSpPr>
        <p:spPr>
          <a:xfrm>
            <a:off x="475488" y="274321"/>
            <a:ext cx="9300353" cy="822960"/>
          </a:xfrm>
        </p:spPr>
        <p:txBody>
          <a:bodyPr/>
          <a:lstStyle>
            <a:lvl1pPr>
              <a:defRPr>
                <a:solidFill>
                  <a:schemeClr val="tx2"/>
                </a:solidFill>
              </a:defRPr>
            </a:lvl1pPr>
          </a:lstStyle>
          <a:p>
            <a:r>
              <a:rPr lang="en-US"/>
              <a:t>Click to edit Master title style</a:t>
            </a:r>
            <a:endParaRPr lang="en-US" dirty="0"/>
          </a:p>
        </p:txBody>
      </p:sp>
      <p:sp>
        <p:nvSpPr>
          <p:cNvPr id="6" name="Text Placeholder 5"/>
          <p:cNvSpPr>
            <a:spLocks noGrp="1"/>
          </p:cNvSpPr>
          <p:nvPr>
            <p:ph type="body" sz="quarter" idx="12" hasCustomPrompt="1"/>
          </p:nvPr>
        </p:nvSpPr>
        <p:spPr>
          <a:xfrm>
            <a:off x="476250" y="1280160"/>
            <a:ext cx="9300353" cy="4707890"/>
          </a:xfrm>
        </p:spPr>
        <p:txBody>
          <a:bodyPr/>
          <a:lstStyle>
            <a:lvl1pPr>
              <a:defRPr>
                <a:solidFill>
                  <a:schemeClr val="tx2"/>
                </a:solidFill>
              </a:defRPr>
            </a:lvl1pPr>
            <a:lvl2pPr>
              <a:buClr>
                <a:schemeClr val="tx2"/>
              </a:buClr>
              <a:defRPr>
                <a:solidFill>
                  <a:schemeClr val="tx2"/>
                </a:solidFill>
              </a:defRPr>
            </a:lvl2pPr>
            <a:lvl3pPr>
              <a:defRPr>
                <a:solidFill>
                  <a:schemeClr val="tx2"/>
                </a:solidFill>
              </a:defRPr>
            </a:lvl3pPr>
            <a:lvl4pPr>
              <a:defRPr>
                <a:solidFill>
                  <a:schemeClr val="tx2"/>
                </a:solidFill>
              </a:defRPr>
            </a:lvl4pPr>
          </a:lstStyle>
          <a:p>
            <a:pPr lvl="0"/>
            <a:r>
              <a:rPr lang="en-US" dirty="0"/>
              <a:t>Edit Master text styles</a:t>
            </a:r>
          </a:p>
          <a:p>
            <a:pPr lvl="1"/>
            <a:r>
              <a:rPr lang="en-US" dirty="0"/>
              <a:t>Second level</a:t>
            </a:r>
          </a:p>
          <a:p>
            <a:pPr lvl="2"/>
            <a:r>
              <a:rPr lang="en-US" dirty="0"/>
              <a:t>Third level</a:t>
            </a:r>
          </a:p>
        </p:txBody>
      </p:sp>
      <p:sp>
        <p:nvSpPr>
          <p:cNvPr id="8" name="Footer Placeholder 9">
            <a:extLst>
              <a:ext uri="{FF2B5EF4-FFF2-40B4-BE49-F238E27FC236}">
                <a16:creationId xmlns:a16="http://schemas.microsoft.com/office/drawing/2014/main" id="{91FFC595-1043-FF47-B12D-DE59D6ECDEAF}"/>
              </a:ext>
            </a:extLst>
          </p:cNvPr>
          <p:cNvSpPr txBox="1">
            <a:spLocks/>
          </p:cNvSpPr>
          <p:nvPr userDrawn="1"/>
        </p:nvSpPr>
        <p:spPr>
          <a:xfrm>
            <a:off x="490549" y="6528816"/>
            <a:ext cx="2072640" cy="2286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900" b="1" dirty="0">
                <a:solidFill>
                  <a:schemeClr val="tx2"/>
                </a:solidFill>
                <a:latin typeface="Arial" panose="020B0604020202020204" pitchFamily="34" charset="0"/>
                <a:cs typeface="Arial" panose="020B0604020202020204" pitchFamily="34" charset="0"/>
              </a:rPr>
              <a:t>McGraw-Hill Education   </a:t>
            </a:r>
            <a:r>
              <a:rPr lang="en-US" sz="900" b="1" spc="0" baseline="0" dirty="0">
                <a:solidFill>
                  <a:schemeClr val="tx2"/>
                </a:solidFill>
                <a:latin typeface="Arial" panose="020B0604020202020204" pitchFamily="34" charset="0"/>
                <a:cs typeface="Arial" panose="020B0604020202020204" pitchFamily="34" charset="0"/>
              </a:rPr>
              <a:t>|</a:t>
            </a:r>
            <a:endParaRPr lang="en-US" sz="900" dirty="0">
              <a:solidFill>
                <a:schemeClr val="tx2"/>
              </a:solidFill>
              <a:latin typeface="Arial" panose="020B0604020202020204" pitchFamily="34" charset="0"/>
              <a:cs typeface="Arial" panose="020B0604020202020204" pitchFamily="34" charset="0"/>
            </a:endParaRPr>
          </a:p>
        </p:txBody>
      </p:sp>
      <p:sp>
        <p:nvSpPr>
          <p:cNvPr id="9" name="Footer Placeholder 4"/>
          <p:cNvSpPr>
            <a:spLocks noGrp="1"/>
          </p:cNvSpPr>
          <p:nvPr>
            <p:ph type="ftr" sz="quarter" idx="3"/>
          </p:nvPr>
        </p:nvSpPr>
        <p:spPr>
          <a:xfrm>
            <a:off x="2487801" y="6528816"/>
            <a:ext cx="7315200" cy="228600"/>
          </a:xfrm>
          <a:prstGeom prst="rect">
            <a:avLst/>
          </a:prstGeom>
        </p:spPr>
        <p:txBody>
          <a:bodyPr vert="horz" lIns="91440" tIns="45720" rIns="91440" bIns="45720" rtlCol="0" anchor="ctr"/>
          <a:lstStyle>
            <a:lvl1pPr algn="l">
              <a:defRPr sz="900">
                <a:solidFill>
                  <a:schemeClr val="tx2"/>
                </a:solidFill>
              </a:defRPr>
            </a:lvl1pPr>
          </a:lstStyle>
          <a:p>
            <a:r>
              <a:rPr lang="en-US" dirty="0"/>
              <a:t>Seal &amp; Rohde Management Accounting 6</a:t>
            </a:r>
            <a:r>
              <a:rPr lang="en-US" baseline="30000" dirty="0"/>
              <a:t>th</a:t>
            </a:r>
            <a:r>
              <a:rPr lang="en-US" dirty="0"/>
              <a:t> edition © 2018</a:t>
            </a:r>
          </a:p>
        </p:txBody>
      </p:sp>
      <p:sp>
        <p:nvSpPr>
          <p:cNvPr id="10" name="Slide Number Placeholder 5"/>
          <p:cNvSpPr>
            <a:spLocks noGrp="1"/>
          </p:cNvSpPr>
          <p:nvPr>
            <p:ph type="sldNum" sz="quarter" idx="4"/>
          </p:nvPr>
        </p:nvSpPr>
        <p:spPr>
          <a:xfrm>
            <a:off x="10436045" y="6528815"/>
            <a:ext cx="1278151" cy="228600"/>
          </a:xfrm>
          <a:prstGeom prst="rect">
            <a:avLst/>
          </a:prstGeom>
        </p:spPr>
        <p:txBody>
          <a:bodyPr vert="horz" lIns="91440" tIns="45720" rIns="91440" bIns="45720" rtlCol="0" anchor="ctr"/>
          <a:lstStyle>
            <a:lvl1pPr algn="r">
              <a:defRPr sz="900">
                <a:solidFill>
                  <a:schemeClr val="tx2"/>
                </a:solidFill>
              </a:defRPr>
            </a:lvl1pPr>
          </a:lstStyle>
          <a:p>
            <a:fld id="{40BFEAB2-FD83-41F2-9787-AD5D1A1760CD}" type="slidenum">
              <a:rPr lang="en-US" smtClean="0"/>
              <a:pPr/>
              <a:t>‹#›</a:t>
            </a:fld>
            <a:endParaRPr lang="en-US" dirty="0"/>
          </a:p>
        </p:txBody>
      </p:sp>
    </p:spTree>
    <p:extLst>
      <p:ext uri="{BB962C8B-B14F-4D97-AF65-F5344CB8AC3E}">
        <p14:creationId xmlns:p14="http://schemas.microsoft.com/office/powerpoint/2010/main" val="4137618484"/>
      </p:ext>
    </p:extLst>
  </p:cSld>
  <p:clrMapOvr>
    <a:masterClrMapping/>
  </p:clrMapOvr>
  <p:extLst>
    <p:ext uri="{DCECCB84-F9BA-43D5-87BE-67443E8EF086}">
      <p15:sldGuideLst xmlns:p15="http://schemas.microsoft.com/office/powerpoint/2012/main">
        <p15:guide id="1" orient="horz" pos="3772" userDrawn="1">
          <p15:clr>
            <a:srgbClr val="FBAE40"/>
          </p15:clr>
        </p15:guide>
        <p15:guide id="2" orient="horz" pos="804"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12/05/2026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youtu.be/u1dim7U1VRs" TargetMode="External"/><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oleObject" Target="../embeddings/oleObject1.bin"/><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hyperlink" Target="https://youtu.be/u1dim7U1VRs"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﻿LCBB5010</a:t>
            </a:r>
          </a:p>
        </p:txBody>
      </p:sp>
      <p:sp>
        <p:nvSpPr>
          <p:cNvPr id="6147" name="Subtitle 4"/>
          <p:cNvSpPr>
            <a:spLocks noGrp="1"/>
          </p:cNvSpPr>
          <p:nvPr>
            <p:ph type="subTitle" idx="1"/>
          </p:nvPr>
        </p:nvSpPr>
        <p:spPr>
          <a:xfrm>
            <a:off x="911424" y="1988840"/>
            <a:ext cx="9587234" cy="3357586"/>
          </a:xfrm>
        </p:spPr>
        <p:txBody>
          <a:bodyPr/>
          <a:lstStyle/>
          <a:p>
            <a:pPr eaLnBrk="1" hangingPunct="1"/>
            <a:r>
              <a:rPr lang="en-GB" altLang="en-US" sz="3600" b="1" dirty="0">
                <a:solidFill>
                  <a:schemeClr val="accent2"/>
                </a:solidFill>
              </a:rPr>
              <a:t>Management Accounting for Managers </a:t>
            </a:r>
          </a:p>
          <a:p>
            <a:pPr eaLnBrk="1" hangingPunct="1"/>
            <a:r>
              <a:rPr lang="en-GB" altLang="en-US" dirty="0">
                <a:solidFill>
                  <a:schemeClr val="accent2"/>
                </a:solidFill>
              </a:rPr>
              <a:t>Week 1</a:t>
            </a:r>
          </a:p>
          <a:p>
            <a:pPr eaLnBrk="1" hangingPunct="1"/>
            <a:endParaRPr lang="en-GB" altLang="en-US" dirty="0">
              <a:solidFill>
                <a:schemeClr val="accent2"/>
              </a:solidFill>
            </a:endParaRPr>
          </a:p>
          <a:p>
            <a:pPr eaLnBrk="1" hangingPunct="1"/>
            <a:r>
              <a:rPr lang="en-GB" sz="4800" dirty="0">
                <a:solidFill>
                  <a:srgbClr val="FFFF00"/>
                </a:solidFill>
              </a:rPr>
              <a:t>Management accounting and the business environment</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
        <p:nvSpPr>
          <p:cNvPr id="3" name="TextBox 2">
            <a:extLst>
              <a:ext uri="{FF2B5EF4-FFF2-40B4-BE49-F238E27FC236}">
                <a16:creationId xmlns:a16="http://schemas.microsoft.com/office/drawing/2014/main" id="{F45B9850-7411-CC44-A71E-557FEC79E98F}"/>
              </a:ext>
            </a:extLst>
          </p:cNvPr>
          <p:cNvSpPr txBox="1"/>
          <p:nvPr/>
        </p:nvSpPr>
        <p:spPr>
          <a:xfrm>
            <a:off x="2166258" y="6433457"/>
            <a:ext cx="184731" cy="369332"/>
          </a:xfrm>
          <a:prstGeom prst="rect">
            <a:avLst/>
          </a:prstGeom>
          <a:noFill/>
        </p:spPr>
        <p:txBody>
          <a:bodyPr wrap="none" rtlCol="0">
            <a:spAutoFit/>
          </a:bodyPr>
          <a:lstStyle/>
          <a:p>
            <a:endParaRPr lang="en-US" dirty="0"/>
          </a:p>
        </p:txBody>
      </p:sp>
      <p:pic>
        <p:nvPicPr>
          <p:cNvPr id="7" name="Picture 6">
            <a:extLst>
              <a:ext uri="{FF2B5EF4-FFF2-40B4-BE49-F238E27FC236}">
                <a16:creationId xmlns:a16="http://schemas.microsoft.com/office/drawing/2014/main" id="{A002316F-51DB-0140-94A7-21522012E01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98658" y="3913804"/>
            <a:ext cx="1360342" cy="182707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66661-C36C-D192-B239-9601B1908E02}"/>
              </a:ext>
            </a:extLst>
          </p:cNvPr>
          <p:cNvSpPr>
            <a:spLocks noGrp="1"/>
          </p:cNvSpPr>
          <p:nvPr>
            <p:ph type="title"/>
          </p:nvPr>
        </p:nvSpPr>
        <p:spPr>
          <a:xfrm>
            <a:off x="1981200" y="136525"/>
            <a:ext cx="8229600" cy="1143000"/>
          </a:xfrm>
        </p:spPr>
        <p:txBody>
          <a:bodyPr/>
          <a:lstStyle/>
          <a:p>
            <a:r>
              <a:rPr lang="en-GB" b="1" dirty="0"/>
              <a:t>Attendance Policy </a:t>
            </a:r>
          </a:p>
        </p:txBody>
      </p:sp>
      <p:sp>
        <p:nvSpPr>
          <p:cNvPr id="3" name="Content Placeholder 2">
            <a:extLst>
              <a:ext uri="{FF2B5EF4-FFF2-40B4-BE49-F238E27FC236}">
                <a16:creationId xmlns:a16="http://schemas.microsoft.com/office/drawing/2014/main" id="{F51FA3F5-528F-A967-D422-02A122CF7BBF}"/>
              </a:ext>
            </a:extLst>
          </p:cNvPr>
          <p:cNvSpPr>
            <a:spLocks noGrp="1"/>
          </p:cNvSpPr>
          <p:nvPr>
            <p:ph idx="1"/>
          </p:nvPr>
        </p:nvSpPr>
        <p:spPr>
          <a:xfrm>
            <a:off x="1866900" y="1196752"/>
            <a:ext cx="8458200" cy="4052762"/>
          </a:xfrm>
        </p:spPr>
        <p:txBody>
          <a:bodyPr/>
          <a:lstStyle/>
          <a:p>
            <a:r>
              <a:rPr lang="en-GB" b="1" dirty="0">
                <a:highlight>
                  <a:srgbClr val="FFFF00"/>
                </a:highlight>
              </a:rPr>
              <a:t>Arriving:</a:t>
            </a:r>
          </a:p>
          <a:p>
            <a:r>
              <a:rPr lang="en-GB" sz="3000" dirty="0"/>
              <a:t>Students will be marked </a:t>
            </a:r>
            <a:r>
              <a:rPr lang="en-GB" sz="3000" dirty="0">
                <a:solidFill>
                  <a:schemeClr val="accent6">
                    <a:lumMod val="75000"/>
                  </a:schemeClr>
                </a:solidFill>
              </a:rPr>
              <a:t>LATE</a:t>
            </a:r>
            <a:r>
              <a:rPr lang="en-GB" sz="3000" dirty="0"/>
              <a:t> if arriving </a:t>
            </a:r>
            <a:r>
              <a:rPr lang="en-GB" sz="3000" dirty="0">
                <a:solidFill>
                  <a:schemeClr val="accent6">
                    <a:lumMod val="75000"/>
                  </a:schemeClr>
                </a:solidFill>
              </a:rPr>
              <a:t>between 10 to 40 minutes </a:t>
            </a:r>
            <a:r>
              <a:rPr lang="en-GB" sz="3000" dirty="0"/>
              <a:t>after the beginning of their class/session.</a:t>
            </a:r>
          </a:p>
          <a:p>
            <a:r>
              <a:rPr lang="en-GB" sz="3000" dirty="0"/>
              <a:t>Students will be marked </a:t>
            </a:r>
            <a:r>
              <a:rPr lang="en-GB" sz="3000" dirty="0">
                <a:solidFill>
                  <a:srgbClr val="FF0000"/>
                </a:solidFill>
              </a:rPr>
              <a:t>ABSENT</a:t>
            </a:r>
            <a:r>
              <a:rPr lang="en-GB" sz="3000" dirty="0"/>
              <a:t> if arriving </a:t>
            </a:r>
            <a:r>
              <a:rPr lang="en-GB" sz="3000" dirty="0">
                <a:solidFill>
                  <a:srgbClr val="FF0000"/>
                </a:solidFill>
              </a:rPr>
              <a:t>later than 40 minutes </a:t>
            </a:r>
            <a:r>
              <a:rPr lang="en-GB" sz="3000" dirty="0"/>
              <a:t>after the beginning of their class.</a:t>
            </a:r>
          </a:p>
          <a:p>
            <a:r>
              <a:rPr lang="en-GB" sz="3000" b="1" dirty="0"/>
              <a:t>Two late marks </a:t>
            </a:r>
            <a:r>
              <a:rPr lang="en-GB" sz="3000" dirty="0"/>
              <a:t>will be treated as an </a:t>
            </a:r>
            <a:r>
              <a:rPr lang="en-GB" sz="3000" b="1" dirty="0">
                <a:solidFill>
                  <a:srgbClr val="FF0000"/>
                </a:solidFill>
              </a:rPr>
              <a:t>ABSENT</a:t>
            </a:r>
            <a:r>
              <a:rPr lang="en-GB" sz="3000" dirty="0"/>
              <a:t> </a:t>
            </a:r>
            <a:r>
              <a:rPr lang="en-GB" sz="3000" b="1" dirty="0">
                <a:solidFill>
                  <a:srgbClr val="FF0000"/>
                </a:solidFill>
              </a:rPr>
              <a:t>mark</a:t>
            </a:r>
            <a:r>
              <a:rPr lang="en-GB" sz="3000" dirty="0">
                <a:solidFill>
                  <a:srgbClr val="FF0000"/>
                </a:solidFill>
              </a:rPr>
              <a:t>.</a:t>
            </a:r>
          </a:p>
          <a:p>
            <a:endParaRPr lang="en-GB" dirty="0"/>
          </a:p>
        </p:txBody>
      </p:sp>
      <p:sp>
        <p:nvSpPr>
          <p:cNvPr id="5" name="Slide Number Placeholder 4">
            <a:extLst>
              <a:ext uri="{FF2B5EF4-FFF2-40B4-BE49-F238E27FC236}">
                <a16:creationId xmlns:a16="http://schemas.microsoft.com/office/drawing/2014/main" id="{4AD90B7D-704D-9048-D0A9-424AC6984EF0}"/>
              </a:ext>
            </a:extLst>
          </p:cNvPr>
          <p:cNvSpPr>
            <a:spLocks noGrp="1"/>
          </p:cNvSpPr>
          <p:nvPr>
            <p:ph type="sldNum" sz="quarter" idx="12"/>
          </p:nvPr>
        </p:nvSpPr>
        <p:spPr/>
        <p:txBody>
          <a:bodyPr/>
          <a:lstStyle/>
          <a:p>
            <a:pPr>
              <a:defRPr/>
            </a:pPr>
            <a:fld id="{6550E941-99E4-4403-A917-B30FF69A9617}" type="slidenum">
              <a:rPr lang="en-GB" altLang="en-US">
                <a:solidFill>
                  <a:schemeClr val="tx1"/>
                </a:solidFill>
                <a:ea typeface="MS PGothic" panose="020B0600070205080204" pitchFamily="34" charset="-128"/>
              </a:rPr>
              <a:pPr>
                <a:defRPr/>
              </a:pPr>
              <a:t>2</a:t>
            </a:fld>
            <a:endParaRPr lang="en-GB" altLang="en-US" dirty="0">
              <a:solidFill>
                <a:schemeClr val="tx1"/>
              </a:solidFill>
              <a:ea typeface="MS PGothic" panose="020B0600070205080204" pitchFamily="34" charset="-128"/>
            </a:endParaRPr>
          </a:p>
        </p:txBody>
      </p:sp>
    </p:spTree>
    <p:extLst>
      <p:ext uri="{BB962C8B-B14F-4D97-AF65-F5344CB8AC3E}">
        <p14:creationId xmlns:p14="http://schemas.microsoft.com/office/powerpoint/2010/main" val="3859587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66661-C36C-D192-B239-9601B1908E02}"/>
              </a:ext>
            </a:extLst>
          </p:cNvPr>
          <p:cNvSpPr>
            <a:spLocks noGrp="1"/>
          </p:cNvSpPr>
          <p:nvPr>
            <p:ph type="title"/>
          </p:nvPr>
        </p:nvSpPr>
        <p:spPr/>
        <p:txBody>
          <a:bodyPr/>
          <a:lstStyle/>
          <a:p>
            <a:r>
              <a:rPr lang="en-GB" b="1" dirty="0"/>
              <a:t>Attendance Policy </a:t>
            </a:r>
          </a:p>
        </p:txBody>
      </p:sp>
      <p:sp>
        <p:nvSpPr>
          <p:cNvPr id="3" name="Content Placeholder 2">
            <a:extLst>
              <a:ext uri="{FF2B5EF4-FFF2-40B4-BE49-F238E27FC236}">
                <a16:creationId xmlns:a16="http://schemas.microsoft.com/office/drawing/2014/main" id="{F51FA3F5-528F-A967-D422-02A122CF7BBF}"/>
              </a:ext>
            </a:extLst>
          </p:cNvPr>
          <p:cNvSpPr>
            <a:spLocks noGrp="1"/>
          </p:cNvSpPr>
          <p:nvPr>
            <p:ph idx="1"/>
          </p:nvPr>
        </p:nvSpPr>
        <p:spPr>
          <a:xfrm>
            <a:off x="1842356" y="1484785"/>
            <a:ext cx="8507288" cy="4061047"/>
          </a:xfrm>
        </p:spPr>
        <p:txBody>
          <a:bodyPr/>
          <a:lstStyle/>
          <a:p>
            <a:r>
              <a:rPr lang="en-GB" b="1" dirty="0">
                <a:highlight>
                  <a:srgbClr val="FFFF00"/>
                </a:highlight>
              </a:rPr>
              <a:t>Leaving:</a:t>
            </a:r>
          </a:p>
          <a:p>
            <a:r>
              <a:rPr lang="en-GB" sz="3000" dirty="0"/>
              <a:t>Students will be marked </a:t>
            </a:r>
            <a:r>
              <a:rPr lang="en-GB" sz="3000" dirty="0">
                <a:solidFill>
                  <a:schemeClr val="accent6">
                    <a:lumMod val="75000"/>
                  </a:schemeClr>
                </a:solidFill>
              </a:rPr>
              <a:t>LATE</a:t>
            </a:r>
            <a:r>
              <a:rPr lang="en-GB" sz="3000" dirty="0"/>
              <a:t> if leaving </a:t>
            </a:r>
            <a:r>
              <a:rPr lang="en-GB" sz="3000" dirty="0">
                <a:solidFill>
                  <a:schemeClr val="accent6">
                    <a:lumMod val="75000"/>
                  </a:schemeClr>
                </a:solidFill>
              </a:rPr>
              <a:t>between 10 to 40 minutes</a:t>
            </a:r>
            <a:r>
              <a:rPr lang="en-GB" sz="3000" dirty="0"/>
              <a:t> before the end of their class/session.</a:t>
            </a:r>
          </a:p>
          <a:p>
            <a:r>
              <a:rPr lang="en-GB" sz="3000" dirty="0"/>
              <a:t>Students will be marked </a:t>
            </a:r>
            <a:r>
              <a:rPr lang="en-GB" sz="3000" dirty="0">
                <a:solidFill>
                  <a:srgbClr val="FF0000"/>
                </a:solidFill>
              </a:rPr>
              <a:t>ABSENT</a:t>
            </a:r>
            <a:r>
              <a:rPr lang="en-GB" sz="3000" dirty="0"/>
              <a:t> if leaving </a:t>
            </a:r>
            <a:r>
              <a:rPr lang="en-GB" sz="3000" dirty="0">
                <a:solidFill>
                  <a:srgbClr val="FF0000"/>
                </a:solidFill>
              </a:rPr>
              <a:t>prior 40 minutes </a:t>
            </a:r>
            <a:r>
              <a:rPr lang="en-GB" sz="3000" dirty="0"/>
              <a:t>before the end of their class.</a:t>
            </a:r>
          </a:p>
          <a:p>
            <a:r>
              <a:rPr lang="en-GB" sz="3000" b="1" dirty="0"/>
              <a:t>Two late marks </a:t>
            </a:r>
            <a:r>
              <a:rPr lang="en-GB" sz="3000" dirty="0"/>
              <a:t>will be treated as an </a:t>
            </a:r>
            <a:r>
              <a:rPr lang="en-GB" sz="3000" b="1" dirty="0">
                <a:solidFill>
                  <a:srgbClr val="FF0000"/>
                </a:solidFill>
              </a:rPr>
              <a:t>ABSENT mark.</a:t>
            </a:r>
          </a:p>
        </p:txBody>
      </p:sp>
      <p:sp>
        <p:nvSpPr>
          <p:cNvPr id="5" name="Slide Number Placeholder 4">
            <a:extLst>
              <a:ext uri="{FF2B5EF4-FFF2-40B4-BE49-F238E27FC236}">
                <a16:creationId xmlns:a16="http://schemas.microsoft.com/office/drawing/2014/main" id="{4AD90B7D-704D-9048-D0A9-424AC6984EF0}"/>
              </a:ext>
            </a:extLst>
          </p:cNvPr>
          <p:cNvSpPr>
            <a:spLocks noGrp="1"/>
          </p:cNvSpPr>
          <p:nvPr>
            <p:ph type="sldNum" sz="quarter" idx="12"/>
          </p:nvPr>
        </p:nvSpPr>
        <p:spPr/>
        <p:txBody>
          <a:bodyPr/>
          <a:lstStyle/>
          <a:p>
            <a:pPr>
              <a:defRPr/>
            </a:pPr>
            <a:fld id="{6550E941-99E4-4403-A917-B30FF69A9617}" type="slidenum">
              <a:rPr lang="en-GB" altLang="en-US">
                <a:solidFill>
                  <a:schemeClr val="tx1"/>
                </a:solidFill>
              </a:rPr>
              <a:pPr>
                <a:defRPr/>
              </a:pPr>
              <a:t>3</a:t>
            </a:fld>
            <a:endParaRPr lang="en-GB" altLang="en-US" dirty="0">
              <a:solidFill>
                <a:schemeClr val="tx1"/>
              </a:solidFill>
            </a:endParaRPr>
          </a:p>
        </p:txBody>
      </p:sp>
    </p:spTree>
    <p:extLst>
      <p:ext uri="{BB962C8B-B14F-4D97-AF65-F5344CB8AC3E}">
        <p14:creationId xmlns:p14="http://schemas.microsoft.com/office/powerpoint/2010/main" val="478749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Learning Outcomes; by the end of this session, you should be able to: </a:t>
            </a:r>
          </a:p>
        </p:txBody>
      </p:sp>
      <p:sp>
        <p:nvSpPr>
          <p:cNvPr id="3" name="Content Placeholder 2"/>
          <p:cNvSpPr>
            <a:spLocks noGrp="1"/>
          </p:cNvSpPr>
          <p:nvPr>
            <p:ph idx="1"/>
          </p:nvPr>
        </p:nvSpPr>
        <p:spPr/>
        <p:txBody>
          <a:bodyPr>
            <a:normAutofit/>
          </a:bodyPr>
          <a:lstStyle/>
          <a:p>
            <a:r>
              <a:rPr lang="en-GB" dirty="0"/>
              <a:t>Identify the role of a management accountant</a:t>
            </a:r>
          </a:p>
          <a:p>
            <a:r>
              <a:rPr lang="en-GB" dirty="0"/>
              <a:t>Recall differences between management and financial information</a:t>
            </a:r>
          </a:p>
          <a:p>
            <a:r>
              <a:rPr lang="en-GB" dirty="0"/>
              <a:t>Discuss the relationship between management accounting and the internal and external environment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FF6C5-2DB8-33BF-6307-44C20D251413}"/>
              </a:ext>
            </a:extLst>
          </p:cNvPr>
          <p:cNvSpPr>
            <a:spLocks noGrp="1"/>
          </p:cNvSpPr>
          <p:nvPr>
            <p:ph type="title"/>
          </p:nvPr>
        </p:nvSpPr>
        <p:spPr/>
        <p:txBody>
          <a:bodyPr/>
          <a:lstStyle/>
          <a:p>
            <a:r>
              <a:rPr lang="en-GB" dirty="0"/>
              <a:t>Management Accounting </a:t>
            </a:r>
          </a:p>
        </p:txBody>
      </p:sp>
      <p:sp>
        <p:nvSpPr>
          <p:cNvPr id="3" name="Content Placeholder 2">
            <a:extLst>
              <a:ext uri="{FF2B5EF4-FFF2-40B4-BE49-F238E27FC236}">
                <a16:creationId xmlns:a16="http://schemas.microsoft.com/office/drawing/2014/main" id="{940FD485-4159-7211-619B-0311D7F910DF}"/>
              </a:ext>
            </a:extLst>
          </p:cNvPr>
          <p:cNvSpPr>
            <a:spLocks noGrp="1"/>
          </p:cNvSpPr>
          <p:nvPr>
            <p:ph idx="1"/>
          </p:nvPr>
        </p:nvSpPr>
        <p:spPr/>
        <p:txBody>
          <a:bodyPr/>
          <a:lstStyle/>
          <a:p>
            <a:r>
              <a:rPr lang="en-GB" dirty="0"/>
              <a:t>Management accounting is the process of collecting, analysing, and presenting financial and non financial information to managers. This information helps managers to plan, direct, control, and make decisions within the organisation.</a:t>
            </a:r>
          </a:p>
        </p:txBody>
      </p:sp>
      <p:sp>
        <p:nvSpPr>
          <p:cNvPr id="4" name="Date Placeholder 3">
            <a:extLst>
              <a:ext uri="{FF2B5EF4-FFF2-40B4-BE49-F238E27FC236}">
                <a16:creationId xmlns:a16="http://schemas.microsoft.com/office/drawing/2014/main" id="{268258BD-1D08-A52E-45AD-8A07A0D38F7F}"/>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D2F2121B-23F8-30DB-0F27-33652BB957A9}"/>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73669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B5F58-7C1C-9AA1-D666-C05FFEA5929C}"/>
              </a:ext>
            </a:extLst>
          </p:cNvPr>
          <p:cNvSpPr>
            <a:spLocks noGrp="1"/>
          </p:cNvSpPr>
          <p:nvPr>
            <p:ph type="title"/>
          </p:nvPr>
        </p:nvSpPr>
        <p:spPr>
          <a:xfrm>
            <a:off x="1487488" y="274638"/>
            <a:ext cx="9505056" cy="994122"/>
          </a:xfrm>
        </p:spPr>
        <p:txBody>
          <a:bodyPr/>
          <a:lstStyle/>
          <a:p>
            <a:r>
              <a:rPr lang="en-US" sz="3600" b="1" dirty="0"/>
              <a:t>Components of management accounting</a:t>
            </a:r>
            <a:endParaRPr lang="en-GB" sz="3600" b="1" dirty="0"/>
          </a:p>
        </p:txBody>
      </p:sp>
      <p:sp>
        <p:nvSpPr>
          <p:cNvPr id="3" name="Content Placeholder 2">
            <a:extLst>
              <a:ext uri="{FF2B5EF4-FFF2-40B4-BE49-F238E27FC236}">
                <a16:creationId xmlns:a16="http://schemas.microsoft.com/office/drawing/2014/main" id="{974B0528-DB30-2524-E6D6-B37CBD809576}"/>
              </a:ext>
            </a:extLst>
          </p:cNvPr>
          <p:cNvSpPr>
            <a:spLocks noGrp="1"/>
          </p:cNvSpPr>
          <p:nvPr>
            <p:ph idx="1"/>
          </p:nvPr>
        </p:nvSpPr>
        <p:spPr>
          <a:xfrm>
            <a:off x="652500" y="1415827"/>
            <a:ext cx="10887000" cy="4608511"/>
          </a:xfrm>
        </p:spPr>
        <p:txBody>
          <a:bodyPr/>
          <a:lstStyle/>
          <a:p>
            <a:r>
              <a:rPr lang="en-GB" sz="2400" dirty="0"/>
              <a:t>Costing involves identifying, measuring, and analysing costs incurred in producing goods or services. The purpose of costing involves determining product or service costs, controlling and reducing costs, supporting pricing and profitability decisions.</a:t>
            </a:r>
          </a:p>
          <a:p>
            <a:r>
              <a:rPr lang="en-GB" sz="2400" dirty="0"/>
              <a:t>Budgeting is the process of preparing financial plans for future activities.</a:t>
            </a:r>
          </a:p>
          <a:p>
            <a:r>
              <a:rPr lang="en-GB" sz="2400" dirty="0"/>
              <a:t>Short‑Term Decision-Making -  This component focuses on decisions with immediate or short‑run financial implications, usually within one accounting period.</a:t>
            </a:r>
          </a:p>
          <a:p>
            <a:r>
              <a:rPr lang="en-GB" sz="2400" dirty="0"/>
              <a:t>Risk and Uncertainty- This component deals with situations where outcomes are uncertain, and future results cannot be predicted with certainty</a:t>
            </a:r>
          </a:p>
          <a:p>
            <a:endParaRPr lang="en-GB" sz="2400" dirty="0"/>
          </a:p>
        </p:txBody>
      </p:sp>
      <p:sp>
        <p:nvSpPr>
          <p:cNvPr id="4" name="Date Placeholder 3">
            <a:extLst>
              <a:ext uri="{FF2B5EF4-FFF2-40B4-BE49-F238E27FC236}">
                <a16:creationId xmlns:a16="http://schemas.microsoft.com/office/drawing/2014/main" id="{5AEDD16C-52FB-1E85-3652-E96AAB6460B6}"/>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19BCE222-F5CB-BBDE-3FD6-D4AA3E36EEAD}"/>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585047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BF96B-9CB7-9A49-8CFE-0A376DB617E6}"/>
              </a:ext>
            </a:extLst>
          </p:cNvPr>
          <p:cNvSpPr>
            <a:spLocks noGrp="1"/>
          </p:cNvSpPr>
          <p:nvPr>
            <p:ph type="title"/>
          </p:nvPr>
        </p:nvSpPr>
        <p:spPr>
          <a:xfrm>
            <a:off x="321992" y="114299"/>
            <a:ext cx="7315200" cy="566738"/>
          </a:xfrm>
        </p:spPr>
        <p:txBody>
          <a:bodyPr wrap="square" anchor="b">
            <a:normAutofit/>
          </a:bodyPr>
          <a:lstStyle/>
          <a:p>
            <a:r>
              <a:rPr lang="en-US" sz="2400" dirty="0"/>
              <a:t>Components of management accounting</a:t>
            </a:r>
          </a:p>
        </p:txBody>
      </p:sp>
      <p:pic>
        <p:nvPicPr>
          <p:cNvPr id="7" name="Content Placeholder 6" descr="A screenshot of a cell phone&#10;&#10;Description automatically generated">
            <a:extLst>
              <a:ext uri="{FF2B5EF4-FFF2-40B4-BE49-F238E27FC236}">
                <a16:creationId xmlns:a16="http://schemas.microsoft.com/office/drawing/2014/main" id="{6114E630-D466-6A49-A0D8-EBBFBCD4A4EE}"/>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tretch/>
        </p:blipFill>
        <p:spPr>
          <a:xfrm>
            <a:off x="3453424" y="713694"/>
            <a:ext cx="6662541" cy="4896544"/>
          </a:xfrm>
          <a:noFill/>
        </p:spPr>
      </p:pic>
      <p:sp>
        <p:nvSpPr>
          <p:cNvPr id="4" name="Date Placeholder 3">
            <a:extLst>
              <a:ext uri="{FF2B5EF4-FFF2-40B4-BE49-F238E27FC236}">
                <a16:creationId xmlns:a16="http://schemas.microsoft.com/office/drawing/2014/main" id="{DAD974DD-7E61-464B-B65E-27959C251C2A}"/>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12/05/2026</a:t>
            </a:fld>
            <a:endParaRPr lang="en-GB" altLang="en-US" sz="900"/>
          </a:p>
        </p:txBody>
      </p:sp>
      <p:sp>
        <p:nvSpPr>
          <p:cNvPr id="5" name="Slide Number Placeholder 4">
            <a:extLst>
              <a:ext uri="{FF2B5EF4-FFF2-40B4-BE49-F238E27FC236}">
                <a16:creationId xmlns:a16="http://schemas.microsoft.com/office/drawing/2014/main" id="{CBC5842A-7CDD-7A4A-8A8F-12D85AF15B23}"/>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
        <p:nvSpPr>
          <p:cNvPr id="9" name="TextBox 8">
            <a:extLst>
              <a:ext uri="{FF2B5EF4-FFF2-40B4-BE49-F238E27FC236}">
                <a16:creationId xmlns:a16="http://schemas.microsoft.com/office/drawing/2014/main" id="{B5E48502-6E16-8D43-A322-E821C5329ED9}"/>
              </a:ext>
            </a:extLst>
          </p:cNvPr>
          <p:cNvSpPr txBox="1"/>
          <p:nvPr/>
        </p:nvSpPr>
        <p:spPr>
          <a:xfrm>
            <a:off x="478971" y="947057"/>
            <a:ext cx="2980303" cy="1200329"/>
          </a:xfrm>
          <a:prstGeom prst="rect">
            <a:avLst/>
          </a:prstGeom>
          <a:noFill/>
        </p:spPr>
        <p:txBody>
          <a:bodyPr wrap="none" rtlCol="0">
            <a:spAutoFit/>
          </a:bodyPr>
          <a:lstStyle/>
          <a:p>
            <a:r>
              <a:rPr lang="en-US" dirty="0"/>
              <a:t>Costing</a:t>
            </a:r>
          </a:p>
          <a:p>
            <a:r>
              <a:rPr lang="en-US" dirty="0"/>
              <a:t>Budgets</a:t>
            </a:r>
          </a:p>
          <a:p>
            <a:r>
              <a:rPr lang="en-US" dirty="0"/>
              <a:t>Short term decision making</a:t>
            </a:r>
          </a:p>
          <a:p>
            <a:r>
              <a:rPr lang="en-US" dirty="0"/>
              <a:t>Risk and uncertainty</a:t>
            </a:r>
          </a:p>
        </p:txBody>
      </p:sp>
      <p:sp>
        <p:nvSpPr>
          <p:cNvPr id="3" name="TextBox 2">
            <a:extLst>
              <a:ext uri="{FF2B5EF4-FFF2-40B4-BE49-F238E27FC236}">
                <a16:creationId xmlns:a16="http://schemas.microsoft.com/office/drawing/2014/main" id="{AAF2ADE3-284E-2944-AEDF-852A76C14233}"/>
              </a:ext>
            </a:extLst>
          </p:cNvPr>
          <p:cNvSpPr txBox="1"/>
          <p:nvPr/>
        </p:nvSpPr>
        <p:spPr>
          <a:xfrm>
            <a:off x="646176" y="5145024"/>
            <a:ext cx="2291012" cy="400110"/>
          </a:xfrm>
          <a:prstGeom prst="rect">
            <a:avLst/>
          </a:prstGeom>
          <a:noFill/>
        </p:spPr>
        <p:txBody>
          <a:bodyPr wrap="none" rtlCol="0">
            <a:spAutoFit/>
          </a:bodyPr>
          <a:lstStyle/>
          <a:p>
            <a:r>
              <a:rPr lang="en-US" sz="2000" dirty="0">
                <a:hlinkClick r:id="rId3"/>
              </a:rPr>
              <a:t>Introductory video </a:t>
            </a:r>
            <a:endParaRPr lang="en-US" sz="2000" dirty="0"/>
          </a:p>
        </p:txBody>
      </p:sp>
    </p:spTree>
    <p:extLst>
      <p:ext uri="{BB962C8B-B14F-4D97-AF65-F5344CB8AC3E}">
        <p14:creationId xmlns:p14="http://schemas.microsoft.com/office/powerpoint/2010/main" val="4068011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0616" y="274321"/>
            <a:ext cx="6995636" cy="822960"/>
          </a:xfrm>
        </p:spPr>
        <p:txBody>
          <a:bodyPr/>
          <a:lstStyle/>
          <a:p>
            <a:r>
              <a:rPr lang="en-US" dirty="0"/>
              <a:t>Management Accounting and Financial Accounting</a:t>
            </a:r>
          </a:p>
        </p:txBody>
      </p:sp>
      <p:sp>
        <p:nvSpPr>
          <p:cNvPr id="4" name="Footer Placeholder 3"/>
          <p:cNvSpPr>
            <a:spLocks noGrp="1"/>
          </p:cNvSpPr>
          <p:nvPr>
            <p:ph type="ftr" sz="quarter" idx="3"/>
          </p:nvPr>
        </p:nvSpPr>
        <p:spPr/>
        <p:txBody>
          <a:bodyPr/>
          <a:lstStyle/>
          <a:p>
            <a:r>
              <a:rPr lang="en-US" dirty="0"/>
              <a:t>Seal &amp; Rohde Management Accounting 6</a:t>
            </a:r>
            <a:r>
              <a:rPr lang="en-US" baseline="30000" dirty="0"/>
              <a:t>th</a:t>
            </a:r>
            <a:r>
              <a:rPr lang="en-US" dirty="0"/>
              <a:t> edition © 2018</a:t>
            </a:r>
          </a:p>
        </p:txBody>
      </p:sp>
      <p:sp>
        <p:nvSpPr>
          <p:cNvPr id="5" name="Slide Number Placeholder 4"/>
          <p:cNvSpPr>
            <a:spLocks noGrp="1"/>
          </p:cNvSpPr>
          <p:nvPr>
            <p:ph type="sldNum" sz="quarter" idx="4"/>
          </p:nvPr>
        </p:nvSpPr>
        <p:spPr>
          <a:xfrm>
            <a:off x="9351034" y="6528815"/>
            <a:ext cx="958613" cy="228600"/>
          </a:xfrm>
        </p:spPr>
        <p:txBody>
          <a:bodyPr/>
          <a:lstStyle/>
          <a:p>
            <a:fld id="{40BFEAB2-FD83-41F2-9787-AD5D1A1760CD}" type="slidenum">
              <a:rPr lang="en-US" smtClean="0"/>
              <a:t>8</a:t>
            </a:fld>
            <a:endParaRPr lang="en-US" dirty="0"/>
          </a:p>
        </p:txBody>
      </p:sp>
      <p:cxnSp>
        <p:nvCxnSpPr>
          <p:cNvPr id="14" name="Straight Connector 13"/>
          <p:cNvCxnSpPr/>
          <p:nvPr/>
        </p:nvCxnSpPr>
        <p:spPr>
          <a:xfrm>
            <a:off x="13164879" y="5911702"/>
            <a:ext cx="0"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Rectangle 4">
            <a:extLst>
              <a:ext uri="{FF2B5EF4-FFF2-40B4-BE49-F238E27FC236}">
                <a16:creationId xmlns:a16="http://schemas.microsoft.com/office/drawing/2014/main" id="{5ABC3080-7D91-4675-B813-5742A3D2C0E2}"/>
              </a:ext>
            </a:extLst>
          </p:cNvPr>
          <p:cNvSpPr>
            <a:spLocks noChangeArrowheads="1"/>
          </p:cNvSpPr>
          <p:nvPr/>
        </p:nvSpPr>
        <p:spPr bwMode="auto">
          <a:xfrm>
            <a:off x="1559496" y="1818715"/>
            <a:ext cx="4101972"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zh-CN" sz="2400" dirty="0">
                <a:latin typeface="Arial" panose="020B0604020202020204" pitchFamily="34" charset="0"/>
                <a:ea typeface="SimSun" panose="02010600030101010101" pitchFamily="2" charset="-122"/>
              </a:rPr>
              <a:t>Management accounting</a:t>
            </a:r>
            <a:br>
              <a:rPr lang="en-US" altLang="zh-CN" sz="2400" dirty="0">
                <a:latin typeface="Arial" panose="020B0604020202020204" pitchFamily="34" charset="0"/>
                <a:ea typeface="SimSun" panose="02010600030101010101" pitchFamily="2" charset="-122"/>
              </a:rPr>
            </a:br>
            <a:r>
              <a:rPr lang="en-US" altLang="zh-CN" sz="2400" dirty="0">
                <a:latin typeface="Arial" panose="020B0604020202020204" pitchFamily="34" charset="0"/>
                <a:ea typeface="SimSun" panose="02010600030101010101" pitchFamily="2" charset="-122"/>
              </a:rPr>
              <a:t>provides information</a:t>
            </a:r>
            <a:br>
              <a:rPr lang="en-US" altLang="zh-CN" sz="2400" dirty="0">
                <a:latin typeface="Arial" panose="020B0604020202020204" pitchFamily="34" charset="0"/>
                <a:ea typeface="SimSun" panose="02010600030101010101" pitchFamily="2" charset="-122"/>
              </a:rPr>
            </a:br>
            <a:r>
              <a:rPr lang="en-US" altLang="zh-CN" sz="2400" dirty="0">
                <a:latin typeface="Arial" panose="020B0604020202020204" pitchFamily="34" charset="0"/>
                <a:ea typeface="SimSun" panose="02010600030101010101" pitchFamily="2" charset="-122"/>
              </a:rPr>
              <a:t>for managers of an</a:t>
            </a:r>
            <a:br>
              <a:rPr lang="en-US" altLang="zh-CN" sz="2400" dirty="0">
                <a:latin typeface="Arial" panose="020B0604020202020204" pitchFamily="34" charset="0"/>
                <a:ea typeface="SimSun" panose="02010600030101010101" pitchFamily="2" charset="-122"/>
              </a:rPr>
            </a:br>
            <a:r>
              <a:rPr lang="en-US" altLang="zh-CN" sz="2400" dirty="0">
                <a:latin typeface="Arial" panose="020B0604020202020204" pitchFamily="34" charset="0"/>
                <a:ea typeface="SimSun" panose="02010600030101010101" pitchFamily="2" charset="-122"/>
              </a:rPr>
              <a:t>organization who</a:t>
            </a:r>
            <a:br>
              <a:rPr lang="en-US" altLang="zh-CN" sz="2400" dirty="0">
                <a:latin typeface="Arial" panose="020B0604020202020204" pitchFamily="34" charset="0"/>
                <a:ea typeface="SimSun" panose="02010600030101010101" pitchFamily="2" charset="-122"/>
              </a:rPr>
            </a:br>
            <a:r>
              <a:rPr lang="en-US" altLang="zh-CN" sz="2400" dirty="0">
                <a:latin typeface="Arial" panose="020B0604020202020204" pitchFamily="34" charset="0"/>
                <a:ea typeface="SimSun" panose="02010600030101010101" pitchFamily="2" charset="-122"/>
              </a:rPr>
              <a:t>direct and control</a:t>
            </a:r>
            <a:br>
              <a:rPr lang="en-US" altLang="zh-CN" sz="2400" dirty="0">
                <a:latin typeface="Arial" panose="020B0604020202020204" pitchFamily="34" charset="0"/>
                <a:ea typeface="SimSun" panose="02010600030101010101" pitchFamily="2" charset="-122"/>
              </a:rPr>
            </a:br>
            <a:r>
              <a:rPr lang="en-US" altLang="zh-CN" sz="2400" dirty="0">
                <a:latin typeface="Arial" panose="020B0604020202020204" pitchFamily="34" charset="0"/>
                <a:ea typeface="SimSun" panose="02010600030101010101" pitchFamily="2" charset="-122"/>
              </a:rPr>
              <a:t>its operations.</a:t>
            </a:r>
          </a:p>
        </p:txBody>
      </p:sp>
      <p:sp>
        <p:nvSpPr>
          <p:cNvPr id="12" name="Rectangle 6">
            <a:extLst>
              <a:ext uri="{FF2B5EF4-FFF2-40B4-BE49-F238E27FC236}">
                <a16:creationId xmlns:a16="http://schemas.microsoft.com/office/drawing/2014/main" id="{BBD1C022-B774-46A1-A8F1-2AA2E38D3761}"/>
              </a:ext>
            </a:extLst>
          </p:cNvPr>
          <p:cNvSpPr>
            <a:spLocks noChangeArrowheads="1"/>
          </p:cNvSpPr>
          <p:nvPr/>
        </p:nvSpPr>
        <p:spPr bwMode="auto">
          <a:xfrm>
            <a:off x="6447377" y="1818715"/>
            <a:ext cx="3753079"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zh-CN" sz="2400" dirty="0">
                <a:latin typeface="Arial" panose="020B0604020202020204" pitchFamily="34" charset="0"/>
                <a:ea typeface="SimSun" panose="02010600030101010101" pitchFamily="2" charset="-122"/>
              </a:rPr>
              <a:t>Financial accounting</a:t>
            </a:r>
            <a:br>
              <a:rPr lang="en-US" altLang="zh-CN" sz="2400" dirty="0">
                <a:latin typeface="Arial" panose="020B0604020202020204" pitchFamily="34" charset="0"/>
                <a:ea typeface="SimSun" panose="02010600030101010101" pitchFamily="2" charset="-122"/>
              </a:rPr>
            </a:br>
            <a:r>
              <a:rPr lang="en-US" altLang="zh-CN" sz="2400" dirty="0">
                <a:latin typeface="Arial" panose="020B0604020202020204" pitchFamily="34" charset="0"/>
                <a:ea typeface="SimSun" panose="02010600030101010101" pitchFamily="2" charset="-122"/>
              </a:rPr>
              <a:t>provides information</a:t>
            </a:r>
            <a:br>
              <a:rPr lang="en-US" altLang="zh-CN" sz="2400" dirty="0">
                <a:latin typeface="Arial" panose="020B0604020202020204" pitchFamily="34" charset="0"/>
                <a:ea typeface="SimSun" panose="02010600030101010101" pitchFamily="2" charset="-122"/>
              </a:rPr>
            </a:br>
            <a:r>
              <a:rPr lang="en-US" altLang="zh-CN" sz="2400" dirty="0">
                <a:latin typeface="Arial" panose="020B0604020202020204" pitchFamily="34" charset="0"/>
                <a:ea typeface="SimSun" panose="02010600030101010101" pitchFamily="2" charset="-122"/>
              </a:rPr>
              <a:t>to shareholders,</a:t>
            </a:r>
            <a:br>
              <a:rPr lang="en-US" altLang="zh-CN" sz="2400" dirty="0">
                <a:latin typeface="Arial" panose="020B0604020202020204" pitchFamily="34" charset="0"/>
                <a:ea typeface="SimSun" panose="02010600030101010101" pitchFamily="2" charset="-122"/>
              </a:rPr>
            </a:br>
            <a:r>
              <a:rPr lang="en-US" altLang="zh-CN" sz="2400" dirty="0">
                <a:latin typeface="Arial" panose="020B0604020202020204" pitchFamily="34" charset="0"/>
                <a:ea typeface="SimSun" panose="02010600030101010101" pitchFamily="2" charset="-122"/>
              </a:rPr>
              <a:t>accounts payable and </a:t>
            </a:r>
          </a:p>
          <a:p>
            <a:pPr algn="ctr">
              <a:spcBef>
                <a:spcPct val="0"/>
              </a:spcBef>
              <a:buFontTx/>
              <a:buNone/>
            </a:pPr>
            <a:r>
              <a:rPr lang="en-US" altLang="zh-CN" sz="2400" dirty="0">
                <a:latin typeface="Arial" panose="020B0604020202020204" pitchFamily="34" charset="0"/>
                <a:ea typeface="SimSun" panose="02010600030101010101" pitchFamily="2" charset="-122"/>
              </a:rPr>
              <a:t>others who are outside</a:t>
            </a:r>
            <a:br>
              <a:rPr lang="en-US" altLang="zh-CN" sz="2400" dirty="0">
                <a:latin typeface="Arial" panose="020B0604020202020204" pitchFamily="34" charset="0"/>
                <a:ea typeface="SimSun" panose="02010600030101010101" pitchFamily="2" charset="-122"/>
              </a:rPr>
            </a:br>
            <a:r>
              <a:rPr lang="en-US" altLang="zh-CN" sz="2400" dirty="0">
                <a:latin typeface="Arial" panose="020B0604020202020204" pitchFamily="34" charset="0"/>
                <a:ea typeface="SimSun" panose="02010600030101010101" pitchFamily="2" charset="-122"/>
              </a:rPr>
              <a:t>the organization.</a:t>
            </a:r>
          </a:p>
        </p:txBody>
      </p:sp>
    </p:spTree>
    <p:extLst>
      <p:ext uri="{BB962C8B-B14F-4D97-AF65-F5344CB8AC3E}">
        <p14:creationId xmlns:p14="http://schemas.microsoft.com/office/powerpoint/2010/main" val="2623202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08AB6-6C5C-432F-8166-F5B5DECB6B37}"/>
              </a:ext>
            </a:extLst>
          </p:cNvPr>
          <p:cNvSpPr>
            <a:spLocks noGrp="1"/>
          </p:cNvSpPr>
          <p:nvPr>
            <p:ph type="title"/>
          </p:nvPr>
        </p:nvSpPr>
        <p:spPr/>
        <p:txBody>
          <a:bodyPr/>
          <a:lstStyle/>
          <a:p>
            <a:r>
              <a:rPr lang="en-GB" dirty="0"/>
              <a:t>Work of Management</a:t>
            </a:r>
          </a:p>
        </p:txBody>
      </p:sp>
      <p:sp>
        <p:nvSpPr>
          <p:cNvPr id="4" name="Footer Placeholder 3">
            <a:extLst>
              <a:ext uri="{FF2B5EF4-FFF2-40B4-BE49-F238E27FC236}">
                <a16:creationId xmlns:a16="http://schemas.microsoft.com/office/drawing/2014/main" id="{1FB9F7BE-7A55-4005-94B9-65DCD59413F5}"/>
              </a:ext>
            </a:extLst>
          </p:cNvPr>
          <p:cNvSpPr>
            <a:spLocks noGrp="1"/>
          </p:cNvSpPr>
          <p:nvPr>
            <p:ph type="ftr" sz="quarter" idx="3"/>
          </p:nvPr>
        </p:nvSpPr>
        <p:spPr/>
        <p:txBody>
          <a:bodyPr/>
          <a:lstStyle/>
          <a:p>
            <a:r>
              <a:rPr lang="en-US" dirty="0"/>
              <a:t>Seal &amp; Rohde Management Accounting 6</a:t>
            </a:r>
            <a:r>
              <a:rPr lang="en-US" baseline="30000" dirty="0"/>
              <a:t>th</a:t>
            </a:r>
            <a:r>
              <a:rPr lang="en-US" dirty="0"/>
              <a:t> edition © 2018</a:t>
            </a:r>
          </a:p>
        </p:txBody>
      </p:sp>
      <p:sp>
        <p:nvSpPr>
          <p:cNvPr id="5" name="Slide Number Placeholder 4">
            <a:extLst>
              <a:ext uri="{FF2B5EF4-FFF2-40B4-BE49-F238E27FC236}">
                <a16:creationId xmlns:a16="http://schemas.microsoft.com/office/drawing/2014/main" id="{893410E0-0895-4793-B5A7-35570EB055AC}"/>
              </a:ext>
            </a:extLst>
          </p:cNvPr>
          <p:cNvSpPr>
            <a:spLocks noGrp="1"/>
          </p:cNvSpPr>
          <p:nvPr>
            <p:ph type="sldNum" sz="quarter" idx="4"/>
          </p:nvPr>
        </p:nvSpPr>
        <p:spPr/>
        <p:txBody>
          <a:bodyPr/>
          <a:lstStyle/>
          <a:p>
            <a:fld id="{40BFEAB2-FD83-41F2-9787-AD5D1A1760CD}" type="slidenum">
              <a:rPr lang="en-US" smtClean="0"/>
              <a:pPr/>
              <a:t>9</a:t>
            </a:fld>
            <a:endParaRPr lang="en-US" dirty="0"/>
          </a:p>
        </p:txBody>
      </p:sp>
      <p:sp>
        <p:nvSpPr>
          <p:cNvPr id="10" name="TextBox 9">
            <a:extLst>
              <a:ext uri="{FF2B5EF4-FFF2-40B4-BE49-F238E27FC236}">
                <a16:creationId xmlns:a16="http://schemas.microsoft.com/office/drawing/2014/main" id="{3E40AFD7-F029-4579-8A3A-DB2F545C7ECE}"/>
              </a:ext>
            </a:extLst>
          </p:cNvPr>
          <p:cNvSpPr txBox="1"/>
          <p:nvPr/>
        </p:nvSpPr>
        <p:spPr>
          <a:xfrm>
            <a:off x="1867686" y="1700808"/>
            <a:ext cx="8555430"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Planning: costing and budgeting</a:t>
            </a:r>
          </a:p>
          <a:p>
            <a:pPr marL="342900" indent="-342900">
              <a:buFont typeface="Arial" panose="020B0604020202020204" pitchFamily="34" charset="0"/>
              <a:buChar char="•"/>
            </a:pPr>
            <a:r>
              <a:rPr lang="en-GB" sz="2400" dirty="0"/>
              <a:t>Directing and motivating: performance measurement</a:t>
            </a:r>
          </a:p>
          <a:p>
            <a:pPr marL="342900" indent="-342900">
              <a:buFont typeface="Arial" panose="020B0604020202020204" pitchFamily="34" charset="0"/>
              <a:buChar char="•"/>
            </a:pPr>
            <a:r>
              <a:rPr lang="en-GB" sz="2400" dirty="0"/>
              <a:t>Decision making: short term decision making</a:t>
            </a:r>
          </a:p>
          <a:p>
            <a:pPr marL="342900" indent="-342900">
              <a:buFont typeface="Arial" panose="020B0604020202020204" pitchFamily="34" charset="0"/>
              <a:buChar char="•"/>
            </a:pPr>
            <a:r>
              <a:rPr lang="en-GB" sz="2400" dirty="0"/>
              <a:t>Controlling: Assessing risk</a:t>
            </a:r>
          </a:p>
        </p:txBody>
      </p:sp>
    </p:spTree>
    <p:extLst>
      <p:ext uri="{BB962C8B-B14F-4D97-AF65-F5344CB8AC3E}">
        <p14:creationId xmlns:p14="http://schemas.microsoft.com/office/powerpoint/2010/main" val="10653373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4D7F8-0A4E-451C-83FE-68BE01CE9462}"/>
              </a:ext>
            </a:extLst>
          </p:cNvPr>
          <p:cNvSpPr>
            <a:spLocks noGrp="1"/>
          </p:cNvSpPr>
          <p:nvPr>
            <p:ph type="title"/>
          </p:nvPr>
        </p:nvSpPr>
        <p:spPr>
          <a:xfrm>
            <a:off x="2002049" y="221933"/>
            <a:ext cx="6975265" cy="822960"/>
          </a:xfrm>
        </p:spPr>
        <p:txBody>
          <a:bodyPr/>
          <a:lstStyle/>
          <a:p>
            <a:r>
              <a:rPr lang="en-GB" dirty="0"/>
              <a:t>Planning and Control Cycle</a:t>
            </a:r>
          </a:p>
        </p:txBody>
      </p:sp>
      <p:sp>
        <p:nvSpPr>
          <p:cNvPr id="4" name="Footer Placeholder 3">
            <a:extLst>
              <a:ext uri="{FF2B5EF4-FFF2-40B4-BE49-F238E27FC236}">
                <a16:creationId xmlns:a16="http://schemas.microsoft.com/office/drawing/2014/main" id="{2A409C38-101C-47F9-A3A9-FF4ADFB5AA61}"/>
              </a:ext>
            </a:extLst>
          </p:cNvPr>
          <p:cNvSpPr>
            <a:spLocks noGrp="1"/>
          </p:cNvSpPr>
          <p:nvPr>
            <p:ph type="ftr" sz="quarter" idx="3"/>
          </p:nvPr>
        </p:nvSpPr>
        <p:spPr>
          <a:xfrm>
            <a:off x="3316498" y="6518020"/>
            <a:ext cx="5486400" cy="228600"/>
          </a:xfrm>
        </p:spPr>
        <p:txBody>
          <a:bodyPr/>
          <a:lstStyle/>
          <a:p>
            <a:r>
              <a:rPr lang="en-US" dirty="0"/>
              <a:t>Seal &amp; Rohde Management Accounting 6</a:t>
            </a:r>
            <a:r>
              <a:rPr lang="en-US" baseline="30000" dirty="0"/>
              <a:t>th</a:t>
            </a:r>
            <a:r>
              <a:rPr lang="en-US" dirty="0"/>
              <a:t> edition © 2018</a:t>
            </a:r>
          </a:p>
        </p:txBody>
      </p:sp>
      <p:sp>
        <p:nvSpPr>
          <p:cNvPr id="5" name="Slide Number Placeholder 4">
            <a:extLst>
              <a:ext uri="{FF2B5EF4-FFF2-40B4-BE49-F238E27FC236}">
                <a16:creationId xmlns:a16="http://schemas.microsoft.com/office/drawing/2014/main" id="{8FE1CC76-54B1-4079-81AC-8469779B144B}"/>
              </a:ext>
            </a:extLst>
          </p:cNvPr>
          <p:cNvSpPr>
            <a:spLocks noGrp="1"/>
          </p:cNvSpPr>
          <p:nvPr>
            <p:ph type="sldNum" sz="quarter" idx="4"/>
          </p:nvPr>
        </p:nvSpPr>
        <p:spPr>
          <a:xfrm>
            <a:off x="9219482" y="6289420"/>
            <a:ext cx="958613" cy="228600"/>
          </a:xfrm>
        </p:spPr>
        <p:txBody>
          <a:bodyPr/>
          <a:lstStyle/>
          <a:p>
            <a:fld id="{40BFEAB2-FD83-41F2-9787-AD5D1A1760CD}" type="slidenum">
              <a:rPr lang="en-US" smtClean="0"/>
              <a:pPr/>
              <a:t>10</a:t>
            </a:fld>
            <a:endParaRPr lang="en-US" dirty="0"/>
          </a:p>
        </p:txBody>
      </p:sp>
      <p:pic>
        <p:nvPicPr>
          <p:cNvPr id="3" name="Picture 2">
            <a:extLst>
              <a:ext uri="{FF2B5EF4-FFF2-40B4-BE49-F238E27FC236}">
                <a16:creationId xmlns:a16="http://schemas.microsoft.com/office/drawing/2014/main" id="{940FF0A8-005D-4AA0-850C-39D8BE7DCDBD}"/>
              </a:ext>
            </a:extLst>
          </p:cNvPr>
          <p:cNvPicPr>
            <a:picLocks noChangeAspect="1"/>
          </p:cNvPicPr>
          <p:nvPr/>
        </p:nvPicPr>
        <p:blipFill>
          <a:blip r:embed="rId2"/>
          <a:stretch>
            <a:fillRect/>
          </a:stretch>
        </p:blipFill>
        <p:spPr>
          <a:xfrm>
            <a:off x="1631504" y="1044893"/>
            <a:ext cx="8712967" cy="4498657"/>
          </a:xfrm>
          <a:prstGeom prst="rect">
            <a:avLst/>
          </a:prstGeom>
        </p:spPr>
      </p:pic>
    </p:spTree>
    <p:extLst>
      <p:ext uri="{BB962C8B-B14F-4D97-AF65-F5344CB8AC3E}">
        <p14:creationId xmlns:p14="http://schemas.microsoft.com/office/powerpoint/2010/main" val="3869739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84BC1-7C81-4122-AD71-B544CB345940}"/>
              </a:ext>
            </a:extLst>
          </p:cNvPr>
          <p:cNvSpPr>
            <a:spLocks noGrp="1"/>
          </p:cNvSpPr>
          <p:nvPr>
            <p:ph type="title"/>
          </p:nvPr>
        </p:nvSpPr>
        <p:spPr>
          <a:xfrm>
            <a:off x="1445823" y="226543"/>
            <a:ext cx="9300353" cy="822960"/>
          </a:xfrm>
        </p:spPr>
        <p:txBody>
          <a:bodyPr/>
          <a:lstStyle/>
          <a:p>
            <a:r>
              <a:rPr lang="en-GB" dirty="0"/>
              <a:t>Examples of Management Decisions</a:t>
            </a:r>
          </a:p>
        </p:txBody>
      </p:sp>
      <p:sp>
        <p:nvSpPr>
          <p:cNvPr id="4" name="Footer Placeholder 3">
            <a:extLst>
              <a:ext uri="{FF2B5EF4-FFF2-40B4-BE49-F238E27FC236}">
                <a16:creationId xmlns:a16="http://schemas.microsoft.com/office/drawing/2014/main" id="{E22437BE-E8BD-42CD-B2C9-96AEA1BC7CB6}"/>
              </a:ext>
            </a:extLst>
          </p:cNvPr>
          <p:cNvSpPr>
            <a:spLocks noGrp="1"/>
          </p:cNvSpPr>
          <p:nvPr>
            <p:ph type="ftr" sz="quarter" idx="3"/>
          </p:nvPr>
        </p:nvSpPr>
        <p:spPr/>
        <p:txBody>
          <a:bodyPr/>
          <a:lstStyle/>
          <a:p>
            <a:r>
              <a:rPr lang="en-US" dirty="0"/>
              <a:t>Seal &amp; Rohde Management Accounting 6</a:t>
            </a:r>
            <a:r>
              <a:rPr lang="en-US" baseline="30000" dirty="0"/>
              <a:t>th</a:t>
            </a:r>
            <a:r>
              <a:rPr lang="en-US" dirty="0"/>
              <a:t> edition © 2018</a:t>
            </a:r>
          </a:p>
        </p:txBody>
      </p:sp>
      <p:sp>
        <p:nvSpPr>
          <p:cNvPr id="5" name="Slide Number Placeholder 4">
            <a:extLst>
              <a:ext uri="{FF2B5EF4-FFF2-40B4-BE49-F238E27FC236}">
                <a16:creationId xmlns:a16="http://schemas.microsoft.com/office/drawing/2014/main" id="{8E8AD8C8-535C-4A37-9F35-8E5BF756755F}"/>
              </a:ext>
            </a:extLst>
          </p:cNvPr>
          <p:cNvSpPr>
            <a:spLocks noGrp="1"/>
          </p:cNvSpPr>
          <p:nvPr>
            <p:ph type="sldNum" sz="quarter" idx="4"/>
          </p:nvPr>
        </p:nvSpPr>
        <p:spPr/>
        <p:txBody>
          <a:bodyPr/>
          <a:lstStyle/>
          <a:p>
            <a:fld id="{40BFEAB2-FD83-41F2-9787-AD5D1A1760CD}" type="slidenum">
              <a:rPr lang="en-US" smtClean="0"/>
              <a:pPr/>
              <a:t>11</a:t>
            </a:fld>
            <a:endParaRPr lang="en-US" dirty="0"/>
          </a:p>
        </p:txBody>
      </p:sp>
      <p:pic>
        <p:nvPicPr>
          <p:cNvPr id="6" name="Picture 2" descr="C:\Users\nina_smith\AppData\Local\Temp\Temp1_Seal_5e gif conversion files.zip\sea57508_ch01\sea57508_ex0102.gif">
            <a:extLst>
              <a:ext uri="{FF2B5EF4-FFF2-40B4-BE49-F238E27FC236}">
                <a16:creationId xmlns:a16="http://schemas.microsoft.com/office/drawing/2014/main" id="{1645800C-25DE-45CC-9520-846D10903BC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71464" y="1526159"/>
            <a:ext cx="8374187" cy="3703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86709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E10C0-65A4-48BF-824D-68BD60B67944}"/>
              </a:ext>
            </a:extLst>
          </p:cNvPr>
          <p:cNvSpPr>
            <a:spLocks noGrp="1"/>
          </p:cNvSpPr>
          <p:nvPr>
            <p:ph type="title"/>
          </p:nvPr>
        </p:nvSpPr>
        <p:spPr/>
        <p:txBody>
          <a:bodyPr/>
          <a:lstStyle/>
          <a:p>
            <a:r>
              <a:rPr lang="en-GB" sz="4000" dirty="0"/>
              <a:t>Differences Between Financial and Management Accounting</a:t>
            </a:r>
          </a:p>
        </p:txBody>
      </p:sp>
      <p:sp>
        <p:nvSpPr>
          <p:cNvPr id="4" name="Footer Placeholder 3">
            <a:extLst>
              <a:ext uri="{FF2B5EF4-FFF2-40B4-BE49-F238E27FC236}">
                <a16:creationId xmlns:a16="http://schemas.microsoft.com/office/drawing/2014/main" id="{49A72E0A-DDDE-4DF6-8EDC-3C0C0B0009AA}"/>
              </a:ext>
            </a:extLst>
          </p:cNvPr>
          <p:cNvSpPr>
            <a:spLocks noGrp="1"/>
          </p:cNvSpPr>
          <p:nvPr>
            <p:ph type="ftr" sz="quarter" idx="3"/>
          </p:nvPr>
        </p:nvSpPr>
        <p:spPr/>
        <p:txBody>
          <a:bodyPr/>
          <a:lstStyle/>
          <a:p>
            <a:r>
              <a:rPr lang="en-US" dirty="0"/>
              <a:t>Seal &amp; Rohde Management Accounting 6</a:t>
            </a:r>
            <a:r>
              <a:rPr lang="en-US" baseline="30000" dirty="0"/>
              <a:t>th</a:t>
            </a:r>
            <a:r>
              <a:rPr lang="en-US" dirty="0"/>
              <a:t> edition © 2018</a:t>
            </a:r>
          </a:p>
        </p:txBody>
      </p:sp>
      <p:sp>
        <p:nvSpPr>
          <p:cNvPr id="5" name="Slide Number Placeholder 4">
            <a:extLst>
              <a:ext uri="{FF2B5EF4-FFF2-40B4-BE49-F238E27FC236}">
                <a16:creationId xmlns:a16="http://schemas.microsoft.com/office/drawing/2014/main" id="{A2AB40CB-01C5-49B7-A55A-7D8BCBC9E713}"/>
              </a:ext>
            </a:extLst>
          </p:cNvPr>
          <p:cNvSpPr>
            <a:spLocks noGrp="1"/>
          </p:cNvSpPr>
          <p:nvPr>
            <p:ph type="sldNum" sz="quarter" idx="4"/>
          </p:nvPr>
        </p:nvSpPr>
        <p:spPr/>
        <p:txBody>
          <a:bodyPr/>
          <a:lstStyle/>
          <a:p>
            <a:fld id="{40BFEAB2-FD83-41F2-9787-AD5D1A1760CD}" type="slidenum">
              <a:rPr lang="en-US" smtClean="0"/>
              <a:pPr/>
              <a:t>12</a:t>
            </a:fld>
            <a:endParaRPr lang="en-US" dirty="0"/>
          </a:p>
        </p:txBody>
      </p:sp>
      <p:graphicFrame>
        <p:nvGraphicFramePr>
          <p:cNvPr id="6" name="Object 3">
            <a:hlinkClick r:id="" action="ppaction://ole?verb=0"/>
            <a:extLst>
              <a:ext uri="{FF2B5EF4-FFF2-40B4-BE49-F238E27FC236}">
                <a16:creationId xmlns:a16="http://schemas.microsoft.com/office/drawing/2014/main" id="{5F4BD88E-1FC4-4989-84CA-C68D16F6A23E}"/>
              </a:ext>
            </a:extLst>
          </p:cNvPr>
          <p:cNvGraphicFramePr>
            <a:graphicFrameLocks/>
          </p:cNvGraphicFramePr>
          <p:nvPr>
            <p:extLst>
              <p:ext uri="{D42A27DB-BD31-4B8C-83A1-F6EECF244321}">
                <p14:modId xmlns:p14="http://schemas.microsoft.com/office/powerpoint/2010/main" val="2086015121"/>
              </p:ext>
            </p:extLst>
          </p:nvPr>
        </p:nvGraphicFramePr>
        <p:xfrm>
          <a:off x="1055688" y="1217613"/>
          <a:ext cx="8383587" cy="4381500"/>
        </p:xfrm>
        <a:graphic>
          <a:graphicData uri="http://schemas.openxmlformats.org/presentationml/2006/ole">
            <mc:AlternateContent xmlns:mc="http://schemas.openxmlformats.org/markup-compatibility/2006">
              <mc:Choice xmlns:v="urn:schemas-microsoft-com:vml" Requires="v">
                <p:oleObj name="Worksheet" r:id="rId2" imgW="5537200" imgH="2933700" progId="Excel.Sheet.8">
                  <p:embed/>
                </p:oleObj>
              </mc:Choice>
              <mc:Fallback>
                <p:oleObj name="Worksheet" r:id="rId2" imgW="5537200" imgH="2933700" progId="Excel.Sheet.8">
                  <p:embed/>
                  <p:pic>
                    <p:nvPicPr>
                      <p:cNvPr id="6" name="Object 3">
                        <a:hlinkClick r:id="" action="ppaction://ole?verb=0"/>
                        <a:extLst>
                          <a:ext uri="{FF2B5EF4-FFF2-40B4-BE49-F238E27FC236}">
                            <a16:creationId xmlns:a16="http://schemas.microsoft.com/office/drawing/2014/main" id="{5F4BD88E-1FC4-4989-84CA-C68D16F6A23E}"/>
                          </a:ext>
                        </a:extLst>
                      </p:cNvPr>
                      <p:cNvPicPr>
                        <a:picLocks noChangeArrowheads="1"/>
                      </p:cNvPicPr>
                      <p:nvPr/>
                    </p:nvPicPr>
                    <p:blipFill>
                      <a:blip r:embed="rId3"/>
                      <a:srcRect/>
                      <a:stretch>
                        <a:fillRect/>
                      </a:stretch>
                    </p:blipFill>
                    <p:spPr bwMode="auto">
                      <a:xfrm>
                        <a:off x="1055688" y="1217613"/>
                        <a:ext cx="8383587" cy="4381500"/>
                      </a:xfrm>
                      <a:prstGeom prst="rect">
                        <a:avLst/>
                      </a:prstGeom>
                      <a:noFill/>
                      <a:ln>
                        <a:noFill/>
                      </a:ln>
                    </p:spPr>
                  </p:pic>
                </p:oleObj>
              </mc:Fallback>
            </mc:AlternateContent>
          </a:graphicData>
        </a:graphic>
      </p:graphicFrame>
      <p:cxnSp>
        <p:nvCxnSpPr>
          <p:cNvPr id="7" name="Straight Arrow Connector 6">
            <a:extLst>
              <a:ext uri="{FF2B5EF4-FFF2-40B4-BE49-F238E27FC236}">
                <a16:creationId xmlns:a16="http://schemas.microsoft.com/office/drawing/2014/main" id="{F4B30767-2B45-6648-A0F3-CA3791C59F31}"/>
              </a:ext>
            </a:extLst>
          </p:cNvPr>
          <p:cNvCxnSpPr/>
          <p:nvPr/>
        </p:nvCxnSpPr>
        <p:spPr>
          <a:xfrm>
            <a:off x="9336360" y="4509120"/>
            <a:ext cx="439481"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FAAAAB2A-C15E-8D4B-9D3F-3C0C7C9E2DF1}"/>
              </a:ext>
            </a:extLst>
          </p:cNvPr>
          <p:cNvSpPr txBox="1"/>
          <p:nvPr/>
        </p:nvSpPr>
        <p:spPr>
          <a:xfrm>
            <a:off x="9838646" y="4324454"/>
            <a:ext cx="1261884" cy="369332"/>
          </a:xfrm>
          <a:prstGeom prst="rect">
            <a:avLst/>
          </a:prstGeom>
          <a:noFill/>
        </p:spPr>
        <p:txBody>
          <a:bodyPr wrap="none" rtlCol="0">
            <a:spAutoFit/>
          </a:bodyPr>
          <a:lstStyle/>
          <a:p>
            <a:r>
              <a:rPr lang="en-US" dirty="0"/>
              <a:t>production</a:t>
            </a:r>
          </a:p>
        </p:txBody>
      </p:sp>
    </p:spTree>
    <p:extLst>
      <p:ext uri="{BB962C8B-B14F-4D97-AF65-F5344CB8AC3E}">
        <p14:creationId xmlns:p14="http://schemas.microsoft.com/office/powerpoint/2010/main" val="40507007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A4E46-ADBE-4356-913A-FA0885CA3560}"/>
              </a:ext>
            </a:extLst>
          </p:cNvPr>
          <p:cNvSpPr>
            <a:spLocks noGrp="1"/>
          </p:cNvSpPr>
          <p:nvPr>
            <p:ph type="title"/>
          </p:nvPr>
        </p:nvSpPr>
        <p:spPr/>
        <p:txBody>
          <a:bodyPr/>
          <a:lstStyle/>
          <a:p>
            <a:r>
              <a:rPr lang="en-GB" dirty="0"/>
              <a:t>Basic Organizational Structure</a:t>
            </a:r>
          </a:p>
        </p:txBody>
      </p:sp>
      <p:sp>
        <p:nvSpPr>
          <p:cNvPr id="3" name="Text Placeholder 2">
            <a:extLst>
              <a:ext uri="{FF2B5EF4-FFF2-40B4-BE49-F238E27FC236}">
                <a16:creationId xmlns:a16="http://schemas.microsoft.com/office/drawing/2014/main" id="{CB4C56BF-BA3A-4548-8C43-A2A476620568}"/>
              </a:ext>
            </a:extLst>
          </p:cNvPr>
          <p:cNvSpPr>
            <a:spLocks noGrp="1"/>
          </p:cNvSpPr>
          <p:nvPr>
            <p:ph type="body" sz="quarter" idx="12"/>
          </p:nvPr>
        </p:nvSpPr>
        <p:spPr/>
        <p:txBody>
          <a:bodyPr/>
          <a:lstStyle/>
          <a:p>
            <a:r>
              <a:rPr lang="en-GB" dirty="0"/>
              <a:t>Decentralization</a:t>
            </a:r>
          </a:p>
          <a:p>
            <a:r>
              <a:rPr lang="en-GB" dirty="0"/>
              <a:t>Line and staff relationships</a:t>
            </a:r>
          </a:p>
        </p:txBody>
      </p:sp>
      <p:sp>
        <p:nvSpPr>
          <p:cNvPr id="4" name="Footer Placeholder 3">
            <a:extLst>
              <a:ext uri="{FF2B5EF4-FFF2-40B4-BE49-F238E27FC236}">
                <a16:creationId xmlns:a16="http://schemas.microsoft.com/office/drawing/2014/main" id="{AB1DCAE2-0F75-44C7-9A4F-96E7A8EE0C01}"/>
              </a:ext>
            </a:extLst>
          </p:cNvPr>
          <p:cNvSpPr>
            <a:spLocks noGrp="1"/>
          </p:cNvSpPr>
          <p:nvPr>
            <p:ph type="ftr" sz="quarter" idx="3"/>
          </p:nvPr>
        </p:nvSpPr>
        <p:spPr/>
        <p:txBody>
          <a:bodyPr/>
          <a:lstStyle/>
          <a:p>
            <a:r>
              <a:rPr lang="en-US" dirty="0"/>
              <a:t>Seal &amp; Rohde Management Accounting 6</a:t>
            </a:r>
            <a:r>
              <a:rPr lang="en-US" baseline="30000" dirty="0"/>
              <a:t>th</a:t>
            </a:r>
            <a:r>
              <a:rPr lang="en-US" dirty="0"/>
              <a:t> edition © 2018</a:t>
            </a:r>
          </a:p>
        </p:txBody>
      </p:sp>
      <p:sp>
        <p:nvSpPr>
          <p:cNvPr id="5" name="Slide Number Placeholder 4">
            <a:extLst>
              <a:ext uri="{FF2B5EF4-FFF2-40B4-BE49-F238E27FC236}">
                <a16:creationId xmlns:a16="http://schemas.microsoft.com/office/drawing/2014/main" id="{3409CF96-EB27-415E-B69D-72C1ACB535BB}"/>
              </a:ext>
            </a:extLst>
          </p:cNvPr>
          <p:cNvSpPr>
            <a:spLocks noGrp="1"/>
          </p:cNvSpPr>
          <p:nvPr>
            <p:ph type="sldNum" sz="quarter" idx="4"/>
          </p:nvPr>
        </p:nvSpPr>
        <p:spPr/>
        <p:txBody>
          <a:bodyPr/>
          <a:lstStyle/>
          <a:p>
            <a:fld id="{40BFEAB2-FD83-41F2-9787-AD5D1A1760CD}" type="slidenum">
              <a:rPr lang="en-US" smtClean="0"/>
              <a:pPr/>
              <a:t>13</a:t>
            </a:fld>
            <a:endParaRPr lang="en-US" dirty="0"/>
          </a:p>
        </p:txBody>
      </p:sp>
    </p:spTree>
    <p:extLst>
      <p:ext uri="{BB962C8B-B14F-4D97-AF65-F5344CB8AC3E}">
        <p14:creationId xmlns:p14="http://schemas.microsoft.com/office/powerpoint/2010/main" val="1623719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A33AD-85AF-424B-AD19-E9029BE0A937}"/>
              </a:ext>
            </a:extLst>
          </p:cNvPr>
          <p:cNvSpPr>
            <a:spLocks noGrp="1"/>
          </p:cNvSpPr>
          <p:nvPr>
            <p:ph type="title"/>
          </p:nvPr>
        </p:nvSpPr>
        <p:spPr/>
        <p:txBody>
          <a:bodyPr/>
          <a:lstStyle/>
          <a:p>
            <a:r>
              <a:rPr lang="en-GB" dirty="0"/>
              <a:t>Organization Chart</a:t>
            </a:r>
          </a:p>
        </p:txBody>
      </p:sp>
      <p:sp>
        <p:nvSpPr>
          <p:cNvPr id="4" name="Footer Placeholder 3">
            <a:extLst>
              <a:ext uri="{FF2B5EF4-FFF2-40B4-BE49-F238E27FC236}">
                <a16:creationId xmlns:a16="http://schemas.microsoft.com/office/drawing/2014/main" id="{1AAE49CC-0887-4F59-A64B-40B94E6B521E}"/>
              </a:ext>
            </a:extLst>
          </p:cNvPr>
          <p:cNvSpPr>
            <a:spLocks noGrp="1"/>
          </p:cNvSpPr>
          <p:nvPr>
            <p:ph type="ftr" sz="quarter" idx="3"/>
          </p:nvPr>
        </p:nvSpPr>
        <p:spPr/>
        <p:txBody>
          <a:bodyPr/>
          <a:lstStyle/>
          <a:p>
            <a:r>
              <a:rPr lang="en-US" dirty="0"/>
              <a:t>Seal &amp; Rohde Management Accounting 6</a:t>
            </a:r>
            <a:r>
              <a:rPr lang="en-US" baseline="30000" dirty="0"/>
              <a:t>th</a:t>
            </a:r>
            <a:r>
              <a:rPr lang="en-US" dirty="0"/>
              <a:t> edition © 2018</a:t>
            </a:r>
          </a:p>
        </p:txBody>
      </p:sp>
      <p:sp>
        <p:nvSpPr>
          <p:cNvPr id="5" name="Slide Number Placeholder 4">
            <a:extLst>
              <a:ext uri="{FF2B5EF4-FFF2-40B4-BE49-F238E27FC236}">
                <a16:creationId xmlns:a16="http://schemas.microsoft.com/office/drawing/2014/main" id="{190D5E37-DA62-4CA0-9EAE-16A617C307A2}"/>
              </a:ext>
            </a:extLst>
          </p:cNvPr>
          <p:cNvSpPr>
            <a:spLocks noGrp="1"/>
          </p:cNvSpPr>
          <p:nvPr>
            <p:ph type="sldNum" sz="quarter" idx="4"/>
          </p:nvPr>
        </p:nvSpPr>
        <p:spPr/>
        <p:txBody>
          <a:bodyPr/>
          <a:lstStyle/>
          <a:p>
            <a:fld id="{40BFEAB2-FD83-41F2-9787-AD5D1A1760CD}" type="slidenum">
              <a:rPr lang="en-US" smtClean="0"/>
              <a:pPr/>
              <a:t>14</a:t>
            </a:fld>
            <a:endParaRPr lang="en-US" dirty="0"/>
          </a:p>
        </p:txBody>
      </p:sp>
      <p:pic>
        <p:nvPicPr>
          <p:cNvPr id="10" name="Picture 9">
            <a:extLst>
              <a:ext uri="{FF2B5EF4-FFF2-40B4-BE49-F238E27FC236}">
                <a16:creationId xmlns:a16="http://schemas.microsoft.com/office/drawing/2014/main" id="{4C5CA1E5-D1A7-46DE-8140-E6E2ADEAA1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66001" y="1001687"/>
            <a:ext cx="6134100" cy="4594441"/>
          </a:xfrm>
          <a:prstGeom prst="rect">
            <a:avLst/>
          </a:prstGeom>
        </p:spPr>
      </p:pic>
    </p:spTree>
    <p:extLst>
      <p:ext uri="{BB962C8B-B14F-4D97-AF65-F5344CB8AC3E}">
        <p14:creationId xmlns:p14="http://schemas.microsoft.com/office/powerpoint/2010/main" val="21823584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56500-50F2-4DCF-9C2B-86370D049425}"/>
              </a:ext>
            </a:extLst>
          </p:cNvPr>
          <p:cNvSpPr>
            <a:spLocks noGrp="1"/>
          </p:cNvSpPr>
          <p:nvPr>
            <p:ph type="title"/>
          </p:nvPr>
        </p:nvSpPr>
        <p:spPr/>
        <p:txBody>
          <a:bodyPr/>
          <a:lstStyle/>
          <a:p>
            <a:r>
              <a:rPr lang="en-GB" dirty="0"/>
              <a:t>Expanding Role of Management Accounting</a:t>
            </a:r>
          </a:p>
        </p:txBody>
      </p:sp>
      <p:sp>
        <p:nvSpPr>
          <p:cNvPr id="4" name="Footer Placeholder 3">
            <a:extLst>
              <a:ext uri="{FF2B5EF4-FFF2-40B4-BE49-F238E27FC236}">
                <a16:creationId xmlns:a16="http://schemas.microsoft.com/office/drawing/2014/main" id="{AC1D008E-AFC0-4C5D-9BC9-08A524DA663C}"/>
              </a:ext>
            </a:extLst>
          </p:cNvPr>
          <p:cNvSpPr>
            <a:spLocks noGrp="1"/>
          </p:cNvSpPr>
          <p:nvPr>
            <p:ph type="ftr" sz="quarter" idx="3"/>
          </p:nvPr>
        </p:nvSpPr>
        <p:spPr>
          <a:xfrm>
            <a:off x="3362326" y="6505576"/>
            <a:ext cx="5493555" cy="301717"/>
          </a:xfrm>
        </p:spPr>
        <p:txBody>
          <a:bodyPr/>
          <a:lstStyle/>
          <a:p>
            <a:r>
              <a:rPr lang="en-US" sz="800" dirty="0"/>
              <a:t>Seal &amp; Rohde Management Accounting 6</a:t>
            </a:r>
            <a:r>
              <a:rPr lang="en-US" sz="800" baseline="30000" dirty="0"/>
              <a:t>th</a:t>
            </a:r>
            <a:r>
              <a:rPr lang="en-US" sz="800" dirty="0"/>
              <a:t> edition © 2018</a:t>
            </a:r>
          </a:p>
        </p:txBody>
      </p:sp>
      <p:sp>
        <p:nvSpPr>
          <p:cNvPr id="5" name="Slide Number Placeholder 4">
            <a:extLst>
              <a:ext uri="{FF2B5EF4-FFF2-40B4-BE49-F238E27FC236}">
                <a16:creationId xmlns:a16="http://schemas.microsoft.com/office/drawing/2014/main" id="{F29D0109-37B0-47B4-BFA9-C49B3A51A70B}"/>
              </a:ext>
            </a:extLst>
          </p:cNvPr>
          <p:cNvSpPr>
            <a:spLocks noGrp="1"/>
          </p:cNvSpPr>
          <p:nvPr>
            <p:ph type="sldNum" sz="quarter" idx="4"/>
          </p:nvPr>
        </p:nvSpPr>
        <p:spPr>
          <a:xfrm>
            <a:off x="9182186" y="6204965"/>
            <a:ext cx="958613" cy="228600"/>
          </a:xfrm>
        </p:spPr>
        <p:txBody>
          <a:bodyPr/>
          <a:lstStyle/>
          <a:p>
            <a:fld id="{40BFEAB2-FD83-41F2-9787-AD5D1A1760CD}" type="slidenum">
              <a:rPr lang="en-US" sz="800"/>
              <a:pPr/>
              <a:t>15</a:t>
            </a:fld>
            <a:endParaRPr lang="en-US" sz="800" dirty="0"/>
          </a:p>
        </p:txBody>
      </p:sp>
      <p:sp>
        <p:nvSpPr>
          <p:cNvPr id="18" name="Rectangle 11">
            <a:extLst>
              <a:ext uri="{FF2B5EF4-FFF2-40B4-BE49-F238E27FC236}">
                <a16:creationId xmlns:a16="http://schemas.microsoft.com/office/drawing/2014/main" id="{8B5F604F-3C26-4A39-BCA4-7D9C9755A17A}"/>
              </a:ext>
            </a:extLst>
          </p:cNvPr>
          <p:cNvSpPr>
            <a:spLocks noChangeArrowheads="1"/>
          </p:cNvSpPr>
          <p:nvPr/>
        </p:nvSpPr>
        <p:spPr bwMode="auto">
          <a:xfrm>
            <a:off x="4550656" y="1331914"/>
            <a:ext cx="3146695" cy="705321"/>
          </a:xfrm>
          <a:prstGeom prst="rect">
            <a:avLst/>
          </a:prstGeom>
          <a:solidFill>
            <a:srgbClr val="FCFEB9"/>
          </a:solidFill>
          <a:ln w="28575">
            <a:solidFill>
              <a:schemeClr val="accent2"/>
            </a:solidFill>
            <a:miter lim="800000"/>
            <a:headEnd/>
            <a:tailEnd/>
          </a:ln>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zh-CN" sz="2000" dirty="0">
                <a:latin typeface="Arial" panose="020B0604020202020204" pitchFamily="34" charset="0"/>
                <a:ea typeface="SimSun" panose="02010600030101010101" pitchFamily="2" charset="-122"/>
              </a:rPr>
              <a:t>Increasing complexity and</a:t>
            </a:r>
            <a:br>
              <a:rPr lang="en-US" altLang="zh-CN" sz="2000" dirty="0">
                <a:latin typeface="Arial" panose="020B0604020202020204" pitchFamily="34" charset="0"/>
                <a:ea typeface="SimSun" panose="02010600030101010101" pitchFamily="2" charset="-122"/>
              </a:rPr>
            </a:br>
            <a:r>
              <a:rPr lang="en-US" altLang="zh-CN" sz="2000" dirty="0">
                <a:latin typeface="Arial" panose="020B0604020202020204" pitchFamily="34" charset="0"/>
                <a:ea typeface="SimSun" panose="02010600030101010101" pitchFamily="2" charset="-122"/>
              </a:rPr>
              <a:t>size of organizations</a:t>
            </a:r>
          </a:p>
        </p:txBody>
      </p:sp>
      <p:sp>
        <p:nvSpPr>
          <p:cNvPr id="19" name="Rectangle 12">
            <a:extLst>
              <a:ext uri="{FF2B5EF4-FFF2-40B4-BE49-F238E27FC236}">
                <a16:creationId xmlns:a16="http://schemas.microsoft.com/office/drawing/2014/main" id="{D9C17DCC-EA93-4CB2-84A6-3BE20B56213D}"/>
              </a:ext>
            </a:extLst>
          </p:cNvPr>
          <p:cNvSpPr>
            <a:spLocks noChangeArrowheads="1"/>
          </p:cNvSpPr>
          <p:nvPr/>
        </p:nvSpPr>
        <p:spPr bwMode="auto">
          <a:xfrm>
            <a:off x="4365508" y="5141914"/>
            <a:ext cx="3516989" cy="705321"/>
          </a:xfrm>
          <a:prstGeom prst="rect">
            <a:avLst/>
          </a:prstGeom>
          <a:solidFill>
            <a:srgbClr val="FCFEB9"/>
          </a:solidFill>
          <a:ln w="28575">
            <a:solidFill>
              <a:schemeClr val="accent2"/>
            </a:solidFill>
            <a:miter lim="800000"/>
            <a:headEnd/>
            <a:tailEnd/>
          </a:ln>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zh-CN" sz="2000">
                <a:latin typeface="Arial" panose="020B0604020202020204" pitchFamily="34" charset="0"/>
                <a:ea typeface="SimSun" panose="02010600030101010101" pitchFamily="2" charset="-122"/>
              </a:rPr>
              <a:t>Rapid development and</a:t>
            </a:r>
            <a:br>
              <a:rPr lang="en-US" altLang="zh-CN" sz="2000">
                <a:latin typeface="Arial" panose="020B0604020202020204" pitchFamily="34" charset="0"/>
                <a:ea typeface="SimSun" panose="02010600030101010101" pitchFamily="2" charset="-122"/>
              </a:rPr>
            </a:br>
            <a:r>
              <a:rPr lang="en-US" altLang="zh-CN" sz="2000">
                <a:latin typeface="Arial" panose="020B0604020202020204" pitchFamily="34" charset="0"/>
                <a:ea typeface="SimSun" panose="02010600030101010101" pitchFamily="2" charset="-122"/>
              </a:rPr>
              <a:t>implementation of technology</a:t>
            </a:r>
          </a:p>
        </p:txBody>
      </p:sp>
      <p:sp>
        <p:nvSpPr>
          <p:cNvPr id="20" name="Rectangle 13">
            <a:extLst>
              <a:ext uri="{FF2B5EF4-FFF2-40B4-BE49-F238E27FC236}">
                <a16:creationId xmlns:a16="http://schemas.microsoft.com/office/drawing/2014/main" id="{3FED78F7-FCE9-410A-AE67-64C199AF844A}"/>
              </a:ext>
            </a:extLst>
          </p:cNvPr>
          <p:cNvSpPr>
            <a:spLocks noChangeArrowheads="1"/>
          </p:cNvSpPr>
          <p:nvPr/>
        </p:nvSpPr>
        <p:spPr bwMode="auto">
          <a:xfrm>
            <a:off x="2028484" y="2193926"/>
            <a:ext cx="1593386" cy="705321"/>
          </a:xfrm>
          <a:prstGeom prst="rect">
            <a:avLst/>
          </a:prstGeom>
          <a:solidFill>
            <a:srgbClr val="FCFEB9"/>
          </a:solidFill>
          <a:ln w="28575">
            <a:solidFill>
              <a:schemeClr val="accent2"/>
            </a:solidFill>
            <a:miter lim="800000"/>
            <a:headEnd/>
            <a:tailEnd/>
          </a:ln>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zh-CN" sz="2000" dirty="0">
                <a:latin typeface="Arial" panose="020B0604020202020204" pitchFamily="34" charset="0"/>
                <a:ea typeface="SimSun" panose="02010600030101010101" pitchFamily="2" charset="-122"/>
              </a:rPr>
              <a:t>Regulatory</a:t>
            </a:r>
            <a:br>
              <a:rPr lang="en-US" altLang="zh-CN" sz="2000" dirty="0">
                <a:latin typeface="Arial" panose="020B0604020202020204" pitchFamily="34" charset="0"/>
                <a:ea typeface="SimSun" panose="02010600030101010101" pitchFamily="2" charset="-122"/>
              </a:rPr>
            </a:br>
            <a:r>
              <a:rPr lang="en-US" altLang="zh-CN" sz="2000" dirty="0">
                <a:latin typeface="Arial" panose="020B0604020202020204" pitchFamily="34" charset="0"/>
                <a:ea typeface="SimSun" panose="02010600030101010101" pitchFamily="2" charset="-122"/>
              </a:rPr>
              <a:t>environment</a:t>
            </a:r>
          </a:p>
        </p:txBody>
      </p:sp>
      <p:sp>
        <p:nvSpPr>
          <p:cNvPr id="21" name="Rectangle 14">
            <a:extLst>
              <a:ext uri="{FF2B5EF4-FFF2-40B4-BE49-F238E27FC236}">
                <a16:creationId xmlns:a16="http://schemas.microsoft.com/office/drawing/2014/main" id="{643D0743-A9DE-426C-A848-C09E882E123D}"/>
              </a:ext>
            </a:extLst>
          </p:cNvPr>
          <p:cNvSpPr>
            <a:spLocks noChangeArrowheads="1"/>
          </p:cNvSpPr>
          <p:nvPr/>
        </p:nvSpPr>
        <p:spPr bwMode="auto">
          <a:xfrm>
            <a:off x="2078971" y="4251326"/>
            <a:ext cx="1494000" cy="705321"/>
          </a:xfrm>
          <a:prstGeom prst="rect">
            <a:avLst/>
          </a:prstGeom>
          <a:solidFill>
            <a:srgbClr val="FCFEB9"/>
          </a:solidFill>
          <a:ln w="28575">
            <a:solidFill>
              <a:schemeClr val="accent2"/>
            </a:solidFill>
            <a:miter lim="800000"/>
            <a:headEnd/>
            <a:tailEnd/>
          </a:ln>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zh-CN" sz="2000" dirty="0">
                <a:latin typeface="Arial" panose="020B0604020202020204" pitchFamily="34" charset="0"/>
                <a:ea typeface="SimSun" panose="02010600030101010101" pitchFamily="2" charset="-122"/>
              </a:rPr>
              <a:t>World-wide</a:t>
            </a:r>
            <a:br>
              <a:rPr lang="en-US" altLang="zh-CN" sz="2000" dirty="0">
                <a:latin typeface="Arial" panose="020B0604020202020204" pitchFamily="34" charset="0"/>
                <a:ea typeface="SimSun" panose="02010600030101010101" pitchFamily="2" charset="-122"/>
              </a:rPr>
            </a:br>
            <a:r>
              <a:rPr lang="en-US" altLang="zh-CN" sz="2000" dirty="0">
                <a:latin typeface="Arial" panose="020B0604020202020204" pitchFamily="34" charset="0"/>
                <a:ea typeface="SimSun" panose="02010600030101010101" pitchFamily="2" charset="-122"/>
              </a:rPr>
              <a:t>competition</a:t>
            </a:r>
          </a:p>
        </p:txBody>
      </p:sp>
      <p:sp>
        <p:nvSpPr>
          <p:cNvPr id="22" name="Rectangle 15">
            <a:extLst>
              <a:ext uri="{FF2B5EF4-FFF2-40B4-BE49-F238E27FC236}">
                <a16:creationId xmlns:a16="http://schemas.microsoft.com/office/drawing/2014/main" id="{6618CEFA-3856-45FB-AE73-C96A91D064BA}"/>
              </a:ext>
            </a:extLst>
          </p:cNvPr>
          <p:cNvSpPr>
            <a:spLocks noChangeArrowheads="1"/>
          </p:cNvSpPr>
          <p:nvPr/>
        </p:nvSpPr>
        <p:spPr bwMode="auto">
          <a:xfrm>
            <a:off x="8859290" y="3078163"/>
            <a:ext cx="1308051" cy="1013098"/>
          </a:xfrm>
          <a:prstGeom prst="rect">
            <a:avLst/>
          </a:prstGeom>
          <a:solidFill>
            <a:srgbClr val="FCFEB9"/>
          </a:solidFill>
          <a:ln w="28575">
            <a:solidFill>
              <a:schemeClr val="accent2"/>
            </a:solidFill>
            <a:miter lim="800000"/>
            <a:headEnd/>
            <a:tailEnd/>
          </a:ln>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zh-CN" sz="2000">
                <a:latin typeface="Arial" panose="020B0604020202020204" pitchFamily="34" charset="0"/>
                <a:ea typeface="SimSun" panose="02010600030101010101" pitchFamily="2" charset="-122"/>
              </a:rPr>
              <a:t>Increased</a:t>
            </a:r>
            <a:br>
              <a:rPr lang="en-US" altLang="zh-CN" sz="2000">
                <a:latin typeface="Arial" panose="020B0604020202020204" pitchFamily="34" charset="0"/>
                <a:ea typeface="SimSun" panose="02010600030101010101" pitchFamily="2" charset="-122"/>
              </a:rPr>
            </a:br>
            <a:r>
              <a:rPr lang="en-US" altLang="zh-CN" sz="2000">
                <a:latin typeface="Arial" panose="020B0604020202020204" pitchFamily="34" charset="0"/>
                <a:ea typeface="SimSun" panose="02010600030101010101" pitchFamily="2" charset="-122"/>
              </a:rPr>
              <a:t>emphasis</a:t>
            </a:r>
            <a:br>
              <a:rPr lang="en-US" altLang="zh-CN" sz="2000">
                <a:latin typeface="Arial" panose="020B0604020202020204" pitchFamily="34" charset="0"/>
                <a:ea typeface="SimSun" panose="02010600030101010101" pitchFamily="2" charset="-122"/>
              </a:rPr>
            </a:br>
            <a:r>
              <a:rPr lang="en-US" altLang="zh-CN" sz="2000">
                <a:latin typeface="Arial" panose="020B0604020202020204" pitchFamily="34" charset="0"/>
                <a:ea typeface="SimSun" panose="02010600030101010101" pitchFamily="2" charset="-122"/>
              </a:rPr>
              <a:t>on quality</a:t>
            </a:r>
          </a:p>
        </p:txBody>
      </p:sp>
      <p:sp>
        <p:nvSpPr>
          <p:cNvPr id="23" name="Oval 17">
            <a:extLst>
              <a:ext uri="{FF2B5EF4-FFF2-40B4-BE49-F238E27FC236}">
                <a16:creationId xmlns:a16="http://schemas.microsoft.com/office/drawing/2014/main" id="{2442FC64-9D86-4B2A-B07C-2AB9A014ACBA}"/>
              </a:ext>
            </a:extLst>
          </p:cNvPr>
          <p:cNvSpPr>
            <a:spLocks noChangeArrowheads="1"/>
          </p:cNvSpPr>
          <p:nvPr/>
        </p:nvSpPr>
        <p:spPr bwMode="auto">
          <a:xfrm>
            <a:off x="4193602" y="2736850"/>
            <a:ext cx="3860800" cy="1879600"/>
          </a:xfrm>
          <a:prstGeom prst="ellipse">
            <a:avLst/>
          </a:prstGeom>
          <a:solidFill>
            <a:srgbClr val="CCECFF"/>
          </a:solidFill>
          <a:ln w="25400">
            <a:solidFill>
              <a:schemeClr val="accent2"/>
            </a:solidFill>
            <a:round/>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000">
              <a:latin typeface="Times New Roman" panose="02020603050405020304" pitchFamily="18" charset="0"/>
            </a:endParaRPr>
          </a:p>
        </p:txBody>
      </p:sp>
      <p:sp>
        <p:nvSpPr>
          <p:cNvPr id="24" name="Rectangle 18">
            <a:extLst>
              <a:ext uri="{FF2B5EF4-FFF2-40B4-BE49-F238E27FC236}">
                <a16:creationId xmlns:a16="http://schemas.microsoft.com/office/drawing/2014/main" id="{F98C2EBC-19C2-491B-8876-0627135DC20B}"/>
              </a:ext>
            </a:extLst>
          </p:cNvPr>
          <p:cNvSpPr>
            <a:spLocks noChangeArrowheads="1"/>
          </p:cNvSpPr>
          <p:nvPr/>
        </p:nvSpPr>
        <p:spPr bwMode="auto">
          <a:xfrm>
            <a:off x="4642697" y="2906713"/>
            <a:ext cx="2989601" cy="13208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zh-CN" sz="2000">
                <a:latin typeface="Arial" panose="020B0604020202020204" pitchFamily="34" charset="0"/>
                <a:ea typeface="SimSun" panose="02010600030101010101" pitchFamily="2" charset="-122"/>
              </a:rPr>
              <a:t>Factors that</a:t>
            </a:r>
            <a:br>
              <a:rPr lang="en-US" altLang="zh-CN" sz="2000">
                <a:latin typeface="Arial" panose="020B0604020202020204" pitchFamily="34" charset="0"/>
                <a:ea typeface="SimSun" panose="02010600030101010101" pitchFamily="2" charset="-122"/>
              </a:rPr>
            </a:br>
            <a:r>
              <a:rPr lang="en-US" altLang="zh-CN" sz="2000">
                <a:latin typeface="Arial" panose="020B0604020202020204" pitchFamily="34" charset="0"/>
                <a:ea typeface="SimSun" panose="02010600030101010101" pitchFamily="2" charset="-122"/>
              </a:rPr>
              <a:t>increase the need for</a:t>
            </a:r>
            <a:br>
              <a:rPr lang="en-US" altLang="zh-CN" sz="2000">
                <a:latin typeface="Arial" panose="020B0604020202020204" pitchFamily="34" charset="0"/>
                <a:ea typeface="SimSun" panose="02010600030101010101" pitchFamily="2" charset="-122"/>
              </a:rPr>
            </a:br>
            <a:r>
              <a:rPr lang="en-US" altLang="zh-CN" sz="2000">
                <a:latin typeface="Arial" panose="020B0604020202020204" pitchFamily="34" charset="0"/>
                <a:ea typeface="SimSun" panose="02010600030101010101" pitchFamily="2" charset="-122"/>
              </a:rPr>
              <a:t>management accounting</a:t>
            </a:r>
            <a:br>
              <a:rPr lang="en-US" altLang="zh-CN" sz="2000">
                <a:latin typeface="Arial" panose="020B0604020202020204" pitchFamily="34" charset="0"/>
                <a:ea typeface="SimSun" panose="02010600030101010101" pitchFamily="2" charset="-122"/>
              </a:rPr>
            </a:br>
            <a:r>
              <a:rPr lang="en-US" altLang="zh-CN" sz="2000">
                <a:latin typeface="Arial" panose="020B0604020202020204" pitchFamily="34" charset="0"/>
                <a:ea typeface="SimSun" panose="02010600030101010101" pitchFamily="2" charset="-122"/>
              </a:rPr>
              <a:t>information</a:t>
            </a:r>
          </a:p>
        </p:txBody>
      </p:sp>
      <p:cxnSp>
        <p:nvCxnSpPr>
          <p:cNvPr id="25" name="AutoShape 21">
            <a:extLst>
              <a:ext uri="{FF2B5EF4-FFF2-40B4-BE49-F238E27FC236}">
                <a16:creationId xmlns:a16="http://schemas.microsoft.com/office/drawing/2014/main" id="{D59DFB5C-2B11-4721-88C0-1D03396F0EBA}"/>
              </a:ext>
            </a:extLst>
          </p:cNvPr>
          <p:cNvCxnSpPr>
            <a:cxnSpLocks noChangeShapeType="1"/>
            <a:stCxn id="18" idx="2"/>
            <a:endCxn id="23" idx="0"/>
          </p:cNvCxnSpPr>
          <p:nvPr/>
        </p:nvCxnSpPr>
        <p:spPr bwMode="auto">
          <a:xfrm flipH="1">
            <a:off x="6124003" y="2037234"/>
            <a:ext cx="1" cy="699616"/>
          </a:xfrm>
          <a:prstGeom prst="straightConnector1">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26" name="AutoShape 22">
            <a:extLst>
              <a:ext uri="{FF2B5EF4-FFF2-40B4-BE49-F238E27FC236}">
                <a16:creationId xmlns:a16="http://schemas.microsoft.com/office/drawing/2014/main" id="{7951F414-730C-402C-9511-005DDEAE6D5F}"/>
              </a:ext>
            </a:extLst>
          </p:cNvPr>
          <p:cNvCxnSpPr>
            <a:cxnSpLocks noChangeShapeType="1"/>
            <a:stCxn id="22" idx="1"/>
          </p:cNvCxnSpPr>
          <p:nvPr/>
        </p:nvCxnSpPr>
        <p:spPr bwMode="auto">
          <a:xfrm flipH="1">
            <a:off x="8054403" y="3584712"/>
            <a:ext cx="804887" cy="0"/>
          </a:xfrm>
          <a:prstGeom prst="straightConnector1">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27" name="AutoShape 23">
            <a:extLst>
              <a:ext uri="{FF2B5EF4-FFF2-40B4-BE49-F238E27FC236}">
                <a16:creationId xmlns:a16="http://schemas.microsoft.com/office/drawing/2014/main" id="{7AB468C6-E0B0-425A-BCEF-48267CDA411C}"/>
              </a:ext>
            </a:extLst>
          </p:cNvPr>
          <p:cNvCxnSpPr>
            <a:cxnSpLocks noChangeShapeType="1"/>
            <a:stCxn id="19" idx="0"/>
            <a:endCxn id="23" idx="4"/>
          </p:cNvCxnSpPr>
          <p:nvPr/>
        </p:nvCxnSpPr>
        <p:spPr bwMode="auto">
          <a:xfrm flipV="1">
            <a:off x="6124002" y="4616451"/>
            <a:ext cx="0" cy="525463"/>
          </a:xfrm>
          <a:prstGeom prst="straightConnector1">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28" name="AutoShape 24">
            <a:extLst>
              <a:ext uri="{FF2B5EF4-FFF2-40B4-BE49-F238E27FC236}">
                <a16:creationId xmlns:a16="http://schemas.microsoft.com/office/drawing/2014/main" id="{672065B9-53F4-4208-B136-C449B8F38DD4}"/>
              </a:ext>
            </a:extLst>
          </p:cNvPr>
          <p:cNvCxnSpPr>
            <a:cxnSpLocks noChangeShapeType="1"/>
            <a:stCxn id="21" idx="3"/>
            <a:endCxn id="23" idx="3"/>
          </p:cNvCxnSpPr>
          <p:nvPr/>
        </p:nvCxnSpPr>
        <p:spPr bwMode="auto">
          <a:xfrm flipV="1">
            <a:off x="3572971" y="4341190"/>
            <a:ext cx="1186032" cy="262797"/>
          </a:xfrm>
          <a:prstGeom prst="straightConnector1">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29" name="AutoShape 25">
            <a:extLst>
              <a:ext uri="{FF2B5EF4-FFF2-40B4-BE49-F238E27FC236}">
                <a16:creationId xmlns:a16="http://schemas.microsoft.com/office/drawing/2014/main" id="{08A4C004-EE9F-42A3-A494-16BEB6569B8D}"/>
              </a:ext>
            </a:extLst>
          </p:cNvPr>
          <p:cNvCxnSpPr>
            <a:cxnSpLocks noChangeShapeType="1"/>
            <a:stCxn id="20" idx="3"/>
            <a:endCxn id="23" idx="1"/>
          </p:cNvCxnSpPr>
          <p:nvPr/>
        </p:nvCxnSpPr>
        <p:spPr bwMode="auto">
          <a:xfrm>
            <a:off x="3621871" y="2546587"/>
            <a:ext cx="1137133" cy="465525"/>
          </a:xfrm>
          <a:prstGeom prst="straightConnector1">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7" name="Straight Arrow Connector 16">
            <a:extLst>
              <a:ext uri="{FF2B5EF4-FFF2-40B4-BE49-F238E27FC236}">
                <a16:creationId xmlns:a16="http://schemas.microsoft.com/office/drawing/2014/main" id="{75303D5A-7322-8B47-8367-305BA3F556C6}"/>
              </a:ext>
            </a:extLst>
          </p:cNvPr>
          <p:cNvCxnSpPr>
            <a:cxnSpLocks/>
          </p:cNvCxnSpPr>
          <p:nvPr/>
        </p:nvCxnSpPr>
        <p:spPr>
          <a:xfrm flipH="1">
            <a:off x="1422913" y="4603987"/>
            <a:ext cx="605571"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6" name="TextBox 5">
            <a:extLst>
              <a:ext uri="{FF2B5EF4-FFF2-40B4-BE49-F238E27FC236}">
                <a16:creationId xmlns:a16="http://schemas.microsoft.com/office/drawing/2014/main" id="{B060395C-0961-3847-B9FA-4D152EB7E13F}"/>
              </a:ext>
            </a:extLst>
          </p:cNvPr>
          <p:cNvSpPr txBox="1"/>
          <p:nvPr/>
        </p:nvSpPr>
        <p:spPr>
          <a:xfrm>
            <a:off x="272517" y="4010923"/>
            <a:ext cx="1556836" cy="923330"/>
          </a:xfrm>
          <a:prstGeom prst="rect">
            <a:avLst/>
          </a:prstGeom>
          <a:noFill/>
        </p:spPr>
        <p:txBody>
          <a:bodyPr wrap="none" rtlCol="0">
            <a:spAutoFit/>
          </a:bodyPr>
          <a:lstStyle/>
          <a:p>
            <a:r>
              <a:rPr lang="en-US" dirty="0"/>
              <a:t>Competing </a:t>
            </a:r>
          </a:p>
          <a:p>
            <a:r>
              <a:rPr lang="en-US" dirty="0"/>
              <a:t>With Chinese</a:t>
            </a:r>
          </a:p>
          <a:p>
            <a:r>
              <a:rPr lang="en-US" dirty="0"/>
              <a:t>goods</a:t>
            </a:r>
          </a:p>
        </p:txBody>
      </p:sp>
      <p:cxnSp>
        <p:nvCxnSpPr>
          <p:cNvPr id="30" name="Straight Arrow Connector 29">
            <a:extLst>
              <a:ext uri="{FF2B5EF4-FFF2-40B4-BE49-F238E27FC236}">
                <a16:creationId xmlns:a16="http://schemas.microsoft.com/office/drawing/2014/main" id="{0CE91B3D-2703-8C45-9A62-99663FBEB690}"/>
              </a:ext>
            </a:extLst>
          </p:cNvPr>
          <p:cNvCxnSpPr>
            <a:cxnSpLocks/>
          </p:cNvCxnSpPr>
          <p:nvPr/>
        </p:nvCxnSpPr>
        <p:spPr>
          <a:xfrm flipH="1">
            <a:off x="1420056" y="2546586"/>
            <a:ext cx="608428"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5FCDD99A-51F2-E34D-9E42-55AAD401596B}"/>
              </a:ext>
            </a:extLst>
          </p:cNvPr>
          <p:cNvSpPr txBox="1"/>
          <p:nvPr/>
        </p:nvSpPr>
        <p:spPr>
          <a:xfrm>
            <a:off x="293526" y="2185473"/>
            <a:ext cx="1313180" cy="646331"/>
          </a:xfrm>
          <a:prstGeom prst="rect">
            <a:avLst/>
          </a:prstGeom>
          <a:noFill/>
        </p:spPr>
        <p:txBody>
          <a:bodyPr wrap="none" rtlCol="0">
            <a:spAutoFit/>
          </a:bodyPr>
          <a:lstStyle/>
          <a:p>
            <a:r>
              <a:rPr lang="en-US" dirty="0"/>
              <a:t>Increased </a:t>
            </a:r>
          </a:p>
          <a:p>
            <a:r>
              <a:rPr lang="en-US" dirty="0"/>
              <a:t>regulations</a:t>
            </a:r>
          </a:p>
        </p:txBody>
      </p:sp>
    </p:spTree>
    <p:extLst>
      <p:ext uri="{BB962C8B-B14F-4D97-AF65-F5344CB8AC3E}">
        <p14:creationId xmlns:p14="http://schemas.microsoft.com/office/powerpoint/2010/main" val="32865439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2E1DC-FE16-456D-8122-306636EF5795}"/>
              </a:ext>
            </a:extLst>
          </p:cNvPr>
          <p:cNvSpPr>
            <a:spLocks noGrp="1"/>
          </p:cNvSpPr>
          <p:nvPr>
            <p:ph type="title"/>
          </p:nvPr>
        </p:nvSpPr>
        <p:spPr/>
        <p:txBody>
          <a:bodyPr/>
          <a:lstStyle/>
          <a:p>
            <a:r>
              <a:rPr lang="en-GB" dirty="0"/>
              <a:t>Globalization and International Competition</a:t>
            </a:r>
          </a:p>
        </p:txBody>
      </p:sp>
      <p:sp>
        <p:nvSpPr>
          <p:cNvPr id="3" name="Text Placeholder 2">
            <a:extLst>
              <a:ext uri="{FF2B5EF4-FFF2-40B4-BE49-F238E27FC236}">
                <a16:creationId xmlns:a16="http://schemas.microsoft.com/office/drawing/2014/main" id="{7CA68906-1EED-4779-8C07-F8D0BE8383F2}"/>
              </a:ext>
            </a:extLst>
          </p:cNvPr>
          <p:cNvSpPr>
            <a:spLocks noGrp="1"/>
          </p:cNvSpPr>
          <p:nvPr>
            <p:ph type="body" sz="quarter" idx="12"/>
          </p:nvPr>
        </p:nvSpPr>
        <p:spPr/>
        <p:txBody>
          <a:bodyPr/>
          <a:lstStyle/>
          <a:p>
            <a:pPr>
              <a:spcBef>
                <a:spcPct val="55000"/>
              </a:spcBef>
            </a:pPr>
            <a:r>
              <a:rPr lang="en-US" altLang="zh-CN" dirty="0">
                <a:ea typeface="SimSun" panose="02010600030101010101" pitchFamily="2" charset="-122"/>
              </a:rPr>
              <a:t>Meeting world-class competition demands a world-class management accounting system. </a:t>
            </a:r>
          </a:p>
          <a:p>
            <a:pPr>
              <a:spcBef>
                <a:spcPct val="55000"/>
              </a:spcBef>
            </a:pPr>
            <a:r>
              <a:rPr lang="en-US" altLang="zh-CN" dirty="0">
                <a:ea typeface="SimSun" panose="02010600030101010101" pitchFamily="2" charset="-122"/>
              </a:rPr>
              <a:t>Managers must make decisions to plan, direct, and control a world-class organization.</a:t>
            </a:r>
          </a:p>
          <a:p>
            <a:pPr>
              <a:spcBef>
                <a:spcPct val="55000"/>
              </a:spcBef>
            </a:pPr>
            <a:r>
              <a:rPr lang="en-US" dirty="0">
                <a:ea typeface="SimSun" panose="02010600030101010101" pitchFamily="2" charset="-122"/>
              </a:rPr>
              <a:t>This entails understanding how the internal and external environment of the business can affect its success.</a:t>
            </a:r>
            <a:endParaRPr lang="en-GB" dirty="0"/>
          </a:p>
        </p:txBody>
      </p:sp>
      <p:sp>
        <p:nvSpPr>
          <p:cNvPr id="4" name="Footer Placeholder 3">
            <a:extLst>
              <a:ext uri="{FF2B5EF4-FFF2-40B4-BE49-F238E27FC236}">
                <a16:creationId xmlns:a16="http://schemas.microsoft.com/office/drawing/2014/main" id="{EAA972A3-0EA8-492B-B19C-7702AD7D7C78}"/>
              </a:ext>
            </a:extLst>
          </p:cNvPr>
          <p:cNvSpPr>
            <a:spLocks noGrp="1"/>
          </p:cNvSpPr>
          <p:nvPr>
            <p:ph type="ftr" sz="quarter" idx="3"/>
          </p:nvPr>
        </p:nvSpPr>
        <p:spPr/>
        <p:txBody>
          <a:bodyPr/>
          <a:lstStyle/>
          <a:p>
            <a:r>
              <a:rPr lang="en-US" dirty="0"/>
              <a:t>Seal &amp; Rohde Management Accounting 6</a:t>
            </a:r>
            <a:r>
              <a:rPr lang="en-US" baseline="30000" dirty="0"/>
              <a:t>th</a:t>
            </a:r>
            <a:r>
              <a:rPr lang="en-US" dirty="0"/>
              <a:t> edition © 2018</a:t>
            </a:r>
          </a:p>
        </p:txBody>
      </p:sp>
      <p:sp>
        <p:nvSpPr>
          <p:cNvPr id="5" name="Slide Number Placeholder 4">
            <a:extLst>
              <a:ext uri="{FF2B5EF4-FFF2-40B4-BE49-F238E27FC236}">
                <a16:creationId xmlns:a16="http://schemas.microsoft.com/office/drawing/2014/main" id="{6F4014E7-086D-4693-9755-CE28CA6383B6}"/>
              </a:ext>
            </a:extLst>
          </p:cNvPr>
          <p:cNvSpPr>
            <a:spLocks noGrp="1"/>
          </p:cNvSpPr>
          <p:nvPr>
            <p:ph type="sldNum" sz="quarter" idx="4"/>
          </p:nvPr>
        </p:nvSpPr>
        <p:spPr/>
        <p:txBody>
          <a:bodyPr/>
          <a:lstStyle/>
          <a:p>
            <a:fld id="{40BFEAB2-FD83-41F2-9787-AD5D1A1760CD}" type="slidenum">
              <a:rPr lang="en-US" smtClean="0"/>
              <a:pPr/>
              <a:t>16</a:t>
            </a:fld>
            <a:endParaRPr lang="en-US" dirty="0"/>
          </a:p>
        </p:txBody>
      </p:sp>
    </p:spTree>
    <p:extLst>
      <p:ext uri="{BB962C8B-B14F-4D97-AF65-F5344CB8AC3E}">
        <p14:creationId xmlns:p14="http://schemas.microsoft.com/office/powerpoint/2010/main" val="13218176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B2270-B37C-4FAA-9B5C-E472E61BBFB8}"/>
              </a:ext>
            </a:extLst>
          </p:cNvPr>
          <p:cNvSpPr>
            <a:spLocks noGrp="1"/>
          </p:cNvSpPr>
          <p:nvPr>
            <p:ph type="title"/>
          </p:nvPr>
        </p:nvSpPr>
        <p:spPr/>
        <p:txBody>
          <a:bodyPr/>
          <a:lstStyle/>
          <a:p>
            <a:r>
              <a:rPr lang="en-GB" dirty="0"/>
              <a:t>The Changing Business Environment</a:t>
            </a:r>
          </a:p>
        </p:txBody>
      </p:sp>
      <p:sp>
        <p:nvSpPr>
          <p:cNvPr id="4" name="Footer Placeholder 3">
            <a:extLst>
              <a:ext uri="{FF2B5EF4-FFF2-40B4-BE49-F238E27FC236}">
                <a16:creationId xmlns:a16="http://schemas.microsoft.com/office/drawing/2014/main" id="{6AF0BFFF-4536-4A97-B90A-E1336E7AFE08}"/>
              </a:ext>
            </a:extLst>
          </p:cNvPr>
          <p:cNvSpPr>
            <a:spLocks noGrp="1"/>
          </p:cNvSpPr>
          <p:nvPr>
            <p:ph type="ftr" sz="quarter" idx="3"/>
          </p:nvPr>
        </p:nvSpPr>
        <p:spPr/>
        <p:txBody>
          <a:bodyPr/>
          <a:lstStyle/>
          <a:p>
            <a:r>
              <a:rPr lang="en-US" dirty="0"/>
              <a:t>Seal &amp; Rohde Management Accounting 6</a:t>
            </a:r>
            <a:r>
              <a:rPr lang="en-US" baseline="30000" dirty="0"/>
              <a:t>th</a:t>
            </a:r>
            <a:r>
              <a:rPr lang="en-US" dirty="0"/>
              <a:t> edition © 2018</a:t>
            </a:r>
          </a:p>
        </p:txBody>
      </p:sp>
      <p:sp>
        <p:nvSpPr>
          <p:cNvPr id="5" name="Slide Number Placeholder 4">
            <a:extLst>
              <a:ext uri="{FF2B5EF4-FFF2-40B4-BE49-F238E27FC236}">
                <a16:creationId xmlns:a16="http://schemas.microsoft.com/office/drawing/2014/main" id="{75FF2E91-9B29-4F17-8560-10157E9BF71C}"/>
              </a:ext>
            </a:extLst>
          </p:cNvPr>
          <p:cNvSpPr>
            <a:spLocks noGrp="1"/>
          </p:cNvSpPr>
          <p:nvPr>
            <p:ph type="sldNum" sz="quarter" idx="4"/>
          </p:nvPr>
        </p:nvSpPr>
        <p:spPr/>
        <p:txBody>
          <a:bodyPr/>
          <a:lstStyle/>
          <a:p>
            <a:fld id="{40BFEAB2-FD83-41F2-9787-AD5D1A1760CD}" type="slidenum">
              <a:rPr lang="en-US" smtClean="0"/>
              <a:pPr/>
              <a:t>17</a:t>
            </a:fld>
            <a:endParaRPr lang="en-US" dirty="0"/>
          </a:p>
        </p:txBody>
      </p:sp>
      <p:sp>
        <p:nvSpPr>
          <p:cNvPr id="6" name="Rectangle 4">
            <a:extLst>
              <a:ext uri="{FF2B5EF4-FFF2-40B4-BE49-F238E27FC236}">
                <a16:creationId xmlns:a16="http://schemas.microsoft.com/office/drawing/2014/main" id="{8586B806-EDB3-4E64-A672-398E6555914F}"/>
              </a:ext>
            </a:extLst>
          </p:cNvPr>
          <p:cNvSpPr>
            <a:spLocks noChangeArrowheads="1"/>
          </p:cNvSpPr>
          <p:nvPr/>
        </p:nvSpPr>
        <p:spPr bwMode="auto">
          <a:xfrm>
            <a:off x="1785436" y="1965199"/>
            <a:ext cx="4525963" cy="3223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marL="342900" indent="-342900">
              <a:spcBef>
                <a:spcPct val="20000"/>
              </a:spcBef>
              <a:buChar char="•"/>
              <a:defRPr sz="3200">
                <a:solidFill>
                  <a:schemeClr val="tx1"/>
                </a:solidFill>
                <a:latin typeface="Tahoma" panose="020B0604030504040204" pitchFamily="34" charset="0"/>
                <a:ea typeface="MS PGothic" panose="020B0600070205080204" pitchFamily="34" charset="-128"/>
              </a:defRPr>
            </a:lvl1pPr>
            <a:lvl2pPr>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lvl="1">
              <a:lnSpc>
                <a:spcPct val="85000"/>
              </a:lnSpc>
              <a:spcBef>
                <a:spcPct val="40000"/>
              </a:spcBef>
              <a:buNone/>
            </a:pPr>
            <a:r>
              <a:rPr lang="en-US" altLang="zh-CN" sz="2300" dirty="0">
                <a:solidFill>
                  <a:schemeClr val="tx2">
                    <a:lumMod val="75000"/>
                  </a:schemeClr>
                </a:solidFill>
                <a:latin typeface="+mn-lt"/>
                <a:ea typeface="SimSun" panose="02010600030101010101" pitchFamily="2" charset="-122"/>
              </a:rPr>
              <a:t>A more competitive environment emphasizing:</a:t>
            </a:r>
          </a:p>
          <a:p>
            <a:pPr marL="914400" lvl="1" indent="-457200">
              <a:lnSpc>
                <a:spcPct val="85000"/>
              </a:lnSpc>
              <a:spcBef>
                <a:spcPct val="40000"/>
              </a:spcBef>
              <a:buClr>
                <a:schemeClr val="tx1"/>
              </a:buClr>
              <a:buSzPct val="115000"/>
              <a:buFont typeface="+mj-lt"/>
              <a:buAutoNum type="arabicPeriod"/>
            </a:pPr>
            <a:r>
              <a:rPr lang="en-US" altLang="zh-CN" sz="2400" dirty="0">
                <a:solidFill>
                  <a:schemeClr val="tx2">
                    <a:lumMod val="75000"/>
                  </a:schemeClr>
                </a:solidFill>
                <a:latin typeface="+mn-lt"/>
                <a:ea typeface="SimSun" panose="02010600030101010101" pitchFamily="2" charset="-122"/>
              </a:rPr>
              <a:t>Global competition </a:t>
            </a:r>
          </a:p>
          <a:p>
            <a:pPr marL="914400" lvl="1" indent="-457200">
              <a:lnSpc>
                <a:spcPct val="85000"/>
              </a:lnSpc>
              <a:spcBef>
                <a:spcPct val="40000"/>
              </a:spcBef>
              <a:buClr>
                <a:schemeClr val="tx1"/>
              </a:buClr>
              <a:buSzPct val="115000"/>
              <a:buFont typeface="+mj-lt"/>
              <a:buAutoNum type="arabicPeriod"/>
            </a:pPr>
            <a:r>
              <a:rPr lang="en-US" altLang="zh-CN" sz="2300" dirty="0">
                <a:solidFill>
                  <a:schemeClr val="tx2">
                    <a:lumMod val="75000"/>
                  </a:schemeClr>
                </a:solidFill>
                <a:latin typeface="+mn-lt"/>
                <a:ea typeface="SimSun" panose="02010600030101010101" pitchFamily="2" charset="-122"/>
              </a:rPr>
              <a:t>New management tools</a:t>
            </a:r>
          </a:p>
          <a:p>
            <a:pPr marL="914400" lvl="1" indent="-457200">
              <a:lnSpc>
                <a:spcPct val="85000"/>
              </a:lnSpc>
              <a:spcBef>
                <a:spcPct val="40000"/>
              </a:spcBef>
              <a:buClr>
                <a:schemeClr val="tx1"/>
              </a:buClr>
              <a:buSzPct val="115000"/>
              <a:buFont typeface="+mj-lt"/>
              <a:buAutoNum type="arabicPeriod"/>
            </a:pPr>
            <a:r>
              <a:rPr lang="en-US" altLang="zh-CN" sz="2300" dirty="0">
                <a:solidFill>
                  <a:schemeClr val="tx2">
                    <a:lumMod val="75000"/>
                  </a:schemeClr>
                </a:solidFill>
                <a:latin typeface="+mn-lt"/>
                <a:ea typeface="SimSun" panose="02010600030101010101" pitchFamily="2" charset="-122"/>
              </a:rPr>
              <a:t>New technology and business process – AI</a:t>
            </a:r>
          </a:p>
          <a:p>
            <a:pPr marL="914400" lvl="1" indent="-457200">
              <a:lnSpc>
                <a:spcPct val="85000"/>
              </a:lnSpc>
              <a:spcBef>
                <a:spcPct val="40000"/>
              </a:spcBef>
              <a:buClr>
                <a:schemeClr val="tx1"/>
              </a:buClr>
              <a:buSzPct val="115000"/>
              <a:buFont typeface="+mj-lt"/>
              <a:buAutoNum type="arabicPeriod"/>
            </a:pPr>
            <a:r>
              <a:rPr lang="en-US" altLang="zh-CN" sz="2300" dirty="0">
                <a:solidFill>
                  <a:schemeClr val="tx2">
                    <a:lumMod val="75000"/>
                  </a:schemeClr>
                </a:solidFill>
                <a:latin typeface="+mn-lt"/>
                <a:ea typeface="SimSun" panose="02010600030101010101" pitchFamily="2" charset="-122"/>
              </a:rPr>
              <a:t>Increased Automation</a:t>
            </a:r>
          </a:p>
          <a:p>
            <a:pPr marL="914400" lvl="1" indent="-457200">
              <a:lnSpc>
                <a:spcPct val="85000"/>
              </a:lnSpc>
              <a:spcBef>
                <a:spcPct val="40000"/>
              </a:spcBef>
              <a:buClr>
                <a:schemeClr val="tx1"/>
              </a:buClr>
              <a:buSzPct val="115000"/>
              <a:buFont typeface="+mj-lt"/>
              <a:buAutoNum type="arabicPeriod"/>
            </a:pPr>
            <a:r>
              <a:rPr lang="en-US" altLang="zh-CN" sz="2300" dirty="0">
                <a:solidFill>
                  <a:schemeClr val="tx2">
                    <a:lumMod val="75000"/>
                  </a:schemeClr>
                </a:solidFill>
                <a:latin typeface="+mn-lt"/>
                <a:ea typeface="SimSun" panose="02010600030101010101" pitchFamily="2" charset="-122"/>
              </a:rPr>
              <a:t>Cloud Accounting</a:t>
            </a:r>
          </a:p>
        </p:txBody>
      </p:sp>
      <p:sp>
        <p:nvSpPr>
          <p:cNvPr id="7" name="Rectangle 6">
            <a:extLst>
              <a:ext uri="{FF2B5EF4-FFF2-40B4-BE49-F238E27FC236}">
                <a16:creationId xmlns:a16="http://schemas.microsoft.com/office/drawing/2014/main" id="{795F16EE-1122-4475-B7D9-6BD7DB290B03}"/>
              </a:ext>
            </a:extLst>
          </p:cNvPr>
          <p:cNvSpPr>
            <a:spLocks noChangeArrowheads="1"/>
          </p:cNvSpPr>
          <p:nvPr/>
        </p:nvSpPr>
        <p:spPr bwMode="auto">
          <a:xfrm>
            <a:off x="6637257" y="2416365"/>
            <a:ext cx="3590925" cy="1567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buFontTx/>
              <a:buNone/>
            </a:pPr>
            <a:r>
              <a:rPr lang="en-US" altLang="zh-CN" sz="2400" dirty="0">
                <a:solidFill>
                  <a:schemeClr val="tx2">
                    <a:lumMod val="75000"/>
                  </a:schemeClr>
                </a:solidFill>
                <a:latin typeface="Arial" panose="020B0604020202020204" pitchFamily="34" charset="0"/>
                <a:ea typeface="SimSun" panose="02010600030101010101" pitchFamily="2" charset="-122"/>
              </a:rPr>
              <a:t>Business environment changes in the past twenty years: Any examples</a:t>
            </a:r>
          </a:p>
        </p:txBody>
      </p:sp>
    </p:spTree>
    <p:extLst>
      <p:ext uri="{BB962C8B-B14F-4D97-AF65-F5344CB8AC3E}">
        <p14:creationId xmlns:p14="http://schemas.microsoft.com/office/powerpoint/2010/main" val="1447474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E55EE-FFA0-445A-8A48-16CDBF4A97FE}"/>
              </a:ext>
            </a:extLst>
          </p:cNvPr>
          <p:cNvSpPr>
            <a:spLocks noGrp="1"/>
          </p:cNvSpPr>
          <p:nvPr>
            <p:ph type="title"/>
          </p:nvPr>
        </p:nvSpPr>
        <p:spPr>
          <a:xfrm>
            <a:off x="1445823" y="182448"/>
            <a:ext cx="9300353" cy="822960"/>
          </a:xfrm>
        </p:spPr>
        <p:txBody>
          <a:bodyPr/>
          <a:lstStyle/>
          <a:p>
            <a:r>
              <a:rPr lang="en-GB" dirty="0"/>
              <a:t>The Changing Business Environment</a:t>
            </a:r>
          </a:p>
        </p:txBody>
      </p:sp>
      <p:sp>
        <p:nvSpPr>
          <p:cNvPr id="4" name="Footer Placeholder 3">
            <a:extLst>
              <a:ext uri="{FF2B5EF4-FFF2-40B4-BE49-F238E27FC236}">
                <a16:creationId xmlns:a16="http://schemas.microsoft.com/office/drawing/2014/main" id="{4746F2D8-DD0B-4796-B506-4FB3C19D6082}"/>
              </a:ext>
            </a:extLst>
          </p:cNvPr>
          <p:cNvSpPr>
            <a:spLocks noGrp="1"/>
          </p:cNvSpPr>
          <p:nvPr>
            <p:ph type="ftr" sz="quarter" idx="3"/>
          </p:nvPr>
        </p:nvSpPr>
        <p:spPr/>
        <p:txBody>
          <a:bodyPr/>
          <a:lstStyle/>
          <a:p>
            <a:r>
              <a:rPr lang="en-US" dirty="0"/>
              <a:t>Seal &amp; Rohde Management Accounting 6</a:t>
            </a:r>
            <a:r>
              <a:rPr lang="en-US" baseline="30000" dirty="0"/>
              <a:t>th</a:t>
            </a:r>
            <a:r>
              <a:rPr lang="en-US" dirty="0"/>
              <a:t> edition © 2018</a:t>
            </a:r>
          </a:p>
        </p:txBody>
      </p:sp>
      <p:sp>
        <p:nvSpPr>
          <p:cNvPr id="5" name="Slide Number Placeholder 4">
            <a:extLst>
              <a:ext uri="{FF2B5EF4-FFF2-40B4-BE49-F238E27FC236}">
                <a16:creationId xmlns:a16="http://schemas.microsoft.com/office/drawing/2014/main" id="{7F36FEC5-2788-476B-AAAF-A5D3424435AA}"/>
              </a:ext>
            </a:extLst>
          </p:cNvPr>
          <p:cNvSpPr>
            <a:spLocks noGrp="1"/>
          </p:cNvSpPr>
          <p:nvPr>
            <p:ph type="sldNum" sz="quarter" idx="4"/>
          </p:nvPr>
        </p:nvSpPr>
        <p:spPr/>
        <p:txBody>
          <a:bodyPr/>
          <a:lstStyle/>
          <a:p>
            <a:fld id="{40BFEAB2-FD83-41F2-9787-AD5D1A1760CD}" type="slidenum">
              <a:rPr lang="en-US" smtClean="0"/>
              <a:pPr/>
              <a:t>18</a:t>
            </a:fld>
            <a:endParaRPr lang="en-US" dirty="0"/>
          </a:p>
        </p:txBody>
      </p:sp>
      <p:sp>
        <p:nvSpPr>
          <p:cNvPr id="7" name="Rectangle 8">
            <a:extLst>
              <a:ext uri="{FF2B5EF4-FFF2-40B4-BE49-F238E27FC236}">
                <a16:creationId xmlns:a16="http://schemas.microsoft.com/office/drawing/2014/main" id="{6444B1C9-C292-4B0B-A3DE-D71C662ABA15}"/>
              </a:ext>
            </a:extLst>
          </p:cNvPr>
          <p:cNvSpPr>
            <a:spLocks noChangeArrowheads="1"/>
          </p:cNvSpPr>
          <p:nvPr/>
        </p:nvSpPr>
        <p:spPr bwMode="auto">
          <a:xfrm>
            <a:off x="2551651" y="2570400"/>
            <a:ext cx="2133600"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buFontTx/>
              <a:buNone/>
            </a:pPr>
            <a:r>
              <a:rPr lang="en-US" altLang="zh-CN" sz="2400" dirty="0">
                <a:solidFill>
                  <a:schemeClr val="tx2">
                    <a:lumMod val="75000"/>
                  </a:schemeClr>
                </a:solidFill>
                <a:latin typeface="Arial" panose="020B0604020202020204" pitchFamily="34" charset="0"/>
                <a:ea typeface="SimSun" panose="02010600030101010101" pitchFamily="2" charset="-122"/>
              </a:rPr>
              <a:t>New tools for managers! </a:t>
            </a:r>
          </a:p>
        </p:txBody>
      </p:sp>
      <p:sp>
        <p:nvSpPr>
          <p:cNvPr id="9" name="Rectangle 5">
            <a:extLst>
              <a:ext uri="{FF2B5EF4-FFF2-40B4-BE49-F238E27FC236}">
                <a16:creationId xmlns:a16="http://schemas.microsoft.com/office/drawing/2014/main" id="{9170301B-B5E8-44FE-AD26-34948F8E0561}"/>
              </a:ext>
            </a:extLst>
          </p:cNvPr>
          <p:cNvSpPr>
            <a:spLocks noChangeArrowheads="1"/>
          </p:cNvSpPr>
          <p:nvPr/>
        </p:nvSpPr>
        <p:spPr bwMode="auto">
          <a:xfrm>
            <a:off x="5876925" y="1955801"/>
            <a:ext cx="4241800" cy="2878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marL="342900" indent="-342900">
              <a:spcBef>
                <a:spcPct val="20000"/>
              </a:spcBef>
              <a:buChar char="•"/>
              <a:defRPr sz="3200">
                <a:solidFill>
                  <a:schemeClr val="tx1"/>
                </a:solidFill>
                <a:latin typeface="Tahoma" panose="020B0604030504040204" pitchFamily="34" charset="0"/>
                <a:ea typeface="MS PGothic" panose="020B0600070205080204" pitchFamily="34" charset="-128"/>
              </a:defRPr>
            </a:lvl1pPr>
            <a:lvl2pPr>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lvl="1" algn="ctr">
              <a:lnSpc>
                <a:spcPct val="85000"/>
              </a:lnSpc>
              <a:spcBef>
                <a:spcPct val="40000"/>
              </a:spcBef>
              <a:buFontTx/>
              <a:buNone/>
            </a:pPr>
            <a:r>
              <a:rPr lang="en-US" altLang="zh-CN" sz="2400" dirty="0">
                <a:solidFill>
                  <a:schemeClr val="tx2">
                    <a:lumMod val="75000"/>
                  </a:schemeClr>
                </a:solidFill>
                <a:latin typeface="Arial" panose="020B0604020202020204" pitchFamily="34" charset="0"/>
                <a:ea typeface="SimSun" panose="02010600030101010101" pitchFamily="2" charset="-122"/>
              </a:rPr>
              <a:t>ERP: centralized management software</a:t>
            </a:r>
          </a:p>
          <a:p>
            <a:pPr lvl="1" algn="ctr">
              <a:lnSpc>
                <a:spcPct val="85000"/>
              </a:lnSpc>
              <a:spcBef>
                <a:spcPct val="40000"/>
              </a:spcBef>
              <a:buFontTx/>
              <a:buNone/>
            </a:pPr>
            <a:r>
              <a:rPr lang="en-US" altLang="zh-CN" sz="2400" dirty="0">
                <a:solidFill>
                  <a:schemeClr val="tx2">
                    <a:lumMod val="75000"/>
                  </a:schemeClr>
                </a:solidFill>
                <a:latin typeface="Arial" panose="020B0604020202020204" pitchFamily="34" charset="0"/>
                <a:ea typeface="SimSun" panose="02010600030101010101" pitchFamily="2" charset="-122"/>
              </a:rPr>
              <a:t>Just-In-Time</a:t>
            </a:r>
          </a:p>
          <a:p>
            <a:pPr lvl="1" algn="ctr">
              <a:lnSpc>
                <a:spcPct val="85000"/>
              </a:lnSpc>
              <a:spcBef>
                <a:spcPct val="40000"/>
              </a:spcBef>
              <a:buFontTx/>
              <a:buNone/>
            </a:pPr>
            <a:r>
              <a:rPr lang="en-US" altLang="zh-CN" sz="2400" dirty="0">
                <a:solidFill>
                  <a:schemeClr val="tx2">
                    <a:lumMod val="75000"/>
                  </a:schemeClr>
                </a:solidFill>
                <a:latin typeface="Arial" panose="020B0604020202020204" pitchFamily="34" charset="0"/>
                <a:ea typeface="SimSun" panose="02010600030101010101" pitchFamily="2" charset="-122"/>
              </a:rPr>
              <a:t>Total Quality Management</a:t>
            </a:r>
          </a:p>
          <a:p>
            <a:pPr lvl="1" algn="ctr">
              <a:lnSpc>
                <a:spcPct val="85000"/>
              </a:lnSpc>
              <a:spcBef>
                <a:spcPct val="40000"/>
              </a:spcBef>
              <a:buFontTx/>
              <a:buNone/>
            </a:pPr>
            <a:r>
              <a:rPr lang="en-US" altLang="zh-CN" sz="2400" dirty="0">
                <a:solidFill>
                  <a:schemeClr val="tx2">
                    <a:lumMod val="75000"/>
                  </a:schemeClr>
                </a:solidFill>
                <a:latin typeface="Arial" panose="020B0604020202020204" pitchFamily="34" charset="0"/>
                <a:ea typeface="SimSun" panose="02010600030101010101" pitchFamily="2" charset="-122"/>
              </a:rPr>
              <a:t>Data Driven Decision Making</a:t>
            </a:r>
          </a:p>
          <a:p>
            <a:pPr lvl="1" algn="ctr">
              <a:lnSpc>
                <a:spcPct val="85000"/>
              </a:lnSpc>
              <a:spcBef>
                <a:spcPct val="40000"/>
              </a:spcBef>
              <a:buFontTx/>
              <a:buNone/>
            </a:pPr>
            <a:r>
              <a:rPr lang="en-US" altLang="zh-CN" sz="2400" dirty="0">
                <a:solidFill>
                  <a:schemeClr val="tx2">
                    <a:lumMod val="75000"/>
                  </a:schemeClr>
                </a:solidFill>
                <a:latin typeface="Arial" panose="020B0604020202020204" pitchFamily="34" charset="0"/>
                <a:ea typeface="SimSun" panose="02010600030101010101" pitchFamily="2" charset="-122"/>
              </a:rPr>
              <a:t>Theory of Constraints</a:t>
            </a:r>
          </a:p>
        </p:txBody>
      </p:sp>
    </p:spTree>
    <p:extLst>
      <p:ext uri="{BB962C8B-B14F-4D97-AF65-F5344CB8AC3E}">
        <p14:creationId xmlns:p14="http://schemas.microsoft.com/office/powerpoint/2010/main" val="5233956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2CE19-BF17-4C4E-B40B-680E7621CEBB}"/>
              </a:ext>
            </a:extLst>
          </p:cNvPr>
          <p:cNvSpPr>
            <a:spLocks noGrp="1"/>
          </p:cNvSpPr>
          <p:nvPr>
            <p:ph type="title"/>
          </p:nvPr>
        </p:nvSpPr>
        <p:spPr>
          <a:xfrm>
            <a:off x="1445823" y="260648"/>
            <a:ext cx="9300353" cy="1015702"/>
          </a:xfrm>
        </p:spPr>
        <p:txBody>
          <a:bodyPr/>
          <a:lstStyle/>
          <a:p>
            <a:r>
              <a:rPr lang="en-GB" sz="4000" dirty="0"/>
              <a:t>Increased importance of service industry and non-tangible assets</a:t>
            </a:r>
          </a:p>
        </p:txBody>
      </p:sp>
      <p:sp>
        <p:nvSpPr>
          <p:cNvPr id="3" name="Text Placeholder 2">
            <a:extLst>
              <a:ext uri="{FF2B5EF4-FFF2-40B4-BE49-F238E27FC236}">
                <a16:creationId xmlns:a16="http://schemas.microsoft.com/office/drawing/2014/main" id="{DFADA5DE-E7A1-4DC8-A588-82FF925B18DE}"/>
              </a:ext>
            </a:extLst>
          </p:cNvPr>
          <p:cNvSpPr>
            <a:spLocks noGrp="1"/>
          </p:cNvSpPr>
          <p:nvPr>
            <p:ph type="body" sz="quarter" idx="12"/>
          </p:nvPr>
        </p:nvSpPr>
        <p:spPr>
          <a:xfrm>
            <a:off x="475488" y="1485900"/>
            <a:ext cx="10013001" cy="4502150"/>
          </a:xfrm>
        </p:spPr>
        <p:txBody>
          <a:bodyPr/>
          <a:lstStyle/>
          <a:p>
            <a:pPr>
              <a:lnSpc>
                <a:spcPct val="90000"/>
              </a:lnSpc>
              <a:defRPr/>
            </a:pPr>
            <a:r>
              <a:rPr lang="en-GB" dirty="0">
                <a:ea typeface="ＭＳ Ｐゴシック" charset="0"/>
              </a:rPr>
              <a:t>Traditional costing derived from manufacturing industry.</a:t>
            </a:r>
          </a:p>
          <a:p>
            <a:pPr>
              <a:lnSpc>
                <a:spcPct val="90000"/>
              </a:lnSpc>
              <a:defRPr/>
            </a:pPr>
            <a:r>
              <a:rPr lang="en-GB" dirty="0">
                <a:ea typeface="ＭＳ Ｐゴシック" charset="0"/>
              </a:rPr>
              <a:t>Services now more important in many economies.</a:t>
            </a:r>
            <a:endParaRPr lang="en-US" altLang="zh-CN" dirty="0">
              <a:ea typeface="宋体" charset="0"/>
              <a:cs typeface="宋体" charset="0"/>
            </a:endParaRPr>
          </a:p>
          <a:p>
            <a:pPr>
              <a:lnSpc>
                <a:spcPct val="90000"/>
              </a:lnSpc>
              <a:defRPr/>
            </a:pPr>
            <a:r>
              <a:rPr lang="en-US" altLang="zh-CN" dirty="0">
                <a:ea typeface="宋体" charset="0"/>
                <a:cs typeface="宋体" charset="0"/>
              </a:rPr>
              <a:t>Service industries provide new challenges and opportunities</a:t>
            </a:r>
            <a:endParaRPr lang="en-GB" dirty="0">
              <a:ea typeface="ＭＳ Ｐゴシック" charset="0"/>
            </a:endParaRPr>
          </a:p>
          <a:p>
            <a:pPr>
              <a:lnSpc>
                <a:spcPct val="90000"/>
              </a:lnSpc>
              <a:defRPr/>
            </a:pPr>
            <a:r>
              <a:rPr lang="en-GB" dirty="0">
                <a:ea typeface="ＭＳ Ｐゴシック" charset="0"/>
              </a:rPr>
              <a:t>Competitive success related to intellectual assets and customer relations. </a:t>
            </a:r>
            <a:r>
              <a:rPr lang="en-GB" b="1" dirty="0">
                <a:ea typeface="ＭＳ Ｐゴシック" charset="0"/>
              </a:rPr>
              <a:t>Social media businesses</a:t>
            </a:r>
          </a:p>
          <a:p>
            <a:endParaRPr lang="en-GB" dirty="0"/>
          </a:p>
        </p:txBody>
      </p:sp>
      <p:sp>
        <p:nvSpPr>
          <p:cNvPr id="4" name="Footer Placeholder 3">
            <a:extLst>
              <a:ext uri="{FF2B5EF4-FFF2-40B4-BE49-F238E27FC236}">
                <a16:creationId xmlns:a16="http://schemas.microsoft.com/office/drawing/2014/main" id="{E7C80343-A5AB-4B01-BFA0-D0F4F0C2239C}"/>
              </a:ext>
            </a:extLst>
          </p:cNvPr>
          <p:cNvSpPr>
            <a:spLocks noGrp="1"/>
          </p:cNvSpPr>
          <p:nvPr>
            <p:ph type="ftr" sz="quarter" idx="3"/>
          </p:nvPr>
        </p:nvSpPr>
        <p:spPr/>
        <p:txBody>
          <a:bodyPr/>
          <a:lstStyle/>
          <a:p>
            <a:r>
              <a:rPr lang="en-US" dirty="0"/>
              <a:t>Seal &amp; Rohde Management Accounting 6</a:t>
            </a:r>
            <a:r>
              <a:rPr lang="en-US" baseline="30000" dirty="0"/>
              <a:t>th</a:t>
            </a:r>
            <a:r>
              <a:rPr lang="en-US" dirty="0"/>
              <a:t> edition © 2018</a:t>
            </a:r>
          </a:p>
        </p:txBody>
      </p:sp>
      <p:sp>
        <p:nvSpPr>
          <p:cNvPr id="5" name="Slide Number Placeholder 4">
            <a:extLst>
              <a:ext uri="{FF2B5EF4-FFF2-40B4-BE49-F238E27FC236}">
                <a16:creationId xmlns:a16="http://schemas.microsoft.com/office/drawing/2014/main" id="{EAFB374D-8400-4F64-A2CB-30D580653324}"/>
              </a:ext>
            </a:extLst>
          </p:cNvPr>
          <p:cNvSpPr>
            <a:spLocks noGrp="1"/>
          </p:cNvSpPr>
          <p:nvPr>
            <p:ph type="sldNum" sz="quarter" idx="4"/>
          </p:nvPr>
        </p:nvSpPr>
        <p:spPr/>
        <p:txBody>
          <a:bodyPr/>
          <a:lstStyle/>
          <a:p>
            <a:fld id="{40BFEAB2-FD83-41F2-9787-AD5D1A1760CD}" type="slidenum">
              <a:rPr lang="en-US" smtClean="0"/>
              <a:pPr/>
              <a:t>19</a:t>
            </a:fld>
            <a:endParaRPr lang="en-US" dirty="0"/>
          </a:p>
        </p:txBody>
      </p:sp>
    </p:spTree>
    <p:extLst>
      <p:ext uri="{BB962C8B-B14F-4D97-AF65-F5344CB8AC3E}">
        <p14:creationId xmlns:p14="http://schemas.microsoft.com/office/powerpoint/2010/main" val="1239484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B7C17-A918-4F53-8F00-FA8302100BBD}"/>
              </a:ext>
            </a:extLst>
          </p:cNvPr>
          <p:cNvSpPr>
            <a:spLocks noGrp="1"/>
          </p:cNvSpPr>
          <p:nvPr>
            <p:ph type="title"/>
          </p:nvPr>
        </p:nvSpPr>
        <p:spPr/>
        <p:txBody>
          <a:bodyPr/>
          <a:lstStyle/>
          <a:p>
            <a:r>
              <a:rPr lang="en-GB" sz="4000" dirty="0"/>
              <a:t>Increased importance of service industry and non-tangible assets</a:t>
            </a:r>
          </a:p>
        </p:txBody>
      </p:sp>
      <p:sp>
        <p:nvSpPr>
          <p:cNvPr id="3" name="Text Placeholder 2">
            <a:extLst>
              <a:ext uri="{FF2B5EF4-FFF2-40B4-BE49-F238E27FC236}">
                <a16:creationId xmlns:a16="http://schemas.microsoft.com/office/drawing/2014/main" id="{BEDCE085-4565-4A8E-879F-AD2546AC1A92}"/>
              </a:ext>
            </a:extLst>
          </p:cNvPr>
          <p:cNvSpPr>
            <a:spLocks noGrp="1"/>
          </p:cNvSpPr>
          <p:nvPr>
            <p:ph type="body" sz="quarter" idx="12"/>
          </p:nvPr>
        </p:nvSpPr>
        <p:spPr>
          <a:xfrm>
            <a:off x="1377532" y="1334467"/>
            <a:ext cx="9436936" cy="4189065"/>
          </a:xfrm>
        </p:spPr>
        <p:txBody>
          <a:bodyPr/>
          <a:lstStyle/>
          <a:p>
            <a:pPr>
              <a:spcBef>
                <a:spcPct val="20000"/>
              </a:spcBef>
              <a:defRPr/>
            </a:pPr>
            <a:r>
              <a:rPr lang="en-GB" sz="2800" dirty="0">
                <a:ea typeface="ＭＳ Ｐゴシック" charset="0"/>
              </a:rPr>
              <a:t>Service activities are subject to reorganization</a:t>
            </a:r>
          </a:p>
          <a:p>
            <a:pPr>
              <a:defRPr/>
            </a:pPr>
            <a:r>
              <a:rPr lang="en-GB" sz="2800" dirty="0">
                <a:ea typeface="ＭＳ Ｐゴシック" charset="0"/>
              </a:rPr>
              <a:t>Shared service centres </a:t>
            </a:r>
            <a:r>
              <a:rPr lang="en-GB" altLang="en-US" sz="2800" b="1" dirty="0"/>
              <a:t>–</a:t>
            </a:r>
            <a:r>
              <a:rPr lang="en-GB" sz="2800" dirty="0">
                <a:ea typeface="ＭＳ Ｐゴシック" charset="0"/>
              </a:rPr>
              <a:t> centralization of services such as accounting, customer service</a:t>
            </a:r>
            <a:endParaRPr lang="en-GB" altLang="zh-CN" sz="2800" dirty="0">
              <a:ea typeface="宋体" charset="0"/>
              <a:cs typeface="宋体" charset="0"/>
            </a:endParaRPr>
          </a:p>
          <a:p>
            <a:pPr>
              <a:defRPr/>
            </a:pPr>
            <a:r>
              <a:rPr lang="en-GB" sz="2800" dirty="0">
                <a:ea typeface="ＭＳ Ｐゴシック" charset="0"/>
              </a:rPr>
              <a:t>Increased use of </a:t>
            </a:r>
            <a:r>
              <a:rPr lang="en-GB" sz="2800" dirty="0">
                <a:highlight>
                  <a:srgbClr val="FFFF00"/>
                </a:highlight>
                <a:ea typeface="ＭＳ Ｐゴシック" charset="0"/>
              </a:rPr>
              <a:t>outsourcing</a:t>
            </a:r>
            <a:r>
              <a:rPr lang="en-GB" sz="2800" dirty="0">
                <a:ea typeface="ＭＳ Ｐゴシック" charset="0"/>
              </a:rPr>
              <a:t> – payroll, HR and finance</a:t>
            </a:r>
          </a:p>
          <a:p>
            <a:pPr>
              <a:spcBef>
                <a:spcPct val="20000"/>
              </a:spcBef>
              <a:defRPr/>
            </a:pPr>
            <a:r>
              <a:rPr lang="en-GB" sz="2800" dirty="0">
                <a:ea typeface="ＭＳ Ｐゴシック" charset="0"/>
              </a:rPr>
              <a:t>Changes in Public Sector Management</a:t>
            </a:r>
            <a:endParaRPr lang="en-GB" sz="2800" dirty="0">
              <a:ea typeface="宋体" charset="0"/>
              <a:cs typeface="宋体" charset="0"/>
            </a:endParaRPr>
          </a:p>
          <a:p>
            <a:pPr>
              <a:defRPr/>
            </a:pPr>
            <a:r>
              <a:rPr lang="en-US" altLang="zh-CN" sz="2800" dirty="0">
                <a:ea typeface="宋体" charset="0"/>
                <a:cs typeface="宋体" charset="0"/>
              </a:rPr>
              <a:t>Governments demand new measures of performance in the public sector (NPM - financial control, value for money, increasing efficiency)</a:t>
            </a:r>
            <a:endParaRPr lang="en-GB" sz="2800" dirty="0">
              <a:ea typeface="ＭＳ Ｐゴシック" charset="0"/>
            </a:endParaRPr>
          </a:p>
          <a:p>
            <a:endParaRPr lang="en-GB" dirty="0"/>
          </a:p>
          <a:p>
            <a:endParaRPr lang="en-GB" dirty="0"/>
          </a:p>
        </p:txBody>
      </p:sp>
      <p:sp>
        <p:nvSpPr>
          <p:cNvPr id="4" name="Footer Placeholder 3">
            <a:extLst>
              <a:ext uri="{FF2B5EF4-FFF2-40B4-BE49-F238E27FC236}">
                <a16:creationId xmlns:a16="http://schemas.microsoft.com/office/drawing/2014/main" id="{4FD853F9-75C9-48CA-9A1E-FF555F45B277}"/>
              </a:ext>
            </a:extLst>
          </p:cNvPr>
          <p:cNvSpPr>
            <a:spLocks noGrp="1"/>
          </p:cNvSpPr>
          <p:nvPr>
            <p:ph type="ftr" sz="quarter" idx="3"/>
          </p:nvPr>
        </p:nvSpPr>
        <p:spPr/>
        <p:txBody>
          <a:bodyPr/>
          <a:lstStyle/>
          <a:p>
            <a:r>
              <a:rPr lang="en-US" dirty="0"/>
              <a:t>Seal &amp; Rohde Management Accounting 6</a:t>
            </a:r>
            <a:r>
              <a:rPr lang="en-US" baseline="30000" dirty="0"/>
              <a:t>th</a:t>
            </a:r>
            <a:r>
              <a:rPr lang="en-US" dirty="0"/>
              <a:t> edition © 2018</a:t>
            </a:r>
          </a:p>
        </p:txBody>
      </p:sp>
      <p:sp>
        <p:nvSpPr>
          <p:cNvPr id="5" name="Slide Number Placeholder 4">
            <a:extLst>
              <a:ext uri="{FF2B5EF4-FFF2-40B4-BE49-F238E27FC236}">
                <a16:creationId xmlns:a16="http://schemas.microsoft.com/office/drawing/2014/main" id="{652A72F9-63F1-4E71-9BAE-040AE39AE668}"/>
              </a:ext>
            </a:extLst>
          </p:cNvPr>
          <p:cNvSpPr>
            <a:spLocks noGrp="1"/>
          </p:cNvSpPr>
          <p:nvPr>
            <p:ph type="sldNum" sz="quarter" idx="4"/>
          </p:nvPr>
        </p:nvSpPr>
        <p:spPr/>
        <p:txBody>
          <a:bodyPr/>
          <a:lstStyle/>
          <a:p>
            <a:fld id="{40BFEAB2-FD83-41F2-9787-AD5D1A1760CD}" type="slidenum">
              <a:rPr lang="en-US" smtClean="0"/>
              <a:pPr/>
              <a:t>20</a:t>
            </a:fld>
            <a:endParaRPr lang="en-US" dirty="0"/>
          </a:p>
        </p:txBody>
      </p:sp>
    </p:spTree>
    <p:extLst>
      <p:ext uri="{BB962C8B-B14F-4D97-AF65-F5344CB8AC3E}">
        <p14:creationId xmlns:p14="http://schemas.microsoft.com/office/powerpoint/2010/main" val="18421596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AD032-7581-4933-BED7-B00591506EC6}"/>
              </a:ext>
            </a:extLst>
          </p:cNvPr>
          <p:cNvSpPr>
            <a:spLocks noGrp="1"/>
          </p:cNvSpPr>
          <p:nvPr>
            <p:ph type="title"/>
          </p:nvPr>
        </p:nvSpPr>
        <p:spPr>
          <a:xfrm>
            <a:off x="1445823" y="342392"/>
            <a:ext cx="9300353" cy="822960"/>
          </a:xfrm>
        </p:spPr>
        <p:txBody>
          <a:bodyPr/>
          <a:lstStyle/>
          <a:p>
            <a:r>
              <a:rPr lang="en-GB" sz="4000" dirty="0"/>
              <a:t>Value Management and Environmental Sustainability</a:t>
            </a:r>
          </a:p>
        </p:txBody>
      </p:sp>
      <p:sp>
        <p:nvSpPr>
          <p:cNvPr id="3" name="Text Placeholder 2">
            <a:extLst>
              <a:ext uri="{FF2B5EF4-FFF2-40B4-BE49-F238E27FC236}">
                <a16:creationId xmlns:a16="http://schemas.microsoft.com/office/drawing/2014/main" id="{932DF992-959A-4705-AFEF-5C2CB8B97731}"/>
              </a:ext>
            </a:extLst>
          </p:cNvPr>
          <p:cNvSpPr>
            <a:spLocks noGrp="1"/>
          </p:cNvSpPr>
          <p:nvPr>
            <p:ph type="body" sz="quarter" idx="12"/>
          </p:nvPr>
        </p:nvSpPr>
        <p:spPr>
          <a:xfrm>
            <a:off x="335360" y="1276350"/>
            <a:ext cx="10873208" cy="4312890"/>
          </a:xfrm>
        </p:spPr>
        <p:txBody>
          <a:bodyPr/>
          <a:lstStyle/>
          <a:p>
            <a:pPr>
              <a:lnSpc>
                <a:spcPct val="80000"/>
              </a:lnSpc>
            </a:pPr>
            <a:r>
              <a:rPr lang="en-US" altLang="zh-CN" dirty="0">
                <a:ea typeface="SimSun" panose="02010600030101010101" pitchFamily="2" charset="-122"/>
              </a:rPr>
              <a:t>Managing for value</a:t>
            </a:r>
          </a:p>
          <a:p>
            <a:pPr lvl="1">
              <a:lnSpc>
                <a:spcPct val="80000"/>
              </a:lnSpc>
            </a:pPr>
            <a:r>
              <a:rPr lang="en-US" altLang="zh-CN" dirty="0">
                <a:ea typeface="SimSun" panose="02010600030101010101" pitchFamily="2" charset="-122"/>
              </a:rPr>
              <a:t>Awareness of shareholders value</a:t>
            </a:r>
          </a:p>
          <a:p>
            <a:pPr lvl="1">
              <a:lnSpc>
                <a:spcPct val="80000"/>
              </a:lnSpc>
            </a:pPr>
            <a:r>
              <a:rPr lang="en-US" altLang="zh-CN" dirty="0">
                <a:ea typeface="SimSun" panose="02010600030101010101" pitchFamily="2" charset="-122"/>
              </a:rPr>
              <a:t>Shareholder's value and customer value </a:t>
            </a:r>
          </a:p>
          <a:p>
            <a:pPr lvl="1">
              <a:lnSpc>
                <a:spcPct val="80000"/>
              </a:lnSpc>
            </a:pPr>
            <a:r>
              <a:rPr lang="en-US" altLang="zh-CN" dirty="0">
                <a:ea typeface="SimSun" panose="02010600030101010101" pitchFamily="2" charset="-122"/>
              </a:rPr>
              <a:t>Understanding the cause-and-effect relationship – </a:t>
            </a:r>
            <a:r>
              <a:rPr lang="en-US" altLang="zh-CN" b="1" dirty="0">
                <a:highlight>
                  <a:srgbClr val="FFFF00"/>
                </a:highlight>
                <a:ea typeface="SimSun" panose="02010600030101010101" pitchFamily="2" charset="-122"/>
              </a:rPr>
              <a:t>If customers are happy, shareholders are happy.</a:t>
            </a:r>
          </a:p>
          <a:p>
            <a:pPr lvl="1">
              <a:lnSpc>
                <a:spcPct val="80000"/>
              </a:lnSpc>
            </a:pPr>
            <a:endParaRPr lang="en-US" altLang="zh-CN" dirty="0">
              <a:ea typeface="SimSun" panose="02010600030101010101" pitchFamily="2" charset="-122"/>
            </a:endParaRPr>
          </a:p>
          <a:p>
            <a:pPr>
              <a:lnSpc>
                <a:spcPct val="80000"/>
              </a:lnSpc>
            </a:pPr>
            <a:r>
              <a:rPr lang="en-GB" altLang="en-US" sz="2400" dirty="0"/>
              <a:t>Managing for environmental sustainability</a:t>
            </a:r>
            <a:endParaRPr lang="en-US" altLang="zh-CN" dirty="0">
              <a:ea typeface="SimSun" panose="02010600030101010101" pitchFamily="2" charset="-122"/>
            </a:endParaRPr>
          </a:p>
          <a:p>
            <a:pPr lvl="1">
              <a:lnSpc>
                <a:spcPct val="80000"/>
              </a:lnSpc>
            </a:pPr>
            <a:r>
              <a:rPr lang="en-US" altLang="zh-CN" dirty="0">
                <a:ea typeface="SimSun" panose="02010600030101010101" pitchFamily="2" charset="-122"/>
              </a:rPr>
              <a:t>Understanding environmental sustainability issues</a:t>
            </a:r>
          </a:p>
          <a:p>
            <a:pPr lvl="1">
              <a:lnSpc>
                <a:spcPct val="80000"/>
              </a:lnSpc>
            </a:pPr>
            <a:r>
              <a:rPr lang="en-US" altLang="zh-CN" dirty="0">
                <a:ea typeface="SimSun" panose="02010600030101010101" pitchFamily="2" charset="-122"/>
              </a:rPr>
              <a:t>Understanding the three motives of environmental sustainability as; </a:t>
            </a:r>
            <a:r>
              <a:rPr lang="en-GB" altLang="en-US" dirty="0"/>
              <a:t>compliance motive, eco-efficiency motive and strategic motive</a:t>
            </a:r>
          </a:p>
          <a:p>
            <a:endParaRPr lang="en-GB" dirty="0"/>
          </a:p>
          <a:p>
            <a:endParaRPr lang="en-GB" dirty="0"/>
          </a:p>
        </p:txBody>
      </p:sp>
      <p:sp>
        <p:nvSpPr>
          <p:cNvPr id="4" name="Footer Placeholder 3">
            <a:extLst>
              <a:ext uri="{FF2B5EF4-FFF2-40B4-BE49-F238E27FC236}">
                <a16:creationId xmlns:a16="http://schemas.microsoft.com/office/drawing/2014/main" id="{8BCD8FEF-27C0-404E-8863-A0C426A7FBA2}"/>
              </a:ext>
            </a:extLst>
          </p:cNvPr>
          <p:cNvSpPr>
            <a:spLocks noGrp="1"/>
          </p:cNvSpPr>
          <p:nvPr>
            <p:ph type="ftr" sz="quarter" idx="3"/>
          </p:nvPr>
        </p:nvSpPr>
        <p:spPr/>
        <p:txBody>
          <a:bodyPr/>
          <a:lstStyle/>
          <a:p>
            <a:r>
              <a:rPr lang="en-US" dirty="0"/>
              <a:t>Seal &amp; Rohde Management Accounting 6</a:t>
            </a:r>
            <a:r>
              <a:rPr lang="en-US" baseline="30000" dirty="0"/>
              <a:t>th</a:t>
            </a:r>
            <a:r>
              <a:rPr lang="en-US" dirty="0"/>
              <a:t> edition © 2018</a:t>
            </a:r>
          </a:p>
        </p:txBody>
      </p:sp>
      <p:sp>
        <p:nvSpPr>
          <p:cNvPr id="5" name="Slide Number Placeholder 4">
            <a:extLst>
              <a:ext uri="{FF2B5EF4-FFF2-40B4-BE49-F238E27FC236}">
                <a16:creationId xmlns:a16="http://schemas.microsoft.com/office/drawing/2014/main" id="{9F5C4A89-03CA-4593-8CF1-8B751ECDAA85}"/>
              </a:ext>
            </a:extLst>
          </p:cNvPr>
          <p:cNvSpPr>
            <a:spLocks noGrp="1"/>
          </p:cNvSpPr>
          <p:nvPr>
            <p:ph type="sldNum" sz="quarter" idx="4"/>
          </p:nvPr>
        </p:nvSpPr>
        <p:spPr/>
        <p:txBody>
          <a:bodyPr/>
          <a:lstStyle/>
          <a:p>
            <a:fld id="{40BFEAB2-FD83-41F2-9787-AD5D1A1760CD}" type="slidenum">
              <a:rPr lang="en-US" smtClean="0"/>
              <a:pPr/>
              <a:t>21</a:t>
            </a:fld>
            <a:endParaRPr lang="en-US" dirty="0"/>
          </a:p>
        </p:txBody>
      </p:sp>
    </p:spTree>
    <p:extLst>
      <p:ext uri="{BB962C8B-B14F-4D97-AF65-F5344CB8AC3E}">
        <p14:creationId xmlns:p14="http://schemas.microsoft.com/office/powerpoint/2010/main" val="14760886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CE18C-CAD2-40EB-9686-30855765CB9C}"/>
              </a:ext>
            </a:extLst>
          </p:cNvPr>
          <p:cNvSpPr>
            <a:spLocks noGrp="1"/>
          </p:cNvSpPr>
          <p:nvPr>
            <p:ph type="title"/>
          </p:nvPr>
        </p:nvSpPr>
        <p:spPr/>
        <p:txBody>
          <a:bodyPr/>
          <a:lstStyle/>
          <a:p>
            <a:r>
              <a:rPr lang="en-GB" sz="4000" dirty="0"/>
              <a:t>Emphasis on Corporate Governance and Business Ethics</a:t>
            </a:r>
          </a:p>
        </p:txBody>
      </p:sp>
      <p:sp>
        <p:nvSpPr>
          <p:cNvPr id="3" name="Text Placeholder 2">
            <a:extLst>
              <a:ext uri="{FF2B5EF4-FFF2-40B4-BE49-F238E27FC236}">
                <a16:creationId xmlns:a16="http://schemas.microsoft.com/office/drawing/2014/main" id="{6C0C668E-66C2-42F6-89E4-C71D2C3AF936}"/>
              </a:ext>
            </a:extLst>
          </p:cNvPr>
          <p:cNvSpPr>
            <a:spLocks noGrp="1"/>
          </p:cNvSpPr>
          <p:nvPr>
            <p:ph type="body" sz="quarter" idx="12"/>
          </p:nvPr>
        </p:nvSpPr>
        <p:spPr>
          <a:xfrm>
            <a:off x="789233" y="1268186"/>
            <a:ext cx="10301032" cy="4707890"/>
          </a:xfrm>
        </p:spPr>
        <p:txBody>
          <a:bodyPr/>
          <a:lstStyle/>
          <a:p>
            <a:pPr>
              <a:lnSpc>
                <a:spcPct val="90000"/>
              </a:lnSpc>
              <a:spcBef>
                <a:spcPct val="50000"/>
              </a:spcBef>
            </a:pPr>
            <a:r>
              <a:rPr lang="en-US" altLang="zh-CN" sz="2800" dirty="0">
                <a:solidFill>
                  <a:schemeClr val="tx1"/>
                </a:solidFill>
                <a:ea typeface="SimSun" panose="02010600030101010101" pitchFamily="2" charset="-122"/>
              </a:rPr>
              <a:t>Corporate governance and the consequences of corporate governance failure.</a:t>
            </a:r>
          </a:p>
          <a:p>
            <a:pPr>
              <a:lnSpc>
                <a:spcPct val="90000"/>
              </a:lnSpc>
              <a:spcBef>
                <a:spcPct val="50000"/>
              </a:spcBef>
            </a:pPr>
            <a:r>
              <a:rPr lang="en-US" altLang="zh-CN" sz="2800" dirty="0">
                <a:solidFill>
                  <a:schemeClr val="tx1"/>
                </a:solidFill>
                <a:ea typeface="SimSun" panose="02010600030101010101" pitchFamily="2" charset="-122"/>
              </a:rPr>
              <a:t>Understanding technical competence and adherence to a code of ethics as the two parts of professionalism.</a:t>
            </a:r>
          </a:p>
          <a:p>
            <a:pPr>
              <a:lnSpc>
                <a:spcPct val="50000"/>
              </a:lnSpc>
              <a:spcBef>
                <a:spcPct val="0"/>
              </a:spcBef>
            </a:pPr>
            <a:endParaRPr lang="en-US" altLang="zh-CN" sz="2800" dirty="0">
              <a:solidFill>
                <a:schemeClr val="tx1"/>
              </a:solidFill>
              <a:ea typeface="SimSun" panose="02010600030101010101" pitchFamily="2" charset="-122"/>
            </a:endParaRPr>
          </a:p>
          <a:p>
            <a:pPr>
              <a:lnSpc>
                <a:spcPct val="90000"/>
              </a:lnSpc>
              <a:spcBef>
                <a:spcPct val="50000"/>
              </a:spcBef>
            </a:pPr>
            <a:r>
              <a:rPr lang="en-US" altLang="zh-CN" sz="2800" dirty="0">
                <a:solidFill>
                  <a:schemeClr val="tx1"/>
                </a:solidFill>
                <a:ea typeface="SimSun" panose="02010600030101010101" pitchFamily="2" charset="-122"/>
              </a:rPr>
              <a:t>Many companies and professional organizations, such as the Chartered Institute of Management Accountants (CIMA), have written codes of ethics which serve as guides for employees. </a:t>
            </a:r>
          </a:p>
          <a:p>
            <a:endParaRPr lang="en-GB" sz="2800" dirty="0"/>
          </a:p>
          <a:p>
            <a:endParaRPr lang="en-GB" dirty="0"/>
          </a:p>
        </p:txBody>
      </p:sp>
      <p:sp>
        <p:nvSpPr>
          <p:cNvPr id="4" name="Footer Placeholder 3">
            <a:extLst>
              <a:ext uri="{FF2B5EF4-FFF2-40B4-BE49-F238E27FC236}">
                <a16:creationId xmlns:a16="http://schemas.microsoft.com/office/drawing/2014/main" id="{19126E4A-2351-4C27-A692-71343CCF1E9B}"/>
              </a:ext>
            </a:extLst>
          </p:cNvPr>
          <p:cNvSpPr>
            <a:spLocks noGrp="1"/>
          </p:cNvSpPr>
          <p:nvPr>
            <p:ph type="ftr" sz="quarter" idx="3"/>
          </p:nvPr>
        </p:nvSpPr>
        <p:spPr/>
        <p:txBody>
          <a:bodyPr/>
          <a:lstStyle/>
          <a:p>
            <a:r>
              <a:rPr lang="en-US" dirty="0"/>
              <a:t>Seal &amp; Rohde Management Accounting 6</a:t>
            </a:r>
            <a:r>
              <a:rPr lang="en-US" baseline="30000" dirty="0"/>
              <a:t>th</a:t>
            </a:r>
            <a:r>
              <a:rPr lang="en-US" dirty="0"/>
              <a:t> edition © 2018</a:t>
            </a:r>
          </a:p>
        </p:txBody>
      </p:sp>
      <p:sp>
        <p:nvSpPr>
          <p:cNvPr id="5" name="Slide Number Placeholder 4">
            <a:extLst>
              <a:ext uri="{FF2B5EF4-FFF2-40B4-BE49-F238E27FC236}">
                <a16:creationId xmlns:a16="http://schemas.microsoft.com/office/drawing/2014/main" id="{7FFBFA23-DFEE-4704-B164-03E2A3B5F69D}"/>
              </a:ext>
            </a:extLst>
          </p:cNvPr>
          <p:cNvSpPr>
            <a:spLocks noGrp="1"/>
          </p:cNvSpPr>
          <p:nvPr>
            <p:ph type="sldNum" sz="quarter" idx="4"/>
          </p:nvPr>
        </p:nvSpPr>
        <p:spPr/>
        <p:txBody>
          <a:bodyPr/>
          <a:lstStyle/>
          <a:p>
            <a:fld id="{40BFEAB2-FD83-41F2-9787-AD5D1A1760CD}" type="slidenum">
              <a:rPr lang="en-US" smtClean="0"/>
              <a:pPr/>
              <a:t>22</a:t>
            </a:fld>
            <a:endParaRPr lang="en-US" dirty="0"/>
          </a:p>
        </p:txBody>
      </p:sp>
    </p:spTree>
    <p:extLst>
      <p:ext uri="{BB962C8B-B14F-4D97-AF65-F5344CB8AC3E}">
        <p14:creationId xmlns:p14="http://schemas.microsoft.com/office/powerpoint/2010/main" val="29466047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DCDFB-923F-4F0C-91A4-6615AD5BC1DC}"/>
              </a:ext>
            </a:extLst>
          </p:cNvPr>
          <p:cNvSpPr>
            <a:spLocks noGrp="1"/>
          </p:cNvSpPr>
          <p:nvPr>
            <p:ph type="title"/>
          </p:nvPr>
        </p:nvSpPr>
        <p:spPr/>
        <p:txBody>
          <a:bodyPr/>
          <a:lstStyle/>
          <a:p>
            <a:r>
              <a:rPr lang="en-GB" sz="3200" dirty="0"/>
              <a:t>The Diverse Roles of Management Accountants within Large Corporations </a:t>
            </a:r>
          </a:p>
        </p:txBody>
      </p:sp>
      <p:sp>
        <p:nvSpPr>
          <p:cNvPr id="4" name="Footer Placeholder 3">
            <a:extLst>
              <a:ext uri="{FF2B5EF4-FFF2-40B4-BE49-F238E27FC236}">
                <a16:creationId xmlns:a16="http://schemas.microsoft.com/office/drawing/2014/main" id="{AA764E20-04C6-47BB-B96C-6EF27C6B373E}"/>
              </a:ext>
            </a:extLst>
          </p:cNvPr>
          <p:cNvSpPr>
            <a:spLocks noGrp="1"/>
          </p:cNvSpPr>
          <p:nvPr>
            <p:ph type="ftr" sz="quarter" idx="3"/>
          </p:nvPr>
        </p:nvSpPr>
        <p:spPr/>
        <p:txBody>
          <a:bodyPr/>
          <a:lstStyle/>
          <a:p>
            <a:r>
              <a:rPr lang="en-US" dirty="0"/>
              <a:t>Seal &amp; Rohde Management Accounting 6</a:t>
            </a:r>
            <a:r>
              <a:rPr lang="en-US" baseline="30000" dirty="0"/>
              <a:t>th</a:t>
            </a:r>
            <a:r>
              <a:rPr lang="en-US" dirty="0"/>
              <a:t> edition © 2018</a:t>
            </a:r>
          </a:p>
        </p:txBody>
      </p:sp>
      <p:sp>
        <p:nvSpPr>
          <p:cNvPr id="5" name="Slide Number Placeholder 4">
            <a:extLst>
              <a:ext uri="{FF2B5EF4-FFF2-40B4-BE49-F238E27FC236}">
                <a16:creationId xmlns:a16="http://schemas.microsoft.com/office/drawing/2014/main" id="{03CFC9D2-917F-4144-AD74-CAAABB0DC26B}"/>
              </a:ext>
            </a:extLst>
          </p:cNvPr>
          <p:cNvSpPr>
            <a:spLocks noGrp="1"/>
          </p:cNvSpPr>
          <p:nvPr>
            <p:ph type="sldNum" sz="quarter" idx="4"/>
          </p:nvPr>
        </p:nvSpPr>
        <p:spPr/>
        <p:txBody>
          <a:bodyPr/>
          <a:lstStyle/>
          <a:p>
            <a:fld id="{40BFEAB2-FD83-41F2-9787-AD5D1A1760CD}" type="slidenum">
              <a:rPr lang="en-US" smtClean="0"/>
              <a:pPr/>
              <a:t>23</a:t>
            </a:fld>
            <a:endParaRPr lang="en-US" dirty="0"/>
          </a:p>
        </p:txBody>
      </p:sp>
      <p:pic>
        <p:nvPicPr>
          <p:cNvPr id="8" name="Picture 7">
            <a:extLst>
              <a:ext uri="{FF2B5EF4-FFF2-40B4-BE49-F238E27FC236}">
                <a16:creationId xmlns:a16="http://schemas.microsoft.com/office/drawing/2014/main" id="{EA7EE83C-906F-4AB5-AD7B-CDE2D5AC53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79576" y="1097281"/>
            <a:ext cx="6552728" cy="4588555"/>
          </a:xfrm>
          <a:prstGeom prst="rect">
            <a:avLst/>
          </a:prstGeom>
        </p:spPr>
      </p:pic>
    </p:spTree>
    <p:extLst>
      <p:ext uri="{BB962C8B-B14F-4D97-AF65-F5344CB8AC3E}">
        <p14:creationId xmlns:p14="http://schemas.microsoft.com/office/powerpoint/2010/main" val="42049398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00C43-CAC6-9744-8562-C8D083962448}"/>
              </a:ext>
            </a:extLst>
          </p:cNvPr>
          <p:cNvSpPr>
            <a:spLocks noGrp="1"/>
          </p:cNvSpPr>
          <p:nvPr>
            <p:ph type="title"/>
          </p:nvPr>
        </p:nvSpPr>
        <p:spPr/>
        <p:txBody>
          <a:bodyPr/>
          <a:lstStyle/>
          <a:p>
            <a:r>
              <a:rPr lang="en-US" dirty="0"/>
              <a:t>References</a:t>
            </a:r>
          </a:p>
        </p:txBody>
      </p:sp>
      <p:sp>
        <p:nvSpPr>
          <p:cNvPr id="3" name="Text Placeholder 2">
            <a:extLst>
              <a:ext uri="{FF2B5EF4-FFF2-40B4-BE49-F238E27FC236}">
                <a16:creationId xmlns:a16="http://schemas.microsoft.com/office/drawing/2014/main" id="{2A4EC078-069F-D74E-A11E-E0F2772078DB}"/>
              </a:ext>
            </a:extLst>
          </p:cNvPr>
          <p:cNvSpPr>
            <a:spLocks noGrp="1"/>
          </p:cNvSpPr>
          <p:nvPr>
            <p:ph type="body" sz="quarter" idx="12"/>
          </p:nvPr>
        </p:nvSpPr>
        <p:spPr>
          <a:xfrm>
            <a:off x="476250" y="1280160"/>
            <a:ext cx="10588302" cy="4309080"/>
          </a:xfrm>
        </p:spPr>
        <p:txBody>
          <a:bodyPr/>
          <a:lstStyle/>
          <a:p>
            <a:r>
              <a:rPr lang="en-US" dirty="0"/>
              <a:t>Rhode, S. and Garrison, N. (2019) Management Accounting. Sixth edition. London, England: McGraw Hill </a:t>
            </a:r>
          </a:p>
          <a:p>
            <a:r>
              <a:rPr lang="en-GB" dirty="0"/>
              <a:t>KnowledgEquity – Support for CPA (2016) Understanding value and its relevance to management accounting. Available at: </a:t>
            </a:r>
            <a:r>
              <a:rPr lang="en-GB" dirty="0">
                <a:hlinkClick r:id="rId2"/>
              </a:rPr>
              <a:t>https://youtu.be/u1dim7U1VRs</a:t>
            </a:r>
            <a:r>
              <a:rPr lang="en-GB" dirty="0"/>
              <a:t> (Accessed: 8</a:t>
            </a:r>
            <a:r>
              <a:rPr lang="en-GB" baseline="30000" dirty="0"/>
              <a:t>th</a:t>
            </a:r>
            <a:r>
              <a:rPr lang="en-GB" dirty="0"/>
              <a:t> Feb 2021)</a:t>
            </a:r>
          </a:p>
          <a:p>
            <a:endParaRPr lang="en-US" dirty="0"/>
          </a:p>
          <a:p>
            <a:endParaRPr lang="en-US" dirty="0"/>
          </a:p>
        </p:txBody>
      </p:sp>
      <p:sp>
        <p:nvSpPr>
          <p:cNvPr id="4" name="Slide Number Placeholder 3">
            <a:extLst>
              <a:ext uri="{FF2B5EF4-FFF2-40B4-BE49-F238E27FC236}">
                <a16:creationId xmlns:a16="http://schemas.microsoft.com/office/drawing/2014/main" id="{D439F018-8A05-5F4D-9CC9-AFCE700015F9}"/>
              </a:ext>
            </a:extLst>
          </p:cNvPr>
          <p:cNvSpPr>
            <a:spLocks noGrp="1"/>
          </p:cNvSpPr>
          <p:nvPr>
            <p:ph type="sldNum" sz="quarter" idx="4"/>
          </p:nvPr>
        </p:nvSpPr>
        <p:spPr/>
        <p:txBody>
          <a:bodyPr/>
          <a:lstStyle/>
          <a:p>
            <a:fld id="{40BFEAB2-FD83-41F2-9787-AD5D1A1760CD}" type="slidenum">
              <a:rPr lang="en-US" smtClean="0"/>
              <a:pPr/>
              <a:t>24</a:t>
            </a:fld>
            <a:endParaRPr lang="en-US" dirty="0"/>
          </a:p>
        </p:txBody>
      </p:sp>
    </p:spTree>
    <p:extLst>
      <p:ext uri="{BB962C8B-B14F-4D97-AF65-F5344CB8AC3E}">
        <p14:creationId xmlns:p14="http://schemas.microsoft.com/office/powerpoint/2010/main" val="214534193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1040</Words>
  <Application>Microsoft Office PowerPoint</Application>
  <PresentationFormat>Widescreen</PresentationFormat>
  <Paragraphs>154</Paragraphs>
  <Slides>24</Slides>
  <Notes>0</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24</vt:i4>
      </vt:variant>
    </vt:vector>
  </HeadingPairs>
  <TitlesOfParts>
    <vt:vector size="34" baseType="lpstr">
      <vt:lpstr>MS PGothic</vt:lpstr>
      <vt:lpstr>MS PGothic</vt:lpstr>
      <vt:lpstr>Myriad Pro</vt:lpstr>
      <vt:lpstr>SimSun</vt:lpstr>
      <vt:lpstr>SimSun</vt:lpstr>
      <vt:lpstr>Arial</vt:lpstr>
      <vt:lpstr>Times New Roman</vt:lpstr>
      <vt:lpstr>Verdana</vt:lpstr>
      <vt:lpstr>20140311PresentationUWTSDTemplate</vt:lpstr>
      <vt:lpstr>Worksheet</vt:lpstr>
      <vt:lpstr>﻿LCBB5010</vt:lpstr>
      <vt:lpstr>Attendance Policy </vt:lpstr>
      <vt:lpstr>Attendance Policy </vt:lpstr>
      <vt:lpstr>Learning Outcomes; by the end of this session, you should be able to: </vt:lpstr>
      <vt:lpstr>Management Accounting </vt:lpstr>
      <vt:lpstr>Components of management accounting</vt:lpstr>
      <vt:lpstr>Components of management accounting</vt:lpstr>
      <vt:lpstr>Management Accounting and Financial Accounting</vt:lpstr>
      <vt:lpstr>Work of Management</vt:lpstr>
      <vt:lpstr>Planning and Control Cycle</vt:lpstr>
      <vt:lpstr>Examples of Management Decisions</vt:lpstr>
      <vt:lpstr>Differences Between Financial and Management Accounting</vt:lpstr>
      <vt:lpstr>Basic Organizational Structure</vt:lpstr>
      <vt:lpstr>Organization Chart</vt:lpstr>
      <vt:lpstr>Expanding Role of Management Accounting</vt:lpstr>
      <vt:lpstr>Globalization and International Competition</vt:lpstr>
      <vt:lpstr>The Changing Business Environment</vt:lpstr>
      <vt:lpstr>The Changing Business Environment</vt:lpstr>
      <vt:lpstr>Increased importance of service industry and non-tangible assets</vt:lpstr>
      <vt:lpstr>Increased importance of service industry and non-tangible assets</vt:lpstr>
      <vt:lpstr>Value Management and Environmental Sustainability</vt:lpstr>
      <vt:lpstr>Emphasis on Corporate Governance and Business Ethics</vt:lpstr>
      <vt:lpstr>The Diverse Roles of Management Accountants within Large Corporations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LCBB5002</dc:title>
  <dc:creator>Winifred Soribe</dc:creator>
  <cp:lastModifiedBy>Patrick Yeboah</cp:lastModifiedBy>
  <cp:revision>19</cp:revision>
  <dcterms:created xsi:type="dcterms:W3CDTF">2020-06-14T17:29:46Z</dcterms:created>
  <dcterms:modified xsi:type="dcterms:W3CDTF">2026-05-12T21:02:37Z</dcterms:modified>
</cp:coreProperties>
</file>