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DE5EC4-099E-486E-B43E-E1ADC9C91731}" v="9" dt="2023-09-18T09:06:39.7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8" autoAdjust="0"/>
    <p:restoredTop sz="94660"/>
  </p:normalViewPr>
  <p:slideViewPr>
    <p:cSldViewPr snapToGrid="0">
      <p:cViewPr>
        <p:scale>
          <a:sx n="96" d="100"/>
          <a:sy n="96" d="100"/>
        </p:scale>
        <p:origin x="-100" y="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04/03/2024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04/03/2024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04/03/2024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04/03/2024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04/03/2024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04/03/2024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04/03/2024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04/03/2024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04/03/2024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04/03/2024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04/03/2024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04/03/2024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BMTP5017</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984141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International Travel Operations </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11226407"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Air &amp; Travel Rights &amp; Compensation</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0DFA0FD-AB28-4B25-B870-4D2BBC35B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on tarmac">
            <a:extLst>
              <a:ext uri="{FF2B5EF4-FFF2-40B4-BE49-F238E27FC236}">
                <a16:creationId xmlns:a16="http://schemas.microsoft.com/office/drawing/2014/main" id="{F57335A4-DD51-73EC-5329-0470DA8C68BE}"/>
              </a:ext>
            </a:extLst>
          </p:cNvPr>
          <p:cNvPicPr>
            <a:picLocks noChangeAspect="1"/>
          </p:cNvPicPr>
          <p:nvPr/>
        </p:nvPicPr>
        <p:blipFill rotWithShape="1">
          <a:blip r:embed="rId2">
            <a:alphaModFix/>
          </a:blip>
          <a:srcRect l="31773" r="5991" b="-1"/>
          <a:stretch/>
        </p:blipFill>
        <p:spPr>
          <a:xfrm>
            <a:off x="5833976" y="10"/>
            <a:ext cx="6394152" cy="6857990"/>
          </a:xfrm>
          <a:prstGeom prst="rect">
            <a:avLst/>
          </a:prstGeom>
        </p:spPr>
      </p:pic>
      <p:grpSp>
        <p:nvGrpSpPr>
          <p:cNvPr id="16" name="Group 15">
            <a:extLst>
              <a:ext uri="{FF2B5EF4-FFF2-40B4-BE49-F238E27FC236}">
                <a16:creationId xmlns:a16="http://schemas.microsoft.com/office/drawing/2014/main" id="{0D628DFB-9CD1-4E2B-8B44-9FDF7E80F6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79564" y="0"/>
            <a:ext cx="6648564" cy="6858000"/>
            <a:chOff x="5705128" y="0"/>
            <a:chExt cx="6648564" cy="6858000"/>
          </a:xfrm>
        </p:grpSpPr>
        <p:sp>
          <p:nvSpPr>
            <p:cNvPr id="17" name="Freeform: Shape 16">
              <a:extLst>
                <a:ext uri="{FF2B5EF4-FFF2-40B4-BE49-F238E27FC236}">
                  <a16:creationId xmlns:a16="http://schemas.microsoft.com/office/drawing/2014/main" id="{4CB07514-66C4-498E-85FA-6CCDFB2531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8018" y="0"/>
              <a:ext cx="6485674" cy="6858000"/>
            </a:xfrm>
            <a:custGeom>
              <a:avLst/>
              <a:gdLst>
                <a:gd name="connsiteX0" fmla="*/ 1720317 w 6237794"/>
                <a:gd name="connsiteY0" fmla="*/ 0 h 6858000"/>
                <a:gd name="connsiteX1" fmla="*/ 2433560 w 6237794"/>
                <a:gd name="connsiteY1" fmla="*/ 0 h 6858000"/>
                <a:gd name="connsiteX2" fmla="*/ 2351473 w 6237794"/>
                <a:gd name="connsiteY2" fmla="*/ 41605 h 6858000"/>
                <a:gd name="connsiteX3" fmla="*/ 1473152 w 6237794"/>
                <a:gd name="connsiteY3" fmla="*/ 667521 h 6858000"/>
                <a:gd name="connsiteX4" fmla="*/ 982876 w 6237794"/>
                <a:gd name="connsiteY4" fmla="*/ 1193803 h 6858000"/>
                <a:gd name="connsiteX5" fmla="*/ 595242 w 6237794"/>
                <a:gd name="connsiteY5" fmla="*/ 1798192 h 6858000"/>
                <a:gd name="connsiteX6" fmla="*/ 332174 w 6237794"/>
                <a:gd name="connsiteY6" fmla="*/ 2466315 h 6858000"/>
                <a:gd name="connsiteX7" fmla="*/ 236500 w 6237794"/>
                <a:gd name="connsiteY7" fmla="*/ 3178573 h 6858000"/>
                <a:gd name="connsiteX8" fmla="*/ 276860 w 6237794"/>
                <a:gd name="connsiteY8" fmla="*/ 3527298 h 6858000"/>
                <a:gd name="connsiteX9" fmla="*/ 396054 w 6237794"/>
                <a:gd name="connsiteY9" fmla="*/ 3853520 h 6858000"/>
                <a:gd name="connsiteX10" fmla="*/ 479243 w 6237794"/>
                <a:gd name="connsiteY10" fmla="*/ 4007121 h 6858000"/>
                <a:gd name="connsiteX11" fmla="*/ 574772 w 6237794"/>
                <a:gd name="connsiteY11" fmla="*/ 4155787 h 6858000"/>
                <a:gd name="connsiteX12" fmla="*/ 795447 w 6237794"/>
                <a:gd name="connsiteY12" fmla="*/ 4443100 h 6858000"/>
                <a:gd name="connsiteX13" fmla="*/ 1034270 w 6237794"/>
                <a:gd name="connsiteY13" fmla="*/ 4732591 h 6858000"/>
                <a:gd name="connsiteX14" fmla="*/ 1153028 w 6237794"/>
                <a:gd name="connsiteY14" fmla="*/ 4883725 h 6858000"/>
                <a:gd name="connsiteX15" fmla="*/ 1210084 w 6237794"/>
                <a:gd name="connsiteY15" fmla="*/ 4957912 h 6858000"/>
                <a:gd name="connsiteX16" fmla="*/ 1265979 w 6237794"/>
                <a:gd name="connsiteY16" fmla="*/ 5028906 h 6858000"/>
                <a:gd name="connsiteX17" fmla="*/ 1746238 w 6237794"/>
                <a:gd name="connsiteY17" fmla="*/ 5553590 h 6858000"/>
                <a:gd name="connsiteX18" fmla="*/ 2001611 w 6237794"/>
                <a:gd name="connsiteY18" fmla="*/ 5789654 h 6858000"/>
                <a:gd name="connsiteX19" fmla="*/ 2269035 w 6237794"/>
                <a:gd name="connsiteY19" fmla="*/ 6007280 h 6858000"/>
                <a:gd name="connsiteX20" fmla="*/ 2866455 w 6237794"/>
                <a:gd name="connsiteY20" fmla="*/ 6351505 h 6858000"/>
                <a:gd name="connsiteX21" fmla="*/ 3200661 w 6237794"/>
                <a:gd name="connsiteY21" fmla="*/ 6448777 h 6858000"/>
                <a:gd name="connsiteX22" fmla="*/ 3286318 w 6237794"/>
                <a:gd name="connsiteY22" fmla="*/ 6465908 h 6858000"/>
                <a:gd name="connsiteX23" fmla="*/ 3372701 w 6237794"/>
                <a:gd name="connsiteY23" fmla="*/ 6480281 h 6858000"/>
                <a:gd name="connsiteX24" fmla="*/ 3547063 w 6237794"/>
                <a:gd name="connsiteY24" fmla="*/ 6500896 h 6858000"/>
                <a:gd name="connsiteX25" fmla="*/ 3634753 w 6237794"/>
                <a:gd name="connsiteY25" fmla="*/ 6507575 h 6858000"/>
                <a:gd name="connsiteX26" fmla="*/ 3722733 w 6237794"/>
                <a:gd name="connsiteY26" fmla="*/ 6512221 h 6858000"/>
                <a:gd name="connsiteX27" fmla="*/ 3811003 w 6237794"/>
                <a:gd name="connsiteY27" fmla="*/ 6514253 h 6858000"/>
                <a:gd name="connsiteX28" fmla="*/ 3899418 w 6237794"/>
                <a:gd name="connsiteY28" fmla="*/ 6513817 h 6858000"/>
                <a:gd name="connsiteX29" fmla="*/ 3943698 w 6237794"/>
                <a:gd name="connsiteY29" fmla="*/ 6513381 h 6858000"/>
                <a:gd name="connsiteX30" fmla="*/ 3986381 w 6237794"/>
                <a:gd name="connsiteY30" fmla="*/ 6511495 h 6858000"/>
                <a:gd name="connsiteX31" fmla="*/ 4028919 w 6237794"/>
                <a:gd name="connsiteY31" fmla="*/ 6509317 h 6858000"/>
                <a:gd name="connsiteX32" fmla="*/ 4071312 w 6237794"/>
                <a:gd name="connsiteY32" fmla="*/ 6505833 h 6858000"/>
                <a:gd name="connsiteX33" fmla="*/ 4239432 w 6237794"/>
                <a:gd name="connsiteY33" fmla="*/ 6485072 h 6858000"/>
                <a:gd name="connsiteX34" fmla="*/ 4879826 w 6237794"/>
                <a:gd name="connsiteY34" fmla="*/ 6274849 h 6858000"/>
                <a:gd name="connsiteX35" fmla="*/ 5471439 w 6237794"/>
                <a:gd name="connsiteY35" fmla="*/ 5906235 h 6858000"/>
                <a:gd name="connsiteX36" fmla="*/ 5614877 w 6237794"/>
                <a:gd name="connsiteY36" fmla="*/ 5797930 h 6858000"/>
                <a:gd name="connsiteX37" fmla="*/ 5758316 w 6237794"/>
                <a:gd name="connsiteY37" fmla="*/ 5685995 h 6858000"/>
                <a:gd name="connsiteX38" fmla="*/ 6048824 w 6237794"/>
                <a:gd name="connsiteY38" fmla="*/ 5453705 h 6858000"/>
                <a:gd name="connsiteX39" fmla="*/ 6237794 w 6237794"/>
                <a:gd name="connsiteY39" fmla="*/ 5308644 h 6858000"/>
                <a:gd name="connsiteX40" fmla="*/ 6237794 w 6237794"/>
                <a:gd name="connsiteY40" fmla="*/ 6081399 h 6858000"/>
                <a:gd name="connsiteX41" fmla="*/ 6123011 w 6237794"/>
                <a:gd name="connsiteY41" fmla="*/ 6166399 h 6858000"/>
                <a:gd name="connsiteX42" fmla="*/ 5965925 w 6237794"/>
                <a:gd name="connsiteY42" fmla="*/ 6278479 h 6858000"/>
                <a:gd name="connsiteX43" fmla="*/ 5803903 w 6237794"/>
                <a:gd name="connsiteY43" fmla="*/ 6387364 h 6858000"/>
                <a:gd name="connsiteX44" fmla="*/ 5463744 w 6237794"/>
                <a:gd name="connsiteY44" fmla="*/ 6591780 h 6858000"/>
                <a:gd name="connsiteX45" fmla="*/ 5097888 w 6237794"/>
                <a:gd name="connsiteY45" fmla="*/ 6765562 h 6858000"/>
                <a:gd name="connsiteX46" fmla="*/ 4905602 w 6237794"/>
                <a:gd name="connsiteY46" fmla="*/ 6836446 h 6858000"/>
                <a:gd name="connsiteX47" fmla="*/ 4831447 w 6237794"/>
                <a:gd name="connsiteY47" fmla="*/ 6858000 h 6858000"/>
                <a:gd name="connsiteX48" fmla="*/ 3036485 w 6237794"/>
                <a:gd name="connsiteY48" fmla="*/ 6858000 h 6858000"/>
                <a:gd name="connsiteX49" fmla="*/ 2911533 w 6237794"/>
                <a:gd name="connsiteY49" fmla="*/ 6825558 h 6858000"/>
                <a:gd name="connsiteX50" fmla="*/ 2719386 w 6237794"/>
                <a:gd name="connsiteY50" fmla="*/ 6767158 h 6858000"/>
                <a:gd name="connsiteX51" fmla="*/ 1980415 w 6237794"/>
                <a:gd name="connsiteY51" fmla="*/ 6440210 h 6858000"/>
                <a:gd name="connsiteX52" fmla="*/ 1357588 w 6237794"/>
                <a:gd name="connsiteY52" fmla="*/ 5931206 h 6858000"/>
                <a:gd name="connsiteX53" fmla="*/ 1105118 w 6237794"/>
                <a:gd name="connsiteY53" fmla="*/ 5624874 h 6858000"/>
                <a:gd name="connsiteX54" fmla="*/ 884588 w 6237794"/>
                <a:gd name="connsiteY54" fmla="*/ 5300539 h 6858000"/>
                <a:gd name="connsiteX55" fmla="*/ 833049 w 6237794"/>
                <a:gd name="connsiteY55" fmla="*/ 5217931 h 6858000"/>
                <a:gd name="connsiteX56" fmla="*/ 783833 w 6237794"/>
                <a:gd name="connsiteY56" fmla="*/ 5137791 h 6858000"/>
                <a:gd name="connsiteX57" fmla="*/ 686706 w 6237794"/>
                <a:gd name="connsiteY57" fmla="*/ 4982447 h 6858000"/>
                <a:gd name="connsiteX58" fmla="*/ 485485 w 6237794"/>
                <a:gd name="connsiteY58" fmla="*/ 4665082 h 6858000"/>
                <a:gd name="connsiteX59" fmla="*/ 289055 w 6237794"/>
                <a:gd name="connsiteY59" fmla="*/ 4329568 h 6858000"/>
                <a:gd name="connsiteX60" fmla="*/ 200495 w 6237794"/>
                <a:gd name="connsiteY60" fmla="*/ 4151721 h 6858000"/>
                <a:gd name="connsiteX61" fmla="*/ 125291 w 6237794"/>
                <a:gd name="connsiteY61" fmla="*/ 3965600 h 6858000"/>
                <a:gd name="connsiteX62" fmla="*/ 67654 w 6237794"/>
                <a:gd name="connsiteY62" fmla="*/ 3772509 h 6858000"/>
                <a:gd name="connsiteX63" fmla="*/ 46168 w 6237794"/>
                <a:gd name="connsiteY63" fmla="*/ 3674076 h 6858000"/>
                <a:gd name="connsiteX64" fmla="*/ 36731 w 6237794"/>
                <a:gd name="connsiteY64" fmla="*/ 3624714 h 6858000"/>
                <a:gd name="connsiteX65" fmla="*/ 28891 w 6237794"/>
                <a:gd name="connsiteY65" fmla="*/ 3575208 h 6858000"/>
                <a:gd name="connsiteX66" fmla="*/ 0 w 6237794"/>
                <a:gd name="connsiteY66" fmla="*/ 3178573 h 6858000"/>
                <a:gd name="connsiteX67" fmla="*/ 80575 w 6237794"/>
                <a:gd name="connsiteY67" fmla="*/ 2405774 h 6858000"/>
                <a:gd name="connsiteX68" fmla="*/ 322737 w 6237794"/>
                <a:gd name="connsiteY68" fmla="*/ 1665351 h 6858000"/>
                <a:gd name="connsiteX69" fmla="*/ 1230700 w 6237794"/>
                <a:gd name="connsiteY69" fmla="*/ 407938 h 6858000"/>
                <a:gd name="connsiteX70" fmla="*/ 1521825 w 6237794"/>
                <a:gd name="connsiteY70" fmla="*/ 1494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6237794" h="6858000">
                  <a:moveTo>
                    <a:pt x="1720317" y="0"/>
                  </a:moveTo>
                  <a:lnTo>
                    <a:pt x="2433560" y="0"/>
                  </a:lnTo>
                  <a:lnTo>
                    <a:pt x="2351473" y="41605"/>
                  </a:lnTo>
                  <a:cubicBezTo>
                    <a:pt x="2036528" y="216271"/>
                    <a:pt x="1740794" y="426339"/>
                    <a:pt x="1473152" y="667521"/>
                  </a:cubicBezTo>
                  <a:cubicBezTo>
                    <a:pt x="1295305" y="828818"/>
                    <a:pt x="1130525" y="1004777"/>
                    <a:pt x="982876" y="1193803"/>
                  </a:cubicBezTo>
                  <a:cubicBezTo>
                    <a:pt x="834936" y="1382538"/>
                    <a:pt x="704418" y="1584921"/>
                    <a:pt x="595242" y="1798192"/>
                  </a:cubicBezTo>
                  <a:cubicBezTo>
                    <a:pt x="486066" y="2011317"/>
                    <a:pt x="395183" y="2234461"/>
                    <a:pt x="332174" y="2466315"/>
                  </a:cubicBezTo>
                  <a:cubicBezTo>
                    <a:pt x="269166" y="2697588"/>
                    <a:pt x="236355" y="2938008"/>
                    <a:pt x="236500" y="3178573"/>
                  </a:cubicBezTo>
                  <a:cubicBezTo>
                    <a:pt x="237807" y="3296751"/>
                    <a:pt x="249421" y="3414057"/>
                    <a:pt x="276860" y="3527298"/>
                  </a:cubicBezTo>
                  <a:cubicBezTo>
                    <a:pt x="303864" y="3640684"/>
                    <a:pt x="345821" y="3749135"/>
                    <a:pt x="396054" y="3853520"/>
                  </a:cubicBezTo>
                  <a:cubicBezTo>
                    <a:pt x="421461" y="3905640"/>
                    <a:pt x="449626" y="3956743"/>
                    <a:pt x="479243" y="4007121"/>
                  </a:cubicBezTo>
                  <a:cubicBezTo>
                    <a:pt x="509295" y="4057354"/>
                    <a:pt x="541380" y="4106861"/>
                    <a:pt x="574772" y="4155787"/>
                  </a:cubicBezTo>
                  <a:cubicBezTo>
                    <a:pt x="642426" y="4253348"/>
                    <a:pt x="717630" y="4348007"/>
                    <a:pt x="795447" y="4443100"/>
                  </a:cubicBezTo>
                  <a:cubicBezTo>
                    <a:pt x="873264" y="4538339"/>
                    <a:pt x="954565" y="4633577"/>
                    <a:pt x="1034270" y="4732591"/>
                  </a:cubicBezTo>
                  <a:cubicBezTo>
                    <a:pt x="1074195" y="4781952"/>
                    <a:pt x="1113684" y="4832476"/>
                    <a:pt x="1153028" y="4883725"/>
                  </a:cubicBezTo>
                  <a:lnTo>
                    <a:pt x="1210084" y="4957912"/>
                  </a:lnTo>
                  <a:cubicBezTo>
                    <a:pt x="1228813" y="4981576"/>
                    <a:pt x="1246670" y="5005822"/>
                    <a:pt x="1265979" y="5028906"/>
                  </a:cubicBezTo>
                  <a:cubicBezTo>
                    <a:pt x="1416677" y="5216770"/>
                    <a:pt x="1580151" y="5389681"/>
                    <a:pt x="1746238" y="5553590"/>
                  </a:cubicBezTo>
                  <a:cubicBezTo>
                    <a:pt x="1829717" y="5635182"/>
                    <a:pt x="1914648" y="5714015"/>
                    <a:pt x="2001611" y="5789654"/>
                  </a:cubicBezTo>
                  <a:cubicBezTo>
                    <a:pt x="2088575" y="5865293"/>
                    <a:pt x="2177135" y="5938465"/>
                    <a:pt x="2269035" y="6007280"/>
                  </a:cubicBezTo>
                  <a:cubicBezTo>
                    <a:pt x="2452108" y="6145202"/>
                    <a:pt x="2649554" y="6268461"/>
                    <a:pt x="2866455" y="6351505"/>
                  </a:cubicBezTo>
                  <a:cubicBezTo>
                    <a:pt x="2974615" y="6393027"/>
                    <a:pt x="3086694" y="6424821"/>
                    <a:pt x="3200661" y="6448777"/>
                  </a:cubicBezTo>
                  <a:cubicBezTo>
                    <a:pt x="3229262" y="6454438"/>
                    <a:pt x="3257572" y="6460971"/>
                    <a:pt x="3286318" y="6465908"/>
                  </a:cubicBezTo>
                  <a:lnTo>
                    <a:pt x="3372701" y="6480281"/>
                  </a:lnTo>
                  <a:cubicBezTo>
                    <a:pt x="3430628" y="6487975"/>
                    <a:pt x="3488556" y="6496106"/>
                    <a:pt x="3547063" y="6500896"/>
                  </a:cubicBezTo>
                  <a:cubicBezTo>
                    <a:pt x="3576245" y="6503654"/>
                    <a:pt x="3605426" y="6506268"/>
                    <a:pt x="3634753" y="6507575"/>
                  </a:cubicBezTo>
                  <a:cubicBezTo>
                    <a:pt x="3664079" y="6509026"/>
                    <a:pt x="3693261" y="6511350"/>
                    <a:pt x="3722733" y="6512221"/>
                  </a:cubicBezTo>
                  <a:lnTo>
                    <a:pt x="3811003" y="6514253"/>
                  </a:lnTo>
                  <a:cubicBezTo>
                    <a:pt x="3840329" y="6514979"/>
                    <a:pt x="3869946" y="6513963"/>
                    <a:pt x="3899418" y="6513817"/>
                  </a:cubicBezTo>
                  <a:lnTo>
                    <a:pt x="3943698" y="6513381"/>
                  </a:lnTo>
                  <a:cubicBezTo>
                    <a:pt x="3958071" y="6512946"/>
                    <a:pt x="3972154" y="6512075"/>
                    <a:pt x="3986381" y="6511495"/>
                  </a:cubicBezTo>
                  <a:cubicBezTo>
                    <a:pt x="4000609" y="6510768"/>
                    <a:pt x="4014837" y="6510333"/>
                    <a:pt x="4028919" y="6509317"/>
                  </a:cubicBezTo>
                  <a:lnTo>
                    <a:pt x="4071312" y="6505833"/>
                  </a:lnTo>
                  <a:cubicBezTo>
                    <a:pt x="4127788" y="6501332"/>
                    <a:pt x="4183828" y="6493782"/>
                    <a:pt x="4239432" y="6485072"/>
                  </a:cubicBezTo>
                  <a:cubicBezTo>
                    <a:pt x="4461994" y="6448195"/>
                    <a:pt x="4675992" y="6376041"/>
                    <a:pt x="4879826" y="6274849"/>
                  </a:cubicBezTo>
                  <a:cubicBezTo>
                    <a:pt x="5084386" y="6174820"/>
                    <a:pt x="5279074" y="6046770"/>
                    <a:pt x="5471439" y="5906235"/>
                  </a:cubicBezTo>
                  <a:cubicBezTo>
                    <a:pt x="5519494" y="5871246"/>
                    <a:pt x="5567258" y="5834806"/>
                    <a:pt x="5614877" y="5797930"/>
                  </a:cubicBezTo>
                  <a:cubicBezTo>
                    <a:pt x="5662787" y="5761199"/>
                    <a:pt x="5710551" y="5723887"/>
                    <a:pt x="5758316" y="5685995"/>
                  </a:cubicBezTo>
                  <a:lnTo>
                    <a:pt x="6048824" y="5453705"/>
                  </a:lnTo>
                  <a:lnTo>
                    <a:pt x="6237794" y="5308644"/>
                  </a:lnTo>
                  <a:lnTo>
                    <a:pt x="6237794" y="6081399"/>
                  </a:lnTo>
                  <a:lnTo>
                    <a:pt x="6123011" y="6166399"/>
                  </a:lnTo>
                  <a:cubicBezTo>
                    <a:pt x="6071326" y="6204001"/>
                    <a:pt x="6019061" y="6241458"/>
                    <a:pt x="5965925" y="6278479"/>
                  </a:cubicBezTo>
                  <a:cubicBezTo>
                    <a:pt x="5912644" y="6315210"/>
                    <a:pt x="5858927" y="6351650"/>
                    <a:pt x="5803903" y="6387364"/>
                  </a:cubicBezTo>
                  <a:cubicBezTo>
                    <a:pt x="5694437" y="6458938"/>
                    <a:pt x="5581486" y="6528335"/>
                    <a:pt x="5463744" y="6591780"/>
                  </a:cubicBezTo>
                  <a:cubicBezTo>
                    <a:pt x="5346147" y="6655514"/>
                    <a:pt x="5224486" y="6714748"/>
                    <a:pt x="5097888" y="6765562"/>
                  </a:cubicBezTo>
                  <a:cubicBezTo>
                    <a:pt x="5034879" y="6791332"/>
                    <a:pt x="4970700" y="6815005"/>
                    <a:pt x="4905602" y="6836446"/>
                  </a:cubicBezTo>
                  <a:lnTo>
                    <a:pt x="4831447" y="6858000"/>
                  </a:lnTo>
                  <a:lnTo>
                    <a:pt x="3036485" y="6858000"/>
                  </a:lnTo>
                  <a:lnTo>
                    <a:pt x="2911533" y="6825558"/>
                  </a:lnTo>
                  <a:cubicBezTo>
                    <a:pt x="2847182" y="6807410"/>
                    <a:pt x="2783121" y="6787919"/>
                    <a:pt x="2719386" y="6767158"/>
                  </a:cubicBezTo>
                  <a:cubicBezTo>
                    <a:pt x="2464884" y="6683389"/>
                    <a:pt x="2213285" y="6579149"/>
                    <a:pt x="1980415" y="6440210"/>
                  </a:cubicBezTo>
                  <a:cubicBezTo>
                    <a:pt x="1747399" y="6301563"/>
                    <a:pt x="1539355" y="6125749"/>
                    <a:pt x="1357588" y="5931206"/>
                  </a:cubicBezTo>
                  <a:cubicBezTo>
                    <a:pt x="1266269" y="5834080"/>
                    <a:pt x="1183226" y="5730711"/>
                    <a:pt x="1105118" y="5624874"/>
                  </a:cubicBezTo>
                  <a:cubicBezTo>
                    <a:pt x="1027446" y="5518601"/>
                    <a:pt x="953549" y="5410732"/>
                    <a:pt x="884588" y="5300539"/>
                  </a:cubicBezTo>
                  <a:cubicBezTo>
                    <a:pt x="866876" y="5273245"/>
                    <a:pt x="850180" y="5245516"/>
                    <a:pt x="833049" y="5217931"/>
                  </a:cubicBezTo>
                  <a:lnTo>
                    <a:pt x="783833" y="5137791"/>
                  </a:lnTo>
                  <a:cubicBezTo>
                    <a:pt x="752328" y="5085962"/>
                    <a:pt x="719662" y="5034567"/>
                    <a:pt x="686706" y="4982447"/>
                  </a:cubicBezTo>
                  <a:lnTo>
                    <a:pt x="485485" y="4665082"/>
                  </a:lnTo>
                  <a:cubicBezTo>
                    <a:pt x="417976" y="4556922"/>
                    <a:pt x="351338" y="4445568"/>
                    <a:pt x="289055" y="4329568"/>
                  </a:cubicBezTo>
                  <a:cubicBezTo>
                    <a:pt x="257987" y="4271496"/>
                    <a:pt x="227934" y="4212408"/>
                    <a:pt x="200495" y="4151721"/>
                  </a:cubicBezTo>
                  <a:cubicBezTo>
                    <a:pt x="173201" y="4090891"/>
                    <a:pt x="147794" y="4028898"/>
                    <a:pt x="125291" y="3965600"/>
                  </a:cubicBezTo>
                  <a:cubicBezTo>
                    <a:pt x="103224" y="3902155"/>
                    <a:pt x="83624" y="3837840"/>
                    <a:pt x="67654" y="3772509"/>
                  </a:cubicBezTo>
                  <a:cubicBezTo>
                    <a:pt x="60105" y="3739843"/>
                    <a:pt x="52410" y="3707032"/>
                    <a:pt x="46168" y="3674076"/>
                  </a:cubicBezTo>
                  <a:lnTo>
                    <a:pt x="36731" y="3624714"/>
                  </a:lnTo>
                  <a:lnTo>
                    <a:pt x="28891" y="3575208"/>
                  </a:lnTo>
                  <a:cubicBezTo>
                    <a:pt x="8566" y="3442948"/>
                    <a:pt x="0" y="3310252"/>
                    <a:pt x="0" y="3178573"/>
                  </a:cubicBezTo>
                  <a:cubicBezTo>
                    <a:pt x="726" y="2919425"/>
                    <a:pt x="27730" y="2660277"/>
                    <a:pt x="80575" y="2405774"/>
                  </a:cubicBezTo>
                  <a:cubicBezTo>
                    <a:pt x="133276" y="2151417"/>
                    <a:pt x="213997" y="1901996"/>
                    <a:pt x="322737" y="1665351"/>
                  </a:cubicBezTo>
                  <a:cubicBezTo>
                    <a:pt x="541235" y="1192061"/>
                    <a:pt x="857875" y="768568"/>
                    <a:pt x="1230700" y="407938"/>
                  </a:cubicBezTo>
                  <a:cubicBezTo>
                    <a:pt x="1324124" y="317781"/>
                    <a:pt x="1421323" y="231579"/>
                    <a:pt x="1521825" y="14944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3BFB38F-216C-4A75-8C1C-DAF998A5C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698" y="0"/>
              <a:ext cx="6477994" cy="6858000"/>
            </a:xfrm>
            <a:custGeom>
              <a:avLst/>
              <a:gdLst>
                <a:gd name="connsiteX0" fmla="*/ 5634917 w 6230407"/>
                <a:gd name="connsiteY0" fmla="*/ 0 h 6858000"/>
                <a:gd name="connsiteX1" fmla="*/ 6230407 w 6230407"/>
                <a:gd name="connsiteY1" fmla="*/ 0 h 6858000"/>
                <a:gd name="connsiteX2" fmla="*/ 6230407 w 6230407"/>
                <a:gd name="connsiteY2" fmla="*/ 322046 h 6858000"/>
                <a:gd name="connsiteX3" fmla="*/ 6061915 w 6230407"/>
                <a:gd name="connsiteY3" fmla="*/ 206288 h 6858000"/>
                <a:gd name="connsiteX4" fmla="*/ 5814792 w 6230407"/>
                <a:gd name="connsiteY4" fmla="*/ 74312 h 6858000"/>
                <a:gd name="connsiteX5" fmla="*/ 5676576 w 6230407"/>
                <a:gd name="connsiteY5" fmla="*/ 15049 h 6858000"/>
                <a:gd name="connsiteX6" fmla="*/ 1821847 w 6230407"/>
                <a:gd name="connsiteY6" fmla="*/ 0 h 6858000"/>
                <a:gd name="connsiteX7" fmla="*/ 3449591 w 6230407"/>
                <a:gd name="connsiteY7" fmla="*/ 0 h 6858000"/>
                <a:gd name="connsiteX8" fmla="*/ 3354111 w 6230407"/>
                <a:gd name="connsiteY8" fmla="*/ 29819 h 6858000"/>
                <a:gd name="connsiteX9" fmla="*/ 3177287 w 6230407"/>
                <a:gd name="connsiteY9" fmla="*/ 93621 h 6858000"/>
                <a:gd name="connsiteX10" fmla="*/ 1915374 w 6230407"/>
                <a:gd name="connsiteY10" fmla="*/ 844207 h 6858000"/>
                <a:gd name="connsiteX11" fmla="*/ 1042545 w 6230407"/>
                <a:gd name="connsiteY11" fmla="*/ 1926532 h 6858000"/>
                <a:gd name="connsiteX12" fmla="*/ 726050 w 6230407"/>
                <a:gd name="connsiteY12" fmla="*/ 3186123 h 6858000"/>
                <a:gd name="connsiteX13" fmla="*/ 1249864 w 6230407"/>
                <a:gd name="connsiteY13" fmla="*/ 4355701 h 6858000"/>
                <a:gd name="connsiteX14" fmla="*/ 1513803 w 6230407"/>
                <a:gd name="connsiteY14" fmla="*/ 4726929 h 6858000"/>
                <a:gd name="connsiteX15" fmla="*/ 3990446 w 6230407"/>
                <a:gd name="connsiteY15" fmla="*/ 6178014 h 6858000"/>
                <a:gd name="connsiteX16" fmla="*/ 5870541 w 6230407"/>
                <a:gd name="connsiteY16" fmla="*/ 5285296 h 6858000"/>
                <a:gd name="connsiteX17" fmla="*/ 6099347 w 6230407"/>
                <a:gd name="connsiteY17" fmla="*/ 5108030 h 6858000"/>
                <a:gd name="connsiteX18" fmla="*/ 6230407 w 6230407"/>
                <a:gd name="connsiteY18" fmla="*/ 5006078 h 6858000"/>
                <a:gd name="connsiteX19" fmla="*/ 6230407 w 6230407"/>
                <a:gd name="connsiteY19" fmla="*/ 5924458 h 6858000"/>
                <a:gd name="connsiteX20" fmla="*/ 6056186 w 6230407"/>
                <a:gd name="connsiteY20" fmla="*/ 6058925 h 6858000"/>
                <a:gd name="connsiteX21" fmla="*/ 4500343 w 6230407"/>
                <a:gd name="connsiteY21" fmla="*/ 6854086 h 6858000"/>
                <a:gd name="connsiteX22" fmla="*/ 4476760 w 6230407"/>
                <a:gd name="connsiteY22" fmla="*/ 6858000 h 6858000"/>
                <a:gd name="connsiteX23" fmla="*/ 3391617 w 6230407"/>
                <a:gd name="connsiteY23" fmla="*/ 6858000 h 6858000"/>
                <a:gd name="connsiteX24" fmla="*/ 3242986 w 6230407"/>
                <a:gd name="connsiteY24" fmla="*/ 6833894 h 6858000"/>
                <a:gd name="connsiteX25" fmla="*/ 913044 w 6230407"/>
                <a:gd name="connsiteY25" fmla="*/ 5134452 h 6858000"/>
                <a:gd name="connsiteX26" fmla="*/ 0 w 6230407"/>
                <a:gd name="connsiteY26" fmla="*/ 3186123 h 6858000"/>
                <a:gd name="connsiteX27" fmla="*/ 1779764 w 6230407"/>
                <a:gd name="connsiteY27" fmla="*/ 288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30407" h="6858000">
                  <a:moveTo>
                    <a:pt x="5634917" y="0"/>
                  </a:moveTo>
                  <a:lnTo>
                    <a:pt x="6230407" y="0"/>
                  </a:lnTo>
                  <a:lnTo>
                    <a:pt x="6230407" y="322046"/>
                  </a:lnTo>
                  <a:lnTo>
                    <a:pt x="6061915" y="206288"/>
                  </a:lnTo>
                  <a:cubicBezTo>
                    <a:pt x="5982213" y="157828"/>
                    <a:pt x="5899796" y="113801"/>
                    <a:pt x="5814792" y="74312"/>
                  </a:cubicBezTo>
                  <a:cubicBezTo>
                    <a:pt x="5769441" y="53261"/>
                    <a:pt x="5723362" y="33505"/>
                    <a:pt x="5676576" y="15049"/>
                  </a:cubicBezTo>
                  <a:close/>
                  <a:moveTo>
                    <a:pt x="1821847" y="0"/>
                  </a:moveTo>
                  <a:lnTo>
                    <a:pt x="3449591" y="0"/>
                  </a:lnTo>
                  <a:lnTo>
                    <a:pt x="3354111" y="29819"/>
                  </a:lnTo>
                  <a:cubicBezTo>
                    <a:pt x="3295072" y="49686"/>
                    <a:pt x="3236122" y="70955"/>
                    <a:pt x="3177287" y="93621"/>
                  </a:cubicBezTo>
                  <a:cubicBezTo>
                    <a:pt x="2718951" y="269871"/>
                    <a:pt x="2282682" y="529455"/>
                    <a:pt x="1915374" y="844207"/>
                  </a:cubicBezTo>
                  <a:cubicBezTo>
                    <a:pt x="1541678" y="1164331"/>
                    <a:pt x="1247976" y="1528591"/>
                    <a:pt x="1042545" y="1926532"/>
                  </a:cubicBezTo>
                  <a:cubicBezTo>
                    <a:pt x="832613" y="2333329"/>
                    <a:pt x="726050" y="2757113"/>
                    <a:pt x="726050" y="3186123"/>
                  </a:cubicBezTo>
                  <a:cubicBezTo>
                    <a:pt x="726050" y="3618181"/>
                    <a:pt x="896057" y="3870506"/>
                    <a:pt x="1249864" y="4355701"/>
                  </a:cubicBezTo>
                  <a:cubicBezTo>
                    <a:pt x="1335230" y="4472717"/>
                    <a:pt x="1423500" y="4593798"/>
                    <a:pt x="1513803" y="4726929"/>
                  </a:cubicBezTo>
                  <a:cubicBezTo>
                    <a:pt x="2203848" y="5744068"/>
                    <a:pt x="2944562" y="6178014"/>
                    <a:pt x="3990446" y="6178014"/>
                  </a:cubicBezTo>
                  <a:cubicBezTo>
                    <a:pt x="4676863" y="6178014"/>
                    <a:pt x="5180496" y="5824498"/>
                    <a:pt x="5870541" y="5285296"/>
                  </a:cubicBezTo>
                  <a:cubicBezTo>
                    <a:pt x="5947632" y="5225046"/>
                    <a:pt x="6024723" y="5165521"/>
                    <a:pt x="6099347" y="5108030"/>
                  </a:cubicBezTo>
                  <a:lnTo>
                    <a:pt x="6230407" y="5006078"/>
                  </a:lnTo>
                  <a:lnTo>
                    <a:pt x="6230407" y="5924458"/>
                  </a:lnTo>
                  <a:lnTo>
                    <a:pt x="6056186" y="6058925"/>
                  </a:lnTo>
                  <a:cubicBezTo>
                    <a:pt x="5577260" y="6421454"/>
                    <a:pt x="5092142" y="6735949"/>
                    <a:pt x="4500343" y="6854086"/>
                  </a:cubicBezTo>
                  <a:lnTo>
                    <a:pt x="4476760" y="6858000"/>
                  </a:lnTo>
                  <a:lnTo>
                    <a:pt x="3391617" y="6858000"/>
                  </a:lnTo>
                  <a:lnTo>
                    <a:pt x="3242986" y="6833894"/>
                  </a:lnTo>
                  <a:cubicBezTo>
                    <a:pt x="2233307" y="6634206"/>
                    <a:pt x="1512986" y="6018796"/>
                    <a:pt x="913044" y="5134452"/>
                  </a:cubicBezTo>
                  <a:cubicBezTo>
                    <a:pt x="469951" y="4481428"/>
                    <a:pt x="0" y="4033545"/>
                    <a:pt x="0" y="3186123"/>
                  </a:cubicBezTo>
                  <a:cubicBezTo>
                    <a:pt x="0" y="1915018"/>
                    <a:pt x="732545" y="779286"/>
                    <a:pt x="1779764" y="2881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DF24F7D-73CE-4EF0-86BC-1C1C4C5CB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698" y="0"/>
              <a:ext cx="6477994" cy="6858000"/>
            </a:xfrm>
            <a:custGeom>
              <a:avLst/>
              <a:gdLst>
                <a:gd name="connsiteX0" fmla="*/ 5061392 w 6230408"/>
                <a:gd name="connsiteY0" fmla="*/ 0 h 6858000"/>
                <a:gd name="connsiteX1" fmla="*/ 6230408 w 6230408"/>
                <a:gd name="connsiteY1" fmla="*/ 0 h 6858000"/>
                <a:gd name="connsiteX2" fmla="*/ 6230408 w 6230408"/>
                <a:gd name="connsiteY2" fmla="*/ 502666 h 6858000"/>
                <a:gd name="connsiteX3" fmla="*/ 6204367 w 6230408"/>
                <a:gd name="connsiteY3" fmla="*/ 480166 h 6858000"/>
                <a:gd name="connsiteX4" fmla="*/ 5753525 w 6230408"/>
                <a:gd name="connsiteY4" fmla="*/ 205991 h 6858000"/>
                <a:gd name="connsiteX5" fmla="*/ 5205685 w 6230408"/>
                <a:gd name="connsiteY5" fmla="*/ 25948 h 6858000"/>
                <a:gd name="connsiteX6" fmla="*/ 1821847 w 6230408"/>
                <a:gd name="connsiteY6" fmla="*/ 0 h 6858000"/>
                <a:gd name="connsiteX7" fmla="*/ 4114919 w 6230408"/>
                <a:gd name="connsiteY7" fmla="*/ 0 h 6858000"/>
                <a:gd name="connsiteX8" fmla="*/ 4086206 w 6230408"/>
                <a:gd name="connsiteY8" fmla="*/ 3507 h 6858000"/>
                <a:gd name="connsiteX9" fmla="*/ 3229262 w 6230408"/>
                <a:gd name="connsiteY9" fmla="*/ 229075 h 6858000"/>
                <a:gd name="connsiteX10" fmla="*/ 2009741 w 6230408"/>
                <a:gd name="connsiteY10" fmla="*/ 954400 h 6858000"/>
                <a:gd name="connsiteX11" fmla="*/ 1171466 w 6230408"/>
                <a:gd name="connsiteY11" fmla="*/ 1993025 h 6858000"/>
                <a:gd name="connsiteX12" fmla="*/ 871086 w 6230408"/>
                <a:gd name="connsiteY12" fmla="*/ 3186123 h 6858000"/>
                <a:gd name="connsiteX13" fmla="*/ 1367025 w 6230408"/>
                <a:gd name="connsiteY13" fmla="*/ 4270190 h 6858000"/>
                <a:gd name="connsiteX14" fmla="*/ 1633868 w 6230408"/>
                <a:gd name="connsiteY14" fmla="*/ 4645483 h 6858000"/>
                <a:gd name="connsiteX15" fmla="*/ 2651877 w 6230408"/>
                <a:gd name="connsiteY15" fmla="*/ 5684689 h 6858000"/>
                <a:gd name="connsiteX16" fmla="*/ 3990301 w 6230408"/>
                <a:gd name="connsiteY16" fmla="*/ 6032833 h 6858000"/>
                <a:gd name="connsiteX17" fmla="*/ 4851225 w 6230408"/>
                <a:gd name="connsiteY17" fmla="*/ 5811141 h 6858000"/>
                <a:gd name="connsiteX18" fmla="*/ 5780965 w 6230408"/>
                <a:gd name="connsiteY18" fmla="*/ 5171038 h 6858000"/>
                <a:gd name="connsiteX19" fmla="*/ 6010496 w 6230408"/>
                <a:gd name="connsiteY19" fmla="*/ 4993191 h 6858000"/>
                <a:gd name="connsiteX20" fmla="*/ 6230408 w 6230408"/>
                <a:gd name="connsiteY20" fmla="*/ 4822117 h 6858000"/>
                <a:gd name="connsiteX21" fmla="*/ 6230408 w 6230408"/>
                <a:gd name="connsiteY21" fmla="*/ 5924457 h 6858000"/>
                <a:gd name="connsiteX22" fmla="*/ 6056186 w 6230408"/>
                <a:gd name="connsiteY22" fmla="*/ 6058925 h 6858000"/>
                <a:gd name="connsiteX23" fmla="*/ 4500343 w 6230408"/>
                <a:gd name="connsiteY23" fmla="*/ 6854086 h 6858000"/>
                <a:gd name="connsiteX24" fmla="*/ 4476760 w 6230408"/>
                <a:gd name="connsiteY24" fmla="*/ 6858000 h 6858000"/>
                <a:gd name="connsiteX25" fmla="*/ 3391617 w 6230408"/>
                <a:gd name="connsiteY25" fmla="*/ 6858000 h 6858000"/>
                <a:gd name="connsiteX26" fmla="*/ 3242986 w 6230408"/>
                <a:gd name="connsiteY26" fmla="*/ 6833894 h 6858000"/>
                <a:gd name="connsiteX27" fmla="*/ 913044 w 6230408"/>
                <a:gd name="connsiteY27" fmla="*/ 5134452 h 6858000"/>
                <a:gd name="connsiteX28" fmla="*/ 0 w 6230408"/>
                <a:gd name="connsiteY28" fmla="*/ 3186123 h 6858000"/>
                <a:gd name="connsiteX29" fmla="*/ 1779764 w 6230408"/>
                <a:gd name="connsiteY29" fmla="*/ 288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230408" h="6858000">
                  <a:moveTo>
                    <a:pt x="5061392" y="0"/>
                  </a:moveTo>
                  <a:lnTo>
                    <a:pt x="6230408" y="0"/>
                  </a:lnTo>
                  <a:lnTo>
                    <a:pt x="6230408" y="502666"/>
                  </a:lnTo>
                  <a:lnTo>
                    <a:pt x="6204367" y="480166"/>
                  </a:lnTo>
                  <a:cubicBezTo>
                    <a:pt x="6064466" y="372115"/>
                    <a:pt x="5913877" y="280469"/>
                    <a:pt x="5753525" y="205991"/>
                  </a:cubicBezTo>
                  <a:cubicBezTo>
                    <a:pt x="5581848" y="126214"/>
                    <a:pt x="5398775" y="66109"/>
                    <a:pt x="5205685" y="25948"/>
                  </a:cubicBezTo>
                  <a:close/>
                  <a:moveTo>
                    <a:pt x="1821847" y="0"/>
                  </a:moveTo>
                  <a:lnTo>
                    <a:pt x="4114919" y="0"/>
                  </a:lnTo>
                  <a:lnTo>
                    <a:pt x="4086206" y="3507"/>
                  </a:lnTo>
                  <a:cubicBezTo>
                    <a:pt x="3798985" y="45364"/>
                    <a:pt x="3509190" y="121369"/>
                    <a:pt x="3229262" y="229075"/>
                  </a:cubicBezTo>
                  <a:cubicBezTo>
                    <a:pt x="2786315" y="399518"/>
                    <a:pt x="2364564" y="650390"/>
                    <a:pt x="2009741" y="954400"/>
                  </a:cubicBezTo>
                  <a:cubicBezTo>
                    <a:pt x="1655354" y="1257973"/>
                    <a:pt x="1365573" y="1617151"/>
                    <a:pt x="1171466" y="1993025"/>
                  </a:cubicBezTo>
                  <a:cubicBezTo>
                    <a:pt x="972132" y="2379061"/>
                    <a:pt x="871086" y="2780487"/>
                    <a:pt x="871086" y="3186123"/>
                  </a:cubicBezTo>
                  <a:cubicBezTo>
                    <a:pt x="871086" y="3573756"/>
                    <a:pt x="1023091" y="3798642"/>
                    <a:pt x="1367025" y="4270190"/>
                  </a:cubicBezTo>
                  <a:cubicBezTo>
                    <a:pt x="1453117" y="4388222"/>
                    <a:pt x="1542113" y="4510319"/>
                    <a:pt x="1633868" y="4645483"/>
                  </a:cubicBezTo>
                  <a:cubicBezTo>
                    <a:pt x="1958347" y="5123709"/>
                    <a:pt x="2291248" y="5463723"/>
                    <a:pt x="2651877" y="5684689"/>
                  </a:cubicBezTo>
                  <a:cubicBezTo>
                    <a:pt x="3034139" y="5919011"/>
                    <a:pt x="3472005" y="6032833"/>
                    <a:pt x="3990301" y="6032833"/>
                  </a:cubicBezTo>
                  <a:cubicBezTo>
                    <a:pt x="4284438" y="6032833"/>
                    <a:pt x="4557959" y="5962420"/>
                    <a:pt x="4851225" y="5811141"/>
                  </a:cubicBezTo>
                  <a:cubicBezTo>
                    <a:pt x="5152330" y="5655798"/>
                    <a:pt x="5450387" y="5429315"/>
                    <a:pt x="5780965" y="5171038"/>
                  </a:cubicBezTo>
                  <a:cubicBezTo>
                    <a:pt x="5858491" y="5110498"/>
                    <a:pt x="5935727" y="5050828"/>
                    <a:pt x="6010496" y="4993191"/>
                  </a:cubicBezTo>
                  <a:lnTo>
                    <a:pt x="6230408" y="4822117"/>
                  </a:lnTo>
                  <a:lnTo>
                    <a:pt x="6230408" y="5924457"/>
                  </a:lnTo>
                  <a:lnTo>
                    <a:pt x="6056186" y="6058925"/>
                  </a:lnTo>
                  <a:cubicBezTo>
                    <a:pt x="5577260" y="6421454"/>
                    <a:pt x="5092142" y="6735949"/>
                    <a:pt x="4500343" y="6854086"/>
                  </a:cubicBezTo>
                  <a:lnTo>
                    <a:pt x="4476760" y="6858000"/>
                  </a:lnTo>
                  <a:lnTo>
                    <a:pt x="3391617" y="6858000"/>
                  </a:lnTo>
                  <a:lnTo>
                    <a:pt x="3242986" y="6833894"/>
                  </a:lnTo>
                  <a:cubicBezTo>
                    <a:pt x="2233307" y="6634206"/>
                    <a:pt x="1512986" y="6018796"/>
                    <a:pt x="913044" y="5134452"/>
                  </a:cubicBezTo>
                  <a:cubicBezTo>
                    <a:pt x="469951" y="4481428"/>
                    <a:pt x="0" y="4033545"/>
                    <a:pt x="0" y="3186123"/>
                  </a:cubicBezTo>
                  <a:cubicBezTo>
                    <a:pt x="0" y="1915018"/>
                    <a:pt x="732545" y="779286"/>
                    <a:pt x="1779764" y="2881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EC3445B6-9C0D-4865-BF68-CD74892D0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05128" y="0"/>
              <a:ext cx="6648564" cy="6858000"/>
            </a:xfrm>
            <a:custGeom>
              <a:avLst/>
              <a:gdLst>
                <a:gd name="connsiteX0" fmla="*/ 1242460 w 6394458"/>
                <a:gd name="connsiteY0" fmla="*/ 0 h 6858000"/>
                <a:gd name="connsiteX1" fmla="*/ 2160732 w 6394458"/>
                <a:gd name="connsiteY1" fmla="*/ 0 h 6858000"/>
                <a:gd name="connsiteX2" fmla="*/ 2096124 w 6394458"/>
                <a:gd name="connsiteY2" fmla="*/ 41936 h 6858000"/>
                <a:gd name="connsiteX3" fmla="*/ 1942232 w 6394458"/>
                <a:gd name="connsiteY3" fmla="*/ 154451 h 6858000"/>
                <a:gd name="connsiteX4" fmla="*/ 1941942 w 6394458"/>
                <a:gd name="connsiteY4" fmla="*/ 154741 h 6858000"/>
                <a:gd name="connsiteX5" fmla="*/ 1941652 w 6394458"/>
                <a:gd name="connsiteY5" fmla="*/ 155032 h 6858000"/>
                <a:gd name="connsiteX6" fmla="*/ 1878498 w 6394458"/>
                <a:gd name="connsiteY6" fmla="*/ 203377 h 6858000"/>
                <a:gd name="connsiteX7" fmla="*/ 1865722 w 6394458"/>
                <a:gd name="connsiteY7" fmla="*/ 213395 h 6858000"/>
                <a:gd name="connsiteX8" fmla="*/ 1791679 w 6394458"/>
                <a:gd name="connsiteY8" fmla="*/ 272483 h 6858000"/>
                <a:gd name="connsiteX9" fmla="*/ 1503495 w 6394458"/>
                <a:gd name="connsiteY9" fmla="*/ 525389 h 6858000"/>
                <a:gd name="connsiteX10" fmla="*/ 990135 w 6394458"/>
                <a:gd name="connsiteY10" fmla="*/ 1098128 h 6858000"/>
                <a:gd name="connsiteX11" fmla="*/ 771637 w 6394458"/>
                <a:gd name="connsiteY11" fmla="*/ 1416800 h 6858000"/>
                <a:gd name="connsiteX12" fmla="*/ 585660 w 6394458"/>
                <a:gd name="connsiteY12" fmla="*/ 1756960 h 6858000"/>
                <a:gd name="connsiteX13" fmla="*/ 585515 w 6394458"/>
                <a:gd name="connsiteY13" fmla="*/ 1757395 h 6858000"/>
                <a:gd name="connsiteX14" fmla="*/ 585370 w 6394458"/>
                <a:gd name="connsiteY14" fmla="*/ 1757831 h 6858000"/>
                <a:gd name="connsiteX15" fmla="*/ 544574 w 6394458"/>
                <a:gd name="connsiteY15" fmla="*/ 1845230 h 6858000"/>
                <a:gd name="connsiteX16" fmla="*/ 524539 w 6394458"/>
                <a:gd name="connsiteY16" fmla="*/ 1889510 h 6858000"/>
                <a:gd name="connsiteX17" fmla="*/ 505666 w 6394458"/>
                <a:gd name="connsiteY17" fmla="*/ 1933935 h 6858000"/>
                <a:gd name="connsiteX18" fmla="*/ 502762 w 6394458"/>
                <a:gd name="connsiteY18" fmla="*/ 1940904 h 6858000"/>
                <a:gd name="connsiteX19" fmla="*/ 469661 w 6394458"/>
                <a:gd name="connsiteY19" fmla="*/ 2023512 h 6858000"/>
                <a:gd name="connsiteX20" fmla="*/ 456885 w 6394458"/>
                <a:gd name="connsiteY20" fmla="*/ 2057049 h 6858000"/>
                <a:gd name="connsiteX21" fmla="*/ 435688 w 6394458"/>
                <a:gd name="connsiteY21" fmla="*/ 2114395 h 6858000"/>
                <a:gd name="connsiteX22" fmla="*/ 435543 w 6394458"/>
                <a:gd name="connsiteY22" fmla="*/ 2114976 h 6858000"/>
                <a:gd name="connsiteX23" fmla="*/ 435253 w 6394458"/>
                <a:gd name="connsiteY23" fmla="*/ 2115557 h 6858000"/>
                <a:gd name="connsiteX24" fmla="*/ 324770 w 6394458"/>
                <a:gd name="connsiteY24" fmla="*/ 2488382 h 6858000"/>
                <a:gd name="connsiteX25" fmla="*/ 235338 w 6394458"/>
                <a:gd name="connsiteY25" fmla="*/ 3261036 h 6858000"/>
                <a:gd name="connsiteX26" fmla="*/ 272505 w 6394458"/>
                <a:gd name="connsiteY26" fmla="*/ 3641991 h 6858000"/>
                <a:gd name="connsiteX27" fmla="*/ 385891 w 6394458"/>
                <a:gd name="connsiteY27" fmla="*/ 4006104 h 6858000"/>
                <a:gd name="connsiteX28" fmla="*/ 386182 w 6394458"/>
                <a:gd name="connsiteY28" fmla="*/ 4006685 h 6858000"/>
                <a:gd name="connsiteX29" fmla="*/ 386472 w 6394458"/>
                <a:gd name="connsiteY29" fmla="*/ 4007266 h 6858000"/>
                <a:gd name="connsiteX30" fmla="*/ 413911 w 6394458"/>
                <a:gd name="connsiteY30" fmla="*/ 4068823 h 6858000"/>
                <a:gd name="connsiteX31" fmla="*/ 425380 w 6394458"/>
                <a:gd name="connsiteY31" fmla="*/ 4093794 h 6858000"/>
                <a:gd name="connsiteX32" fmla="*/ 435834 w 6394458"/>
                <a:gd name="connsiteY32" fmla="*/ 4114845 h 6858000"/>
                <a:gd name="connsiteX33" fmla="*/ 468644 w 6394458"/>
                <a:gd name="connsiteY33" fmla="*/ 4178435 h 6858000"/>
                <a:gd name="connsiteX34" fmla="*/ 468935 w 6394458"/>
                <a:gd name="connsiteY34" fmla="*/ 4179015 h 6858000"/>
                <a:gd name="connsiteX35" fmla="*/ 469225 w 6394458"/>
                <a:gd name="connsiteY35" fmla="*/ 4179596 h 6858000"/>
                <a:gd name="connsiteX36" fmla="*/ 566496 w 6394458"/>
                <a:gd name="connsiteY36" fmla="*/ 4345828 h 6858000"/>
                <a:gd name="connsiteX37" fmla="*/ 674366 w 6394458"/>
                <a:gd name="connsiteY37" fmla="*/ 4507124 h 6858000"/>
                <a:gd name="connsiteX38" fmla="*/ 790946 w 6394458"/>
                <a:gd name="connsiteY38" fmla="*/ 4665372 h 6858000"/>
                <a:gd name="connsiteX39" fmla="*/ 938015 w 6394458"/>
                <a:gd name="connsiteY39" fmla="*/ 4855559 h 6858000"/>
                <a:gd name="connsiteX40" fmla="*/ 1035286 w 6394458"/>
                <a:gd name="connsiteY40" fmla="*/ 4980269 h 6858000"/>
                <a:gd name="connsiteX41" fmla="*/ 1158254 w 6394458"/>
                <a:gd name="connsiteY41" fmla="*/ 5140985 h 6858000"/>
                <a:gd name="connsiteX42" fmla="*/ 1221118 w 6394458"/>
                <a:gd name="connsiteY42" fmla="*/ 5226351 h 6858000"/>
                <a:gd name="connsiteX43" fmla="*/ 1277448 w 6394458"/>
                <a:gd name="connsiteY43" fmla="*/ 5303007 h 6858000"/>
                <a:gd name="connsiteX44" fmla="*/ 1277739 w 6394458"/>
                <a:gd name="connsiteY44" fmla="*/ 5303297 h 6858000"/>
                <a:gd name="connsiteX45" fmla="*/ 1278029 w 6394458"/>
                <a:gd name="connsiteY45" fmla="*/ 5303588 h 6858000"/>
                <a:gd name="connsiteX46" fmla="*/ 1376607 w 6394458"/>
                <a:gd name="connsiteY46" fmla="*/ 5433525 h 6858000"/>
                <a:gd name="connsiteX47" fmla="*/ 1395625 w 6394458"/>
                <a:gd name="connsiteY47" fmla="*/ 5458060 h 6858000"/>
                <a:gd name="connsiteX48" fmla="*/ 1405207 w 6394458"/>
                <a:gd name="connsiteY48" fmla="*/ 5469965 h 6858000"/>
                <a:gd name="connsiteX49" fmla="*/ 1518739 w 6394458"/>
                <a:gd name="connsiteY49" fmla="*/ 5607597 h 6858000"/>
                <a:gd name="connsiteX50" fmla="*/ 1779194 w 6394458"/>
                <a:gd name="connsiteY50" fmla="*/ 5888957 h 6858000"/>
                <a:gd name="connsiteX51" fmla="*/ 2361805 w 6394458"/>
                <a:gd name="connsiteY51" fmla="*/ 6356876 h 6858000"/>
                <a:gd name="connsiteX52" fmla="*/ 2682656 w 6394458"/>
                <a:gd name="connsiteY52" fmla="*/ 6532110 h 6858000"/>
                <a:gd name="connsiteX53" fmla="*/ 2682946 w 6394458"/>
                <a:gd name="connsiteY53" fmla="*/ 6532255 h 6858000"/>
                <a:gd name="connsiteX54" fmla="*/ 2683236 w 6394458"/>
                <a:gd name="connsiteY54" fmla="*/ 6532400 h 6858000"/>
                <a:gd name="connsiteX55" fmla="*/ 3021944 w 6394458"/>
                <a:gd name="connsiteY55" fmla="*/ 6664805 h 6858000"/>
                <a:gd name="connsiteX56" fmla="*/ 3375605 w 6394458"/>
                <a:gd name="connsiteY56" fmla="*/ 6756415 h 6858000"/>
                <a:gd name="connsiteX57" fmla="*/ 3555048 w 6394458"/>
                <a:gd name="connsiteY57" fmla="*/ 6786612 h 6858000"/>
                <a:gd name="connsiteX58" fmla="*/ 3735218 w 6394458"/>
                <a:gd name="connsiteY58" fmla="*/ 6807083 h 6858000"/>
                <a:gd name="connsiteX59" fmla="*/ 4108188 w 6394458"/>
                <a:gd name="connsiteY59" fmla="*/ 6823343 h 6858000"/>
                <a:gd name="connsiteX60" fmla="*/ 4126917 w 6394458"/>
                <a:gd name="connsiteY60" fmla="*/ 6823343 h 6858000"/>
                <a:gd name="connsiteX61" fmla="*/ 4151597 w 6394458"/>
                <a:gd name="connsiteY61" fmla="*/ 6823488 h 6858000"/>
                <a:gd name="connsiteX62" fmla="*/ 4199652 w 6394458"/>
                <a:gd name="connsiteY62" fmla="*/ 6822763 h 6858000"/>
                <a:gd name="connsiteX63" fmla="*/ 4200088 w 6394458"/>
                <a:gd name="connsiteY63" fmla="*/ 6822763 h 6858000"/>
                <a:gd name="connsiteX64" fmla="*/ 4200523 w 6394458"/>
                <a:gd name="connsiteY64" fmla="*/ 6822763 h 6858000"/>
                <a:gd name="connsiteX65" fmla="*/ 4245675 w 6394458"/>
                <a:gd name="connsiteY65" fmla="*/ 6821601 h 6858000"/>
                <a:gd name="connsiteX66" fmla="*/ 4291117 w 6394458"/>
                <a:gd name="connsiteY66" fmla="*/ 6819277 h 6858000"/>
                <a:gd name="connsiteX67" fmla="*/ 4469108 w 6394458"/>
                <a:gd name="connsiteY67" fmla="*/ 6803743 h 6858000"/>
                <a:gd name="connsiteX68" fmla="*/ 5157267 w 6394458"/>
                <a:gd name="connsiteY68" fmla="*/ 6617766 h 6858000"/>
                <a:gd name="connsiteX69" fmla="*/ 5484069 w 6394458"/>
                <a:gd name="connsiteY69" fmla="*/ 6455744 h 6858000"/>
                <a:gd name="connsiteX70" fmla="*/ 5801144 w 6394458"/>
                <a:gd name="connsiteY70" fmla="*/ 6257717 h 6858000"/>
                <a:gd name="connsiteX71" fmla="*/ 6111106 w 6394458"/>
                <a:gd name="connsiteY71" fmla="*/ 6032542 h 6858000"/>
                <a:gd name="connsiteX72" fmla="*/ 6264127 w 6394458"/>
                <a:gd name="connsiteY72" fmla="*/ 5913203 h 6858000"/>
                <a:gd name="connsiteX73" fmla="*/ 6394458 w 6394458"/>
                <a:gd name="connsiteY73" fmla="*/ 5808939 h 6858000"/>
                <a:gd name="connsiteX74" fmla="*/ 6394458 w 6394458"/>
                <a:gd name="connsiteY74" fmla="*/ 6858000 h 6858000"/>
                <a:gd name="connsiteX75" fmla="*/ 2234128 w 6394458"/>
                <a:gd name="connsiteY75" fmla="*/ 6858000 h 6858000"/>
                <a:gd name="connsiteX76" fmla="*/ 2151583 w 6394458"/>
                <a:gd name="connsiteY76" fmla="*/ 6802146 h 6858000"/>
                <a:gd name="connsiteX77" fmla="*/ 593791 w 6394458"/>
                <a:gd name="connsiteY77" fmla="*/ 5241450 h 6858000"/>
                <a:gd name="connsiteX78" fmla="*/ 0 w 6394458"/>
                <a:gd name="connsiteY78" fmla="*/ 3044861 h 6858000"/>
                <a:gd name="connsiteX79" fmla="*/ 342337 w 6394458"/>
                <a:gd name="connsiteY79" fmla="*/ 1349581 h 6858000"/>
                <a:gd name="connsiteX80" fmla="*/ 1129762 w 6394458"/>
                <a:gd name="connsiteY80" fmla="*/ 1181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394458" h="6858000">
                  <a:moveTo>
                    <a:pt x="1242460" y="0"/>
                  </a:moveTo>
                  <a:lnTo>
                    <a:pt x="2160732" y="0"/>
                  </a:lnTo>
                  <a:lnTo>
                    <a:pt x="2096124" y="41936"/>
                  </a:lnTo>
                  <a:cubicBezTo>
                    <a:pt x="2053586" y="71988"/>
                    <a:pt x="1997691" y="111913"/>
                    <a:pt x="1942232" y="154451"/>
                  </a:cubicBezTo>
                  <a:lnTo>
                    <a:pt x="1941942" y="154741"/>
                  </a:lnTo>
                  <a:lnTo>
                    <a:pt x="1941652" y="155032"/>
                  </a:lnTo>
                  <a:cubicBezTo>
                    <a:pt x="1920455" y="170711"/>
                    <a:pt x="1899113" y="187262"/>
                    <a:pt x="1878498" y="203377"/>
                  </a:cubicBezTo>
                  <a:lnTo>
                    <a:pt x="1865722" y="213395"/>
                  </a:lnTo>
                  <a:cubicBezTo>
                    <a:pt x="1838863" y="233865"/>
                    <a:pt x="1813311" y="254771"/>
                    <a:pt x="1791679" y="272483"/>
                  </a:cubicBezTo>
                  <a:cubicBezTo>
                    <a:pt x="1684245" y="360463"/>
                    <a:pt x="1590023" y="443216"/>
                    <a:pt x="1503495" y="525389"/>
                  </a:cubicBezTo>
                  <a:cubicBezTo>
                    <a:pt x="1315050" y="703090"/>
                    <a:pt x="1142430" y="895746"/>
                    <a:pt x="990135" y="1098128"/>
                  </a:cubicBezTo>
                  <a:cubicBezTo>
                    <a:pt x="911301" y="1202949"/>
                    <a:pt x="837695" y="1310238"/>
                    <a:pt x="771637" y="1416800"/>
                  </a:cubicBezTo>
                  <a:cubicBezTo>
                    <a:pt x="697595" y="1538898"/>
                    <a:pt x="636764" y="1650106"/>
                    <a:pt x="585660" y="1756960"/>
                  </a:cubicBezTo>
                  <a:lnTo>
                    <a:pt x="585515" y="1757395"/>
                  </a:lnTo>
                  <a:lnTo>
                    <a:pt x="585370" y="1757831"/>
                  </a:lnTo>
                  <a:cubicBezTo>
                    <a:pt x="570271" y="1788174"/>
                    <a:pt x="556334" y="1818952"/>
                    <a:pt x="544574" y="1845230"/>
                  </a:cubicBezTo>
                  <a:lnTo>
                    <a:pt x="524539" y="1889510"/>
                  </a:lnTo>
                  <a:lnTo>
                    <a:pt x="505666" y="1933935"/>
                  </a:lnTo>
                  <a:lnTo>
                    <a:pt x="502762" y="1940904"/>
                  </a:lnTo>
                  <a:cubicBezTo>
                    <a:pt x="491002" y="1969214"/>
                    <a:pt x="479823" y="1996073"/>
                    <a:pt x="469661" y="2023512"/>
                  </a:cubicBezTo>
                  <a:cubicBezTo>
                    <a:pt x="465450" y="2034691"/>
                    <a:pt x="461240" y="2045870"/>
                    <a:pt x="456885" y="2057049"/>
                  </a:cubicBezTo>
                  <a:cubicBezTo>
                    <a:pt x="449190" y="2076794"/>
                    <a:pt x="442076" y="2095522"/>
                    <a:pt x="435688" y="2114395"/>
                  </a:cubicBezTo>
                  <a:lnTo>
                    <a:pt x="435543" y="2114976"/>
                  </a:lnTo>
                  <a:lnTo>
                    <a:pt x="435253" y="2115557"/>
                  </a:lnTo>
                  <a:cubicBezTo>
                    <a:pt x="390392" y="2239687"/>
                    <a:pt x="353226" y="2365123"/>
                    <a:pt x="324770" y="2488382"/>
                  </a:cubicBezTo>
                  <a:cubicBezTo>
                    <a:pt x="265391" y="2742158"/>
                    <a:pt x="235193" y="3002178"/>
                    <a:pt x="235338" y="3261036"/>
                  </a:cubicBezTo>
                  <a:cubicBezTo>
                    <a:pt x="236210" y="3391989"/>
                    <a:pt x="248695" y="3520474"/>
                    <a:pt x="272505" y="3641991"/>
                  </a:cubicBezTo>
                  <a:cubicBezTo>
                    <a:pt x="299073" y="3770621"/>
                    <a:pt x="337110" y="3893154"/>
                    <a:pt x="385891" y="4006104"/>
                  </a:cubicBezTo>
                  <a:lnTo>
                    <a:pt x="386182" y="4006685"/>
                  </a:lnTo>
                  <a:lnTo>
                    <a:pt x="386472" y="4007266"/>
                  </a:lnTo>
                  <a:cubicBezTo>
                    <a:pt x="394747" y="4027591"/>
                    <a:pt x="404039" y="4047626"/>
                    <a:pt x="413911" y="4068823"/>
                  </a:cubicBezTo>
                  <a:cubicBezTo>
                    <a:pt x="417686" y="4077098"/>
                    <a:pt x="421606" y="4085374"/>
                    <a:pt x="425380" y="4093794"/>
                  </a:cubicBezTo>
                  <a:cubicBezTo>
                    <a:pt x="428865" y="4100908"/>
                    <a:pt x="432349" y="4107876"/>
                    <a:pt x="435834" y="4114845"/>
                  </a:cubicBezTo>
                  <a:cubicBezTo>
                    <a:pt x="446867" y="4136913"/>
                    <a:pt x="457320" y="4157819"/>
                    <a:pt x="468644" y="4178435"/>
                  </a:cubicBezTo>
                  <a:lnTo>
                    <a:pt x="468935" y="4179015"/>
                  </a:lnTo>
                  <a:lnTo>
                    <a:pt x="469225" y="4179596"/>
                  </a:lnTo>
                  <a:cubicBezTo>
                    <a:pt x="495213" y="4229103"/>
                    <a:pt x="525120" y="4280352"/>
                    <a:pt x="566496" y="4345828"/>
                  </a:cubicBezTo>
                  <a:cubicBezTo>
                    <a:pt x="598727" y="4397368"/>
                    <a:pt x="633135" y="4447745"/>
                    <a:pt x="674366" y="4507124"/>
                  </a:cubicBezTo>
                  <a:cubicBezTo>
                    <a:pt x="713129" y="4561713"/>
                    <a:pt x="753199" y="4615139"/>
                    <a:pt x="790946" y="4665372"/>
                  </a:cubicBezTo>
                  <a:cubicBezTo>
                    <a:pt x="839001" y="4729106"/>
                    <a:pt x="889379" y="4793421"/>
                    <a:pt x="938015" y="4855559"/>
                  </a:cubicBezTo>
                  <a:cubicBezTo>
                    <a:pt x="969955" y="4896355"/>
                    <a:pt x="1003056" y="4938457"/>
                    <a:pt x="1035286" y="4980269"/>
                  </a:cubicBezTo>
                  <a:cubicBezTo>
                    <a:pt x="1069113" y="5023969"/>
                    <a:pt x="1113684" y="5081606"/>
                    <a:pt x="1158254" y="5140985"/>
                  </a:cubicBezTo>
                  <a:cubicBezTo>
                    <a:pt x="1179451" y="5169005"/>
                    <a:pt x="1200647" y="5198186"/>
                    <a:pt x="1221118" y="5226351"/>
                  </a:cubicBezTo>
                  <a:cubicBezTo>
                    <a:pt x="1240572" y="5253065"/>
                    <a:pt x="1259010" y="5278471"/>
                    <a:pt x="1277448" y="5303007"/>
                  </a:cubicBezTo>
                  <a:lnTo>
                    <a:pt x="1277739" y="5303297"/>
                  </a:lnTo>
                  <a:lnTo>
                    <a:pt x="1278029" y="5303588"/>
                  </a:lnTo>
                  <a:cubicBezTo>
                    <a:pt x="1309824" y="5347287"/>
                    <a:pt x="1343796" y="5391132"/>
                    <a:pt x="1376607" y="5433525"/>
                  </a:cubicBezTo>
                  <a:lnTo>
                    <a:pt x="1395625" y="5458060"/>
                  </a:lnTo>
                  <a:lnTo>
                    <a:pt x="1405207" y="5469965"/>
                  </a:lnTo>
                  <a:cubicBezTo>
                    <a:pt x="1442083" y="5515552"/>
                    <a:pt x="1479976" y="5562736"/>
                    <a:pt x="1518739" y="5607597"/>
                  </a:cubicBezTo>
                  <a:cubicBezTo>
                    <a:pt x="1603960" y="5707481"/>
                    <a:pt x="1691650" y="5802139"/>
                    <a:pt x="1779194" y="5888957"/>
                  </a:cubicBezTo>
                  <a:cubicBezTo>
                    <a:pt x="1965606" y="6072902"/>
                    <a:pt x="2161746" y="6230423"/>
                    <a:pt x="2361805" y="6356876"/>
                  </a:cubicBezTo>
                  <a:cubicBezTo>
                    <a:pt x="2475047" y="6427870"/>
                    <a:pt x="2579867" y="6485217"/>
                    <a:pt x="2682656" y="6532110"/>
                  </a:cubicBezTo>
                  <a:lnTo>
                    <a:pt x="2682946" y="6532255"/>
                  </a:lnTo>
                  <a:lnTo>
                    <a:pt x="2683236" y="6532400"/>
                  </a:lnTo>
                  <a:cubicBezTo>
                    <a:pt x="2787767" y="6581616"/>
                    <a:pt x="2901734" y="6626187"/>
                    <a:pt x="3021944" y="6664805"/>
                  </a:cubicBezTo>
                  <a:cubicBezTo>
                    <a:pt x="3132572" y="6700374"/>
                    <a:pt x="3251620" y="6731298"/>
                    <a:pt x="3375605" y="6756415"/>
                  </a:cubicBezTo>
                  <a:cubicBezTo>
                    <a:pt x="3432661" y="6767738"/>
                    <a:pt x="3493201" y="6777901"/>
                    <a:pt x="3555048" y="6786612"/>
                  </a:cubicBezTo>
                  <a:cubicBezTo>
                    <a:pt x="3613121" y="6794742"/>
                    <a:pt x="3673807" y="6801566"/>
                    <a:pt x="3735218" y="6807083"/>
                  </a:cubicBezTo>
                  <a:cubicBezTo>
                    <a:pt x="3852670" y="6817826"/>
                    <a:pt x="3974622" y="6823052"/>
                    <a:pt x="4108188" y="6823343"/>
                  </a:cubicBezTo>
                  <a:lnTo>
                    <a:pt x="4126917" y="6823343"/>
                  </a:lnTo>
                  <a:cubicBezTo>
                    <a:pt x="4135192" y="6823488"/>
                    <a:pt x="4143322" y="6823488"/>
                    <a:pt x="4151597" y="6823488"/>
                  </a:cubicBezTo>
                  <a:cubicBezTo>
                    <a:pt x="4171487" y="6823488"/>
                    <a:pt x="4186296" y="6823343"/>
                    <a:pt x="4199652" y="6822763"/>
                  </a:cubicBezTo>
                  <a:lnTo>
                    <a:pt x="4200088" y="6822763"/>
                  </a:lnTo>
                  <a:lnTo>
                    <a:pt x="4200523" y="6822763"/>
                  </a:lnTo>
                  <a:lnTo>
                    <a:pt x="4245675" y="6821601"/>
                  </a:lnTo>
                  <a:lnTo>
                    <a:pt x="4291117" y="6819277"/>
                  </a:lnTo>
                  <a:cubicBezTo>
                    <a:pt x="4342801" y="6816955"/>
                    <a:pt x="4397825" y="6812164"/>
                    <a:pt x="4469108" y="6803743"/>
                  </a:cubicBezTo>
                  <a:cubicBezTo>
                    <a:pt x="4700672" y="6775433"/>
                    <a:pt x="4932236" y="6712860"/>
                    <a:pt x="5157267" y="6617766"/>
                  </a:cubicBezTo>
                  <a:cubicBezTo>
                    <a:pt x="5260490" y="6574648"/>
                    <a:pt x="5367344" y="6521656"/>
                    <a:pt x="5484069" y="6455744"/>
                  </a:cubicBezTo>
                  <a:cubicBezTo>
                    <a:pt x="5584535" y="6399414"/>
                    <a:pt x="5688194" y="6334663"/>
                    <a:pt x="5801144" y="6257717"/>
                  </a:cubicBezTo>
                  <a:cubicBezTo>
                    <a:pt x="5894061" y="6194419"/>
                    <a:pt x="5992638" y="6122844"/>
                    <a:pt x="6111106" y="6032542"/>
                  </a:cubicBezTo>
                  <a:cubicBezTo>
                    <a:pt x="6163081" y="5993052"/>
                    <a:pt x="6215491" y="5951676"/>
                    <a:pt x="6264127" y="5913203"/>
                  </a:cubicBezTo>
                  <a:lnTo>
                    <a:pt x="6394458" y="5808939"/>
                  </a:lnTo>
                  <a:lnTo>
                    <a:pt x="6394458" y="6858000"/>
                  </a:lnTo>
                  <a:lnTo>
                    <a:pt x="2234128" y="6858000"/>
                  </a:lnTo>
                  <a:lnTo>
                    <a:pt x="2151583" y="6802146"/>
                  </a:lnTo>
                  <a:cubicBezTo>
                    <a:pt x="1509012" y="6424386"/>
                    <a:pt x="970245" y="5884748"/>
                    <a:pt x="593791" y="5241450"/>
                  </a:cubicBezTo>
                  <a:cubicBezTo>
                    <a:pt x="205286" y="4577683"/>
                    <a:pt x="0" y="3818240"/>
                    <a:pt x="0" y="3044861"/>
                  </a:cubicBezTo>
                  <a:cubicBezTo>
                    <a:pt x="0" y="2457023"/>
                    <a:pt x="115129" y="1886606"/>
                    <a:pt x="342337" y="1349581"/>
                  </a:cubicBezTo>
                  <a:cubicBezTo>
                    <a:pt x="534284" y="895692"/>
                    <a:pt x="798705" y="482372"/>
                    <a:pt x="1129762" y="118183"/>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1905757E-C772-4187-BD34-A12DC33F3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4266" y="0"/>
              <a:ext cx="6419426" cy="6858000"/>
            </a:xfrm>
            <a:custGeom>
              <a:avLst/>
              <a:gdLst>
                <a:gd name="connsiteX0" fmla="*/ 6419426 w 6419426"/>
                <a:gd name="connsiteY0" fmla="*/ 6276207 h 6858000"/>
                <a:gd name="connsiteX1" fmla="*/ 6419426 w 6419426"/>
                <a:gd name="connsiteY1" fmla="*/ 6858000 h 6858000"/>
                <a:gd name="connsiteX2" fmla="*/ 5377226 w 6419426"/>
                <a:gd name="connsiteY2" fmla="*/ 6858000 h 6858000"/>
                <a:gd name="connsiteX3" fmla="*/ 5526079 w 6419426"/>
                <a:gd name="connsiteY3" fmla="*/ 6799309 h 6858000"/>
                <a:gd name="connsiteX4" fmla="*/ 6372097 w 6419426"/>
                <a:gd name="connsiteY4" fmla="*/ 6313400 h 6858000"/>
                <a:gd name="connsiteX5" fmla="*/ 0 w 6419426"/>
                <a:gd name="connsiteY5" fmla="*/ 3944218 h 6858000"/>
                <a:gd name="connsiteX6" fmla="*/ 31811 w 6419426"/>
                <a:gd name="connsiteY6" fmla="*/ 4082046 h 6858000"/>
                <a:gd name="connsiteX7" fmla="*/ 2375871 w 6419426"/>
                <a:gd name="connsiteY7" fmla="*/ 6799309 h 6858000"/>
                <a:gd name="connsiteX8" fmla="*/ 2524724 w 6419426"/>
                <a:gd name="connsiteY8" fmla="*/ 6858000 h 6858000"/>
                <a:gd name="connsiteX9" fmla="*/ 0 w 6419426"/>
                <a:gd name="connsiteY9" fmla="*/ 6858000 h 6858000"/>
                <a:gd name="connsiteX10" fmla="*/ 0 w 6419426"/>
                <a:gd name="connsiteY10" fmla="*/ 0 h 6858000"/>
                <a:gd name="connsiteX11" fmla="*/ 1320019 w 6419426"/>
                <a:gd name="connsiteY11" fmla="*/ 0 h 6858000"/>
                <a:gd name="connsiteX12" fmla="*/ 1089625 w 6419426"/>
                <a:gd name="connsiteY12" fmla="*/ 209396 h 6858000"/>
                <a:gd name="connsiteX13" fmla="*/ 31811 w 6419426"/>
                <a:gd name="connsiteY13" fmla="*/ 2059448 h 6858000"/>
                <a:gd name="connsiteX14" fmla="*/ 0 w 6419426"/>
                <a:gd name="connsiteY14" fmla="*/ 21972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19426" h="6858000">
                  <a:moveTo>
                    <a:pt x="6419426" y="6276207"/>
                  </a:moveTo>
                  <a:lnTo>
                    <a:pt x="6419426" y="6858000"/>
                  </a:lnTo>
                  <a:lnTo>
                    <a:pt x="5377226" y="6858000"/>
                  </a:lnTo>
                  <a:lnTo>
                    <a:pt x="5526079" y="6799309"/>
                  </a:lnTo>
                  <a:cubicBezTo>
                    <a:pt x="5828657" y="6671330"/>
                    <a:pt x="6112428" y="6507594"/>
                    <a:pt x="6372097" y="6313400"/>
                  </a:cubicBezTo>
                  <a:close/>
                  <a:moveTo>
                    <a:pt x="0" y="3944218"/>
                  </a:moveTo>
                  <a:lnTo>
                    <a:pt x="31811" y="4082046"/>
                  </a:lnTo>
                  <a:cubicBezTo>
                    <a:pt x="347839" y="5310348"/>
                    <a:pt x="1226077" y="6312987"/>
                    <a:pt x="2375871" y="6799309"/>
                  </a:cubicBezTo>
                  <a:lnTo>
                    <a:pt x="2524724" y="6858000"/>
                  </a:lnTo>
                  <a:lnTo>
                    <a:pt x="0" y="6858000"/>
                  </a:lnTo>
                  <a:close/>
                  <a:moveTo>
                    <a:pt x="0" y="0"/>
                  </a:moveTo>
                  <a:lnTo>
                    <a:pt x="1320019" y="0"/>
                  </a:lnTo>
                  <a:lnTo>
                    <a:pt x="1089625" y="209396"/>
                  </a:lnTo>
                  <a:cubicBezTo>
                    <a:pt x="586180" y="712841"/>
                    <a:pt x="214775" y="1348326"/>
                    <a:pt x="31811" y="2059448"/>
                  </a:cubicBezTo>
                  <a:lnTo>
                    <a:pt x="0" y="219727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B1F507D-8A4B-086B-A694-E2CEDBE1B97F}"/>
              </a:ext>
            </a:extLst>
          </p:cNvPr>
          <p:cNvSpPr>
            <a:spLocks noGrp="1"/>
          </p:cNvSpPr>
          <p:nvPr>
            <p:ph type="title"/>
          </p:nvPr>
        </p:nvSpPr>
        <p:spPr>
          <a:xfrm>
            <a:off x="804672" y="798445"/>
            <a:ext cx="4803636" cy="1311664"/>
          </a:xfrm>
        </p:spPr>
        <p:txBody>
          <a:bodyPr anchor="b">
            <a:normAutofit/>
          </a:bodyPr>
          <a:lstStyle/>
          <a:p>
            <a:r>
              <a:rPr lang="en-GB" sz="3600">
                <a:solidFill>
                  <a:schemeClr val="tx2"/>
                </a:solidFill>
              </a:rPr>
              <a:t> </a:t>
            </a:r>
            <a:r>
              <a:rPr lang="en-GB" sz="3600" b="1">
                <a:solidFill>
                  <a:schemeClr val="tx2"/>
                </a:solidFill>
              </a:rPr>
              <a:t>Today’s Session</a:t>
            </a:r>
          </a:p>
        </p:txBody>
      </p:sp>
      <p:sp>
        <p:nvSpPr>
          <p:cNvPr id="3" name="Content Placeholder 2">
            <a:extLst>
              <a:ext uri="{FF2B5EF4-FFF2-40B4-BE49-F238E27FC236}">
                <a16:creationId xmlns:a16="http://schemas.microsoft.com/office/drawing/2014/main" id="{154364A6-FC1D-934F-E094-A04E48A8C5EC}"/>
              </a:ext>
            </a:extLst>
          </p:cNvPr>
          <p:cNvSpPr>
            <a:spLocks noGrp="1"/>
          </p:cNvSpPr>
          <p:nvPr>
            <p:ph idx="1"/>
          </p:nvPr>
        </p:nvSpPr>
        <p:spPr>
          <a:xfrm>
            <a:off x="804672" y="2272143"/>
            <a:ext cx="4706803" cy="3788830"/>
          </a:xfrm>
        </p:spPr>
        <p:txBody>
          <a:bodyPr anchor="ctr">
            <a:normAutofit/>
          </a:bodyPr>
          <a:lstStyle/>
          <a:p>
            <a:r>
              <a:rPr lang="en-GB" sz="1800">
                <a:solidFill>
                  <a:schemeClr val="tx2"/>
                </a:solidFill>
              </a:rPr>
              <a:t>Introduction to Flight Compensation </a:t>
            </a:r>
          </a:p>
          <a:p>
            <a:r>
              <a:rPr lang="en-GB" sz="1800">
                <a:solidFill>
                  <a:schemeClr val="tx2"/>
                </a:solidFill>
              </a:rPr>
              <a:t>CAA Rules</a:t>
            </a:r>
          </a:p>
          <a:p>
            <a:r>
              <a:rPr lang="en-GB" sz="1800">
                <a:solidFill>
                  <a:schemeClr val="tx2"/>
                </a:solidFill>
              </a:rPr>
              <a:t>Guidance</a:t>
            </a:r>
          </a:p>
          <a:p>
            <a:r>
              <a:rPr lang="en-GB" sz="1800">
                <a:solidFill>
                  <a:schemeClr val="tx2"/>
                </a:solidFill>
              </a:rPr>
              <a:t>Compensation</a:t>
            </a:r>
          </a:p>
          <a:p>
            <a:r>
              <a:rPr lang="en-GB" sz="1800">
                <a:solidFill>
                  <a:schemeClr val="tx2"/>
                </a:solidFill>
              </a:rPr>
              <a:t>Entitlements</a:t>
            </a:r>
          </a:p>
          <a:p>
            <a:r>
              <a:rPr lang="en-GB" sz="1800">
                <a:solidFill>
                  <a:schemeClr val="tx2"/>
                </a:solidFill>
              </a:rPr>
              <a:t>Issues</a:t>
            </a:r>
          </a:p>
          <a:p>
            <a:r>
              <a:rPr lang="en-GB" sz="1800">
                <a:solidFill>
                  <a:schemeClr val="tx2"/>
                </a:solidFill>
              </a:rPr>
              <a:t>Train Travel</a:t>
            </a:r>
          </a:p>
          <a:p>
            <a:r>
              <a:rPr lang="en-GB" sz="1800">
                <a:solidFill>
                  <a:schemeClr val="tx2"/>
                </a:solidFill>
              </a:rPr>
              <a:t>Reminder about Package Travel Directive for Package Holidays</a:t>
            </a:r>
          </a:p>
          <a:p>
            <a:endParaRPr lang="en-GB" sz="1800">
              <a:solidFill>
                <a:schemeClr val="tx2"/>
              </a:solidFill>
            </a:endParaRPr>
          </a:p>
        </p:txBody>
      </p:sp>
    </p:spTree>
    <p:extLst>
      <p:ext uri="{BB962C8B-B14F-4D97-AF65-F5344CB8AC3E}">
        <p14:creationId xmlns:p14="http://schemas.microsoft.com/office/powerpoint/2010/main" val="77205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7470F3-45FE-830C-30FE-993F136534D4}"/>
              </a:ext>
            </a:extLst>
          </p:cNvPr>
          <p:cNvSpPr>
            <a:spLocks noGrp="1"/>
          </p:cNvSpPr>
          <p:nvPr>
            <p:ph type="title"/>
          </p:nvPr>
        </p:nvSpPr>
        <p:spPr>
          <a:xfrm>
            <a:off x="761803" y="350196"/>
            <a:ext cx="4646904" cy="1624520"/>
          </a:xfrm>
        </p:spPr>
        <p:txBody>
          <a:bodyPr anchor="ctr">
            <a:normAutofit/>
          </a:bodyPr>
          <a:lstStyle/>
          <a:p>
            <a:r>
              <a:rPr lang="en-GB" sz="2500" dirty="0"/>
              <a:t>                </a:t>
            </a:r>
            <a:r>
              <a:rPr lang="en-GB" sz="2500" b="1" dirty="0"/>
              <a:t>Flight Compensation </a:t>
            </a:r>
            <a:br>
              <a:rPr lang="en-GB" sz="2500" b="1" dirty="0"/>
            </a:br>
            <a:r>
              <a:rPr lang="en-GB" sz="2500" b="1" dirty="0"/>
              <a:t> Does UK Law apply to your Flight?</a:t>
            </a:r>
          </a:p>
        </p:txBody>
      </p:sp>
      <p:sp>
        <p:nvSpPr>
          <p:cNvPr id="3" name="Content Placeholder 2">
            <a:extLst>
              <a:ext uri="{FF2B5EF4-FFF2-40B4-BE49-F238E27FC236}">
                <a16:creationId xmlns:a16="http://schemas.microsoft.com/office/drawing/2014/main" id="{0E39209D-C859-B866-7E9C-AB93AAB1891D}"/>
              </a:ext>
            </a:extLst>
          </p:cNvPr>
          <p:cNvSpPr>
            <a:spLocks noGrp="1"/>
          </p:cNvSpPr>
          <p:nvPr>
            <p:ph idx="1"/>
          </p:nvPr>
        </p:nvSpPr>
        <p:spPr>
          <a:xfrm>
            <a:off x="761802" y="2743200"/>
            <a:ext cx="4646905" cy="3613149"/>
          </a:xfrm>
        </p:spPr>
        <p:txBody>
          <a:bodyPr anchor="ctr">
            <a:normAutofit/>
          </a:bodyPr>
          <a:lstStyle/>
          <a:p>
            <a:pPr fontAlgn="base"/>
            <a:r>
              <a:rPr lang="en-GB" sz="1400" b="0" i="0">
                <a:effectLst/>
                <a:latin typeface="Roboto" panose="02000000000000000000" pitchFamily="2" charset="0"/>
              </a:rPr>
              <a:t>Under UK law, you have important legal rights on many flights to, from or within the UK. </a:t>
            </a:r>
          </a:p>
          <a:p>
            <a:pPr fontAlgn="base"/>
            <a:endParaRPr lang="en-GB" sz="1400" b="0" i="0">
              <a:effectLst/>
              <a:latin typeface="Roboto" panose="02000000000000000000" pitchFamily="2" charset="0"/>
            </a:endParaRPr>
          </a:p>
          <a:p>
            <a:pPr fontAlgn="base"/>
            <a:r>
              <a:rPr lang="en-GB" sz="1400" b="0" i="0">
                <a:effectLst/>
                <a:latin typeface="Roboto" panose="02000000000000000000" pitchFamily="2" charset="0"/>
              </a:rPr>
              <a:t>To be covered, your flight must be either:</a:t>
            </a:r>
          </a:p>
          <a:p>
            <a:pPr fontAlgn="base"/>
            <a:endParaRPr lang="en-GB" sz="1400" b="0" i="0">
              <a:effectLst/>
              <a:latin typeface="Roboto" panose="02000000000000000000" pitchFamily="2" charset="0"/>
            </a:endParaRPr>
          </a:p>
          <a:p>
            <a:pPr fontAlgn="base">
              <a:buFont typeface="Arial" panose="020B0604020202020204" pitchFamily="34" charset="0"/>
              <a:buChar char="•"/>
            </a:pPr>
            <a:r>
              <a:rPr lang="en-GB" sz="1400" b="0" i="0">
                <a:effectLst/>
                <a:latin typeface="Roboto" panose="02000000000000000000" pitchFamily="2" charset="0"/>
              </a:rPr>
              <a:t>departing from an airport in the UK on any airline</a:t>
            </a:r>
          </a:p>
          <a:p>
            <a:pPr fontAlgn="base">
              <a:buFont typeface="Arial" panose="020B0604020202020204" pitchFamily="34" charset="0"/>
              <a:buChar char="•"/>
            </a:pPr>
            <a:r>
              <a:rPr lang="en-GB" sz="1400" b="0" i="0">
                <a:effectLst/>
                <a:latin typeface="Roboto" panose="02000000000000000000" pitchFamily="2" charset="0"/>
              </a:rPr>
              <a:t>or</a:t>
            </a:r>
          </a:p>
          <a:p>
            <a:pPr fontAlgn="base">
              <a:buFont typeface="Arial" panose="020B0604020202020204" pitchFamily="34" charset="0"/>
              <a:buChar char="•"/>
            </a:pPr>
            <a:r>
              <a:rPr lang="en-GB" sz="1400" b="0" i="0">
                <a:effectLst/>
                <a:latin typeface="Roboto" panose="02000000000000000000" pitchFamily="2" charset="0"/>
              </a:rPr>
              <a:t>arriving at an airport in the UK on an EU or UK airline;</a:t>
            </a:r>
          </a:p>
          <a:p>
            <a:pPr fontAlgn="base">
              <a:buFont typeface="Arial" panose="020B0604020202020204" pitchFamily="34" charset="0"/>
              <a:buChar char="•"/>
            </a:pPr>
            <a:r>
              <a:rPr lang="en-GB" sz="1400" b="0" i="0">
                <a:effectLst/>
                <a:latin typeface="Roboto" panose="02000000000000000000" pitchFamily="2" charset="0"/>
              </a:rPr>
              <a:t>or</a:t>
            </a:r>
          </a:p>
          <a:p>
            <a:pPr fontAlgn="base">
              <a:buFont typeface="Arial" panose="020B0604020202020204" pitchFamily="34" charset="0"/>
              <a:buChar char="•"/>
            </a:pPr>
            <a:r>
              <a:rPr lang="en-GB" sz="1400" b="0" i="0">
                <a:effectLst/>
                <a:latin typeface="Roboto" panose="02000000000000000000" pitchFamily="2" charset="0"/>
              </a:rPr>
              <a:t>arriving at an airport in the EU on a UK airline.</a:t>
            </a:r>
          </a:p>
          <a:p>
            <a:endParaRPr lang="en-GB" sz="1400"/>
          </a:p>
        </p:txBody>
      </p:sp>
      <p:pic>
        <p:nvPicPr>
          <p:cNvPr id="5" name="Picture 4" descr="Back view of an aeroplane">
            <a:extLst>
              <a:ext uri="{FF2B5EF4-FFF2-40B4-BE49-F238E27FC236}">
                <a16:creationId xmlns:a16="http://schemas.microsoft.com/office/drawing/2014/main" id="{737138AA-63F4-7A60-E2F9-1A15A776CC83}"/>
              </a:ext>
            </a:extLst>
          </p:cNvPr>
          <p:cNvPicPr>
            <a:picLocks noChangeAspect="1"/>
          </p:cNvPicPr>
          <p:nvPr/>
        </p:nvPicPr>
        <p:blipFill rotWithShape="1">
          <a:blip r:embed="rId2"/>
          <a:srcRect l="14374" r="26226" b="-2"/>
          <a:stretch/>
        </p:blipFill>
        <p:spPr>
          <a:xfrm>
            <a:off x="6096000" y="1"/>
            <a:ext cx="6102825" cy="6858000"/>
          </a:xfrm>
          <a:prstGeom prst="rect">
            <a:avLst/>
          </a:prstGeom>
        </p:spPr>
      </p:pic>
    </p:spTree>
    <p:extLst>
      <p:ext uri="{BB962C8B-B14F-4D97-AF65-F5344CB8AC3E}">
        <p14:creationId xmlns:p14="http://schemas.microsoft.com/office/powerpoint/2010/main" val="144663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68939-51DA-B168-D3A5-9B8E6FBF931D}"/>
              </a:ext>
            </a:extLst>
          </p:cNvPr>
          <p:cNvSpPr>
            <a:spLocks noGrp="1"/>
          </p:cNvSpPr>
          <p:nvPr>
            <p:ph type="title"/>
          </p:nvPr>
        </p:nvSpPr>
        <p:spPr>
          <a:xfrm>
            <a:off x="630936" y="639520"/>
            <a:ext cx="3429000" cy="1719072"/>
          </a:xfrm>
        </p:spPr>
        <p:txBody>
          <a:bodyPr anchor="b">
            <a:normAutofit/>
          </a:bodyPr>
          <a:lstStyle/>
          <a:p>
            <a:r>
              <a:rPr lang="en-GB" sz="4200"/>
              <a:t>Flight Compensation </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AF7775-2CFD-46FD-0F53-8AE19F2DDA04}"/>
              </a:ext>
            </a:extLst>
          </p:cNvPr>
          <p:cNvSpPr>
            <a:spLocks noGrp="1"/>
          </p:cNvSpPr>
          <p:nvPr>
            <p:ph idx="1"/>
          </p:nvPr>
        </p:nvSpPr>
        <p:spPr>
          <a:xfrm>
            <a:off x="630936" y="3403230"/>
            <a:ext cx="3429000" cy="2814690"/>
          </a:xfrm>
        </p:spPr>
        <p:txBody>
          <a:bodyPr anchor="t">
            <a:normAutofit/>
          </a:bodyPr>
          <a:lstStyle/>
          <a:p>
            <a:r>
              <a:rPr lang="en-GB" sz="2200" b="0" i="0" dirty="0">
                <a:effectLst/>
                <a:latin typeface="Roboto" panose="02000000000000000000" pitchFamily="2" charset="0"/>
              </a:rPr>
              <a:t>Under UK law, airlines must provide you with care and assistance if your flight is significantly delayed</a:t>
            </a:r>
          </a:p>
          <a:p>
            <a:endParaRPr lang="en-GB" sz="2200" dirty="0">
              <a:latin typeface="Roboto" panose="02000000000000000000" pitchFamily="2" charset="0"/>
            </a:endParaRPr>
          </a:p>
        </p:txBody>
      </p:sp>
      <p:graphicFrame>
        <p:nvGraphicFramePr>
          <p:cNvPr id="6" name="Table 5">
            <a:extLst>
              <a:ext uri="{FF2B5EF4-FFF2-40B4-BE49-F238E27FC236}">
                <a16:creationId xmlns:a16="http://schemas.microsoft.com/office/drawing/2014/main" id="{2A735F9C-EC90-E63C-37F2-9F8E32755C9E}"/>
              </a:ext>
            </a:extLst>
          </p:cNvPr>
          <p:cNvGraphicFramePr>
            <a:graphicFrameLocks noGrp="1"/>
          </p:cNvGraphicFramePr>
          <p:nvPr>
            <p:extLst>
              <p:ext uri="{D42A27DB-BD31-4B8C-83A1-F6EECF244321}">
                <p14:modId xmlns:p14="http://schemas.microsoft.com/office/powerpoint/2010/main" val="4065616849"/>
              </p:ext>
            </p:extLst>
          </p:nvPr>
        </p:nvGraphicFramePr>
        <p:xfrm>
          <a:off x="5033290" y="640080"/>
          <a:ext cx="6145733" cy="5577841"/>
        </p:xfrm>
        <a:graphic>
          <a:graphicData uri="http://schemas.openxmlformats.org/drawingml/2006/table">
            <a:tbl>
              <a:tblPr/>
              <a:tblGrid>
                <a:gridCol w="3059179">
                  <a:extLst>
                    <a:ext uri="{9D8B030D-6E8A-4147-A177-3AD203B41FA5}">
                      <a16:colId xmlns:a16="http://schemas.microsoft.com/office/drawing/2014/main" val="192192134"/>
                    </a:ext>
                  </a:extLst>
                </a:gridCol>
                <a:gridCol w="3086554">
                  <a:extLst>
                    <a:ext uri="{9D8B030D-6E8A-4147-A177-3AD203B41FA5}">
                      <a16:colId xmlns:a16="http://schemas.microsoft.com/office/drawing/2014/main" val="944880638"/>
                    </a:ext>
                  </a:extLst>
                </a:gridCol>
              </a:tblGrid>
              <a:tr h="618963">
                <a:tc>
                  <a:txBody>
                    <a:bodyPr/>
                    <a:lstStyle/>
                    <a:p>
                      <a:pPr algn="l" fontAlgn="base" latinLnBrk="0">
                        <a:spcBef>
                          <a:spcPts val="0"/>
                        </a:spcBef>
                        <a:spcAft>
                          <a:spcPts val="0"/>
                        </a:spcAft>
                      </a:pPr>
                      <a:r>
                        <a:rPr lang="en-GB" sz="2500" b="1" i="0" u="none" strike="noStrike">
                          <a:effectLst/>
                          <a:highlight>
                            <a:srgbClr val="F5F6F7"/>
                          </a:highlight>
                          <a:latin typeface="inherit"/>
                        </a:rPr>
                        <a:t>Length of flight</a:t>
                      </a:r>
                      <a:endParaRPr lang="en-GB" sz="2500" b="0" i="0" u="none" strike="noStrike">
                        <a:effectLst/>
                        <a:highlight>
                          <a:srgbClr val="F5F6F7"/>
                        </a:highlight>
                        <a:latin typeface="Arial" panose="020B0604020202020204" pitchFamily="34" charset="0"/>
                      </a:endParaRPr>
                    </a:p>
                  </a:txBody>
                  <a:tcPr marL="62830" marR="62830" marT="89757" marB="89757" anchor="ctr">
                    <a:lnL>
                      <a:noFill/>
                    </a:lnL>
                    <a:lnR w="6350" cap="flat" cmpd="sng" algn="ctr">
                      <a:solidFill>
                        <a:srgbClr val="A1ABB2"/>
                      </a:solidFill>
                      <a:prstDash val="solid"/>
                      <a:round/>
                      <a:headEnd type="none" w="med" len="med"/>
                      <a:tailEnd type="none" w="med" len="med"/>
                    </a:lnR>
                    <a:lnT>
                      <a:noFill/>
                    </a:lnT>
                    <a:lnB w="6350" cap="flat" cmpd="sng" algn="ctr">
                      <a:solidFill>
                        <a:srgbClr val="A1ABB2"/>
                      </a:solidFill>
                      <a:prstDash val="solid"/>
                      <a:round/>
                      <a:headEnd type="none" w="med" len="med"/>
                      <a:tailEnd type="none" w="med" len="med"/>
                    </a:lnB>
                    <a:solidFill>
                      <a:srgbClr val="F5F6F7"/>
                    </a:solidFill>
                  </a:tcPr>
                </a:tc>
                <a:tc>
                  <a:txBody>
                    <a:bodyPr/>
                    <a:lstStyle/>
                    <a:p>
                      <a:pPr algn="l" fontAlgn="base" latinLnBrk="0">
                        <a:spcBef>
                          <a:spcPts val="0"/>
                        </a:spcBef>
                        <a:spcAft>
                          <a:spcPts val="0"/>
                        </a:spcAft>
                      </a:pPr>
                      <a:r>
                        <a:rPr lang="en-GB" sz="2500" b="1" i="0" u="none" strike="noStrike">
                          <a:effectLst/>
                          <a:highlight>
                            <a:srgbClr val="F5F6F7"/>
                          </a:highlight>
                          <a:latin typeface="inherit"/>
                        </a:rPr>
                        <a:t>Waiting time</a:t>
                      </a:r>
                      <a:endParaRPr lang="en-GB" sz="2500" b="0" i="0" u="none" strike="noStrike">
                        <a:effectLst/>
                        <a:highlight>
                          <a:srgbClr val="F5F6F7"/>
                        </a:highlight>
                        <a:latin typeface="Arial" panose="020B0604020202020204" pitchFamily="34" charset="0"/>
                      </a:endParaRPr>
                    </a:p>
                  </a:txBody>
                  <a:tcPr marL="62830" marR="62830" marT="89757" marB="89757" anchor="ctr">
                    <a:lnL w="6350" cap="flat" cmpd="sng" algn="ctr">
                      <a:solidFill>
                        <a:srgbClr val="A1ABB2"/>
                      </a:solidFill>
                      <a:prstDash val="solid"/>
                      <a:round/>
                      <a:headEnd type="none" w="med" len="med"/>
                      <a:tailEnd type="none" w="med" len="med"/>
                    </a:lnL>
                    <a:lnR>
                      <a:noFill/>
                    </a:lnR>
                    <a:lnT>
                      <a:noFill/>
                    </a:lnT>
                    <a:lnB w="6350" cap="flat" cmpd="sng" algn="ctr">
                      <a:solidFill>
                        <a:srgbClr val="A1ABB2"/>
                      </a:solidFill>
                      <a:prstDash val="solid"/>
                      <a:round/>
                      <a:headEnd type="none" w="med" len="med"/>
                      <a:tailEnd type="none" w="med" len="med"/>
                    </a:lnB>
                    <a:solidFill>
                      <a:srgbClr val="F5F6F7"/>
                    </a:solidFill>
                  </a:tcPr>
                </a:tc>
                <a:extLst>
                  <a:ext uri="{0D108BD9-81ED-4DB2-BD59-A6C34878D82A}">
                    <a16:rowId xmlns:a16="http://schemas.microsoft.com/office/drawing/2014/main" val="2914591708"/>
                  </a:ext>
                </a:extLst>
              </a:tr>
              <a:tr h="1782209">
                <a:tc>
                  <a:txBody>
                    <a:bodyPr/>
                    <a:lstStyle/>
                    <a:p>
                      <a:pPr algn="l" fontAlgn="base" latinLnBrk="0">
                        <a:spcBef>
                          <a:spcPts val="0"/>
                        </a:spcBef>
                        <a:spcAft>
                          <a:spcPts val="0"/>
                        </a:spcAft>
                      </a:pPr>
                      <a:r>
                        <a:rPr lang="en-GB" sz="2500" b="0" i="0" u="none" strike="noStrike">
                          <a:effectLst/>
                          <a:latin typeface="inherit"/>
                        </a:rPr>
                        <a:t>short-haul flight of under 1,500km (e.g. Glasgow to Amsterdam)</a:t>
                      </a:r>
                      <a:endParaRPr lang="en-GB" sz="2500" b="0" i="0" u="none" strike="noStrike">
                        <a:effectLst/>
                        <a:latin typeface="Arial" panose="020B0604020202020204" pitchFamily="34" charset="0"/>
                      </a:endParaRPr>
                    </a:p>
                  </a:txBody>
                  <a:tcPr marL="62830" marR="62830" marT="89757" marB="89757" anchor="ctr">
                    <a:lnL>
                      <a:noFill/>
                    </a:lnL>
                    <a:lnR w="6350" cap="flat" cmpd="sng" algn="ctr">
                      <a:solidFill>
                        <a:srgbClr val="A1ABB2"/>
                      </a:solidFill>
                      <a:prstDash val="solid"/>
                      <a:round/>
                      <a:headEnd type="none" w="med" len="med"/>
                      <a:tailEnd type="none" w="med" len="med"/>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noFill/>
                  </a:tcPr>
                </a:tc>
                <a:tc>
                  <a:txBody>
                    <a:bodyPr/>
                    <a:lstStyle/>
                    <a:p>
                      <a:pPr algn="l" fontAlgn="base" latinLnBrk="0">
                        <a:spcBef>
                          <a:spcPts val="0"/>
                        </a:spcBef>
                        <a:spcAft>
                          <a:spcPts val="0"/>
                        </a:spcAft>
                      </a:pPr>
                      <a:r>
                        <a:rPr lang="en-GB" sz="2500" b="0" i="0" u="none" strike="noStrike">
                          <a:effectLst/>
                          <a:latin typeface="inherit"/>
                        </a:rPr>
                        <a:t>more than two hours</a:t>
                      </a:r>
                      <a:endParaRPr lang="en-GB" sz="2500" b="0" i="0" u="none" strike="noStrike">
                        <a:effectLst/>
                        <a:latin typeface="Arial" panose="020B0604020202020204" pitchFamily="34" charset="0"/>
                      </a:endParaRPr>
                    </a:p>
                  </a:txBody>
                  <a:tcPr marL="62830" marR="62830" marT="89757" marB="89757" anchor="ctr">
                    <a:lnL w="6350" cap="flat" cmpd="sng" algn="ctr">
                      <a:solidFill>
                        <a:srgbClr val="A1ABB2"/>
                      </a:solidFill>
                      <a:prstDash val="solid"/>
                      <a:round/>
                      <a:headEnd type="none" w="med" len="med"/>
                      <a:tailEnd type="none" w="med" len="med"/>
                    </a:lnL>
                    <a:lnR>
                      <a:noFill/>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noFill/>
                  </a:tcPr>
                </a:tc>
                <a:extLst>
                  <a:ext uri="{0D108BD9-81ED-4DB2-BD59-A6C34878D82A}">
                    <a16:rowId xmlns:a16="http://schemas.microsoft.com/office/drawing/2014/main" val="324278077"/>
                  </a:ext>
                </a:extLst>
              </a:tr>
              <a:tr h="1782209">
                <a:tc>
                  <a:txBody>
                    <a:bodyPr/>
                    <a:lstStyle/>
                    <a:p>
                      <a:pPr algn="l" fontAlgn="base" latinLnBrk="0">
                        <a:spcBef>
                          <a:spcPts val="0"/>
                        </a:spcBef>
                        <a:spcAft>
                          <a:spcPts val="0"/>
                        </a:spcAft>
                      </a:pPr>
                      <a:r>
                        <a:rPr lang="en-GB" sz="2500" b="0" i="0" u="none" strike="noStrike">
                          <a:effectLst/>
                          <a:highlight>
                            <a:srgbClr val="F5F6F7"/>
                          </a:highlight>
                          <a:latin typeface="inherit"/>
                        </a:rPr>
                        <a:t>medium-haul flight of 1,500km – 3,500km (e.g. East Midlands to Marrakesh)</a:t>
                      </a:r>
                      <a:endParaRPr lang="en-GB" sz="2500" b="0" i="0" u="none" strike="noStrike">
                        <a:effectLst/>
                        <a:highlight>
                          <a:srgbClr val="F5F6F7"/>
                        </a:highlight>
                        <a:latin typeface="Arial" panose="020B0604020202020204" pitchFamily="34" charset="0"/>
                      </a:endParaRPr>
                    </a:p>
                  </a:txBody>
                  <a:tcPr marL="62830" marR="62830" marT="89757" marB="89757" anchor="ctr">
                    <a:lnL>
                      <a:noFill/>
                    </a:lnL>
                    <a:lnR w="6350" cap="flat" cmpd="sng" algn="ctr">
                      <a:solidFill>
                        <a:srgbClr val="A1ABB2"/>
                      </a:solidFill>
                      <a:prstDash val="solid"/>
                      <a:round/>
                      <a:headEnd type="none" w="med" len="med"/>
                      <a:tailEnd type="none" w="med" len="med"/>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solidFill>
                      <a:srgbClr val="F5F6F7"/>
                    </a:solidFill>
                  </a:tcPr>
                </a:tc>
                <a:tc>
                  <a:txBody>
                    <a:bodyPr/>
                    <a:lstStyle/>
                    <a:p>
                      <a:pPr algn="l" fontAlgn="base" latinLnBrk="0">
                        <a:spcBef>
                          <a:spcPts val="0"/>
                        </a:spcBef>
                        <a:spcAft>
                          <a:spcPts val="0"/>
                        </a:spcAft>
                      </a:pPr>
                      <a:r>
                        <a:rPr lang="en-GB" sz="2500" b="0" i="0" u="none" strike="noStrike">
                          <a:effectLst/>
                          <a:highlight>
                            <a:srgbClr val="F5F6F7"/>
                          </a:highlight>
                          <a:latin typeface="inherit"/>
                        </a:rPr>
                        <a:t>more than three hours</a:t>
                      </a:r>
                      <a:endParaRPr lang="en-GB" sz="2500" b="0" i="0" u="none" strike="noStrike">
                        <a:effectLst/>
                        <a:highlight>
                          <a:srgbClr val="F5F6F7"/>
                        </a:highlight>
                        <a:latin typeface="Arial" panose="020B0604020202020204" pitchFamily="34" charset="0"/>
                      </a:endParaRPr>
                    </a:p>
                  </a:txBody>
                  <a:tcPr marL="62830" marR="62830" marT="89757" marB="89757" anchor="ctr">
                    <a:lnL w="6350" cap="flat" cmpd="sng" algn="ctr">
                      <a:solidFill>
                        <a:srgbClr val="A1ABB2"/>
                      </a:solidFill>
                      <a:prstDash val="solid"/>
                      <a:round/>
                      <a:headEnd type="none" w="med" len="med"/>
                      <a:tailEnd type="none" w="med" len="med"/>
                    </a:lnL>
                    <a:lnR>
                      <a:noFill/>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solidFill>
                      <a:srgbClr val="F5F6F7"/>
                    </a:solidFill>
                  </a:tcPr>
                </a:tc>
                <a:extLst>
                  <a:ext uri="{0D108BD9-81ED-4DB2-BD59-A6C34878D82A}">
                    <a16:rowId xmlns:a16="http://schemas.microsoft.com/office/drawing/2014/main" val="1660265169"/>
                  </a:ext>
                </a:extLst>
              </a:tr>
              <a:tr h="1394460">
                <a:tc>
                  <a:txBody>
                    <a:bodyPr/>
                    <a:lstStyle/>
                    <a:p>
                      <a:pPr algn="l" fontAlgn="base" latinLnBrk="0">
                        <a:spcBef>
                          <a:spcPts val="0"/>
                        </a:spcBef>
                        <a:spcAft>
                          <a:spcPts val="0"/>
                        </a:spcAft>
                      </a:pPr>
                      <a:r>
                        <a:rPr lang="en-GB" sz="2500" b="0" i="0" u="none" strike="noStrike">
                          <a:effectLst/>
                          <a:latin typeface="inherit"/>
                        </a:rPr>
                        <a:t>long-haul flight of over 3,500km (e.g. London to New York)</a:t>
                      </a:r>
                      <a:endParaRPr lang="en-GB" sz="2500" b="0" i="0" u="none" strike="noStrike">
                        <a:effectLst/>
                        <a:latin typeface="Arial" panose="020B0604020202020204" pitchFamily="34" charset="0"/>
                      </a:endParaRPr>
                    </a:p>
                  </a:txBody>
                  <a:tcPr marL="62830" marR="62830" marT="89757" marB="89757" anchor="ctr">
                    <a:lnL>
                      <a:noFill/>
                    </a:lnL>
                    <a:lnR w="6350" cap="flat" cmpd="sng" algn="ctr">
                      <a:solidFill>
                        <a:srgbClr val="A1ABB2"/>
                      </a:solidFill>
                      <a:prstDash val="solid"/>
                      <a:round/>
                      <a:headEnd type="none" w="med" len="med"/>
                      <a:tailEnd type="none" w="med" len="med"/>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noFill/>
                  </a:tcPr>
                </a:tc>
                <a:tc>
                  <a:txBody>
                    <a:bodyPr/>
                    <a:lstStyle/>
                    <a:p>
                      <a:pPr algn="l" fontAlgn="base" latinLnBrk="0">
                        <a:spcBef>
                          <a:spcPts val="0"/>
                        </a:spcBef>
                        <a:spcAft>
                          <a:spcPts val="0"/>
                        </a:spcAft>
                      </a:pPr>
                      <a:r>
                        <a:rPr lang="en-GB" sz="2500" b="0" i="0" u="none" strike="noStrike">
                          <a:effectLst/>
                          <a:latin typeface="inherit"/>
                        </a:rPr>
                        <a:t>more than four hours</a:t>
                      </a:r>
                      <a:endParaRPr lang="en-GB" sz="2500" b="0" i="0" u="none" strike="noStrike">
                        <a:effectLst/>
                        <a:latin typeface="Arial" panose="020B0604020202020204" pitchFamily="34" charset="0"/>
                      </a:endParaRPr>
                    </a:p>
                  </a:txBody>
                  <a:tcPr marL="62830" marR="62830" marT="89757" marB="89757" anchor="ctr">
                    <a:lnL w="6350" cap="flat" cmpd="sng" algn="ctr">
                      <a:solidFill>
                        <a:srgbClr val="A1ABB2"/>
                      </a:solidFill>
                      <a:prstDash val="solid"/>
                      <a:round/>
                      <a:headEnd type="none" w="med" len="med"/>
                      <a:tailEnd type="none" w="med" len="med"/>
                    </a:lnL>
                    <a:lnR>
                      <a:noFill/>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noFill/>
                  </a:tcPr>
                </a:tc>
                <a:extLst>
                  <a:ext uri="{0D108BD9-81ED-4DB2-BD59-A6C34878D82A}">
                    <a16:rowId xmlns:a16="http://schemas.microsoft.com/office/drawing/2014/main" val="1714241338"/>
                  </a:ext>
                </a:extLst>
              </a:tr>
            </a:tbl>
          </a:graphicData>
        </a:graphic>
      </p:graphicFrame>
    </p:spTree>
    <p:extLst>
      <p:ext uri="{BB962C8B-B14F-4D97-AF65-F5344CB8AC3E}">
        <p14:creationId xmlns:p14="http://schemas.microsoft.com/office/powerpoint/2010/main" val="1906331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A78B8-5A59-DD04-F0A2-6B98F2591169}"/>
              </a:ext>
            </a:extLst>
          </p:cNvPr>
          <p:cNvSpPr>
            <a:spLocks noGrp="1"/>
          </p:cNvSpPr>
          <p:nvPr>
            <p:ph type="title"/>
          </p:nvPr>
        </p:nvSpPr>
        <p:spPr>
          <a:xfrm>
            <a:off x="838200" y="365126"/>
            <a:ext cx="10515600" cy="774562"/>
          </a:xfrm>
        </p:spPr>
        <p:txBody>
          <a:bodyPr/>
          <a:lstStyle/>
          <a:p>
            <a:r>
              <a:rPr lang="en-GB" dirty="0"/>
              <a:t>Entitlements</a:t>
            </a:r>
          </a:p>
        </p:txBody>
      </p:sp>
      <p:sp>
        <p:nvSpPr>
          <p:cNvPr id="3" name="Content Placeholder 2">
            <a:extLst>
              <a:ext uri="{FF2B5EF4-FFF2-40B4-BE49-F238E27FC236}">
                <a16:creationId xmlns:a16="http://schemas.microsoft.com/office/drawing/2014/main" id="{09822578-73A9-E504-2ABF-76A70DCDA708}"/>
              </a:ext>
            </a:extLst>
          </p:cNvPr>
          <p:cNvSpPr>
            <a:spLocks noGrp="1"/>
          </p:cNvSpPr>
          <p:nvPr>
            <p:ph idx="1"/>
          </p:nvPr>
        </p:nvSpPr>
        <p:spPr>
          <a:xfrm>
            <a:off x="72887" y="1245704"/>
            <a:ext cx="12119113" cy="4931259"/>
          </a:xfrm>
        </p:spPr>
        <p:txBody>
          <a:bodyPr>
            <a:normAutofit/>
          </a:bodyPr>
          <a:lstStyle/>
          <a:p>
            <a:pPr algn="l" fontAlgn="base">
              <a:buFont typeface="Arial" panose="020B0604020202020204" pitchFamily="34" charset="0"/>
              <a:buChar char="•"/>
            </a:pPr>
            <a:r>
              <a:rPr lang="en-GB" b="0" i="0" dirty="0">
                <a:solidFill>
                  <a:srgbClr val="444444"/>
                </a:solidFill>
                <a:effectLst/>
                <a:latin typeface="Roboto" panose="02000000000000000000" pitchFamily="2" charset="0"/>
              </a:rPr>
              <a:t>A reasonable amount of food and drink (often provided in the form of vouchers)</a:t>
            </a:r>
          </a:p>
          <a:p>
            <a:pPr algn="l" fontAlgn="base">
              <a:buFont typeface="Arial" panose="020B0604020202020204" pitchFamily="34" charset="0"/>
              <a:buChar char="•"/>
            </a:pPr>
            <a:r>
              <a:rPr lang="en-GB" b="0" i="0" dirty="0">
                <a:solidFill>
                  <a:srgbClr val="444444"/>
                </a:solidFill>
                <a:effectLst/>
                <a:latin typeface="Roboto" panose="02000000000000000000" pitchFamily="2" charset="0"/>
              </a:rPr>
              <a:t>A means for you to communicate (often by refunding the cost of your calls)</a:t>
            </a:r>
          </a:p>
          <a:p>
            <a:pPr algn="l" fontAlgn="base">
              <a:buFont typeface="Arial" panose="020B0604020202020204" pitchFamily="34" charset="0"/>
              <a:buChar char="•"/>
            </a:pPr>
            <a:r>
              <a:rPr lang="en-GB" b="0" i="0" dirty="0">
                <a:solidFill>
                  <a:srgbClr val="444444"/>
                </a:solidFill>
                <a:effectLst/>
                <a:latin typeface="Roboto" panose="02000000000000000000" pitchFamily="2" charset="0"/>
              </a:rPr>
              <a:t>Accommodation, if you are re-routed the next day (usually in a nearby hotel)</a:t>
            </a:r>
          </a:p>
          <a:p>
            <a:pPr algn="l" fontAlgn="base">
              <a:buFont typeface="Arial" panose="020B0604020202020204" pitchFamily="34" charset="0"/>
              <a:buChar char="•"/>
            </a:pPr>
            <a:r>
              <a:rPr lang="en-GB" b="0" i="0" dirty="0">
                <a:solidFill>
                  <a:srgbClr val="444444"/>
                </a:solidFill>
                <a:effectLst/>
                <a:latin typeface="Roboto" panose="02000000000000000000" pitchFamily="2" charset="0"/>
              </a:rPr>
              <a:t>Transport to and from the accommodation (or your home, if you are able to return there)</a:t>
            </a:r>
          </a:p>
          <a:p>
            <a:pPr algn="l" fontAlgn="base"/>
            <a:r>
              <a:rPr lang="en-GB" b="0" i="0" dirty="0">
                <a:solidFill>
                  <a:srgbClr val="444444"/>
                </a:solidFill>
                <a:effectLst/>
                <a:latin typeface="Roboto" panose="02000000000000000000" pitchFamily="2" charset="0"/>
              </a:rPr>
              <a:t>The airline must provide you with these items until it is able to fly you to your destination, no matter how long the delay lasts or what has caused it</a:t>
            </a:r>
          </a:p>
          <a:p>
            <a:endParaRPr lang="en-GB" dirty="0"/>
          </a:p>
        </p:txBody>
      </p:sp>
    </p:spTree>
    <p:extLst>
      <p:ext uri="{BB962C8B-B14F-4D97-AF65-F5344CB8AC3E}">
        <p14:creationId xmlns:p14="http://schemas.microsoft.com/office/powerpoint/2010/main" val="2038741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F481D-8F08-B7A1-A3DB-F0A67C09482E}"/>
              </a:ext>
            </a:extLst>
          </p:cNvPr>
          <p:cNvSpPr>
            <a:spLocks noGrp="1"/>
          </p:cNvSpPr>
          <p:nvPr>
            <p:ph type="title"/>
          </p:nvPr>
        </p:nvSpPr>
        <p:spPr>
          <a:xfrm>
            <a:off x="838200" y="-298173"/>
            <a:ext cx="10515600" cy="1988862"/>
          </a:xfrm>
        </p:spPr>
        <p:txBody>
          <a:bodyPr/>
          <a:lstStyle/>
          <a:p>
            <a:r>
              <a:rPr lang="en-GB" dirty="0"/>
              <a:t>How it works in Practice</a:t>
            </a:r>
          </a:p>
        </p:txBody>
      </p:sp>
      <p:sp>
        <p:nvSpPr>
          <p:cNvPr id="3" name="Content Placeholder 2">
            <a:extLst>
              <a:ext uri="{FF2B5EF4-FFF2-40B4-BE49-F238E27FC236}">
                <a16:creationId xmlns:a16="http://schemas.microsoft.com/office/drawing/2014/main" id="{80385705-9208-1F45-3B15-1C06E8BDA133}"/>
              </a:ext>
            </a:extLst>
          </p:cNvPr>
          <p:cNvSpPr>
            <a:spLocks noGrp="1"/>
          </p:cNvSpPr>
          <p:nvPr>
            <p:ph idx="1"/>
          </p:nvPr>
        </p:nvSpPr>
        <p:spPr>
          <a:xfrm>
            <a:off x="72887" y="1199322"/>
            <a:ext cx="12119113" cy="4977642"/>
          </a:xfrm>
        </p:spPr>
        <p:txBody>
          <a:bodyPr>
            <a:normAutofit/>
          </a:bodyPr>
          <a:lstStyle/>
          <a:p>
            <a:pPr algn="l" fontAlgn="base"/>
            <a:r>
              <a:rPr lang="en-GB" b="0" i="0" dirty="0">
                <a:solidFill>
                  <a:srgbClr val="444444"/>
                </a:solidFill>
                <a:effectLst/>
                <a:latin typeface="Roboto" panose="02000000000000000000" pitchFamily="2" charset="0"/>
              </a:rPr>
              <a:t>If your flight is delayed, many airlines will provide vouchers for you to buy food and drink. If you require accommodation, they may book a hotel and arrange transportation for you.</a:t>
            </a:r>
          </a:p>
          <a:p>
            <a:pPr algn="l" fontAlgn="base"/>
            <a:r>
              <a:rPr lang="en-GB" b="0" i="0" dirty="0">
                <a:solidFill>
                  <a:srgbClr val="444444"/>
                </a:solidFill>
                <a:effectLst/>
                <a:latin typeface="Roboto" panose="02000000000000000000" pitchFamily="2" charset="0"/>
              </a:rPr>
              <a:t>Sometimes airlines are unable to arrange care and assistance for all passengers. This can happen when staff are stretched during major disruptions.</a:t>
            </a:r>
          </a:p>
          <a:p>
            <a:pPr algn="l" fontAlgn="base"/>
            <a:r>
              <a:rPr lang="en-GB" b="0" i="0" dirty="0">
                <a:solidFill>
                  <a:srgbClr val="444444"/>
                </a:solidFill>
                <a:effectLst/>
                <a:latin typeface="Roboto" panose="02000000000000000000" pitchFamily="2" charset="0"/>
              </a:rPr>
              <a:t>If this happens, in our view you have the right to organise reasonable care and assistance yourself, then claim the cost back later. If you end up paying for things yourself, </a:t>
            </a:r>
            <a:r>
              <a:rPr lang="en-GB" b="1" i="0" dirty="0">
                <a:solidFill>
                  <a:srgbClr val="444444"/>
                </a:solidFill>
                <a:effectLst/>
                <a:latin typeface="inherit"/>
              </a:rPr>
              <a:t>keep every receipt and do not spend more than is reasonable</a:t>
            </a:r>
            <a:r>
              <a:rPr lang="en-GB" b="0" i="0" dirty="0">
                <a:solidFill>
                  <a:srgbClr val="444444"/>
                </a:solidFill>
                <a:effectLst/>
                <a:latin typeface="Roboto" panose="02000000000000000000" pitchFamily="2" charset="0"/>
              </a:rPr>
              <a:t>. Airlines are unlikely to refund you for things like luxury hotels or alcohol. Some will provide guidance on reasonable costs.</a:t>
            </a:r>
          </a:p>
          <a:p>
            <a:endParaRPr lang="en-GB" dirty="0"/>
          </a:p>
        </p:txBody>
      </p:sp>
    </p:spTree>
    <p:extLst>
      <p:ext uri="{BB962C8B-B14F-4D97-AF65-F5344CB8AC3E}">
        <p14:creationId xmlns:p14="http://schemas.microsoft.com/office/powerpoint/2010/main" val="2504432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69577-2788-FAB9-416A-BDEC7F311C4F}"/>
              </a:ext>
            </a:extLst>
          </p:cNvPr>
          <p:cNvSpPr>
            <a:spLocks noGrp="1"/>
          </p:cNvSpPr>
          <p:nvPr>
            <p:ph type="title"/>
          </p:nvPr>
        </p:nvSpPr>
        <p:spPr>
          <a:xfrm>
            <a:off x="2988364" y="365125"/>
            <a:ext cx="8365435" cy="1325563"/>
          </a:xfrm>
        </p:spPr>
        <p:txBody>
          <a:bodyPr/>
          <a:lstStyle/>
          <a:p>
            <a:r>
              <a:rPr lang="en-GB" dirty="0"/>
              <a:t>Compensation Criteria</a:t>
            </a:r>
          </a:p>
        </p:txBody>
      </p:sp>
      <p:sp>
        <p:nvSpPr>
          <p:cNvPr id="3" name="Content Placeholder 2">
            <a:extLst>
              <a:ext uri="{FF2B5EF4-FFF2-40B4-BE49-F238E27FC236}">
                <a16:creationId xmlns:a16="http://schemas.microsoft.com/office/drawing/2014/main" id="{DC3A3007-8943-705B-CCF7-B7FAEDB29BED}"/>
              </a:ext>
            </a:extLst>
          </p:cNvPr>
          <p:cNvSpPr>
            <a:spLocks noGrp="1"/>
          </p:cNvSpPr>
          <p:nvPr>
            <p:ph idx="1"/>
          </p:nvPr>
        </p:nvSpPr>
        <p:spPr/>
        <p:txBody>
          <a:bodyPr/>
          <a:lstStyle/>
          <a:p>
            <a:pPr algn="l" fontAlgn="base"/>
            <a:r>
              <a:rPr lang="en-GB" b="0" i="0" dirty="0">
                <a:solidFill>
                  <a:srgbClr val="444444"/>
                </a:solidFill>
                <a:effectLst/>
                <a:latin typeface="Roboto" panose="02000000000000000000" pitchFamily="2" charset="0"/>
              </a:rPr>
              <a:t>Under UK law, airlines may have to provide compensation if your flight arrives at its destination more than three hours late.</a:t>
            </a:r>
          </a:p>
          <a:p>
            <a:pPr algn="l" fontAlgn="base"/>
            <a:r>
              <a:rPr lang="en-GB" b="0" i="0" dirty="0">
                <a:solidFill>
                  <a:srgbClr val="444444"/>
                </a:solidFill>
                <a:effectLst/>
                <a:latin typeface="Roboto" panose="02000000000000000000" pitchFamily="2" charset="0"/>
              </a:rPr>
              <a:t>This depends on what caused the delay – if it wasn’t the airline’s fault, don’t expect to receive any compensation.</a:t>
            </a:r>
          </a:p>
          <a:p>
            <a:pPr algn="l" fontAlgn="base"/>
            <a:r>
              <a:rPr lang="en-GB" b="0" i="0" dirty="0">
                <a:solidFill>
                  <a:srgbClr val="444444"/>
                </a:solidFill>
                <a:effectLst/>
                <a:latin typeface="Roboto" panose="02000000000000000000" pitchFamily="2" charset="0"/>
              </a:rPr>
              <a:t>Disruptions caused by things like extreme weather, airport or air traffic control employee strikes or other ‘extraordinary circumstances’ are not eligible for compensation.</a:t>
            </a:r>
          </a:p>
          <a:p>
            <a:endParaRPr lang="en-GB" dirty="0"/>
          </a:p>
        </p:txBody>
      </p:sp>
    </p:spTree>
    <p:extLst>
      <p:ext uri="{BB962C8B-B14F-4D97-AF65-F5344CB8AC3E}">
        <p14:creationId xmlns:p14="http://schemas.microsoft.com/office/powerpoint/2010/main" val="3537075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750EC-7549-D9A1-1728-0B43EAF6EE2F}"/>
              </a:ext>
            </a:extLst>
          </p:cNvPr>
          <p:cNvSpPr>
            <a:spLocks noGrp="1"/>
          </p:cNvSpPr>
          <p:nvPr>
            <p:ph type="title"/>
          </p:nvPr>
        </p:nvSpPr>
        <p:spPr>
          <a:xfrm>
            <a:off x="3611217" y="365125"/>
            <a:ext cx="7742582" cy="1325563"/>
          </a:xfrm>
        </p:spPr>
        <p:txBody>
          <a:bodyPr/>
          <a:lstStyle/>
          <a:p>
            <a:r>
              <a:rPr lang="en-GB" dirty="0"/>
              <a:t>Compensation </a:t>
            </a:r>
          </a:p>
        </p:txBody>
      </p:sp>
      <p:graphicFrame>
        <p:nvGraphicFramePr>
          <p:cNvPr id="4" name="Content Placeholder 3">
            <a:extLst>
              <a:ext uri="{FF2B5EF4-FFF2-40B4-BE49-F238E27FC236}">
                <a16:creationId xmlns:a16="http://schemas.microsoft.com/office/drawing/2014/main" id="{E0D749CE-81F9-2210-00F4-3B6AE0AAE966}"/>
              </a:ext>
            </a:extLst>
          </p:cNvPr>
          <p:cNvGraphicFramePr>
            <a:graphicFrameLocks noGrp="1"/>
          </p:cNvGraphicFramePr>
          <p:nvPr>
            <p:ph idx="1"/>
          </p:nvPr>
        </p:nvGraphicFramePr>
        <p:xfrm>
          <a:off x="838200" y="2449354"/>
          <a:ext cx="10515600" cy="3103880"/>
        </p:xfrm>
        <a:graphic>
          <a:graphicData uri="http://schemas.openxmlformats.org/drawingml/2006/table">
            <a:tbl>
              <a:tblPr/>
              <a:tblGrid>
                <a:gridCol w="5257800">
                  <a:extLst>
                    <a:ext uri="{9D8B030D-6E8A-4147-A177-3AD203B41FA5}">
                      <a16:colId xmlns:a16="http://schemas.microsoft.com/office/drawing/2014/main" val="3333200432"/>
                    </a:ext>
                  </a:extLst>
                </a:gridCol>
                <a:gridCol w="5257800">
                  <a:extLst>
                    <a:ext uri="{9D8B030D-6E8A-4147-A177-3AD203B41FA5}">
                      <a16:colId xmlns:a16="http://schemas.microsoft.com/office/drawing/2014/main" val="2150327242"/>
                    </a:ext>
                  </a:extLst>
                </a:gridCol>
              </a:tblGrid>
              <a:tr h="0">
                <a:tc>
                  <a:txBody>
                    <a:bodyPr/>
                    <a:lstStyle/>
                    <a:p>
                      <a:pPr algn="l" fontAlgn="base" latinLnBrk="0"/>
                      <a:r>
                        <a:rPr lang="en-GB" b="1">
                          <a:effectLst/>
                          <a:latin typeface="inherit"/>
                        </a:rPr>
                        <a:t>Length of flight</a:t>
                      </a:r>
                    </a:p>
                  </a:txBody>
                  <a:tcPr marL="44450" marR="44450" marT="63500" marB="63500" anchor="ctr">
                    <a:lnL>
                      <a:noFill/>
                    </a:lnL>
                    <a:lnR w="6350" cap="flat" cmpd="sng" algn="ctr">
                      <a:solidFill>
                        <a:srgbClr val="A1ABB2"/>
                      </a:solidFill>
                      <a:prstDash val="solid"/>
                      <a:round/>
                      <a:headEnd type="none" w="med" len="med"/>
                      <a:tailEnd type="none" w="med" len="med"/>
                    </a:lnR>
                    <a:lnT>
                      <a:noFill/>
                    </a:lnT>
                    <a:lnB w="6350" cap="flat" cmpd="sng" algn="ctr">
                      <a:solidFill>
                        <a:srgbClr val="A1ABB2"/>
                      </a:solidFill>
                      <a:prstDash val="solid"/>
                      <a:round/>
                      <a:headEnd type="none" w="med" len="med"/>
                      <a:tailEnd type="none" w="med" len="med"/>
                    </a:lnB>
                    <a:solidFill>
                      <a:srgbClr val="F5F6F7"/>
                    </a:solidFill>
                  </a:tcPr>
                </a:tc>
                <a:tc>
                  <a:txBody>
                    <a:bodyPr/>
                    <a:lstStyle/>
                    <a:p>
                      <a:pPr algn="l" fontAlgn="base" latinLnBrk="0"/>
                      <a:r>
                        <a:rPr lang="en-GB" b="1">
                          <a:effectLst/>
                          <a:latin typeface="inherit"/>
                        </a:rPr>
                        <a:t>Compensation</a:t>
                      </a:r>
                    </a:p>
                  </a:txBody>
                  <a:tcPr marL="44450" marR="44450" marT="63500" marB="63500" anchor="ctr">
                    <a:lnL w="6350" cap="flat" cmpd="sng" algn="ctr">
                      <a:solidFill>
                        <a:srgbClr val="A1ABB2"/>
                      </a:solidFill>
                      <a:prstDash val="solid"/>
                      <a:round/>
                      <a:headEnd type="none" w="med" len="med"/>
                      <a:tailEnd type="none" w="med" len="med"/>
                    </a:lnL>
                    <a:lnR>
                      <a:noFill/>
                    </a:lnR>
                    <a:lnT>
                      <a:noFill/>
                    </a:lnT>
                    <a:lnB w="6350" cap="flat" cmpd="sng" algn="ctr">
                      <a:solidFill>
                        <a:srgbClr val="A1ABB2"/>
                      </a:solidFill>
                      <a:prstDash val="solid"/>
                      <a:round/>
                      <a:headEnd type="none" w="med" len="med"/>
                      <a:tailEnd type="none" w="med" len="med"/>
                    </a:lnB>
                    <a:solidFill>
                      <a:srgbClr val="F5F6F7"/>
                    </a:solidFill>
                  </a:tcPr>
                </a:tc>
                <a:extLst>
                  <a:ext uri="{0D108BD9-81ED-4DB2-BD59-A6C34878D82A}">
                    <a16:rowId xmlns:a16="http://schemas.microsoft.com/office/drawing/2014/main" val="1876326853"/>
                  </a:ext>
                </a:extLst>
              </a:tr>
              <a:tr h="0">
                <a:tc>
                  <a:txBody>
                    <a:bodyPr/>
                    <a:lstStyle/>
                    <a:p>
                      <a:pPr algn="l" fontAlgn="base" latinLnBrk="0"/>
                      <a:r>
                        <a:rPr lang="en-GB">
                          <a:effectLst/>
                          <a:latin typeface="inherit"/>
                        </a:rPr>
                        <a:t>short-haul flight of under 1,500km (e.g. Glasgow to Amsterdam)</a:t>
                      </a:r>
                    </a:p>
                  </a:txBody>
                  <a:tcPr marL="44450" marR="44450" marT="63500" marB="63500" anchor="ctr">
                    <a:lnL>
                      <a:noFill/>
                    </a:lnL>
                    <a:lnR w="6350" cap="flat" cmpd="sng" algn="ctr">
                      <a:solidFill>
                        <a:srgbClr val="A1ABB2"/>
                      </a:solidFill>
                      <a:prstDash val="solid"/>
                      <a:round/>
                      <a:headEnd type="none" w="med" len="med"/>
                      <a:tailEnd type="none" w="med" len="med"/>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solidFill>
                      <a:srgbClr val="FFFFFF"/>
                    </a:solidFill>
                  </a:tcPr>
                </a:tc>
                <a:tc>
                  <a:txBody>
                    <a:bodyPr/>
                    <a:lstStyle/>
                    <a:p>
                      <a:pPr algn="l" fontAlgn="base" latinLnBrk="0"/>
                      <a:r>
                        <a:rPr lang="en-GB">
                          <a:effectLst/>
                          <a:latin typeface="inherit"/>
                        </a:rPr>
                        <a:t>£220</a:t>
                      </a:r>
                    </a:p>
                  </a:txBody>
                  <a:tcPr marL="44450" marR="44450" marT="63500" marB="63500" anchor="ctr">
                    <a:lnL w="6350" cap="flat" cmpd="sng" algn="ctr">
                      <a:solidFill>
                        <a:srgbClr val="A1ABB2"/>
                      </a:solidFill>
                      <a:prstDash val="solid"/>
                      <a:round/>
                      <a:headEnd type="none" w="med" len="med"/>
                      <a:tailEnd type="none" w="med" len="med"/>
                    </a:lnL>
                    <a:lnR>
                      <a:noFill/>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solidFill>
                      <a:srgbClr val="FFFFFF"/>
                    </a:solidFill>
                  </a:tcPr>
                </a:tc>
                <a:extLst>
                  <a:ext uri="{0D108BD9-81ED-4DB2-BD59-A6C34878D82A}">
                    <a16:rowId xmlns:a16="http://schemas.microsoft.com/office/drawing/2014/main" val="435054866"/>
                  </a:ext>
                </a:extLst>
              </a:tr>
              <a:tr h="0">
                <a:tc>
                  <a:txBody>
                    <a:bodyPr/>
                    <a:lstStyle/>
                    <a:p>
                      <a:pPr algn="l" fontAlgn="base" latinLnBrk="0"/>
                      <a:r>
                        <a:rPr lang="en-GB">
                          <a:effectLst/>
                          <a:latin typeface="inherit"/>
                        </a:rPr>
                        <a:t>medium-haul flight of 1,500km – 3,500km (e.g. East Midlands to Marrakesh)</a:t>
                      </a:r>
                    </a:p>
                  </a:txBody>
                  <a:tcPr marL="44450" marR="44450" marT="63500" marB="63500" anchor="ctr">
                    <a:lnL>
                      <a:noFill/>
                    </a:lnL>
                    <a:lnR w="6350" cap="flat" cmpd="sng" algn="ctr">
                      <a:solidFill>
                        <a:srgbClr val="A1ABB2"/>
                      </a:solidFill>
                      <a:prstDash val="solid"/>
                      <a:round/>
                      <a:headEnd type="none" w="med" len="med"/>
                      <a:tailEnd type="none" w="med" len="med"/>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solidFill>
                      <a:srgbClr val="F5F6F7"/>
                    </a:solidFill>
                  </a:tcPr>
                </a:tc>
                <a:tc>
                  <a:txBody>
                    <a:bodyPr/>
                    <a:lstStyle/>
                    <a:p>
                      <a:pPr algn="l" fontAlgn="base" latinLnBrk="0"/>
                      <a:r>
                        <a:rPr lang="en-GB">
                          <a:effectLst/>
                          <a:latin typeface="inherit"/>
                        </a:rPr>
                        <a:t>£350</a:t>
                      </a:r>
                    </a:p>
                  </a:txBody>
                  <a:tcPr marL="44450" marR="44450" marT="63500" marB="63500" anchor="ctr">
                    <a:lnL w="6350" cap="flat" cmpd="sng" algn="ctr">
                      <a:solidFill>
                        <a:srgbClr val="A1ABB2"/>
                      </a:solidFill>
                      <a:prstDash val="solid"/>
                      <a:round/>
                      <a:headEnd type="none" w="med" len="med"/>
                      <a:tailEnd type="none" w="med" len="med"/>
                    </a:lnL>
                    <a:lnR>
                      <a:noFill/>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solidFill>
                      <a:srgbClr val="F5F6F7"/>
                    </a:solidFill>
                  </a:tcPr>
                </a:tc>
                <a:extLst>
                  <a:ext uri="{0D108BD9-81ED-4DB2-BD59-A6C34878D82A}">
                    <a16:rowId xmlns:a16="http://schemas.microsoft.com/office/drawing/2014/main" val="2101271064"/>
                  </a:ext>
                </a:extLst>
              </a:tr>
              <a:tr h="0">
                <a:tc>
                  <a:txBody>
                    <a:bodyPr/>
                    <a:lstStyle/>
                    <a:p>
                      <a:pPr algn="l" fontAlgn="base" latinLnBrk="0"/>
                      <a:r>
                        <a:rPr lang="en-GB">
                          <a:effectLst/>
                          <a:latin typeface="inherit"/>
                        </a:rPr>
                        <a:t>long-haul flight of over 3,500km (e.g. London to New York)</a:t>
                      </a:r>
                    </a:p>
                  </a:txBody>
                  <a:tcPr marL="44450" marR="44450" marT="63500" marB="63500" anchor="ctr">
                    <a:lnL>
                      <a:noFill/>
                    </a:lnL>
                    <a:lnR w="6350" cap="flat" cmpd="sng" algn="ctr">
                      <a:solidFill>
                        <a:srgbClr val="A1ABB2"/>
                      </a:solidFill>
                      <a:prstDash val="solid"/>
                      <a:round/>
                      <a:headEnd type="none" w="med" len="med"/>
                      <a:tailEnd type="none" w="med" len="med"/>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solidFill>
                      <a:srgbClr val="FFFFFF"/>
                    </a:solidFill>
                  </a:tcPr>
                </a:tc>
                <a:tc>
                  <a:txBody>
                    <a:bodyPr/>
                    <a:lstStyle/>
                    <a:p>
                      <a:pPr algn="l" fontAlgn="base" latinLnBrk="0"/>
                      <a:r>
                        <a:rPr lang="en-GB">
                          <a:effectLst/>
                          <a:latin typeface="inherit"/>
                        </a:rPr>
                        <a:t>£520</a:t>
                      </a:r>
                    </a:p>
                  </a:txBody>
                  <a:tcPr marL="44450" marR="44450" marT="63500" marB="63500" anchor="ctr">
                    <a:lnL w="6350" cap="flat" cmpd="sng" algn="ctr">
                      <a:solidFill>
                        <a:srgbClr val="A1ABB2"/>
                      </a:solidFill>
                      <a:prstDash val="solid"/>
                      <a:round/>
                      <a:headEnd type="none" w="med" len="med"/>
                      <a:tailEnd type="none" w="med" len="med"/>
                    </a:lnL>
                    <a:lnR>
                      <a:noFill/>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solidFill>
                      <a:srgbClr val="FFFFFF"/>
                    </a:solidFill>
                  </a:tcPr>
                </a:tc>
                <a:extLst>
                  <a:ext uri="{0D108BD9-81ED-4DB2-BD59-A6C34878D82A}">
                    <a16:rowId xmlns:a16="http://schemas.microsoft.com/office/drawing/2014/main" val="2812445037"/>
                  </a:ext>
                </a:extLst>
              </a:tr>
              <a:tr h="0">
                <a:tc>
                  <a:txBody>
                    <a:bodyPr/>
                    <a:lstStyle/>
                    <a:p>
                      <a:pPr algn="l" fontAlgn="base" latinLnBrk="0"/>
                      <a:r>
                        <a:rPr lang="en-GB">
                          <a:effectLst/>
                          <a:latin typeface="inherit"/>
                        </a:rPr>
                        <a:t>long-haul flight of over 3,500km (e.g. London to New York)</a:t>
                      </a:r>
                    </a:p>
                  </a:txBody>
                  <a:tcPr marL="44450" marR="44450" marT="63500" marB="63500" anchor="ctr">
                    <a:lnL>
                      <a:noFill/>
                    </a:lnL>
                    <a:lnR w="6350" cap="flat" cmpd="sng" algn="ctr">
                      <a:solidFill>
                        <a:srgbClr val="A1ABB2"/>
                      </a:solidFill>
                      <a:prstDash val="solid"/>
                      <a:round/>
                      <a:headEnd type="none" w="med" len="med"/>
                      <a:tailEnd type="none" w="med" len="med"/>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solidFill>
                      <a:srgbClr val="F5F6F7"/>
                    </a:solidFill>
                  </a:tcPr>
                </a:tc>
                <a:tc>
                  <a:txBody>
                    <a:bodyPr/>
                    <a:lstStyle/>
                    <a:p>
                      <a:pPr algn="l" fontAlgn="base" latinLnBrk="0"/>
                      <a:r>
                        <a:rPr lang="en-GB" dirty="0">
                          <a:effectLst/>
                          <a:latin typeface="inherit"/>
                        </a:rPr>
                        <a:t>£260 (in case you arrived at your destination with a delay of under 4 hours)</a:t>
                      </a:r>
                    </a:p>
                  </a:txBody>
                  <a:tcPr marL="44450" marR="44450" marT="63500" marB="63500" anchor="ctr">
                    <a:lnL w="6350" cap="flat" cmpd="sng" algn="ctr">
                      <a:solidFill>
                        <a:srgbClr val="A1ABB2"/>
                      </a:solidFill>
                      <a:prstDash val="solid"/>
                      <a:round/>
                      <a:headEnd type="none" w="med" len="med"/>
                      <a:tailEnd type="none" w="med" len="med"/>
                    </a:lnL>
                    <a:lnR>
                      <a:noFill/>
                    </a:lnR>
                    <a:lnT w="6350" cap="flat" cmpd="sng" algn="ctr">
                      <a:solidFill>
                        <a:srgbClr val="A1ABB2"/>
                      </a:solidFill>
                      <a:prstDash val="solid"/>
                      <a:round/>
                      <a:headEnd type="none" w="med" len="med"/>
                      <a:tailEnd type="none" w="med" len="med"/>
                    </a:lnT>
                    <a:lnB w="6350" cap="flat" cmpd="sng" algn="ctr">
                      <a:solidFill>
                        <a:srgbClr val="A1ABB2"/>
                      </a:solidFill>
                      <a:prstDash val="solid"/>
                      <a:round/>
                      <a:headEnd type="none" w="med" len="med"/>
                      <a:tailEnd type="none" w="med" len="med"/>
                    </a:lnB>
                    <a:solidFill>
                      <a:srgbClr val="F5F6F7"/>
                    </a:solidFill>
                  </a:tcPr>
                </a:tc>
                <a:extLst>
                  <a:ext uri="{0D108BD9-81ED-4DB2-BD59-A6C34878D82A}">
                    <a16:rowId xmlns:a16="http://schemas.microsoft.com/office/drawing/2014/main" val="4126970156"/>
                  </a:ext>
                </a:extLst>
              </a:tr>
            </a:tbl>
          </a:graphicData>
        </a:graphic>
      </p:graphicFrame>
    </p:spTree>
    <p:extLst>
      <p:ext uri="{BB962C8B-B14F-4D97-AF65-F5344CB8AC3E}">
        <p14:creationId xmlns:p14="http://schemas.microsoft.com/office/powerpoint/2010/main" val="4099901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E6671AF-110C-4E4D-BEB4-1323A3136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BEFE2-7513-089D-9236-FC8452EF222D}"/>
              </a:ext>
            </a:extLst>
          </p:cNvPr>
          <p:cNvSpPr>
            <a:spLocks noGrp="1"/>
          </p:cNvSpPr>
          <p:nvPr>
            <p:ph type="title"/>
          </p:nvPr>
        </p:nvSpPr>
        <p:spPr>
          <a:xfrm>
            <a:off x="761802" y="310895"/>
            <a:ext cx="4889190" cy="2121408"/>
          </a:xfrm>
        </p:spPr>
        <p:txBody>
          <a:bodyPr anchor="ctr">
            <a:normAutofit/>
          </a:bodyPr>
          <a:lstStyle/>
          <a:p>
            <a:r>
              <a:rPr lang="en-GB" sz="4000"/>
              <a:t>Re-Arranging Your Flight</a:t>
            </a:r>
          </a:p>
        </p:txBody>
      </p:sp>
      <p:sp>
        <p:nvSpPr>
          <p:cNvPr id="3" name="Content Placeholder 2">
            <a:extLst>
              <a:ext uri="{FF2B5EF4-FFF2-40B4-BE49-F238E27FC236}">
                <a16:creationId xmlns:a16="http://schemas.microsoft.com/office/drawing/2014/main" id="{5F035F0A-3F44-8BD7-F3C2-CF01CCD08056}"/>
              </a:ext>
            </a:extLst>
          </p:cNvPr>
          <p:cNvSpPr>
            <a:spLocks noGrp="1"/>
          </p:cNvSpPr>
          <p:nvPr>
            <p:ph idx="1"/>
          </p:nvPr>
        </p:nvSpPr>
        <p:spPr>
          <a:xfrm>
            <a:off x="6108878" y="310896"/>
            <a:ext cx="5257800" cy="2121407"/>
          </a:xfrm>
        </p:spPr>
        <p:txBody>
          <a:bodyPr anchor="ctr">
            <a:normAutofit/>
          </a:bodyPr>
          <a:lstStyle/>
          <a:p>
            <a:r>
              <a:rPr lang="en-GB" sz="1700" b="0" i="0" dirty="0">
                <a:effectLst/>
                <a:latin typeface="Roboto" panose="02000000000000000000" pitchFamily="2" charset="0"/>
              </a:rPr>
              <a:t>If your flight has been delayed or cancelled, the airline should inform you when you will be able to fly to your destination. </a:t>
            </a:r>
          </a:p>
          <a:p>
            <a:endParaRPr lang="en-GB" sz="1700" dirty="0">
              <a:latin typeface="Roboto" panose="02000000000000000000" pitchFamily="2" charset="0"/>
            </a:endParaRPr>
          </a:p>
          <a:p>
            <a:r>
              <a:rPr lang="en-GB" sz="1700" b="0" i="0" dirty="0">
                <a:effectLst/>
                <a:latin typeface="Roboto" panose="02000000000000000000" pitchFamily="2" charset="0"/>
              </a:rPr>
              <a:t>You can also ask staff at the airport, check the airline’s website (often the quickest way) or call them.</a:t>
            </a:r>
            <a:endParaRPr lang="en-GB" sz="1700" dirty="0"/>
          </a:p>
        </p:txBody>
      </p:sp>
      <p:pic>
        <p:nvPicPr>
          <p:cNvPr id="5" name="Picture 4" descr="Aeroplane taking off against dramatic sky">
            <a:extLst>
              <a:ext uri="{FF2B5EF4-FFF2-40B4-BE49-F238E27FC236}">
                <a16:creationId xmlns:a16="http://schemas.microsoft.com/office/drawing/2014/main" id="{E5A7CA34-AADC-3F15-48D1-F2F44748B7E3}"/>
              </a:ext>
            </a:extLst>
          </p:cNvPr>
          <p:cNvPicPr>
            <a:picLocks noChangeAspect="1"/>
          </p:cNvPicPr>
          <p:nvPr/>
        </p:nvPicPr>
        <p:blipFill rotWithShape="1">
          <a:blip r:embed="rId2"/>
          <a:srcRect t="43422" b="5826"/>
          <a:stretch/>
        </p:blipFill>
        <p:spPr>
          <a:xfrm>
            <a:off x="20" y="2743201"/>
            <a:ext cx="12191979" cy="4114799"/>
          </a:xfrm>
          <a:prstGeom prst="rect">
            <a:avLst/>
          </a:prstGeom>
          <a:effectLst>
            <a:innerShdw blurRad="190500" dist="127000" dir="16200000">
              <a:prstClr val="black">
                <a:alpha val="19000"/>
              </a:prstClr>
            </a:innerShdw>
          </a:effectLst>
        </p:spPr>
      </p:pic>
    </p:spTree>
    <p:extLst>
      <p:ext uri="{BB962C8B-B14F-4D97-AF65-F5344CB8AC3E}">
        <p14:creationId xmlns:p14="http://schemas.microsoft.com/office/powerpoint/2010/main" val="3193730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ACF83-B931-C6AB-F2B3-CBE9348D9015}"/>
              </a:ext>
            </a:extLst>
          </p:cNvPr>
          <p:cNvSpPr>
            <a:spLocks noGrp="1"/>
          </p:cNvSpPr>
          <p:nvPr>
            <p:ph type="title"/>
          </p:nvPr>
        </p:nvSpPr>
        <p:spPr>
          <a:xfrm>
            <a:off x="838200" y="1"/>
            <a:ext cx="10515600" cy="1205947"/>
          </a:xfrm>
        </p:spPr>
        <p:txBody>
          <a:bodyPr/>
          <a:lstStyle/>
          <a:p>
            <a:r>
              <a:rPr lang="en-GB" dirty="0"/>
              <a:t>                       Refunds</a:t>
            </a:r>
          </a:p>
        </p:txBody>
      </p:sp>
      <p:sp>
        <p:nvSpPr>
          <p:cNvPr id="3" name="Content Placeholder 2">
            <a:extLst>
              <a:ext uri="{FF2B5EF4-FFF2-40B4-BE49-F238E27FC236}">
                <a16:creationId xmlns:a16="http://schemas.microsoft.com/office/drawing/2014/main" id="{9596DC08-5284-9FD3-A3E6-4FBE5C34A24D}"/>
              </a:ext>
            </a:extLst>
          </p:cNvPr>
          <p:cNvSpPr>
            <a:spLocks noGrp="1"/>
          </p:cNvSpPr>
          <p:nvPr>
            <p:ph idx="1"/>
          </p:nvPr>
        </p:nvSpPr>
        <p:spPr>
          <a:xfrm>
            <a:off x="46383" y="1338469"/>
            <a:ext cx="12052852" cy="4838493"/>
          </a:xfrm>
        </p:spPr>
        <p:txBody>
          <a:bodyPr/>
          <a:lstStyle/>
          <a:p>
            <a:pPr algn="l" fontAlgn="base"/>
            <a:r>
              <a:rPr lang="en-GB" b="1" i="0" dirty="0">
                <a:solidFill>
                  <a:srgbClr val="444444"/>
                </a:solidFill>
                <a:effectLst/>
                <a:latin typeface="Roboto" panose="02000000000000000000" pitchFamily="2" charset="0"/>
              </a:rPr>
              <a:t>If you have been delayed for more than five hours and no longer wish to travel then you are entitled to a refund.</a:t>
            </a:r>
          </a:p>
          <a:p>
            <a:pPr algn="l" fontAlgn="base"/>
            <a:endParaRPr lang="en-GB" b="0" i="0" dirty="0">
              <a:solidFill>
                <a:srgbClr val="444444"/>
              </a:solidFill>
              <a:effectLst/>
              <a:latin typeface="Roboto" panose="02000000000000000000" pitchFamily="2" charset="0"/>
            </a:endParaRPr>
          </a:p>
          <a:p>
            <a:pPr algn="l" fontAlgn="base"/>
            <a:r>
              <a:rPr lang="en-GB" b="0" i="0" dirty="0">
                <a:solidFill>
                  <a:srgbClr val="444444"/>
                </a:solidFill>
                <a:effectLst/>
                <a:latin typeface="Roboto" panose="02000000000000000000" pitchFamily="2" charset="0"/>
              </a:rPr>
              <a:t>If you are a transfer passenger and missed your connection flight because your first flight was delayed, you are also entitled to a flight back to your original departure point.</a:t>
            </a:r>
          </a:p>
          <a:p>
            <a:pPr algn="l" fontAlgn="base"/>
            <a:endParaRPr lang="en-GB" b="0" i="0" dirty="0">
              <a:solidFill>
                <a:srgbClr val="444444"/>
              </a:solidFill>
              <a:effectLst/>
              <a:latin typeface="Roboto" panose="02000000000000000000" pitchFamily="2" charset="0"/>
            </a:endParaRPr>
          </a:p>
          <a:p>
            <a:pPr algn="l" fontAlgn="base"/>
            <a:r>
              <a:rPr lang="en-GB" b="0" i="0" dirty="0">
                <a:solidFill>
                  <a:srgbClr val="444444"/>
                </a:solidFill>
                <a:effectLst/>
                <a:latin typeface="Roboto" panose="02000000000000000000" pitchFamily="2" charset="0"/>
              </a:rPr>
              <a:t>Once you decide to take a refund or to travel later than the first available flight, your airline has no obligation to provide you with food, drink or accommodation. </a:t>
            </a:r>
          </a:p>
          <a:p>
            <a:endParaRPr lang="en-GB" dirty="0"/>
          </a:p>
        </p:txBody>
      </p:sp>
    </p:spTree>
    <p:extLst>
      <p:ext uri="{BB962C8B-B14F-4D97-AF65-F5344CB8AC3E}">
        <p14:creationId xmlns:p14="http://schemas.microsoft.com/office/powerpoint/2010/main" val="3502927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D04A9-9467-2910-1672-BCEDDEEC1636}"/>
              </a:ext>
            </a:extLst>
          </p:cNvPr>
          <p:cNvSpPr>
            <a:spLocks noGrp="1"/>
          </p:cNvSpPr>
          <p:nvPr>
            <p:ph type="title"/>
          </p:nvPr>
        </p:nvSpPr>
        <p:spPr/>
        <p:txBody>
          <a:bodyPr/>
          <a:lstStyle/>
          <a:p>
            <a:r>
              <a:rPr lang="en-GB" dirty="0"/>
              <a:t>Getting to your Destination</a:t>
            </a:r>
          </a:p>
        </p:txBody>
      </p:sp>
      <p:sp>
        <p:nvSpPr>
          <p:cNvPr id="3" name="Content Placeholder 2">
            <a:extLst>
              <a:ext uri="{FF2B5EF4-FFF2-40B4-BE49-F238E27FC236}">
                <a16:creationId xmlns:a16="http://schemas.microsoft.com/office/drawing/2014/main" id="{F1F8CE66-F20F-8A62-4C20-741C8507C7A3}"/>
              </a:ext>
            </a:extLst>
          </p:cNvPr>
          <p:cNvSpPr>
            <a:spLocks noGrp="1"/>
          </p:cNvSpPr>
          <p:nvPr>
            <p:ph idx="1"/>
          </p:nvPr>
        </p:nvSpPr>
        <p:spPr/>
        <p:txBody>
          <a:bodyPr/>
          <a:lstStyle/>
          <a:p>
            <a:r>
              <a:rPr lang="en-GB" b="0" i="0" dirty="0">
                <a:solidFill>
                  <a:srgbClr val="444444"/>
                </a:solidFill>
                <a:effectLst/>
                <a:latin typeface="Roboto" panose="02000000000000000000" pitchFamily="2" charset="0"/>
              </a:rPr>
              <a:t>If you still want to travel then your airline must get you to your destination. </a:t>
            </a:r>
          </a:p>
          <a:p>
            <a:endParaRPr lang="en-GB" b="0" i="0" dirty="0">
              <a:solidFill>
                <a:srgbClr val="444444"/>
              </a:solidFill>
              <a:effectLst/>
              <a:latin typeface="Roboto" panose="02000000000000000000" pitchFamily="2" charset="0"/>
            </a:endParaRPr>
          </a:p>
          <a:p>
            <a:r>
              <a:rPr lang="en-GB" b="0" i="0" dirty="0">
                <a:solidFill>
                  <a:srgbClr val="444444"/>
                </a:solidFill>
                <a:effectLst/>
                <a:latin typeface="Roboto" panose="02000000000000000000" pitchFamily="2" charset="0"/>
              </a:rPr>
              <a:t>You might have to be patient while they rearrange transport and rebook passengers, but the law says they must get you there. </a:t>
            </a:r>
          </a:p>
          <a:p>
            <a:r>
              <a:rPr lang="en-GB" b="0" i="0" dirty="0">
                <a:solidFill>
                  <a:srgbClr val="444444"/>
                </a:solidFill>
                <a:effectLst/>
                <a:latin typeface="Roboto" panose="02000000000000000000" pitchFamily="2" charset="0"/>
              </a:rPr>
              <a:t>Your airline must take care of you by providing food, drink, access to communications and accommodation (if you are delayed overnight) while you wait for your rearranged transport.</a:t>
            </a:r>
            <a:endParaRPr lang="en-GB" dirty="0"/>
          </a:p>
        </p:txBody>
      </p:sp>
    </p:spTree>
    <p:extLst>
      <p:ext uri="{BB962C8B-B14F-4D97-AF65-F5344CB8AC3E}">
        <p14:creationId xmlns:p14="http://schemas.microsoft.com/office/powerpoint/2010/main" val="174072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0095B-7BAE-40AB-D669-3A3F9246C417}"/>
              </a:ext>
            </a:extLst>
          </p:cNvPr>
          <p:cNvSpPr>
            <a:spLocks noGrp="1"/>
          </p:cNvSpPr>
          <p:nvPr>
            <p:ph type="title"/>
          </p:nvPr>
        </p:nvSpPr>
        <p:spPr/>
        <p:txBody>
          <a:bodyPr/>
          <a:lstStyle/>
          <a:p>
            <a:r>
              <a:rPr lang="en-GB" dirty="0"/>
              <a:t> Making your own arrangements…….</a:t>
            </a:r>
          </a:p>
        </p:txBody>
      </p:sp>
      <p:sp>
        <p:nvSpPr>
          <p:cNvPr id="3" name="Content Placeholder 2">
            <a:extLst>
              <a:ext uri="{FF2B5EF4-FFF2-40B4-BE49-F238E27FC236}">
                <a16:creationId xmlns:a16="http://schemas.microsoft.com/office/drawing/2014/main" id="{EC953FB3-E9C6-382C-9F84-7380E3D72754}"/>
              </a:ext>
            </a:extLst>
          </p:cNvPr>
          <p:cNvSpPr>
            <a:spLocks noGrp="1"/>
          </p:cNvSpPr>
          <p:nvPr>
            <p:ph idx="1"/>
          </p:nvPr>
        </p:nvSpPr>
        <p:spPr/>
        <p:txBody>
          <a:bodyPr/>
          <a:lstStyle/>
          <a:p>
            <a:r>
              <a:rPr lang="en-GB" b="0" i="0" dirty="0">
                <a:solidFill>
                  <a:srgbClr val="444444"/>
                </a:solidFill>
                <a:effectLst/>
                <a:latin typeface="Roboto" panose="02000000000000000000" pitchFamily="2" charset="0"/>
              </a:rPr>
              <a:t>Sometimes airlines may advise you to make alternative travel arrangements, then claim back the cost later. </a:t>
            </a:r>
          </a:p>
          <a:p>
            <a:endParaRPr lang="en-GB" dirty="0">
              <a:solidFill>
                <a:srgbClr val="444444"/>
              </a:solidFill>
              <a:latin typeface="Roboto" panose="02000000000000000000" pitchFamily="2" charset="0"/>
            </a:endParaRPr>
          </a:p>
          <a:p>
            <a:r>
              <a:rPr lang="en-GB" b="0" i="0" dirty="0">
                <a:solidFill>
                  <a:srgbClr val="444444"/>
                </a:solidFill>
                <a:effectLst/>
                <a:latin typeface="Roboto" panose="02000000000000000000" pitchFamily="2" charset="0"/>
              </a:rPr>
              <a:t>If you do this, try to keep costs down as much as you can, keep receipts and record the name of the person giving this advice.</a:t>
            </a:r>
          </a:p>
          <a:p>
            <a:endParaRPr lang="en-GB" dirty="0">
              <a:solidFill>
                <a:srgbClr val="444444"/>
              </a:solidFill>
              <a:latin typeface="Roboto" panose="02000000000000000000" pitchFamily="2" charset="0"/>
            </a:endParaRPr>
          </a:p>
          <a:p>
            <a:r>
              <a:rPr lang="en-GB" b="0" i="0" dirty="0">
                <a:solidFill>
                  <a:srgbClr val="444444"/>
                </a:solidFill>
                <a:effectLst/>
                <a:latin typeface="Roboto" panose="02000000000000000000" pitchFamily="2" charset="0"/>
              </a:rPr>
              <a:t> Book with the same airline if at all possible.</a:t>
            </a:r>
            <a:endParaRPr lang="en-GB" dirty="0"/>
          </a:p>
        </p:txBody>
      </p:sp>
    </p:spTree>
    <p:extLst>
      <p:ext uri="{BB962C8B-B14F-4D97-AF65-F5344CB8AC3E}">
        <p14:creationId xmlns:p14="http://schemas.microsoft.com/office/powerpoint/2010/main" val="2216115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0DFA0FD-AB28-4B25-B870-4D2BBC35B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iew of motion blurred underground railway">
            <a:extLst>
              <a:ext uri="{FF2B5EF4-FFF2-40B4-BE49-F238E27FC236}">
                <a16:creationId xmlns:a16="http://schemas.microsoft.com/office/drawing/2014/main" id="{1FCC5EFA-1DE6-A6D0-7CA4-4695E7388244}"/>
              </a:ext>
            </a:extLst>
          </p:cNvPr>
          <p:cNvPicPr>
            <a:picLocks noChangeAspect="1"/>
          </p:cNvPicPr>
          <p:nvPr/>
        </p:nvPicPr>
        <p:blipFill rotWithShape="1">
          <a:blip r:embed="rId2">
            <a:alphaModFix/>
          </a:blip>
          <a:srcRect l="35046" r="2718" b="-1"/>
          <a:stretch/>
        </p:blipFill>
        <p:spPr>
          <a:xfrm>
            <a:off x="5833976" y="10"/>
            <a:ext cx="6394152" cy="6857990"/>
          </a:xfrm>
          <a:prstGeom prst="rect">
            <a:avLst/>
          </a:prstGeom>
        </p:spPr>
      </p:pic>
      <p:grpSp>
        <p:nvGrpSpPr>
          <p:cNvPr id="11" name="Group 10">
            <a:extLst>
              <a:ext uri="{FF2B5EF4-FFF2-40B4-BE49-F238E27FC236}">
                <a16:creationId xmlns:a16="http://schemas.microsoft.com/office/drawing/2014/main" id="{0D628DFB-9CD1-4E2B-8B44-9FDF7E80F6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79564" y="0"/>
            <a:ext cx="6648564" cy="6858000"/>
            <a:chOff x="5705128" y="0"/>
            <a:chExt cx="6648564" cy="6858000"/>
          </a:xfrm>
        </p:grpSpPr>
        <p:sp>
          <p:nvSpPr>
            <p:cNvPr id="12" name="Freeform: Shape 11">
              <a:extLst>
                <a:ext uri="{FF2B5EF4-FFF2-40B4-BE49-F238E27FC236}">
                  <a16:creationId xmlns:a16="http://schemas.microsoft.com/office/drawing/2014/main" id="{4CB07514-66C4-498E-85FA-6CCDFB2531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8018" y="0"/>
              <a:ext cx="6485674" cy="6858000"/>
            </a:xfrm>
            <a:custGeom>
              <a:avLst/>
              <a:gdLst>
                <a:gd name="connsiteX0" fmla="*/ 1720317 w 6237794"/>
                <a:gd name="connsiteY0" fmla="*/ 0 h 6858000"/>
                <a:gd name="connsiteX1" fmla="*/ 2433560 w 6237794"/>
                <a:gd name="connsiteY1" fmla="*/ 0 h 6858000"/>
                <a:gd name="connsiteX2" fmla="*/ 2351473 w 6237794"/>
                <a:gd name="connsiteY2" fmla="*/ 41605 h 6858000"/>
                <a:gd name="connsiteX3" fmla="*/ 1473152 w 6237794"/>
                <a:gd name="connsiteY3" fmla="*/ 667521 h 6858000"/>
                <a:gd name="connsiteX4" fmla="*/ 982876 w 6237794"/>
                <a:gd name="connsiteY4" fmla="*/ 1193803 h 6858000"/>
                <a:gd name="connsiteX5" fmla="*/ 595242 w 6237794"/>
                <a:gd name="connsiteY5" fmla="*/ 1798192 h 6858000"/>
                <a:gd name="connsiteX6" fmla="*/ 332174 w 6237794"/>
                <a:gd name="connsiteY6" fmla="*/ 2466315 h 6858000"/>
                <a:gd name="connsiteX7" fmla="*/ 236500 w 6237794"/>
                <a:gd name="connsiteY7" fmla="*/ 3178573 h 6858000"/>
                <a:gd name="connsiteX8" fmla="*/ 276860 w 6237794"/>
                <a:gd name="connsiteY8" fmla="*/ 3527298 h 6858000"/>
                <a:gd name="connsiteX9" fmla="*/ 396054 w 6237794"/>
                <a:gd name="connsiteY9" fmla="*/ 3853520 h 6858000"/>
                <a:gd name="connsiteX10" fmla="*/ 479243 w 6237794"/>
                <a:gd name="connsiteY10" fmla="*/ 4007121 h 6858000"/>
                <a:gd name="connsiteX11" fmla="*/ 574772 w 6237794"/>
                <a:gd name="connsiteY11" fmla="*/ 4155787 h 6858000"/>
                <a:gd name="connsiteX12" fmla="*/ 795447 w 6237794"/>
                <a:gd name="connsiteY12" fmla="*/ 4443100 h 6858000"/>
                <a:gd name="connsiteX13" fmla="*/ 1034270 w 6237794"/>
                <a:gd name="connsiteY13" fmla="*/ 4732591 h 6858000"/>
                <a:gd name="connsiteX14" fmla="*/ 1153028 w 6237794"/>
                <a:gd name="connsiteY14" fmla="*/ 4883725 h 6858000"/>
                <a:gd name="connsiteX15" fmla="*/ 1210084 w 6237794"/>
                <a:gd name="connsiteY15" fmla="*/ 4957912 h 6858000"/>
                <a:gd name="connsiteX16" fmla="*/ 1265979 w 6237794"/>
                <a:gd name="connsiteY16" fmla="*/ 5028906 h 6858000"/>
                <a:gd name="connsiteX17" fmla="*/ 1746238 w 6237794"/>
                <a:gd name="connsiteY17" fmla="*/ 5553590 h 6858000"/>
                <a:gd name="connsiteX18" fmla="*/ 2001611 w 6237794"/>
                <a:gd name="connsiteY18" fmla="*/ 5789654 h 6858000"/>
                <a:gd name="connsiteX19" fmla="*/ 2269035 w 6237794"/>
                <a:gd name="connsiteY19" fmla="*/ 6007280 h 6858000"/>
                <a:gd name="connsiteX20" fmla="*/ 2866455 w 6237794"/>
                <a:gd name="connsiteY20" fmla="*/ 6351505 h 6858000"/>
                <a:gd name="connsiteX21" fmla="*/ 3200661 w 6237794"/>
                <a:gd name="connsiteY21" fmla="*/ 6448777 h 6858000"/>
                <a:gd name="connsiteX22" fmla="*/ 3286318 w 6237794"/>
                <a:gd name="connsiteY22" fmla="*/ 6465908 h 6858000"/>
                <a:gd name="connsiteX23" fmla="*/ 3372701 w 6237794"/>
                <a:gd name="connsiteY23" fmla="*/ 6480281 h 6858000"/>
                <a:gd name="connsiteX24" fmla="*/ 3547063 w 6237794"/>
                <a:gd name="connsiteY24" fmla="*/ 6500896 h 6858000"/>
                <a:gd name="connsiteX25" fmla="*/ 3634753 w 6237794"/>
                <a:gd name="connsiteY25" fmla="*/ 6507575 h 6858000"/>
                <a:gd name="connsiteX26" fmla="*/ 3722733 w 6237794"/>
                <a:gd name="connsiteY26" fmla="*/ 6512221 h 6858000"/>
                <a:gd name="connsiteX27" fmla="*/ 3811003 w 6237794"/>
                <a:gd name="connsiteY27" fmla="*/ 6514253 h 6858000"/>
                <a:gd name="connsiteX28" fmla="*/ 3899418 w 6237794"/>
                <a:gd name="connsiteY28" fmla="*/ 6513817 h 6858000"/>
                <a:gd name="connsiteX29" fmla="*/ 3943698 w 6237794"/>
                <a:gd name="connsiteY29" fmla="*/ 6513381 h 6858000"/>
                <a:gd name="connsiteX30" fmla="*/ 3986381 w 6237794"/>
                <a:gd name="connsiteY30" fmla="*/ 6511495 h 6858000"/>
                <a:gd name="connsiteX31" fmla="*/ 4028919 w 6237794"/>
                <a:gd name="connsiteY31" fmla="*/ 6509317 h 6858000"/>
                <a:gd name="connsiteX32" fmla="*/ 4071312 w 6237794"/>
                <a:gd name="connsiteY32" fmla="*/ 6505833 h 6858000"/>
                <a:gd name="connsiteX33" fmla="*/ 4239432 w 6237794"/>
                <a:gd name="connsiteY33" fmla="*/ 6485072 h 6858000"/>
                <a:gd name="connsiteX34" fmla="*/ 4879826 w 6237794"/>
                <a:gd name="connsiteY34" fmla="*/ 6274849 h 6858000"/>
                <a:gd name="connsiteX35" fmla="*/ 5471439 w 6237794"/>
                <a:gd name="connsiteY35" fmla="*/ 5906235 h 6858000"/>
                <a:gd name="connsiteX36" fmla="*/ 5614877 w 6237794"/>
                <a:gd name="connsiteY36" fmla="*/ 5797930 h 6858000"/>
                <a:gd name="connsiteX37" fmla="*/ 5758316 w 6237794"/>
                <a:gd name="connsiteY37" fmla="*/ 5685995 h 6858000"/>
                <a:gd name="connsiteX38" fmla="*/ 6048824 w 6237794"/>
                <a:gd name="connsiteY38" fmla="*/ 5453705 h 6858000"/>
                <a:gd name="connsiteX39" fmla="*/ 6237794 w 6237794"/>
                <a:gd name="connsiteY39" fmla="*/ 5308644 h 6858000"/>
                <a:gd name="connsiteX40" fmla="*/ 6237794 w 6237794"/>
                <a:gd name="connsiteY40" fmla="*/ 6081399 h 6858000"/>
                <a:gd name="connsiteX41" fmla="*/ 6123011 w 6237794"/>
                <a:gd name="connsiteY41" fmla="*/ 6166399 h 6858000"/>
                <a:gd name="connsiteX42" fmla="*/ 5965925 w 6237794"/>
                <a:gd name="connsiteY42" fmla="*/ 6278479 h 6858000"/>
                <a:gd name="connsiteX43" fmla="*/ 5803903 w 6237794"/>
                <a:gd name="connsiteY43" fmla="*/ 6387364 h 6858000"/>
                <a:gd name="connsiteX44" fmla="*/ 5463744 w 6237794"/>
                <a:gd name="connsiteY44" fmla="*/ 6591780 h 6858000"/>
                <a:gd name="connsiteX45" fmla="*/ 5097888 w 6237794"/>
                <a:gd name="connsiteY45" fmla="*/ 6765562 h 6858000"/>
                <a:gd name="connsiteX46" fmla="*/ 4905602 w 6237794"/>
                <a:gd name="connsiteY46" fmla="*/ 6836446 h 6858000"/>
                <a:gd name="connsiteX47" fmla="*/ 4831447 w 6237794"/>
                <a:gd name="connsiteY47" fmla="*/ 6858000 h 6858000"/>
                <a:gd name="connsiteX48" fmla="*/ 3036485 w 6237794"/>
                <a:gd name="connsiteY48" fmla="*/ 6858000 h 6858000"/>
                <a:gd name="connsiteX49" fmla="*/ 2911533 w 6237794"/>
                <a:gd name="connsiteY49" fmla="*/ 6825558 h 6858000"/>
                <a:gd name="connsiteX50" fmla="*/ 2719386 w 6237794"/>
                <a:gd name="connsiteY50" fmla="*/ 6767158 h 6858000"/>
                <a:gd name="connsiteX51" fmla="*/ 1980415 w 6237794"/>
                <a:gd name="connsiteY51" fmla="*/ 6440210 h 6858000"/>
                <a:gd name="connsiteX52" fmla="*/ 1357588 w 6237794"/>
                <a:gd name="connsiteY52" fmla="*/ 5931206 h 6858000"/>
                <a:gd name="connsiteX53" fmla="*/ 1105118 w 6237794"/>
                <a:gd name="connsiteY53" fmla="*/ 5624874 h 6858000"/>
                <a:gd name="connsiteX54" fmla="*/ 884588 w 6237794"/>
                <a:gd name="connsiteY54" fmla="*/ 5300539 h 6858000"/>
                <a:gd name="connsiteX55" fmla="*/ 833049 w 6237794"/>
                <a:gd name="connsiteY55" fmla="*/ 5217931 h 6858000"/>
                <a:gd name="connsiteX56" fmla="*/ 783833 w 6237794"/>
                <a:gd name="connsiteY56" fmla="*/ 5137791 h 6858000"/>
                <a:gd name="connsiteX57" fmla="*/ 686706 w 6237794"/>
                <a:gd name="connsiteY57" fmla="*/ 4982447 h 6858000"/>
                <a:gd name="connsiteX58" fmla="*/ 485485 w 6237794"/>
                <a:gd name="connsiteY58" fmla="*/ 4665082 h 6858000"/>
                <a:gd name="connsiteX59" fmla="*/ 289055 w 6237794"/>
                <a:gd name="connsiteY59" fmla="*/ 4329568 h 6858000"/>
                <a:gd name="connsiteX60" fmla="*/ 200495 w 6237794"/>
                <a:gd name="connsiteY60" fmla="*/ 4151721 h 6858000"/>
                <a:gd name="connsiteX61" fmla="*/ 125291 w 6237794"/>
                <a:gd name="connsiteY61" fmla="*/ 3965600 h 6858000"/>
                <a:gd name="connsiteX62" fmla="*/ 67654 w 6237794"/>
                <a:gd name="connsiteY62" fmla="*/ 3772509 h 6858000"/>
                <a:gd name="connsiteX63" fmla="*/ 46168 w 6237794"/>
                <a:gd name="connsiteY63" fmla="*/ 3674076 h 6858000"/>
                <a:gd name="connsiteX64" fmla="*/ 36731 w 6237794"/>
                <a:gd name="connsiteY64" fmla="*/ 3624714 h 6858000"/>
                <a:gd name="connsiteX65" fmla="*/ 28891 w 6237794"/>
                <a:gd name="connsiteY65" fmla="*/ 3575208 h 6858000"/>
                <a:gd name="connsiteX66" fmla="*/ 0 w 6237794"/>
                <a:gd name="connsiteY66" fmla="*/ 3178573 h 6858000"/>
                <a:gd name="connsiteX67" fmla="*/ 80575 w 6237794"/>
                <a:gd name="connsiteY67" fmla="*/ 2405774 h 6858000"/>
                <a:gd name="connsiteX68" fmla="*/ 322737 w 6237794"/>
                <a:gd name="connsiteY68" fmla="*/ 1665351 h 6858000"/>
                <a:gd name="connsiteX69" fmla="*/ 1230700 w 6237794"/>
                <a:gd name="connsiteY69" fmla="*/ 407938 h 6858000"/>
                <a:gd name="connsiteX70" fmla="*/ 1521825 w 6237794"/>
                <a:gd name="connsiteY70" fmla="*/ 1494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6237794" h="6858000">
                  <a:moveTo>
                    <a:pt x="1720317" y="0"/>
                  </a:moveTo>
                  <a:lnTo>
                    <a:pt x="2433560" y="0"/>
                  </a:lnTo>
                  <a:lnTo>
                    <a:pt x="2351473" y="41605"/>
                  </a:lnTo>
                  <a:cubicBezTo>
                    <a:pt x="2036528" y="216271"/>
                    <a:pt x="1740794" y="426339"/>
                    <a:pt x="1473152" y="667521"/>
                  </a:cubicBezTo>
                  <a:cubicBezTo>
                    <a:pt x="1295305" y="828818"/>
                    <a:pt x="1130525" y="1004777"/>
                    <a:pt x="982876" y="1193803"/>
                  </a:cubicBezTo>
                  <a:cubicBezTo>
                    <a:pt x="834936" y="1382538"/>
                    <a:pt x="704418" y="1584921"/>
                    <a:pt x="595242" y="1798192"/>
                  </a:cubicBezTo>
                  <a:cubicBezTo>
                    <a:pt x="486066" y="2011317"/>
                    <a:pt x="395183" y="2234461"/>
                    <a:pt x="332174" y="2466315"/>
                  </a:cubicBezTo>
                  <a:cubicBezTo>
                    <a:pt x="269166" y="2697588"/>
                    <a:pt x="236355" y="2938008"/>
                    <a:pt x="236500" y="3178573"/>
                  </a:cubicBezTo>
                  <a:cubicBezTo>
                    <a:pt x="237807" y="3296751"/>
                    <a:pt x="249421" y="3414057"/>
                    <a:pt x="276860" y="3527298"/>
                  </a:cubicBezTo>
                  <a:cubicBezTo>
                    <a:pt x="303864" y="3640684"/>
                    <a:pt x="345821" y="3749135"/>
                    <a:pt x="396054" y="3853520"/>
                  </a:cubicBezTo>
                  <a:cubicBezTo>
                    <a:pt x="421461" y="3905640"/>
                    <a:pt x="449626" y="3956743"/>
                    <a:pt x="479243" y="4007121"/>
                  </a:cubicBezTo>
                  <a:cubicBezTo>
                    <a:pt x="509295" y="4057354"/>
                    <a:pt x="541380" y="4106861"/>
                    <a:pt x="574772" y="4155787"/>
                  </a:cubicBezTo>
                  <a:cubicBezTo>
                    <a:pt x="642426" y="4253348"/>
                    <a:pt x="717630" y="4348007"/>
                    <a:pt x="795447" y="4443100"/>
                  </a:cubicBezTo>
                  <a:cubicBezTo>
                    <a:pt x="873264" y="4538339"/>
                    <a:pt x="954565" y="4633577"/>
                    <a:pt x="1034270" y="4732591"/>
                  </a:cubicBezTo>
                  <a:cubicBezTo>
                    <a:pt x="1074195" y="4781952"/>
                    <a:pt x="1113684" y="4832476"/>
                    <a:pt x="1153028" y="4883725"/>
                  </a:cubicBezTo>
                  <a:lnTo>
                    <a:pt x="1210084" y="4957912"/>
                  </a:lnTo>
                  <a:cubicBezTo>
                    <a:pt x="1228813" y="4981576"/>
                    <a:pt x="1246670" y="5005822"/>
                    <a:pt x="1265979" y="5028906"/>
                  </a:cubicBezTo>
                  <a:cubicBezTo>
                    <a:pt x="1416677" y="5216770"/>
                    <a:pt x="1580151" y="5389681"/>
                    <a:pt x="1746238" y="5553590"/>
                  </a:cubicBezTo>
                  <a:cubicBezTo>
                    <a:pt x="1829717" y="5635182"/>
                    <a:pt x="1914648" y="5714015"/>
                    <a:pt x="2001611" y="5789654"/>
                  </a:cubicBezTo>
                  <a:cubicBezTo>
                    <a:pt x="2088575" y="5865293"/>
                    <a:pt x="2177135" y="5938465"/>
                    <a:pt x="2269035" y="6007280"/>
                  </a:cubicBezTo>
                  <a:cubicBezTo>
                    <a:pt x="2452108" y="6145202"/>
                    <a:pt x="2649554" y="6268461"/>
                    <a:pt x="2866455" y="6351505"/>
                  </a:cubicBezTo>
                  <a:cubicBezTo>
                    <a:pt x="2974615" y="6393027"/>
                    <a:pt x="3086694" y="6424821"/>
                    <a:pt x="3200661" y="6448777"/>
                  </a:cubicBezTo>
                  <a:cubicBezTo>
                    <a:pt x="3229262" y="6454438"/>
                    <a:pt x="3257572" y="6460971"/>
                    <a:pt x="3286318" y="6465908"/>
                  </a:cubicBezTo>
                  <a:lnTo>
                    <a:pt x="3372701" y="6480281"/>
                  </a:lnTo>
                  <a:cubicBezTo>
                    <a:pt x="3430628" y="6487975"/>
                    <a:pt x="3488556" y="6496106"/>
                    <a:pt x="3547063" y="6500896"/>
                  </a:cubicBezTo>
                  <a:cubicBezTo>
                    <a:pt x="3576245" y="6503654"/>
                    <a:pt x="3605426" y="6506268"/>
                    <a:pt x="3634753" y="6507575"/>
                  </a:cubicBezTo>
                  <a:cubicBezTo>
                    <a:pt x="3664079" y="6509026"/>
                    <a:pt x="3693261" y="6511350"/>
                    <a:pt x="3722733" y="6512221"/>
                  </a:cubicBezTo>
                  <a:lnTo>
                    <a:pt x="3811003" y="6514253"/>
                  </a:lnTo>
                  <a:cubicBezTo>
                    <a:pt x="3840329" y="6514979"/>
                    <a:pt x="3869946" y="6513963"/>
                    <a:pt x="3899418" y="6513817"/>
                  </a:cubicBezTo>
                  <a:lnTo>
                    <a:pt x="3943698" y="6513381"/>
                  </a:lnTo>
                  <a:cubicBezTo>
                    <a:pt x="3958071" y="6512946"/>
                    <a:pt x="3972154" y="6512075"/>
                    <a:pt x="3986381" y="6511495"/>
                  </a:cubicBezTo>
                  <a:cubicBezTo>
                    <a:pt x="4000609" y="6510768"/>
                    <a:pt x="4014837" y="6510333"/>
                    <a:pt x="4028919" y="6509317"/>
                  </a:cubicBezTo>
                  <a:lnTo>
                    <a:pt x="4071312" y="6505833"/>
                  </a:lnTo>
                  <a:cubicBezTo>
                    <a:pt x="4127788" y="6501332"/>
                    <a:pt x="4183828" y="6493782"/>
                    <a:pt x="4239432" y="6485072"/>
                  </a:cubicBezTo>
                  <a:cubicBezTo>
                    <a:pt x="4461994" y="6448195"/>
                    <a:pt x="4675992" y="6376041"/>
                    <a:pt x="4879826" y="6274849"/>
                  </a:cubicBezTo>
                  <a:cubicBezTo>
                    <a:pt x="5084386" y="6174820"/>
                    <a:pt x="5279074" y="6046770"/>
                    <a:pt x="5471439" y="5906235"/>
                  </a:cubicBezTo>
                  <a:cubicBezTo>
                    <a:pt x="5519494" y="5871246"/>
                    <a:pt x="5567258" y="5834806"/>
                    <a:pt x="5614877" y="5797930"/>
                  </a:cubicBezTo>
                  <a:cubicBezTo>
                    <a:pt x="5662787" y="5761199"/>
                    <a:pt x="5710551" y="5723887"/>
                    <a:pt x="5758316" y="5685995"/>
                  </a:cubicBezTo>
                  <a:lnTo>
                    <a:pt x="6048824" y="5453705"/>
                  </a:lnTo>
                  <a:lnTo>
                    <a:pt x="6237794" y="5308644"/>
                  </a:lnTo>
                  <a:lnTo>
                    <a:pt x="6237794" y="6081399"/>
                  </a:lnTo>
                  <a:lnTo>
                    <a:pt x="6123011" y="6166399"/>
                  </a:lnTo>
                  <a:cubicBezTo>
                    <a:pt x="6071326" y="6204001"/>
                    <a:pt x="6019061" y="6241458"/>
                    <a:pt x="5965925" y="6278479"/>
                  </a:cubicBezTo>
                  <a:cubicBezTo>
                    <a:pt x="5912644" y="6315210"/>
                    <a:pt x="5858927" y="6351650"/>
                    <a:pt x="5803903" y="6387364"/>
                  </a:cubicBezTo>
                  <a:cubicBezTo>
                    <a:pt x="5694437" y="6458938"/>
                    <a:pt x="5581486" y="6528335"/>
                    <a:pt x="5463744" y="6591780"/>
                  </a:cubicBezTo>
                  <a:cubicBezTo>
                    <a:pt x="5346147" y="6655514"/>
                    <a:pt x="5224486" y="6714748"/>
                    <a:pt x="5097888" y="6765562"/>
                  </a:cubicBezTo>
                  <a:cubicBezTo>
                    <a:pt x="5034879" y="6791332"/>
                    <a:pt x="4970700" y="6815005"/>
                    <a:pt x="4905602" y="6836446"/>
                  </a:cubicBezTo>
                  <a:lnTo>
                    <a:pt x="4831447" y="6858000"/>
                  </a:lnTo>
                  <a:lnTo>
                    <a:pt x="3036485" y="6858000"/>
                  </a:lnTo>
                  <a:lnTo>
                    <a:pt x="2911533" y="6825558"/>
                  </a:lnTo>
                  <a:cubicBezTo>
                    <a:pt x="2847182" y="6807410"/>
                    <a:pt x="2783121" y="6787919"/>
                    <a:pt x="2719386" y="6767158"/>
                  </a:cubicBezTo>
                  <a:cubicBezTo>
                    <a:pt x="2464884" y="6683389"/>
                    <a:pt x="2213285" y="6579149"/>
                    <a:pt x="1980415" y="6440210"/>
                  </a:cubicBezTo>
                  <a:cubicBezTo>
                    <a:pt x="1747399" y="6301563"/>
                    <a:pt x="1539355" y="6125749"/>
                    <a:pt x="1357588" y="5931206"/>
                  </a:cubicBezTo>
                  <a:cubicBezTo>
                    <a:pt x="1266269" y="5834080"/>
                    <a:pt x="1183226" y="5730711"/>
                    <a:pt x="1105118" y="5624874"/>
                  </a:cubicBezTo>
                  <a:cubicBezTo>
                    <a:pt x="1027446" y="5518601"/>
                    <a:pt x="953549" y="5410732"/>
                    <a:pt x="884588" y="5300539"/>
                  </a:cubicBezTo>
                  <a:cubicBezTo>
                    <a:pt x="866876" y="5273245"/>
                    <a:pt x="850180" y="5245516"/>
                    <a:pt x="833049" y="5217931"/>
                  </a:cubicBezTo>
                  <a:lnTo>
                    <a:pt x="783833" y="5137791"/>
                  </a:lnTo>
                  <a:cubicBezTo>
                    <a:pt x="752328" y="5085962"/>
                    <a:pt x="719662" y="5034567"/>
                    <a:pt x="686706" y="4982447"/>
                  </a:cubicBezTo>
                  <a:lnTo>
                    <a:pt x="485485" y="4665082"/>
                  </a:lnTo>
                  <a:cubicBezTo>
                    <a:pt x="417976" y="4556922"/>
                    <a:pt x="351338" y="4445568"/>
                    <a:pt x="289055" y="4329568"/>
                  </a:cubicBezTo>
                  <a:cubicBezTo>
                    <a:pt x="257987" y="4271496"/>
                    <a:pt x="227934" y="4212408"/>
                    <a:pt x="200495" y="4151721"/>
                  </a:cubicBezTo>
                  <a:cubicBezTo>
                    <a:pt x="173201" y="4090891"/>
                    <a:pt x="147794" y="4028898"/>
                    <a:pt x="125291" y="3965600"/>
                  </a:cubicBezTo>
                  <a:cubicBezTo>
                    <a:pt x="103224" y="3902155"/>
                    <a:pt x="83624" y="3837840"/>
                    <a:pt x="67654" y="3772509"/>
                  </a:cubicBezTo>
                  <a:cubicBezTo>
                    <a:pt x="60105" y="3739843"/>
                    <a:pt x="52410" y="3707032"/>
                    <a:pt x="46168" y="3674076"/>
                  </a:cubicBezTo>
                  <a:lnTo>
                    <a:pt x="36731" y="3624714"/>
                  </a:lnTo>
                  <a:lnTo>
                    <a:pt x="28891" y="3575208"/>
                  </a:lnTo>
                  <a:cubicBezTo>
                    <a:pt x="8566" y="3442948"/>
                    <a:pt x="0" y="3310252"/>
                    <a:pt x="0" y="3178573"/>
                  </a:cubicBezTo>
                  <a:cubicBezTo>
                    <a:pt x="726" y="2919425"/>
                    <a:pt x="27730" y="2660277"/>
                    <a:pt x="80575" y="2405774"/>
                  </a:cubicBezTo>
                  <a:cubicBezTo>
                    <a:pt x="133276" y="2151417"/>
                    <a:pt x="213997" y="1901996"/>
                    <a:pt x="322737" y="1665351"/>
                  </a:cubicBezTo>
                  <a:cubicBezTo>
                    <a:pt x="541235" y="1192061"/>
                    <a:pt x="857875" y="768568"/>
                    <a:pt x="1230700" y="407938"/>
                  </a:cubicBezTo>
                  <a:cubicBezTo>
                    <a:pt x="1324124" y="317781"/>
                    <a:pt x="1421323" y="231579"/>
                    <a:pt x="1521825" y="14944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3BFB38F-216C-4A75-8C1C-DAF998A5C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698" y="0"/>
              <a:ext cx="6477994" cy="6858000"/>
            </a:xfrm>
            <a:custGeom>
              <a:avLst/>
              <a:gdLst>
                <a:gd name="connsiteX0" fmla="*/ 5634917 w 6230407"/>
                <a:gd name="connsiteY0" fmla="*/ 0 h 6858000"/>
                <a:gd name="connsiteX1" fmla="*/ 6230407 w 6230407"/>
                <a:gd name="connsiteY1" fmla="*/ 0 h 6858000"/>
                <a:gd name="connsiteX2" fmla="*/ 6230407 w 6230407"/>
                <a:gd name="connsiteY2" fmla="*/ 322046 h 6858000"/>
                <a:gd name="connsiteX3" fmla="*/ 6061915 w 6230407"/>
                <a:gd name="connsiteY3" fmla="*/ 206288 h 6858000"/>
                <a:gd name="connsiteX4" fmla="*/ 5814792 w 6230407"/>
                <a:gd name="connsiteY4" fmla="*/ 74312 h 6858000"/>
                <a:gd name="connsiteX5" fmla="*/ 5676576 w 6230407"/>
                <a:gd name="connsiteY5" fmla="*/ 15049 h 6858000"/>
                <a:gd name="connsiteX6" fmla="*/ 1821847 w 6230407"/>
                <a:gd name="connsiteY6" fmla="*/ 0 h 6858000"/>
                <a:gd name="connsiteX7" fmla="*/ 3449591 w 6230407"/>
                <a:gd name="connsiteY7" fmla="*/ 0 h 6858000"/>
                <a:gd name="connsiteX8" fmla="*/ 3354111 w 6230407"/>
                <a:gd name="connsiteY8" fmla="*/ 29819 h 6858000"/>
                <a:gd name="connsiteX9" fmla="*/ 3177287 w 6230407"/>
                <a:gd name="connsiteY9" fmla="*/ 93621 h 6858000"/>
                <a:gd name="connsiteX10" fmla="*/ 1915374 w 6230407"/>
                <a:gd name="connsiteY10" fmla="*/ 844207 h 6858000"/>
                <a:gd name="connsiteX11" fmla="*/ 1042545 w 6230407"/>
                <a:gd name="connsiteY11" fmla="*/ 1926532 h 6858000"/>
                <a:gd name="connsiteX12" fmla="*/ 726050 w 6230407"/>
                <a:gd name="connsiteY12" fmla="*/ 3186123 h 6858000"/>
                <a:gd name="connsiteX13" fmla="*/ 1249864 w 6230407"/>
                <a:gd name="connsiteY13" fmla="*/ 4355701 h 6858000"/>
                <a:gd name="connsiteX14" fmla="*/ 1513803 w 6230407"/>
                <a:gd name="connsiteY14" fmla="*/ 4726929 h 6858000"/>
                <a:gd name="connsiteX15" fmla="*/ 3990446 w 6230407"/>
                <a:gd name="connsiteY15" fmla="*/ 6178014 h 6858000"/>
                <a:gd name="connsiteX16" fmla="*/ 5870541 w 6230407"/>
                <a:gd name="connsiteY16" fmla="*/ 5285296 h 6858000"/>
                <a:gd name="connsiteX17" fmla="*/ 6099347 w 6230407"/>
                <a:gd name="connsiteY17" fmla="*/ 5108030 h 6858000"/>
                <a:gd name="connsiteX18" fmla="*/ 6230407 w 6230407"/>
                <a:gd name="connsiteY18" fmla="*/ 5006078 h 6858000"/>
                <a:gd name="connsiteX19" fmla="*/ 6230407 w 6230407"/>
                <a:gd name="connsiteY19" fmla="*/ 5924458 h 6858000"/>
                <a:gd name="connsiteX20" fmla="*/ 6056186 w 6230407"/>
                <a:gd name="connsiteY20" fmla="*/ 6058925 h 6858000"/>
                <a:gd name="connsiteX21" fmla="*/ 4500343 w 6230407"/>
                <a:gd name="connsiteY21" fmla="*/ 6854086 h 6858000"/>
                <a:gd name="connsiteX22" fmla="*/ 4476760 w 6230407"/>
                <a:gd name="connsiteY22" fmla="*/ 6858000 h 6858000"/>
                <a:gd name="connsiteX23" fmla="*/ 3391617 w 6230407"/>
                <a:gd name="connsiteY23" fmla="*/ 6858000 h 6858000"/>
                <a:gd name="connsiteX24" fmla="*/ 3242986 w 6230407"/>
                <a:gd name="connsiteY24" fmla="*/ 6833894 h 6858000"/>
                <a:gd name="connsiteX25" fmla="*/ 913044 w 6230407"/>
                <a:gd name="connsiteY25" fmla="*/ 5134452 h 6858000"/>
                <a:gd name="connsiteX26" fmla="*/ 0 w 6230407"/>
                <a:gd name="connsiteY26" fmla="*/ 3186123 h 6858000"/>
                <a:gd name="connsiteX27" fmla="*/ 1779764 w 6230407"/>
                <a:gd name="connsiteY27" fmla="*/ 288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30407" h="6858000">
                  <a:moveTo>
                    <a:pt x="5634917" y="0"/>
                  </a:moveTo>
                  <a:lnTo>
                    <a:pt x="6230407" y="0"/>
                  </a:lnTo>
                  <a:lnTo>
                    <a:pt x="6230407" y="322046"/>
                  </a:lnTo>
                  <a:lnTo>
                    <a:pt x="6061915" y="206288"/>
                  </a:lnTo>
                  <a:cubicBezTo>
                    <a:pt x="5982213" y="157828"/>
                    <a:pt x="5899796" y="113801"/>
                    <a:pt x="5814792" y="74312"/>
                  </a:cubicBezTo>
                  <a:cubicBezTo>
                    <a:pt x="5769441" y="53261"/>
                    <a:pt x="5723362" y="33505"/>
                    <a:pt x="5676576" y="15049"/>
                  </a:cubicBezTo>
                  <a:close/>
                  <a:moveTo>
                    <a:pt x="1821847" y="0"/>
                  </a:moveTo>
                  <a:lnTo>
                    <a:pt x="3449591" y="0"/>
                  </a:lnTo>
                  <a:lnTo>
                    <a:pt x="3354111" y="29819"/>
                  </a:lnTo>
                  <a:cubicBezTo>
                    <a:pt x="3295072" y="49686"/>
                    <a:pt x="3236122" y="70955"/>
                    <a:pt x="3177287" y="93621"/>
                  </a:cubicBezTo>
                  <a:cubicBezTo>
                    <a:pt x="2718951" y="269871"/>
                    <a:pt x="2282682" y="529455"/>
                    <a:pt x="1915374" y="844207"/>
                  </a:cubicBezTo>
                  <a:cubicBezTo>
                    <a:pt x="1541678" y="1164331"/>
                    <a:pt x="1247976" y="1528591"/>
                    <a:pt x="1042545" y="1926532"/>
                  </a:cubicBezTo>
                  <a:cubicBezTo>
                    <a:pt x="832613" y="2333329"/>
                    <a:pt x="726050" y="2757113"/>
                    <a:pt x="726050" y="3186123"/>
                  </a:cubicBezTo>
                  <a:cubicBezTo>
                    <a:pt x="726050" y="3618181"/>
                    <a:pt x="896057" y="3870506"/>
                    <a:pt x="1249864" y="4355701"/>
                  </a:cubicBezTo>
                  <a:cubicBezTo>
                    <a:pt x="1335230" y="4472717"/>
                    <a:pt x="1423500" y="4593798"/>
                    <a:pt x="1513803" y="4726929"/>
                  </a:cubicBezTo>
                  <a:cubicBezTo>
                    <a:pt x="2203848" y="5744068"/>
                    <a:pt x="2944562" y="6178014"/>
                    <a:pt x="3990446" y="6178014"/>
                  </a:cubicBezTo>
                  <a:cubicBezTo>
                    <a:pt x="4676863" y="6178014"/>
                    <a:pt x="5180496" y="5824498"/>
                    <a:pt x="5870541" y="5285296"/>
                  </a:cubicBezTo>
                  <a:cubicBezTo>
                    <a:pt x="5947632" y="5225046"/>
                    <a:pt x="6024723" y="5165521"/>
                    <a:pt x="6099347" y="5108030"/>
                  </a:cubicBezTo>
                  <a:lnTo>
                    <a:pt x="6230407" y="5006078"/>
                  </a:lnTo>
                  <a:lnTo>
                    <a:pt x="6230407" y="5924458"/>
                  </a:lnTo>
                  <a:lnTo>
                    <a:pt x="6056186" y="6058925"/>
                  </a:lnTo>
                  <a:cubicBezTo>
                    <a:pt x="5577260" y="6421454"/>
                    <a:pt x="5092142" y="6735949"/>
                    <a:pt x="4500343" y="6854086"/>
                  </a:cubicBezTo>
                  <a:lnTo>
                    <a:pt x="4476760" y="6858000"/>
                  </a:lnTo>
                  <a:lnTo>
                    <a:pt x="3391617" y="6858000"/>
                  </a:lnTo>
                  <a:lnTo>
                    <a:pt x="3242986" y="6833894"/>
                  </a:lnTo>
                  <a:cubicBezTo>
                    <a:pt x="2233307" y="6634206"/>
                    <a:pt x="1512986" y="6018796"/>
                    <a:pt x="913044" y="5134452"/>
                  </a:cubicBezTo>
                  <a:cubicBezTo>
                    <a:pt x="469951" y="4481428"/>
                    <a:pt x="0" y="4033545"/>
                    <a:pt x="0" y="3186123"/>
                  </a:cubicBezTo>
                  <a:cubicBezTo>
                    <a:pt x="0" y="1915018"/>
                    <a:pt x="732545" y="779286"/>
                    <a:pt x="1779764" y="2881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DF24F7D-73CE-4EF0-86BC-1C1C4C5CB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698" y="0"/>
              <a:ext cx="6477994" cy="6858000"/>
            </a:xfrm>
            <a:custGeom>
              <a:avLst/>
              <a:gdLst>
                <a:gd name="connsiteX0" fmla="*/ 5061392 w 6230408"/>
                <a:gd name="connsiteY0" fmla="*/ 0 h 6858000"/>
                <a:gd name="connsiteX1" fmla="*/ 6230408 w 6230408"/>
                <a:gd name="connsiteY1" fmla="*/ 0 h 6858000"/>
                <a:gd name="connsiteX2" fmla="*/ 6230408 w 6230408"/>
                <a:gd name="connsiteY2" fmla="*/ 502666 h 6858000"/>
                <a:gd name="connsiteX3" fmla="*/ 6204367 w 6230408"/>
                <a:gd name="connsiteY3" fmla="*/ 480166 h 6858000"/>
                <a:gd name="connsiteX4" fmla="*/ 5753525 w 6230408"/>
                <a:gd name="connsiteY4" fmla="*/ 205991 h 6858000"/>
                <a:gd name="connsiteX5" fmla="*/ 5205685 w 6230408"/>
                <a:gd name="connsiteY5" fmla="*/ 25948 h 6858000"/>
                <a:gd name="connsiteX6" fmla="*/ 1821847 w 6230408"/>
                <a:gd name="connsiteY6" fmla="*/ 0 h 6858000"/>
                <a:gd name="connsiteX7" fmla="*/ 4114919 w 6230408"/>
                <a:gd name="connsiteY7" fmla="*/ 0 h 6858000"/>
                <a:gd name="connsiteX8" fmla="*/ 4086206 w 6230408"/>
                <a:gd name="connsiteY8" fmla="*/ 3507 h 6858000"/>
                <a:gd name="connsiteX9" fmla="*/ 3229262 w 6230408"/>
                <a:gd name="connsiteY9" fmla="*/ 229075 h 6858000"/>
                <a:gd name="connsiteX10" fmla="*/ 2009741 w 6230408"/>
                <a:gd name="connsiteY10" fmla="*/ 954400 h 6858000"/>
                <a:gd name="connsiteX11" fmla="*/ 1171466 w 6230408"/>
                <a:gd name="connsiteY11" fmla="*/ 1993025 h 6858000"/>
                <a:gd name="connsiteX12" fmla="*/ 871086 w 6230408"/>
                <a:gd name="connsiteY12" fmla="*/ 3186123 h 6858000"/>
                <a:gd name="connsiteX13" fmla="*/ 1367025 w 6230408"/>
                <a:gd name="connsiteY13" fmla="*/ 4270190 h 6858000"/>
                <a:gd name="connsiteX14" fmla="*/ 1633868 w 6230408"/>
                <a:gd name="connsiteY14" fmla="*/ 4645483 h 6858000"/>
                <a:gd name="connsiteX15" fmla="*/ 2651877 w 6230408"/>
                <a:gd name="connsiteY15" fmla="*/ 5684689 h 6858000"/>
                <a:gd name="connsiteX16" fmla="*/ 3990301 w 6230408"/>
                <a:gd name="connsiteY16" fmla="*/ 6032833 h 6858000"/>
                <a:gd name="connsiteX17" fmla="*/ 4851225 w 6230408"/>
                <a:gd name="connsiteY17" fmla="*/ 5811141 h 6858000"/>
                <a:gd name="connsiteX18" fmla="*/ 5780965 w 6230408"/>
                <a:gd name="connsiteY18" fmla="*/ 5171038 h 6858000"/>
                <a:gd name="connsiteX19" fmla="*/ 6010496 w 6230408"/>
                <a:gd name="connsiteY19" fmla="*/ 4993191 h 6858000"/>
                <a:gd name="connsiteX20" fmla="*/ 6230408 w 6230408"/>
                <a:gd name="connsiteY20" fmla="*/ 4822117 h 6858000"/>
                <a:gd name="connsiteX21" fmla="*/ 6230408 w 6230408"/>
                <a:gd name="connsiteY21" fmla="*/ 5924457 h 6858000"/>
                <a:gd name="connsiteX22" fmla="*/ 6056186 w 6230408"/>
                <a:gd name="connsiteY22" fmla="*/ 6058925 h 6858000"/>
                <a:gd name="connsiteX23" fmla="*/ 4500343 w 6230408"/>
                <a:gd name="connsiteY23" fmla="*/ 6854086 h 6858000"/>
                <a:gd name="connsiteX24" fmla="*/ 4476760 w 6230408"/>
                <a:gd name="connsiteY24" fmla="*/ 6858000 h 6858000"/>
                <a:gd name="connsiteX25" fmla="*/ 3391617 w 6230408"/>
                <a:gd name="connsiteY25" fmla="*/ 6858000 h 6858000"/>
                <a:gd name="connsiteX26" fmla="*/ 3242986 w 6230408"/>
                <a:gd name="connsiteY26" fmla="*/ 6833894 h 6858000"/>
                <a:gd name="connsiteX27" fmla="*/ 913044 w 6230408"/>
                <a:gd name="connsiteY27" fmla="*/ 5134452 h 6858000"/>
                <a:gd name="connsiteX28" fmla="*/ 0 w 6230408"/>
                <a:gd name="connsiteY28" fmla="*/ 3186123 h 6858000"/>
                <a:gd name="connsiteX29" fmla="*/ 1779764 w 6230408"/>
                <a:gd name="connsiteY29" fmla="*/ 288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230408" h="6858000">
                  <a:moveTo>
                    <a:pt x="5061392" y="0"/>
                  </a:moveTo>
                  <a:lnTo>
                    <a:pt x="6230408" y="0"/>
                  </a:lnTo>
                  <a:lnTo>
                    <a:pt x="6230408" y="502666"/>
                  </a:lnTo>
                  <a:lnTo>
                    <a:pt x="6204367" y="480166"/>
                  </a:lnTo>
                  <a:cubicBezTo>
                    <a:pt x="6064466" y="372115"/>
                    <a:pt x="5913877" y="280469"/>
                    <a:pt x="5753525" y="205991"/>
                  </a:cubicBezTo>
                  <a:cubicBezTo>
                    <a:pt x="5581848" y="126214"/>
                    <a:pt x="5398775" y="66109"/>
                    <a:pt x="5205685" y="25948"/>
                  </a:cubicBezTo>
                  <a:close/>
                  <a:moveTo>
                    <a:pt x="1821847" y="0"/>
                  </a:moveTo>
                  <a:lnTo>
                    <a:pt x="4114919" y="0"/>
                  </a:lnTo>
                  <a:lnTo>
                    <a:pt x="4086206" y="3507"/>
                  </a:lnTo>
                  <a:cubicBezTo>
                    <a:pt x="3798985" y="45364"/>
                    <a:pt x="3509190" y="121369"/>
                    <a:pt x="3229262" y="229075"/>
                  </a:cubicBezTo>
                  <a:cubicBezTo>
                    <a:pt x="2786315" y="399518"/>
                    <a:pt x="2364564" y="650390"/>
                    <a:pt x="2009741" y="954400"/>
                  </a:cubicBezTo>
                  <a:cubicBezTo>
                    <a:pt x="1655354" y="1257973"/>
                    <a:pt x="1365573" y="1617151"/>
                    <a:pt x="1171466" y="1993025"/>
                  </a:cubicBezTo>
                  <a:cubicBezTo>
                    <a:pt x="972132" y="2379061"/>
                    <a:pt x="871086" y="2780487"/>
                    <a:pt x="871086" y="3186123"/>
                  </a:cubicBezTo>
                  <a:cubicBezTo>
                    <a:pt x="871086" y="3573756"/>
                    <a:pt x="1023091" y="3798642"/>
                    <a:pt x="1367025" y="4270190"/>
                  </a:cubicBezTo>
                  <a:cubicBezTo>
                    <a:pt x="1453117" y="4388222"/>
                    <a:pt x="1542113" y="4510319"/>
                    <a:pt x="1633868" y="4645483"/>
                  </a:cubicBezTo>
                  <a:cubicBezTo>
                    <a:pt x="1958347" y="5123709"/>
                    <a:pt x="2291248" y="5463723"/>
                    <a:pt x="2651877" y="5684689"/>
                  </a:cubicBezTo>
                  <a:cubicBezTo>
                    <a:pt x="3034139" y="5919011"/>
                    <a:pt x="3472005" y="6032833"/>
                    <a:pt x="3990301" y="6032833"/>
                  </a:cubicBezTo>
                  <a:cubicBezTo>
                    <a:pt x="4284438" y="6032833"/>
                    <a:pt x="4557959" y="5962420"/>
                    <a:pt x="4851225" y="5811141"/>
                  </a:cubicBezTo>
                  <a:cubicBezTo>
                    <a:pt x="5152330" y="5655798"/>
                    <a:pt x="5450387" y="5429315"/>
                    <a:pt x="5780965" y="5171038"/>
                  </a:cubicBezTo>
                  <a:cubicBezTo>
                    <a:pt x="5858491" y="5110498"/>
                    <a:pt x="5935727" y="5050828"/>
                    <a:pt x="6010496" y="4993191"/>
                  </a:cubicBezTo>
                  <a:lnTo>
                    <a:pt x="6230408" y="4822117"/>
                  </a:lnTo>
                  <a:lnTo>
                    <a:pt x="6230408" y="5924457"/>
                  </a:lnTo>
                  <a:lnTo>
                    <a:pt x="6056186" y="6058925"/>
                  </a:lnTo>
                  <a:cubicBezTo>
                    <a:pt x="5577260" y="6421454"/>
                    <a:pt x="5092142" y="6735949"/>
                    <a:pt x="4500343" y="6854086"/>
                  </a:cubicBezTo>
                  <a:lnTo>
                    <a:pt x="4476760" y="6858000"/>
                  </a:lnTo>
                  <a:lnTo>
                    <a:pt x="3391617" y="6858000"/>
                  </a:lnTo>
                  <a:lnTo>
                    <a:pt x="3242986" y="6833894"/>
                  </a:lnTo>
                  <a:cubicBezTo>
                    <a:pt x="2233307" y="6634206"/>
                    <a:pt x="1512986" y="6018796"/>
                    <a:pt x="913044" y="5134452"/>
                  </a:cubicBezTo>
                  <a:cubicBezTo>
                    <a:pt x="469951" y="4481428"/>
                    <a:pt x="0" y="4033545"/>
                    <a:pt x="0" y="3186123"/>
                  </a:cubicBezTo>
                  <a:cubicBezTo>
                    <a:pt x="0" y="1915018"/>
                    <a:pt x="732545" y="779286"/>
                    <a:pt x="1779764" y="2881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EC3445B6-9C0D-4865-BF68-CD74892D0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05128" y="0"/>
              <a:ext cx="6648564" cy="6858000"/>
            </a:xfrm>
            <a:custGeom>
              <a:avLst/>
              <a:gdLst>
                <a:gd name="connsiteX0" fmla="*/ 1242460 w 6394458"/>
                <a:gd name="connsiteY0" fmla="*/ 0 h 6858000"/>
                <a:gd name="connsiteX1" fmla="*/ 2160732 w 6394458"/>
                <a:gd name="connsiteY1" fmla="*/ 0 h 6858000"/>
                <a:gd name="connsiteX2" fmla="*/ 2096124 w 6394458"/>
                <a:gd name="connsiteY2" fmla="*/ 41936 h 6858000"/>
                <a:gd name="connsiteX3" fmla="*/ 1942232 w 6394458"/>
                <a:gd name="connsiteY3" fmla="*/ 154451 h 6858000"/>
                <a:gd name="connsiteX4" fmla="*/ 1941942 w 6394458"/>
                <a:gd name="connsiteY4" fmla="*/ 154741 h 6858000"/>
                <a:gd name="connsiteX5" fmla="*/ 1941652 w 6394458"/>
                <a:gd name="connsiteY5" fmla="*/ 155032 h 6858000"/>
                <a:gd name="connsiteX6" fmla="*/ 1878498 w 6394458"/>
                <a:gd name="connsiteY6" fmla="*/ 203377 h 6858000"/>
                <a:gd name="connsiteX7" fmla="*/ 1865722 w 6394458"/>
                <a:gd name="connsiteY7" fmla="*/ 213395 h 6858000"/>
                <a:gd name="connsiteX8" fmla="*/ 1791679 w 6394458"/>
                <a:gd name="connsiteY8" fmla="*/ 272483 h 6858000"/>
                <a:gd name="connsiteX9" fmla="*/ 1503495 w 6394458"/>
                <a:gd name="connsiteY9" fmla="*/ 525389 h 6858000"/>
                <a:gd name="connsiteX10" fmla="*/ 990135 w 6394458"/>
                <a:gd name="connsiteY10" fmla="*/ 1098128 h 6858000"/>
                <a:gd name="connsiteX11" fmla="*/ 771637 w 6394458"/>
                <a:gd name="connsiteY11" fmla="*/ 1416800 h 6858000"/>
                <a:gd name="connsiteX12" fmla="*/ 585660 w 6394458"/>
                <a:gd name="connsiteY12" fmla="*/ 1756960 h 6858000"/>
                <a:gd name="connsiteX13" fmla="*/ 585515 w 6394458"/>
                <a:gd name="connsiteY13" fmla="*/ 1757395 h 6858000"/>
                <a:gd name="connsiteX14" fmla="*/ 585370 w 6394458"/>
                <a:gd name="connsiteY14" fmla="*/ 1757831 h 6858000"/>
                <a:gd name="connsiteX15" fmla="*/ 544574 w 6394458"/>
                <a:gd name="connsiteY15" fmla="*/ 1845230 h 6858000"/>
                <a:gd name="connsiteX16" fmla="*/ 524539 w 6394458"/>
                <a:gd name="connsiteY16" fmla="*/ 1889510 h 6858000"/>
                <a:gd name="connsiteX17" fmla="*/ 505666 w 6394458"/>
                <a:gd name="connsiteY17" fmla="*/ 1933935 h 6858000"/>
                <a:gd name="connsiteX18" fmla="*/ 502762 w 6394458"/>
                <a:gd name="connsiteY18" fmla="*/ 1940904 h 6858000"/>
                <a:gd name="connsiteX19" fmla="*/ 469661 w 6394458"/>
                <a:gd name="connsiteY19" fmla="*/ 2023512 h 6858000"/>
                <a:gd name="connsiteX20" fmla="*/ 456885 w 6394458"/>
                <a:gd name="connsiteY20" fmla="*/ 2057049 h 6858000"/>
                <a:gd name="connsiteX21" fmla="*/ 435688 w 6394458"/>
                <a:gd name="connsiteY21" fmla="*/ 2114395 h 6858000"/>
                <a:gd name="connsiteX22" fmla="*/ 435543 w 6394458"/>
                <a:gd name="connsiteY22" fmla="*/ 2114976 h 6858000"/>
                <a:gd name="connsiteX23" fmla="*/ 435253 w 6394458"/>
                <a:gd name="connsiteY23" fmla="*/ 2115557 h 6858000"/>
                <a:gd name="connsiteX24" fmla="*/ 324770 w 6394458"/>
                <a:gd name="connsiteY24" fmla="*/ 2488382 h 6858000"/>
                <a:gd name="connsiteX25" fmla="*/ 235338 w 6394458"/>
                <a:gd name="connsiteY25" fmla="*/ 3261036 h 6858000"/>
                <a:gd name="connsiteX26" fmla="*/ 272505 w 6394458"/>
                <a:gd name="connsiteY26" fmla="*/ 3641991 h 6858000"/>
                <a:gd name="connsiteX27" fmla="*/ 385891 w 6394458"/>
                <a:gd name="connsiteY27" fmla="*/ 4006104 h 6858000"/>
                <a:gd name="connsiteX28" fmla="*/ 386182 w 6394458"/>
                <a:gd name="connsiteY28" fmla="*/ 4006685 h 6858000"/>
                <a:gd name="connsiteX29" fmla="*/ 386472 w 6394458"/>
                <a:gd name="connsiteY29" fmla="*/ 4007266 h 6858000"/>
                <a:gd name="connsiteX30" fmla="*/ 413911 w 6394458"/>
                <a:gd name="connsiteY30" fmla="*/ 4068823 h 6858000"/>
                <a:gd name="connsiteX31" fmla="*/ 425380 w 6394458"/>
                <a:gd name="connsiteY31" fmla="*/ 4093794 h 6858000"/>
                <a:gd name="connsiteX32" fmla="*/ 435834 w 6394458"/>
                <a:gd name="connsiteY32" fmla="*/ 4114845 h 6858000"/>
                <a:gd name="connsiteX33" fmla="*/ 468644 w 6394458"/>
                <a:gd name="connsiteY33" fmla="*/ 4178435 h 6858000"/>
                <a:gd name="connsiteX34" fmla="*/ 468935 w 6394458"/>
                <a:gd name="connsiteY34" fmla="*/ 4179015 h 6858000"/>
                <a:gd name="connsiteX35" fmla="*/ 469225 w 6394458"/>
                <a:gd name="connsiteY35" fmla="*/ 4179596 h 6858000"/>
                <a:gd name="connsiteX36" fmla="*/ 566496 w 6394458"/>
                <a:gd name="connsiteY36" fmla="*/ 4345828 h 6858000"/>
                <a:gd name="connsiteX37" fmla="*/ 674366 w 6394458"/>
                <a:gd name="connsiteY37" fmla="*/ 4507124 h 6858000"/>
                <a:gd name="connsiteX38" fmla="*/ 790946 w 6394458"/>
                <a:gd name="connsiteY38" fmla="*/ 4665372 h 6858000"/>
                <a:gd name="connsiteX39" fmla="*/ 938015 w 6394458"/>
                <a:gd name="connsiteY39" fmla="*/ 4855559 h 6858000"/>
                <a:gd name="connsiteX40" fmla="*/ 1035286 w 6394458"/>
                <a:gd name="connsiteY40" fmla="*/ 4980269 h 6858000"/>
                <a:gd name="connsiteX41" fmla="*/ 1158254 w 6394458"/>
                <a:gd name="connsiteY41" fmla="*/ 5140985 h 6858000"/>
                <a:gd name="connsiteX42" fmla="*/ 1221118 w 6394458"/>
                <a:gd name="connsiteY42" fmla="*/ 5226351 h 6858000"/>
                <a:gd name="connsiteX43" fmla="*/ 1277448 w 6394458"/>
                <a:gd name="connsiteY43" fmla="*/ 5303007 h 6858000"/>
                <a:gd name="connsiteX44" fmla="*/ 1277739 w 6394458"/>
                <a:gd name="connsiteY44" fmla="*/ 5303297 h 6858000"/>
                <a:gd name="connsiteX45" fmla="*/ 1278029 w 6394458"/>
                <a:gd name="connsiteY45" fmla="*/ 5303588 h 6858000"/>
                <a:gd name="connsiteX46" fmla="*/ 1376607 w 6394458"/>
                <a:gd name="connsiteY46" fmla="*/ 5433525 h 6858000"/>
                <a:gd name="connsiteX47" fmla="*/ 1395625 w 6394458"/>
                <a:gd name="connsiteY47" fmla="*/ 5458060 h 6858000"/>
                <a:gd name="connsiteX48" fmla="*/ 1405207 w 6394458"/>
                <a:gd name="connsiteY48" fmla="*/ 5469965 h 6858000"/>
                <a:gd name="connsiteX49" fmla="*/ 1518739 w 6394458"/>
                <a:gd name="connsiteY49" fmla="*/ 5607597 h 6858000"/>
                <a:gd name="connsiteX50" fmla="*/ 1779194 w 6394458"/>
                <a:gd name="connsiteY50" fmla="*/ 5888957 h 6858000"/>
                <a:gd name="connsiteX51" fmla="*/ 2361805 w 6394458"/>
                <a:gd name="connsiteY51" fmla="*/ 6356876 h 6858000"/>
                <a:gd name="connsiteX52" fmla="*/ 2682656 w 6394458"/>
                <a:gd name="connsiteY52" fmla="*/ 6532110 h 6858000"/>
                <a:gd name="connsiteX53" fmla="*/ 2682946 w 6394458"/>
                <a:gd name="connsiteY53" fmla="*/ 6532255 h 6858000"/>
                <a:gd name="connsiteX54" fmla="*/ 2683236 w 6394458"/>
                <a:gd name="connsiteY54" fmla="*/ 6532400 h 6858000"/>
                <a:gd name="connsiteX55" fmla="*/ 3021944 w 6394458"/>
                <a:gd name="connsiteY55" fmla="*/ 6664805 h 6858000"/>
                <a:gd name="connsiteX56" fmla="*/ 3375605 w 6394458"/>
                <a:gd name="connsiteY56" fmla="*/ 6756415 h 6858000"/>
                <a:gd name="connsiteX57" fmla="*/ 3555048 w 6394458"/>
                <a:gd name="connsiteY57" fmla="*/ 6786612 h 6858000"/>
                <a:gd name="connsiteX58" fmla="*/ 3735218 w 6394458"/>
                <a:gd name="connsiteY58" fmla="*/ 6807083 h 6858000"/>
                <a:gd name="connsiteX59" fmla="*/ 4108188 w 6394458"/>
                <a:gd name="connsiteY59" fmla="*/ 6823343 h 6858000"/>
                <a:gd name="connsiteX60" fmla="*/ 4126917 w 6394458"/>
                <a:gd name="connsiteY60" fmla="*/ 6823343 h 6858000"/>
                <a:gd name="connsiteX61" fmla="*/ 4151597 w 6394458"/>
                <a:gd name="connsiteY61" fmla="*/ 6823488 h 6858000"/>
                <a:gd name="connsiteX62" fmla="*/ 4199652 w 6394458"/>
                <a:gd name="connsiteY62" fmla="*/ 6822763 h 6858000"/>
                <a:gd name="connsiteX63" fmla="*/ 4200088 w 6394458"/>
                <a:gd name="connsiteY63" fmla="*/ 6822763 h 6858000"/>
                <a:gd name="connsiteX64" fmla="*/ 4200523 w 6394458"/>
                <a:gd name="connsiteY64" fmla="*/ 6822763 h 6858000"/>
                <a:gd name="connsiteX65" fmla="*/ 4245675 w 6394458"/>
                <a:gd name="connsiteY65" fmla="*/ 6821601 h 6858000"/>
                <a:gd name="connsiteX66" fmla="*/ 4291117 w 6394458"/>
                <a:gd name="connsiteY66" fmla="*/ 6819277 h 6858000"/>
                <a:gd name="connsiteX67" fmla="*/ 4469108 w 6394458"/>
                <a:gd name="connsiteY67" fmla="*/ 6803743 h 6858000"/>
                <a:gd name="connsiteX68" fmla="*/ 5157267 w 6394458"/>
                <a:gd name="connsiteY68" fmla="*/ 6617766 h 6858000"/>
                <a:gd name="connsiteX69" fmla="*/ 5484069 w 6394458"/>
                <a:gd name="connsiteY69" fmla="*/ 6455744 h 6858000"/>
                <a:gd name="connsiteX70" fmla="*/ 5801144 w 6394458"/>
                <a:gd name="connsiteY70" fmla="*/ 6257717 h 6858000"/>
                <a:gd name="connsiteX71" fmla="*/ 6111106 w 6394458"/>
                <a:gd name="connsiteY71" fmla="*/ 6032542 h 6858000"/>
                <a:gd name="connsiteX72" fmla="*/ 6264127 w 6394458"/>
                <a:gd name="connsiteY72" fmla="*/ 5913203 h 6858000"/>
                <a:gd name="connsiteX73" fmla="*/ 6394458 w 6394458"/>
                <a:gd name="connsiteY73" fmla="*/ 5808939 h 6858000"/>
                <a:gd name="connsiteX74" fmla="*/ 6394458 w 6394458"/>
                <a:gd name="connsiteY74" fmla="*/ 6858000 h 6858000"/>
                <a:gd name="connsiteX75" fmla="*/ 2234128 w 6394458"/>
                <a:gd name="connsiteY75" fmla="*/ 6858000 h 6858000"/>
                <a:gd name="connsiteX76" fmla="*/ 2151583 w 6394458"/>
                <a:gd name="connsiteY76" fmla="*/ 6802146 h 6858000"/>
                <a:gd name="connsiteX77" fmla="*/ 593791 w 6394458"/>
                <a:gd name="connsiteY77" fmla="*/ 5241450 h 6858000"/>
                <a:gd name="connsiteX78" fmla="*/ 0 w 6394458"/>
                <a:gd name="connsiteY78" fmla="*/ 3044861 h 6858000"/>
                <a:gd name="connsiteX79" fmla="*/ 342337 w 6394458"/>
                <a:gd name="connsiteY79" fmla="*/ 1349581 h 6858000"/>
                <a:gd name="connsiteX80" fmla="*/ 1129762 w 6394458"/>
                <a:gd name="connsiteY80" fmla="*/ 1181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394458" h="6858000">
                  <a:moveTo>
                    <a:pt x="1242460" y="0"/>
                  </a:moveTo>
                  <a:lnTo>
                    <a:pt x="2160732" y="0"/>
                  </a:lnTo>
                  <a:lnTo>
                    <a:pt x="2096124" y="41936"/>
                  </a:lnTo>
                  <a:cubicBezTo>
                    <a:pt x="2053586" y="71988"/>
                    <a:pt x="1997691" y="111913"/>
                    <a:pt x="1942232" y="154451"/>
                  </a:cubicBezTo>
                  <a:lnTo>
                    <a:pt x="1941942" y="154741"/>
                  </a:lnTo>
                  <a:lnTo>
                    <a:pt x="1941652" y="155032"/>
                  </a:lnTo>
                  <a:cubicBezTo>
                    <a:pt x="1920455" y="170711"/>
                    <a:pt x="1899113" y="187262"/>
                    <a:pt x="1878498" y="203377"/>
                  </a:cubicBezTo>
                  <a:lnTo>
                    <a:pt x="1865722" y="213395"/>
                  </a:lnTo>
                  <a:cubicBezTo>
                    <a:pt x="1838863" y="233865"/>
                    <a:pt x="1813311" y="254771"/>
                    <a:pt x="1791679" y="272483"/>
                  </a:cubicBezTo>
                  <a:cubicBezTo>
                    <a:pt x="1684245" y="360463"/>
                    <a:pt x="1590023" y="443216"/>
                    <a:pt x="1503495" y="525389"/>
                  </a:cubicBezTo>
                  <a:cubicBezTo>
                    <a:pt x="1315050" y="703090"/>
                    <a:pt x="1142430" y="895746"/>
                    <a:pt x="990135" y="1098128"/>
                  </a:cubicBezTo>
                  <a:cubicBezTo>
                    <a:pt x="911301" y="1202949"/>
                    <a:pt x="837695" y="1310238"/>
                    <a:pt x="771637" y="1416800"/>
                  </a:cubicBezTo>
                  <a:cubicBezTo>
                    <a:pt x="697595" y="1538898"/>
                    <a:pt x="636764" y="1650106"/>
                    <a:pt x="585660" y="1756960"/>
                  </a:cubicBezTo>
                  <a:lnTo>
                    <a:pt x="585515" y="1757395"/>
                  </a:lnTo>
                  <a:lnTo>
                    <a:pt x="585370" y="1757831"/>
                  </a:lnTo>
                  <a:cubicBezTo>
                    <a:pt x="570271" y="1788174"/>
                    <a:pt x="556334" y="1818952"/>
                    <a:pt x="544574" y="1845230"/>
                  </a:cubicBezTo>
                  <a:lnTo>
                    <a:pt x="524539" y="1889510"/>
                  </a:lnTo>
                  <a:lnTo>
                    <a:pt x="505666" y="1933935"/>
                  </a:lnTo>
                  <a:lnTo>
                    <a:pt x="502762" y="1940904"/>
                  </a:lnTo>
                  <a:cubicBezTo>
                    <a:pt x="491002" y="1969214"/>
                    <a:pt x="479823" y="1996073"/>
                    <a:pt x="469661" y="2023512"/>
                  </a:cubicBezTo>
                  <a:cubicBezTo>
                    <a:pt x="465450" y="2034691"/>
                    <a:pt x="461240" y="2045870"/>
                    <a:pt x="456885" y="2057049"/>
                  </a:cubicBezTo>
                  <a:cubicBezTo>
                    <a:pt x="449190" y="2076794"/>
                    <a:pt x="442076" y="2095522"/>
                    <a:pt x="435688" y="2114395"/>
                  </a:cubicBezTo>
                  <a:lnTo>
                    <a:pt x="435543" y="2114976"/>
                  </a:lnTo>
                  <a:lnTo>
                    <a:pt x="435253" y="2115557"/>
                  </a:lnTo>
                  <a:cubicBezTo>
                    <a:pt x="390392" y="2239687"/>
                    <a:pt x="353226" y="2365123"/>
                    <a:pt x="324770" y="2488382"/>
                  </a:cubicBezTo>
                  <a:cubicBezTo>
                    <a:pt x="265391" y="2742158"/>
                    <a:pt x="235193" y="3002178"/>
                    <a:pt x="235338" y="3261036"/>
                  </a:cubicBezTo>
                  <a:cubicBezTo>
                    <a:pt x="236210" y="3391989"/>
                    <a:pt x="248695" y="3520474"/>
                    <a:pt x="272505" y="3641991"/>
                  </a:cubicBezTo>
                  <a:cubicBezTo>
                    <a:pt x="299073" y="3770621"/>
                    <a:pt x="337110" y="3893154"/>
                    <a:pt x="385891" y="4006104"/>
                  </a:cubicBezTo>
                  <a:lnTo>
                    <a:pt x="386182" y="4006685"/>
                  </a:lnTo>
                  <a:lnTo>
                    <a:pt x="386472" y="4007266"/>
                  </a:lnTo>
                  <a:cubicBezTo>
                    <a:pt x="394747" y="4027591"/>
                    <a:pt x="404039" y="4047626"/>
                    <a:pt x="413911" y="4068823"/>
                  </a:cubicBezTo>
                  <a:cubicBezTo>
                    <a:pt x="417686" y="4077098"/>
                    <a:pt x="421606" y="4085374"/>
                    <a:pt x="425380" y="4093794"/>
                  </a:cubicBezTo>
                  <a:cubicBezTo>
                    <a:pt x="428865" y="4100908"/>
                    <a:pt x="432349" y="4107876"/>
                    <a:pt x="435834" y="4114845"/>
                  </a:cubicBezTo>
                  <a:cubicBezTo>
                    <a:pt x="446867" y="4136913"/>
                    <a:pt x="457320" y="4157819"/>
                    <a:pt x="468644" y="4178435"/>
                  </a:cubicBezTo>
                  <a:lnTo>
                    <a:pt x="468935" y="4179015"/>
                  </a:lnTo>
                  <a:lnTo>
                    <a:pt x="469225" y="4179596"/>
                  </a:lnTo>
                  <a:cubicBezTo>
                    <a:pt x="495213" y="4229103"/>
                    <a:pt x="525120" y="4280352"/>
                    <a:pt x="566496" y="4345828"/>
                  </a:cubicBezTo>
                  <a:cubicBezTo>
                    <a:pt x="598727" y="4397368"/>
                    <a:pt x="633135" y="4447745"/>
                    <a:pt x="674366" y="4507124"/>
                  </a:cubicBezTo>
                  <a:cubicBezTo>
                    <a:pt x="713129" y="4561713"/>
                    <a:pt x="753199" y="4615139"/>
                    <a:pt x="790946" y="4665372"/>
                  </a:cubicBezTo>
                  <a:cubicBezTo>
                    <a:pt x="839001" y="4729106"/>
                    <a:pt x="889379" y="4793421"/>
                    <a:pt x="938015" y="4855559"/>
                  </a:cubicBezTo>
                  <a:cubicBezTo>
                    <a:pt x="969955" y="4896355"/>
                    <a:pt x="1003056" y="4938457"/>
                    <a:pt x="1035286" y="4980269"/>
                  </a:cubicBezTo>
                  <a:cubicBezTo>
                    <a:pt x="1069113" y="5023969"/>
                    <a:pt x="1113684" y="5081606"/>
                    <a:pt x="1158254" y="5140985"/>
                  </a:cubicBezTo>
                  <a:cubicBezTo>
                    <a:pt x="1179451" y="5169005"/>
                    <a:pt x="1200647" y="5198186"/>
                    <a:pt x="1221118" y="5226351"/>
                  </a:cubicBezTo>
                  <a:cubicBezTo>
                    <a:pt x="1240572" y="5253065"/>
                    <a:pt x="1259010" y="5278471"/>
                    <a:pt x="1277448" y="5303007"/>
                  </a:cubicBezTo>
                  <a:lnTo>
                    <a:pt x="1277739" y="5303297"/>
                  </a:lnTo>
                  <a:lnTo>
                    <a:pt x="1278029" y="5303588"/>
                  </a:lnTo>
                  <a:cubicBezTo>
                    <a:pt x="1309824" y="5347287"/>
                    <a:pt x="1343796" y="5391132"/>
                    <a:pt x="1376607" y="5433525"/>
                  </a:cubicBezTo>
                  <a:lnTo>
                    <a:pt x="1395625" y="5458060"/>
                  </a:lnTo>
                  <a:lnTo>
                    <a:pt x="1405207" y="5469965"/>
                  </a:lnTo>
                  <a:cubicBezTo>
                    <a:pt x="1442083" y="5515552"/>
                    <a:pt x="1479976" y="5562736"/>
                    <a:pt x="1518739" y="5607597"/>
                  </a:cubicBezTo>
                  <a:cubicBezTo>
                    <a:pt x="1603960" y="5707481"/>
                    <a:pt x="1691650" y="5802139"/>
                    <a:pt x="1779194" y="5888957"/>
                  </a:cubicBezTo>
                  <a:cubicBezTo>
                    <a:pt x="1965606" y="6072902"/>
                    <a:pt x="2161746" y="6230423"/>
                    <a:pt x="2361805" y="6356876"/>
                  </a:cubicBezTo>
                  <a:cubicBezTo>
                    <a:pt x="2475047" y="6427870"/>
                    <a:pt x="2579867" y="6485217"/>
                    <a:pt x="2682656" y="6532110"/>
                  </a:cubicBezTo>
                  <a:lnTo>
                    <a:pt x="2682946" y="6532255"/>
                  </a:lnTo>
                  <a:lnTo>
                    <a:pt x="2683236" y="6532400"/>
                  </a:lnTo>
                  <a:cubicBezTo>
                    <a:pt x="2787767" y="6581616"/>
                    <a:pt x="2901734" y="6626187"/>
                    <a:pt x="3021944" y="6664805"/>
                  </a:cubicBezTo>
                  <a:cubicBezTo>
                    <a:pt x="3132572" y="6700374"/>
                    <a:pt x="3251620" y="6731298"/>
                    <a:pt x="3375605" y="6756415"/>
                  </a:cubicBezTo>
                  <a:cubicBezTo>
                    <a:pt x="3432661" y="6767738"/>
                    <a:pt x="3493201" y="6777901"/>
                    <a:pt x="3555048" y="6786612"/>
                  </a:cubicBezTo>
                  <a:cubicBezTo>
                    <a:pt x="3613121" y="6794742"/>
                    <a:pt x="3673807" y="6801566"/>
                    <a:pt x="3735218" y="6807083"/>
                  </a:cubicBezTo>
                  <a:cubicBezTo>
                    <a:pt x="3852670" y="6817826"/>
                    <a:pt x="3974622" y="6823052"/>
                    <a:pt x="4108188" y="6823343"/>
                  </a:cubicBezTo>
                  <a:lnTo>
                    <a:pt x="4126917" y="6823343"/>
                  </a:lnTo>
                  <a:cubicBezTo>
                    <a:pt x="4135192" y="6823488"/>
                    <a:pt x="4143322" y="6823488"/>
                    <a:pt x="4151597" y="6823488"/>
                  </a:cubicBezTo>
                  <a:cubicBezTo>
                    <a:pt x="4171487" y="6823488"/>
                    <a:pt x="4186296" y="6823343"/>
                    <a:pt x="4199652" y="6822763"/>
                  </a:cubicBezTo>
                  <a:lnTo>
                    <a:pt x="4200088" y="6822763"/>
                  </a:lnTo>
                  <a:lnTo>
                    <a:pt x="4200523" y="6822763"/>
                  </a:lnTo>
                  <a:lnTo>
                    <a:pt x="4245675" y="6821601"/>
                  </a:lnTo>
                  <a:lnTo>
                    <a:pt x="4291117" y="6819277"/>
                  </a:lnTo>
                  <a:cubicBezTo>
                    <a:pt x="4342801" y="6816955"/>
                    <a:pt x="4397825" y="6812164"/>
                    <a:pt x="4469108" y="6803743"/>
                  </a:cubicBezTo>
                  <a:cubicBezTo>
                    <a:pt x="4700672" y="6775433"/>
                    <a:pt x="4932236" y="6712860"/>
                    <a:pt x="5157267" y="6617766"/>
                  </a:cubicBezTo>
                  <a:cubicBezTo>
                    <a:pt x="5260490" y="6574648"/>
                    <a:pt x="5367344" y="6521656"/>
                    <a:pt x="5484069" y="6455744"/>
                  </a:cubicBezTo>
                  <a:cubicBezTo>
                    <a:pt x="5584535" y="6399414"/>
                    <a:pt x="5688194" y="6334663"/>
                    <a:pt x="5801144" y="6257717"/>
                  </a:cubicBezTo>
                  <a:cubicBezTo>
                    <a:pt x="5894061" y="6194419"/>
                    <a:pt x="5992638" y="6122844"/>
                    <a:pt x="6111106" y="6032542"/>
                  </a:cubicBezTo>
                  <a:cubicBezTo>
                    <a:pt x="6163081" y="5993052"/>
                    <a:pt x="6215491" y="5951676"/>
                    <a:pt x="6264127" y="5913203"/>
                  </a:cubicBezTo>
                  <a:lnTo>
                    <a:pt x="6394458" y="5808939"/>
                  </a:lnTo>
                  <a:lnTo>
                    <a:pt x="6394458" y="6858000"/>
                  </a:lnTo>
                  <a:lnTo>
                    <a:pt x="2234128" y="6858000"/>
                  </a:lnTo>
                  <a:lnTo>
                    <a:pt x="2151583" y="6802146"/>
                  </a:lnTo>
                  <a:cubicBezTo>
                    <a:pt x="1509012" y="6424386"/>
                    <a:pt x="970245" y="5884748"/>
                    <a:pt x="593791" y="5241450"/>
                  </a:cubicBezTo>
                  <a:cubicBezTo>
                    <a:pt x="205286" y="4577683"/>
                    <a:pt x="0" y="3818240"/>
                    <a:pt x="0" y="3044861"/>
                  </a:cubicBezTo>
                  <a:cubicBezTo>
                    <a:pt x="0" y="2457023"/>
                    <a:pt x="115129" y="1886606"/>
                    <a:pt x="342337" y="1349581"/>
                  </a:cubicBezTo>
                  <a:cubicBezTo>
                    <a:pt x="534284" y="895692"/>
                    <a:pt x="798705" y="482372"/>
                    <a:pt x="1129762" y="118183"/>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1905757E-C772-4187-BD34-A12DC33F3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4266" y="0"/>
              <a:ext cx="6419426" cy="6858000"/>
            </a:xfrm>
            <a:custGeom>
              <a:avLst/>
              <a:gdLst>
                <a:gd name="connsiteX0" fmla="*/ 6419426 w 6419426"/>
                <a:gd name="connsiteY0" fmla="*/ 6276207 h 6858000"/>
                <a:gd name="connsiteX1" fmla="*/ 6419426 w 6419426"/>
                <a:gd name="connsiteY1" fmla="*/ 6858000 h 6858000"/>
                <a:gd name="connsiteX2" fmla="*/ 5377226 w 6419426"/>
                <a:gd name="connsiteY2" fmla="*/ 6858000 h 6858000"/>
                <a:gd name="connsiteX3" fmla="*/ 5526079 w 6419426"/>
                <a:gd name="connsiteY3" fmla="*/ 6799309 h 6858000"/>
                <a:gd name="connsiteX4" fmla="*/ 6372097 w 6419426"/>
                <a:gd name="connsiteY4" fmla="*/ 6313400 h 6858000"/>
                <a:gd name="connsiteX5" fmla="*/ 0 w 6419426"/>
                <a:gd name="connsiteY5" fmla="*/ 3944218 h 6858000"/>
                <a:gd name="connsiteX6" fmla="*/ 31811 w 6419426"/>
                <a:gd name="connsiteY6" fmla="*/ 4082046 h 6858000"/>
                <a:gd name="connsiteX7" fmla="*/ 2375871 w 6419426"/>
                <a:gd name="connsiteY7" fmla="*/ 6799309 h 6858000"/>
                <a:gd name="connsiteX8" fmla="*/ 2524724 w 6419426"/>
                <a:gd name="connsiteY8" fmla="*/ 6858000 h 6858000"/>
                <a:gd name="connsiteX9" fmla="*/ 0 w 6419426"/>
                <a:gd name="connsiteY9" fmla="*/ 6858000 h 6858000"/>
                <a:gd name="connsiteX10" fmla="*/ 0 w 6419426"/>
                <a:gd name="connsiteY10" fmla="*/ 0 h 6858000"/>
                <a:gd name="connsiteX11" fmla="*/ 1320019 w 6419426"/>
                <a:gd name="connsiteY11" fmla="*/ 0 h 6858000"/>
                <a:gd name="connsiteX12" fmla="*/ 1089625 w 6419426"/>
                <a:gd name="connsiteY12" fmla="*/ 209396 h 6858000"/>
                <a:gd name="connsiteX13" fmla="*/ 31811 w 6419426"/>
                <a:gd name="connsiteY13" fmla="*/ 2059448 h 6858000"/>
                <a:gd name="connsiteX14" fmla="*/ 0 w 6419426"/>
                <a:gd name="connsiteY14" fmla="*/ 21972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19426" h="6858000">
                  <a:moveTo>
                    <a:pt x="6419426" y="6276207"/>
                  </a:moveTo>
                  <a:lnTo>
                    <a:pt x="6419426" y="6858000"/>
                  </a:lnTo>
                  <a:lnTo>
                    <a:pt x="5377226" y="6858000"/>
                  </a:lnTo>
                  <a:lnTo>
                    <a:pt x="5526079" y="6799309"/>
                  </a:lnTo>
                  <a:cubicBezTo>
                    <a:pt x="5828657" y="6671330"/>
                    <a:pt x="6112428" y="6507594"/>
                    <a:pt x="6372097" y="6313400"/>
                  </a:cubicBezTo>
                  <a:close/>
                  <a:moveTo>
                    <a:pt x="0" y="3944218"/>
                  </a:moveTo>
                  <a:lnTo>
                    <a:pt x="31811" y="4082046"/>
                  </a:lnTo>
                  <a:cubicBezTo>
                    <a:pt x="347839" y="5310348"/>
                    <a:pt x="1226077" y="6312987"/>
                    <a:pt x="2375871" y="6799309"/>
                  </a:cubicBezTo>
                  <a:lnTo>
                    <a:pt x="2524724" y="6858000"/>
                  </a:lnTo>
                  <a:lnTo>
                    <a:pt x="0" y="6858000"/>
                  </a:lnTo>
                  <a:close/>
                  <a:moveTo>
                    <a:pt x="0" y="0"/>
                  </a:moveTo>
                  <a:lnTo>
                    <a:pt x="1320019" y="0"/>
                  </a:lnTo>
                  <a:lnTo>
                    <a:pt x="1089625" y="209396"/>
                  </a:lnTo>
                  <a:cubicBezTo>
                    <a:pt x="586180" y="712841"/>
                    <a:pt x="214775" y="1348326"/>
                    <a:pt x="31811" y="2059448"/>
                  </a:cubicBezTo>
                  <a:lnTo>
                    <a:pt x="0" y="219727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2E24F65-A02F-4B3D-0729-D6CF6C0DCF82}"/>
              </a:ext>
            </a:extLst>
          </p:cNvPr>
          <p:cNvSpPr>
            <a:spLocks noGrp="1"/>
          </p:cNvSpPr>
          <p:nvPr>
            <p:ph type="title"/>
          </p:nvPr>
        </p:nvSpPr>
        <p:spPr>
          <a:xfrm>
            <a:off x="1517374" y="798445"/>
            <a:ext cx="4090934" cy="593033"/>
          </a:xfrm>
        </p:spPr>
        <p:txBody>
          <a:bodyPr anchor="b">
            <a:normAutofit/>
          </a:bodyPr>
          <a:lstStyle/>
          <a:p>
            <a:r>
              <a:rPr lang="en-GB" sz="3600" b="1" dirty="0">
                <a:solidFill>
                  <a:schemeClr val="tx2"/>
                </a:solidFill>
              </a:rPr>
              <a:t>Train Travel</a:t>
            </a:r>
          </a:p>
        </p:txBody>
      </p:sp>
      <p:sp>
        <p:nvSpPr>
          <p:cNvPr id="3" name="Content Placeholder 2">
            <a:extLst>
              <a:ext uri="{FF2B5EF4-FFF2-40B4-BE49-F238E27FC236}">
                <a16:creationId xmlns:a16="http://schemas.microsoft.com/office/drawing/2014/main" id="{3B389812-CD47-B114-F96E-F94A1AC2225A}"/>
              </a:ext>
            </a:extLst>
          </p:cNvPr>
          <p:cNvSpPr>
            <a:spLocks noGrp="1"/>
          </p:cNvSpPr>
          <p:nvPr>
            <p:ph idx="1"/>
          </p:nvPr>
        </p:nvSpPr>
        <p:spPr>
          <a:xfrm>
            <a:off x="549966" y="1643270"/>
            <a:ext cx="4961510" cy="4909930"/>
          </a:xfrm>
        </p:spPr>
        <p:txBody>
          <a:bodyPr anchor="ctr">
            <a:noAutofit/>
          </a:bodyPr>
          <a:lstStyle/>
          <a:p>
            <a:r>
              <a:rPr lang="en-GB" sz="2000" b="0" i="0" dirty="0">
                <a:solidFill>
                  <a:schemeClr val="tx2"/>
                </a:solidFill>
                <a:effectLst/>
                <a:latin typeface="inter_medium"/>
              </a:rPr>
              <a:t>If your train journey is delayed or cancelled you may be entitled to some or all of your money back</a:t>
            </a:r>
          </a:p>
          <a:p>
            <a:endParaRPr lang="en-GB" sz="2000" b="0" i="0" dirty="0">
              <a:solidFill>
                <a:schemeClr val="tx2"/>
              </a:solidFill>
              <a:effectLst/>
              <a:latin typeface="inter_medium"/>
            </a:endParaRPr>
          </a:p>
          <a:p>
            <a:pPr latinLnBrk="0"/>
            <a:r>
              <a:rPr lang="en-GB" sz="2000" b="1" i="0" dirty="0">
                <a:solidFill>
                  <a:schemeClr val="tx2"/>
                </a:solidFill>
                <a:effectLst/>
                <a:latin typeface="open_sans_bold"/>
              </a:rPr>
              <a:t>Refunds</a:t>
            </a:r>
          </a:p>
          <a:p>
            <a:pPr latinLnBrk="0"/>
            <a:r>
              <a:rPr lang="en-GB" sz="2000" b="0" i="0" dirty="0">
                <a:solidFill>
                  <a:schemeClr val="tx2"/>
                </a:solidFill>
                <a:effectLst/>
                <a:latin typeface="inter_regular"/>
              </a:rPr>
              <a:t>If your train is delayed or cancelled and you choose not to travel, your unused ticket can be refunded without any fees by the original retailer.</a:t>
            </a:r>
          </a:p>
          <a:p>
            <a:pPr latinLnBrk="0"/>
            <a:r>
              <a:rPr lang="en-GB" sz="2000" b="0" i="0" dirty="0">
                <a:solidFill>
                  <a:schemeClr val="tx2"/>
                </a:solidFill>
                <a:effectLst/>
                <a:latin typeface="inter_regular"/>
              </a:rPr>
              <a:t> </a:t>
            </a:r>
          </a:p>
          <a:p>
            <a:r>
              <a:rPr lang="en-GB" sz="2000" b="1" i="0" dirty="0">
                <a:solidFill>
                  <a:schemeClr val="tx2"/>
                </a:solidFill>
                <a:effectLst/>
                <a:latin typeface="open_sans_bold"/>
              </a:rPr>
              <a:t>Compensation</a:t>
            </a:r>
          </a:p>
          <a:p>
            <a:r>
              <a:rPr lang="en-GB" sz="2000" b="0" i="0" dirty="0">
                <a:solidFill>
                  <a:schemeClr val="tx2"/>
                </a:solidFill>
                <a:effectLst/>
                <a:latin typeface="inter_regular"/>
              </a:rPr>
              <a:t>If you are travelling and arrive late at your destination due to a cancelled or delayed service, you may be able to claim compensation. </a:t>
            </a:r>
            <a:endParaRPr lang="en-GB" sz="2000" dirty="0">
              <a:solidFill>
                <a:schemeClr val="tx2"/>
              </a:solidFill>
            </a:endParaRPr>
          </a:p>
        </p:txBody>
      </p:sp>
    </p:spTree>
    <p:extLst>
      <p:ext uri="{BB962C8B-B14F-4D97-AF65-F5344CB8AC3E}">
        <p14:creationId xmlns:p14="http://schemas.microsoft.com/office/powerpoint/2010/main" val="3916274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B1181-7BC1-07A9-61F6-45426AE1A07D}"/>
              </a:ext>
            </a:extLst>
          </p:cNvPr>
          <p:cNvSpPr>
            <a:spLocks noGrp="1"/>
          </p:cNvSpPr>
          <p:nvPr>
            <p:ph type="title"/>
          </p:nvPr>
        </p:nvSpPr>
        <p:spPr>
          <a:xfrm>
            <a:off x="2431774" y="-298173"/>
            <a:ext cx="8922026" cy="1988862"/>
          </a:xfrm>
        </p:spPr>
        <p:txBody>
          <a:bodyPr/>
          <a:lstStyle/>
          <a:p>
            <a:r>
              <a:rPr lang="en-GB" dirty="0"/>
              <a:t> Compensation Guidance</a:t>
            </a:r>
          </a:p>
        </p:txBody>
      </p:sp>
      <p:sp>
        <p:nvSpPr>
          <p:cNvPr id="3" name="Content Placeholder 2">
            <a:extLst>
              <a:ext uri="{FF2B5EF4-FFF2-40B4-BE49-F238E27FC236}">
                <a16:creationId xmlns:a16="http://schemas.microsoft.com/office/drawing/2014/main" id="{0B3B4D49-2384-CCC6-C4A0-F8B0B16D1673}"/>
              </a:ext>
            </a:extLst>
          </p:cNvPr>
          <p:cNvSpPr>
            <a:spLocks noGrp="1"/>
          </p:cNvSpPr>
          <p:nvPr>
            <p:ph idx="1"/>
          </p:nvPr>
        </p:nvSpPr>
        <p:spPr>
          <a:xfrm>
            <a:off x="66261" y="1239078"/>
            <a:ext cx="12125739" cy="4937885"/>
          </a:xfrm>
        </p:spPr>
        <p:txBody>
          <a:bodyPr/>
          <a:lstStyle/>
          <a:p>
            <a:pPr algn="l" latinLnBrk="0"/>
            <a:r>
              <a:rPr lang="en-GB" b="0" i="0" dirty="0">
                <a:solidFill>
                  <a:srgbClr val="1D1D1F"/>
                </a:solidFill>
                <a:effectLst/>
                <a:latin typeface="inter_regular"/>
              </a:rPr>
              <a:t>Compensation will depend on:</a:t>
            </a:r>
          </a:p>
          <a:p>
            <a:pPr algn="l" latinLnBrk="0">
              <a:buFont typeface="Arial" panose="020B0604020202020204" pitchFamily="34" charset="0"/>
              <a:buChar char="•"/>
            </a:pPr>
            <a:r>
              <a:rPr lang="en-GB" b="0" i="0" dirty="0">
                <a:solidFill>
                  <a:srgbClr val="1D1D1F"/>
                </a:solidFill>
                <a:effectLst/>
                <a:latin typeface="inter_regular"/>
              </a:rPr>
              <a:t>which train company you travelled with – different companies have different schemes, but they all offer compensation</a:t>
            </a:r>
          </a:p>
          <a:p>
            <a:pPr algn="l" latinLnBrk="0">
              <a:buFont typeface="Arial" panose="020B0604020202020204" pitchFamily="34" charset="0"/>
              <a:buChar char="•"/>
            </a:pPr>
            <a:r>
              <a:rPr lang="en-GB" b="0" i="0" dirty="0">
                <a:solidFill>
                  <a:srgbClr val="1D1D1F"/>
                </a:solidFill>
                <a:effectLst/>
                <a:latin typeface="inter_regular"/>
              </a:rPr>
              <a:t>the type of ticket you have – for example, compensation for a single Day ticket is calculated differently than that for a 7-Day Season ticket</a:t>
            </a:r>
          </a:p>
          <a:p>
            <a:pPr algn="l" latinLnBrk="0">
              <a:buFont typeface="Arial" panose="020B0604020202020204" pitchFamily="34" charset="0"/>
              <a:buChar char="•"/>
            </a:pPr>
            <a:r>
              <a:rPr lang="en-GB" b="0" i="0" dirty="0">
                <a:solidFill>
                  <a:srgbClr val="1D1D1F"/>
                </a:solidFill>
                <a:effectLst/>
                <a:latin typeface="inter_regular"/>
              </a:rPr>
              <a:t>the length of the delay in arriving at your destination – </a:t>
            </a:r>
          </a:p>
          <a:p>
            <a:pPr algn="l" latinLnBrk="0">
              <a:buFont typeface="Arial" panose="020B0604020202020204" pitchFamily="34" charset="0"/>
              <a:buChar char="•"/>
            </a:pPr>
            <a:r>
              <a:rPr lang="en-GB" dirty="0">
                <a:solidFill>
                  <a:srgbClr val="1D1D1F"/>
                </a:solidFill>
                <a:latin typeface="inter_regular"/>
              </a:rPr>
              <a:t>E</a:t>
            </a:r>
            <a:r>
              <a:rPr lang="en-GB" b="0" i="0" dirty="0">
                <a:solidFill>
                  <a:srgbClr val="1D1D1F"/>
                </a:solidFill>
                <a:effectLst/>
                <a:latin typeface="inter_regular"/>
              </a:rPr>
              <a:t>ach train company has its own compensation threshold, which will be detailed in their Passenger’s Charter on their website. For example, if you are delayed by over an hour, you will generally receive more compensation than if you were delayed by 15 to 30 minutes</a:t>
            </a:r>
          </a:p>
          <a:p>
            <a:endParaRPr lang="en-GB" dirty="0"/>
          </a:p>
        </p:txBody>
      </p:sp>
    </p:spTree>
    <p:extLst>
      <p:ext uri="{BB962C8B-B14F-4D97-AF65-F5344CB8AC3E}">
        <p14:creationId xmlns:p14="http://schemas.microsoft.com/office/powerpoint/2010/main" val="838904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089B3-9AFD-3DF6-F331-E9C7AE8FB988}"/>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GWR Delay Repay!</a:t>
            </a:r>
          </a:p>
        </p:txBody>
      </p:sp>
      <p:graphicFrame>
        <p:nvGraphicFramePr>
          <p:cNvPr id="4" name="Content Placeholder 3">
            <a:extLst>
              <a:ext uri="{FF2B5EF4-FFF2-40B4-BE49-F238E27FC236}">
                <a16:creationId xmlns:a16="http://schemas.microsoft.com/office/drawing/2014/main" id="{E0790202-ECC1-8B17-3D15-3604B7D27C38}"/>
              </a:ext>
            </a:extLst>
          </p:cNvPr>
          <p:cNvGraphicFramePr>
            <a:graphicFrameLocks noGrp="1"/>
          </p:cNvGraphicFramePr>
          <p:nvPr>
            <p:ph idx="1"/>
            <p:extLst>
              <p:ext uri="{D42A27DB-BD31-4B8C-83A1-F6EECF244321}">
                <p14:modId xmlns:p14="http://schemas.microsoft.com/office/powerpoint/2010/main" val="767014852"/>
              </p:ext>
            </p:extLst>
          </p:nvPr>
        </p:nvGraphicFramePr>
        <p:xfrm>
          <a:off x="5153822" y="912853"/>
          <a:ext cx="6553547" cy="5040239"/>
        </p:xfrm>
        <a:graphic>
          <a:graphicData uri="http://schemas.openxmlformats.org/drawingml/2006/table">
            <a:tbl>
              <a:tblPr>
                <a:tableStyleId>{5C22544A-7EE6-4342-B048-85BDC9FD1C3A}</a:tableStyleId>
              </a:tblPr>
              <a:tblGrid>
                <a:gridCol w="1096826">
                  <a:extLst>
                    <a:ext uri="{9D8B030D-6E8A-4147-A177-3AD203B41FA5}">
                      <a16:colId xmlns:a16="http://schemas.microsoft.com/office/drawing/2014/main" val="3815857492"/>
                    </a:ext>
                  </a:extLst>
                </a:gridCol>
                <a:gridCol w="849950">
                  <a:extLst>
                    <a:ext uri="{9D8B030D-6E8A-4147-A177-3AD203B41FA5}">
                      <a16:colId xmlns:a16="http://schemas.microsoft.com/office/drawing/2014/main" val="2850626930"/>
                    </a:ext>
                  </a:extLst>
                </a:gridCol>
                <a:gridCol w="880809">
                  <a:extLst>
                    <a:ext uri="{9D8B030D-6E8A-4147-A177-3AD203B41FA5}">
                      <a16:colId xmlns:a16="http://schemas.microsoft.com/office/drawing/2014/main" val="3229021552"/>
                    </a:ext>
                  </a:extLst>
                </a:gridCol>
                <a:gridCol w="1540729">
                  <a:extLst>
                    <a:ext uri="{9D8B030D-6E8A-4147-A177-3AD203B41FA5}">
                      <a16:colId xmlns:a16="http://schemas.microsoft.com/office/drawing/2014/main" val="1235234003"/>
                    </a:ext>
                  </a:extLst>
                </a:gridCol>
                <a:gridCol w="728411">
                  <a:extLst>
                    <a:ext uri="{9D8B030D-6E8A-4147-A177-3AD203B41FA5}">
                      <a16:colId xmlns:a16="http://schemas.microsoft.com/office/drawing/2014/main" val="3383663708"/>
                    </a:ext>
                  </a:extLst>
                </a:gridCol>
                <a:gridCol w="728411">
                  <a:extLst>
                    <a:ext uri="{9D8B030D-6E8A-4147-A177-3AD203B41FA5}">
                      <a16:colId xmlns:a16="http://schemas.microsoft.com/office/drawing/2014/main" val="1002807592"/>
                    </a:ext>
                  </a:extLst>
                </a:gridCol>
                <a:gridCol w="728411">
                  <a:extLst>
                    <a:ext uri="{9D8B030D-6E8A-4147-A177-3AD203B41FA5}">
                      <a16:colId xmlns:a16="http://schemas.microsoft.com/office/drawing/2014/main" val="2934098530"/>
                    </a:ext>
                  </a:extLst>
                </a:gridCol>
              </a:tblGrid>
              <a:tr h="361929">
                <a:tc gridSpan="7">
                  <a:txBody>
                    <a:bodyPr/>
                    <a:lstStyle/>
                    <a:p>
                      <a:pPr algn="ctr"/>
                      <a:r>
                        <a:rPr lang="en-GB" sz="1500" b="1">
                          <a:effectLst/>
                        </a:rPr>
                        <a:t>Pay out rates</a:t>
                      </a:r>
                      <a:endParaRPr lang="en-GB" sz="1500">
                        <a:effectLst/>
                      </a:endParaRPr>
                    </a:p>
                  </a:txBody>
                  <a:tcPr marL="79349" marR="79349" marT="39675" marB="39675"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09524350"/>
                  </a:ext>
                </a:extLst>
              </a:tr>
              <a:tr h="361929">
                <a:tc rowSpan="2">
                  <a:txBody>
                    <a:bodyPr/>
                    <a:lstStyle/>
                    <a:p>
                      <a:pPr algn="ctr"/>
                      <a:r>
                        <a:rPr lang="en-GB" sz="1500">
                          <a:effectLst/>
                        </a:rPr>
                        <a:t>Length of delay</a:t>
                      </a:r>
                      <a:br>
                        <a:rPr lang="en-GB" sz="1500">
                          <a:effectLst/>
                        </a:rPr>
                      </a:br>
                      <a:endParaRPr lang="en-GB" sz="1500">
                        <a:effectLst/>
                      </a:endParaRPr>
                    </a:p>
                  </a:txBody>
                  <a:tcPr marL="79349" marR="79349" marT="39675" marB="39675" anchor="ctr"/>
                </a:tc>
                <a:tc gridSpan="3">
                  <a:txBody>
                    <a:bodyPr/>
                    <a:lstStyle/>
                    <a:p>
                      <a:pPr algn="ctr"/>
                      <a:r>
                        <a:rPr lang="en-GB" sz="1500">
                          <a:effectLst/>
                        </a:rPr>
                        <a:t>Compensation</a:t>
                      </a:r>
                    </a:p>
                  </a:txBody>
                  <a:tcPr marL="79349" marR="79349" marT="39675" marB="39675" anchor="ctr"/>
                </a:tc>
                <a:tc hMerge="1">
                  <a:txBody>
                    <a:bodyPr/>
                    <a:lstStyle/>
                    <a:p>
                      <a:endParaRPr lang="en-GB"/>
                    </a:p>
                  </a:txBody>
                  <a:tcPr/>
                </a:tc>
                <a:tc hMerge="1">
                  <a:txBody>
                    <a:bodyPr/>
                    <a:lstStyle/>
                    <a:p>
                      <a:endParaRPr lang="en-GB"/>
                    </a:p>
                  </a:txBody>
                  <a:tcPr/>
                </a:tc>
                <a:tc>
                  <a:txBody>
                    <a:bodyPr/>
                    <a:lstStyle/>
                    <a:p>
                      <a:endParaRPr lang="en-GB" sz="1500"/>
                    </a:p>
                  </a:txBody>
                  <a:tcPr marL="79349" marR="79349" marT="39675" marB="39675"/>
                </a:tc>
                <a:tc>
                  <a:txBody>
                    <a:bodyPr/>
                    <a:lstStyle/>
                    <a:p>
                      <a:endParaRPr lang="en-GB" sz="1500"/>
                    </a:p>
                  </a:txBody>
                  <a:tcPr marL="79349" marR="79349" marT="39675" marB="39675"/>
                </a:tc>
                <a:tc>
                  <a:txBody>
                    <a:bodyPr/>
                    <a:lstStyle/>
                    <a:p>
                      <a:endParaRPr lang="en-GB" sz="1500"/>
                    </a:p>
                  </a:txBody>
                  <a:tcPr marL="79349" marR="79349" marT="39675" marB="39675"/>
                </a:tc>
                <a:extLst>
                  <a:ext uri="{0D108BD9-81ED-4DB2-BD59-A6C34878D82A}">
                    <a16:rowId xmlns:a16="http://schemas.microsoft.com/office/drawing/2014/main" val="2663018014"/>
                  </a:ext>
                </a:extLst>
              </a:tr>
              <a:tr h="1045585">
                <a:tc vMerge="1">
                  <a:txBody>
                    <a:bodyPr/>
                    <a:lstStyle/>
                    <a:p>
                      <a:endParaRPr lang="en-GB"/>
                    </a:p>
                  </a:txBody>
                  <a:tcPr/>
                </a:tc>
                <a:tc>
                  <a:txBody>
                    <a:bodyPr/>
                    <a:lstStyle/>
                    <a:p>
                      <a:pPr algn="ctr"/>
                      <a:r>
                        <a:rPr lang="en-GB" sz="1500">
                          <a:effectLst/>
                        </a:rPr>
                        <a:t>Single tickets</a:t>
                      </a:r>
                      <a:br>
                        <a:rPr lang="en-GB" sz="1500">
                          <a:effectLst/>
                        </a:rPr>
                      </a:br>
                      <a:endParaRPr lang="en-GB" sz="1500">
                        <a:effectLst/>
                      </a:endParaRPr>
                    </a:p>
                  </a:txBody>
                  <a:tcPr marL="79349" marR="79349" marT="39675" marB="39675" anchor="ctr"/>
                </a:tc>
                <a:tc>
                  <a:txBody>
                    <a:bodyPr/>
                    <a:lstStyle/>
                    <a:p>
                      <a:pPr algn="ctr"/>
                      <a:r>
                        <a:rPr lang="en-GB" sz="1500">
                          <a:effectLst/>
                        </a:rPr>
                        <a:t>Return tickets</a:t>
                      </a:r>
                      <a:br>
                        <a:rPr lang="en-GB" sz="1500">
                          <a:effectLst/>
                        </a:rPr>
                      </a:br>
                      <a:endParaRPr lang="en-GB" sz="1500">
                        <a:effectLst/>
                      </a:endParaRPr>
                    </a:p>
                  </a:txBody>
                  <a:tcPr marL="79349" marR="79349" marT="39675" marB="39675" anchor="ctr"/>
                </a:tc>
                <a:tc>
                  <a:txBody>
                    <a:bodyPr/>
                    <a:lstStyle/>
                    <a:p>
                      <a:pPr algn="ctr"/>
                      <a:r>
                        <a:rPr lang="en-GB" sz="1500">
                          <a:effectLst/>
                        </a:rPr>
                        <a:t>Season tickets</a:t>
                      </a:r>
                      <a:br>
                        <a:rPr lang="en-GB" sz="1500">
                          <a:effectLst/>
                        </a:rPr>
                      </a:br>
                      <a:r>
                        <a:rPr lang="en-GB" sz="1500">
                          <a:effectLst/>
                        </a:rPr>
                        <a:t>(% cost of a journey)*</a:t>
                      </a:r>
                      <a:br>
                        <a:rPr lang="en-GB" sz="1500">
                          <a:effectLst/>
                        </a:rPr>
                      </a:br>
                      <a:endParaRPr lang="en-GB" sz="1500">
                        <a:effectLst/>
                      </a:endParaRPr>
                    </a:p>
                  </a:txBody>
                  <a:tcPr marL="79349" marR="79349" marT="39675" marB="39675" anchor="ctr"/>
                </a:tc>
                <a:tc>
                  <a:txBody>
                    <a:bodyPr/>
                    <a:lstStyle/>
                    <a:p>
                      <a:endParaRPr lang="en-GB" sz="1500"/>
                    </a:p>
                  </a:txBody>
                  <a:tcPr marL="79349" marR="79349" marT="39675" marB="39675"/>
                </a:tc>
                <a:tc>
                  <a:txBody>
                    <a:bodyPr/>
                    <a:lstStyle/>
                    <a:p>
                      <a:endParaRPr lang="en-GB" sz="1500"/>
                    </a:p>
                  </a:txBody>
                  <a:tcPr marL="79349" marR="79349" marT="39675" marB="39675"/>
                </a:tc>
                <a:tc>
                  <a:txBody>
                    <a:bodyPr/>
                    <a:lstStyle/>
                    <a:p>
                      <a:endParaRPr lang="en-GB" sz="1500"/>
                    </a:p>
                  </a:txBody>
                  <a:tcPr marL="79349" marR="79349" marT="39675" marB="39675"/>
                </a:tc>
                <a:extLst>
                  <a:ext uri="{0D108BD9-81ED-4DB2-BD59-A6C34878D82A}">
                    <a16:rowId xmlns:a16="http://schemas.microsoft.com/office/drawing/2014/main" val="1352322854"/>
                  </a:ext>
                </a:extLst>
              </a:tr>
              <a:tr h="817699">
                <a:tc>
                  <a:txBody>
                    <a:bodyPr/>
                    <a:lstStyle/>
                    <a:p>
                      <a:r>
                        <a:rPr lang="en-GB" sz="1500">
                          <a:effectLst/>
                        </a:rPr>
                        <a:t>15 - 29 minutes</a:t>
                      </a:r>
                      <a:br>
                        <a:rPr lang="en-GB" sz="1500">
                          <a:effectLst/>
                        </a:rPr>
                      </a:br>
                      <a:endParaRPr lang="en-GB" sz="1500">
                        <a:effectLst/>
                      </a:endParaRPr>
                    </a:p>
                  </a:txBody>
                  <a:tcPr marL="79349" marR="79349" marT="39675" marB="39675" anchor="ctr"/>
                </a:tc>
                <a:tc>
                  <a:txBody>
                    <a:bodyPr/>
                    <a:lstStyle/>
                    <a:p>
                      <a:pPr algn="r"/>
                      <a:r>
                        <a:rPr lang="en-GB" sz="1500">
                          <a:effectLst/>
                        </a:rPr>
                        <a:t>25%</a:t>
                      </a:r>
                      <a:br>
                        <a:rPr lang="en-GB" sz="1500">
                          <a:effectLst/>
                        </a:rPr>
                      </a:br>
                      <a:endParaRPr lang="en-GB" sz="1500">
                        <a:effectLst/>
                      </a:endParaRPr>
                    </a:p>
                  </a:txBody>
                  <a:tcPr marL="79349" marR="79349" marT="39675" marB="39675" anchor="ctr"/>
                </a:tc>
                <a:tc>
                  <a:txBody>
                    <a:bodyPr/>
                    <a:lstStyle/>
                    <a:p>
                      <a:pPr algn="r"/>
                      <a:r>
                        <a:rPr lang="en-GB" sz="1500">
                          <a:effectLst/>
                        </a:rPr>
                        <a:t>12.5%</a:t>
                      </a:r>
                      <a:br>
                        <a:rPr lang="en-GB" sz="1500">
                          <a:effectLst/>
                        </a:rPr>
                      </a:br>
                      <a:endParaRPr lang="en-GB" sz="1500">
                        <a:effectLst/>
                      </a:endParaRPr>
                    </a:p>
                  </a:txBody>
                  <a:tcPr marL="79349" marR="79349" marT="39675" marB="39675" anchor="ctr"/>
                </a:tc>
                <a:tc>
                  <a:txBody>
                    <a:bodyPr/>
                    <a:lstStyle/>
                    <a:p>
                      <a:pPr algn="r"/>
                      <a:r>
                        <a:rPr lang="en-GB" sz="1500">
                          <a:effectLst/>
                        </a:rPr>
                        <a:t>25%</a:t>
                      </a:r>
                      <a:br>
                        <a:rPr lang="en-GB" sz="1500">
                          <a:effectLst/>
                        </a:rPr>
                      </a:br>
                      <a:endParaRPr lang="en-GB" sz="1500">
                        <a:effectLst/>
                      </a:endParaRPr>
                    </a:p>
                  </a:txBody>
                  <a:tcPr marL="79349" marR="79349" marT="39675" marB="39675" anchor="ctr"/>
                </a:tc>
                <a:tc>
                  <a:txBody>
                    <a:bodyPr/>
                    <a:lstStyle/>
                    <a:p>
                      <a:endParaRPr lang="en-GB" sz="1500"/>
                    </a:p>
                  </a:txBody>
                  <a:tcPr marL="79349" marR="79349" marT="39675" marB="39675"/>
                </a:tc>
                <a:tc>
                  <a:txBody>
                    <a:bodyPr/>
                    <a:lstStyle/>
                    <a:p>
                      <a:endParaRPr lang="en-GB" sz="1500"/>
                    </a:p>
                  </a:txBody>
                  <a:tcPr marL="79349" marR="79349" marT="39675" marB="39675"/>
                </a:tc>
                <a:tc>
                  <a:txBody>
                    <a:bodyPr/>
                    <a:lstStyle/>
                    <a:p>
                      <a:endParaRPr lang="en-GB" sz="1500"/>
                    </a:p>
                  </a:txBody>
                  <a:tcPr marL="79349" marR="79349" marT="39675" marB="39675"/>
                </a:tc>
                <a:extLst>
                  <a:ext uri="{0D108BD9-81ED-4DB2-BD59-A6C34878D82A}">
                    <a16:rowId xmlns:a16="http://schemas.microsoft.com/office/drawing/2014/main" val="3726741011"/>
                  </a:ext>
                </a:extLst>
              </a:tr>
              <a:tr h="817699">
                <a:tc>
                  <a:txBody>
                    <a:bodyPr/>
                    <a:lstStyle/>
                    <a:p>
                      <a:r>
                        <a:rPr lang="en-GB" sz="1500">
                          <a:effectLst/>
                        </a:rPr>
                        <a:t>30 - 59 minutes</a:t>
                      </a:r>
                      <a:br>
                        <a:rPr lang="en-GB" sz="1500">
                          <a:effectLst/>
                        </a:rPr>
                      </a:br>
                      <a:endParaRPr lang="en-GB" sz="1500">
                        <a:effectLst/>
                      </a:endParaRPr>
                    </a:p>
                  </a:txBody>
                  <a:tcPr marL="79349" marR="79349" marT="39675" marB="39675" anchor="ctr"/>
                </a:tc>
                <a:tc>
                  <a:txBody>
                    <a:bodyPr/>
                    <a:lstStyle/>
                    <a:p>
                      <a:pPr algn="r"/>
                      <a:r>
                        <a:rPr lang="en-GB" sz="1500">
                          <a:effectLst/>
                        </a:rPr>
                        <a:t>50%</a:t>
                      </a:r>
                      <a:br>
                        <a:rPr lang="en-GB" sz="1500">
                          <a:effectLst/>
                        </a:rPr>
                      </a:br>
                      <a:endParaRPr lang="en-GB" sz="1500">
                        <a:effectLst/>
                      </a:endParaRPr>
                    </a:p>
                  </a:txBody>
                  <a:tcPr marL="79349" marR="79349" marT="39675" marB="39675" anchor="ctr"/>
                </a:tc>
                <a:tc>
                  <a:txBody>
                    <a:bodyPr/>
                    <a:lstStyle/>
                    <a:p>
                      <a:pPr algn="r"/>
                      <a:r>
                        <a:rPr lang="en-GB" sz="1500">
                          <a:effectLst/>
                        </a:rPr>
                        <a:t>25%</a:t>
                      </a:r>
                      <a:br>
                        <a:rPr lang="en-GB" sz="1500">
                          <a:effectLst/>
                        </a:rPr>
                      </a:br>
                      <a:endParaRPr lang="en-GB" sz="1500">
                        <a:effectLst/>
                      </a:endParaRPr>
                    </a:p>
                  </a:txBody>
                  <a:tcPr marL="79349" marR="79349" marT="39675" marB="39675" anchor="ctr"/>
                </a:tc>
                <a:tc>
                  <a:txBody>
                    <a:bodyPr/>
                    <a:lstStyle/>
                    <a:p>
                      <a:pPr algn="r"/>
                      <a:r>
                        <a:rPr lang="en-GB" sz="1500">
                          <a:effectLst/>
                        </a:rPr>
                        <a:t>50%</a:t>
                      </a:r>
                      <a:br>
                        <a:rPr lang="en-GB" sz="1500">
                          <a:effectLst/>
                        </a:rPr>
                      </a:br>
                      <a:endParaRPr lang="en-GB" sz="1500">
                        <a:effectLst/>
                      </a:endParaRPr>
                    </a:p>
                  </a:txBody>
                  <a:tcPr marL="79349" marR="79349" marT="39675" marB="39675" anchor="ctr"/>
                </a:tc>
                <a:tc>
                  <a:txBody>
                    <a:bodyPr/>
                    <a:lstStyle/>
                    <a:p>
                      <a:endParaRPr lang="en-GB" sz="1500"/>
                    </a:p>
                  </a:txBody>
                  <a:tcPr marL="79349" marR="79349" marT="39675" marB="39675"/>
                </a:tc>
                <a:tc>
                  <a:txBody>
                    <a:bodyPr/>
                    <a:lstStyle/>
                    <a:p>
                      <a:endParaRPr lang="en-GB" sz="1500"/>
                    </a:p>
                  </a:txBody>
                  <a:tcPr marL="79349" marR="79349" marT="39675" marB="39675"/>
                </a:tc>
                <a:tc>
                  <a:txBody>
                    <a:bodyPr/>
                    <a:lstStyle/>
                    <a:p>
                      <a:endParaRPr lang="en-GB" sz="1500"/>
                    </a:p>
                  </a:txBody>
                  <a:tcPr marL="79349" marR="79349" marT="39675" marB="39675"/>
                </a:tc>
                <a:extLst>
                  <a:ext uri="{0D108BD9-81ED-4DB2-BD59-A6C34878D82A}">
                    <a16:rowId xmlns:a16="http://schemas.microsoft.com/office/drawing/2014/main" val="1490774818"/>
                  </a:ext>
                </a:extLst>
              </a:tr>
              <a:tr h="817699">
                <a:tc>
                  <a:txBody>
                    <a:bodyPr/>
                    <a:lstStyle/>
                    <a:p>
                      <a:r>
                        <a:rPr lang="en-GB" sz="1500">
                          <a:effectLst/>
                        </a:rPr>
                        <a:t>60 - 119 minutes</a:t>
                      </a:r>
                      <a:br>
                        <a:rPr lang="en-GB" sz="1500">
                          <a:effectLst/>
                        </a:rPr>
                      </a:br>
                      <a:endParaRPr lang="en-GB" sz="1500">
                        <a:effectLst/>
                      </a:endParaRPr>
                    </a:p>
                  </a:txBody>
                  <a:tcPr marL="79349" marR="79349" marT="39675" marB="39675" anchor="ctr"/>
                </a:tc>
                <a:tc>
                  <a:txBody>
                    <a:bodyPr/>
                    <a:lstStyle/>
                    <a:p>
                      <a:pPr algn="r"/>
                      <a:r>
                        <a:rPr lang="en-GB" sz="1500">
                          <a:effectLst/>
                        </a:rPr>
                        <a:t>100%</a:t>
                      </a:r>
                      <a:br>
                        <a:rPr lang="en-GB" sz="1500">
                          <a:effectLst/>
                        </a:rPr>
                      </a:br>
                      <a:endParaRPr lang="en-GB" sz="1500">
                        <a:effectLst/>
                      </a:endParaRPr>
                    </a:p>
                  </a:txBody>
                  <a:tcPr marL="79349" marR="79349" marT="39675" marB="39675" anchor="ctr"/>
                </a:tc>
                <a:tc>
                  <a:txBody>
                    <a:bodyPr/>
                    <a:lstStyle/>
                    <a:p>
                      <a:pPr algn="r"/>
                      <a:r>
                        <a:rPr lang="en-GB" sz="1500">
                          <a:effectLst/>
                        </a:rPr>
                        <a:t>50%</a:t>
                      </a:r>
                      <a:br>
                        <a:rPr lang="en-GB" sz="1500">
                          <a:effectLst/>
                        </a:rPr>
                      </a:br>
                      <a:endParaRPr lang="en-GB" sz="1500">
                        <a:effectLst/>
                      </a:endParaRPr>
                    </a:p>
                  </a:txBody>
                  <a:tcPr marL="79349" marR="79349" marT="39675" marB="39675" anchor="ctr"/>
                </a:tc>
                <a:tc>
                  <a:txBody>
                    <a:bodyPr/>
                    <a:lstStyle/>
                    <a:p>
                      <a:pPr algn="r"/>
                      <a:r>
                        <a:rPr lang="en-GB" sz="1500">
                          <a:effectLst/>
                        </a:rPr>
                        <a:t>100%</a:t>
                      </a:r>
                      <a:br>
                        <a:rPr lang="en-GB" sz="1500">
                          <a:effectLst/>
                        </a:rPr>
                      </a:br>
                      <a:endParaRPr lang="en-GB" sz="1500">
                        <a:effectLst/>
                      </a:endParaRPr>
                    </a:p>
                  </a:txBody>
                  <a:tcPr marL="79349" marR="79349" marT="39675" marB="39675" anchor="ctr"/>
                </a:tc>
                <a:tc>
                  <a:txBody>
                    <a:bodyPr/>
                    <a:lstStyle/>
                    <a:p>
                      <a:endParaRPr lang="en-GB" sz="1500"/>
                    </a:p>
                  </a:txBody>
                  <a:tcPr marL="79349" marR="79349" marT="39675" marB="39675"/>
                </a:tc>
                <a:tc>
                  <a:txBody>
                    <a:bodyPr/>
                    <a:lstStyle/>
                    <a:p>
                      <a:endParaRPr lang="en-GB" sz="1500"/>
                    </a:p>
                  </a:txBody>
                  <a:tcPr marL="79349" marR="79349" marT="39675" marB="39675"/>
                </a:tc>
                <a:tc>
                  <a:txBody>
                    <a:bodyPr/>
                    <a:lstStyle/>
                    <a:p>
                      <a:endParaRPr lang="en-GB" sz="1500"/>
                    </a:p>
                  </a:txBody>
                  <a:tcPr marL="79349" marR="79349" marT="39675" marB="39675"/>
                </a:tc>
                <a:extLst>
                  <a:ext uri="{0D108BD9-81ED-4DB2-BD59-A6C34878D82A}">
                    <a16:rowId xmlns:a16="http://schemas.microsoft.com/office/drawing/2014/main" val="945592597"/>
                  </a:ext>
                </a:extLst>
              </a:tr>
              <a:tr h="817699">
                <a:tc>
                  <a:txBody>
                    <a:bodyPr/>
                    <a:lstStyle/>
                    <a:p>
                      <a:r>
                        <a:rPr lang="en-GB" sz="1500">
                          <a:effectLst/>
                        </a:rPr>
                        <a:t>Over 120 minutes</a:t>
                      </a:r>
                      <a:br>
                        <a:rPr lang="en-GB" sz="1500">
                          <a:effectLst/>
                        </a:rPr>
                      </a:br>
                      <a:endParaRPr lang="en-GB" sz="1500">
                        <a:effectLst/>
                      </a:endParaRPr>
                    </a:p>
                  </a:txBody>
                  <a:tcPr marL="79349" marR="79349" marT="39675" marB="39675" anchor="ctr"/>
                </a:tc>
                <a:tc>
                  <a:txBody>
                    <a:bodyPr/>
                    <a:lstStyle/>
                    <a:p>
                      <a:pPr algn="r"/>
                      <a:r>
                        <a:rPr lang="en-GB" sz="1500">
                          <a:effectLst/>
                        </a:rPr>
                        <a:t>100%</a:t>
                      </a:r>
                      <a:br>
                        <a:rPr lang="en-GB" sz="1500">
                          <a:effectLst/>
                        </a:rPr>
                      </a:br>
                      <a:endParaRPr lang="en-GB" sz="1500">
                        <a:effectLst/>
                      </a:endParaRPr>
                    </a:p>
                  </a:txBody>
                  <a:tcPr marL="79349" marR="79349" marT="39675" marB="39675" anchor="ctr"/>
                </a:tc>
                <a:tc>
                  <a:txBody>
                    <a:bodyPr/>
                    <a:lstStyle/>
                    <a:p>
                      <a:pPr algn="r"/>
                      <a:r>
                        <a:rPr lang="en-GB" sz="1500">
                          <a:effectLst/>
                        </a:rPr>
                        <a:t>100%</a:t>
                      </a:r>
                      <a:br>
                        <a:rPr lang="en-GB" sz="1500">
                          <a:effectLst/>
                        </a:rPr>
                      </a:br>
                      <a:endParaRPr lang="en-GB" sz="1500">
                        <a:effectLst/>
                      </a:endParaRPr>
                    </a:p>
                  </a:txBody>
                  <a:tcPr marL="79349" marR="79349" marT="39675" marB="39675" anchor="ctr"/>
                </a:tc>
                <a:tc>
                  <a:txBody>
                    <a:bodyPr/>
                    <a:lstStyle/>
                    <a:p>
                      <a:pPr algn="r"/>
                      <a:r>
                        <a:rPr lang="en-GB" sz="1500">
                          <a:effectLst/>
                        </a:rPr>
                        <a:t>200%</a:t>
                      </a:r>
                    </a:p>
                  </a:txBody>
                  <a:tcPr marL="79349" marR="79349" marT="39675" marB="39675" anchor="ctr"/>
                </a:tc>
                <a:tc>
                  <a:txBody>
                    <a:bodyPr/>
                    <a:lstStyle/>
                    <a:p>
                      <a:endParaRPr lang="en-GB" sz="1500"/>
                    </a:p>
                  </a:txBody>
                  <a:tcPr marL="79349" marR="79349" marT="39675" marB="39675"/>
                </a:tc>
                <a:tc>
                  <a:txBody>
                    <a:bodyPr/>
                    <a:lstStyle/>
                    <a:p>
                      <a:endParaRPr lang="en-GB" sz="1500"/>
                    </a:p>
                  </a:txBody>
                  <a:tcPr marL="79349" marR="79349" marT="39675" marB="39675"/>
                </a:tc>
                <a:tc>
                  <a:txBody>
                    <a:bodyPr/>
                    <a:lstStyle/>
                    <a:p>
                      <a:endParaRPr lang="en-GB" sz="1500"/>
                    </a:p>
                  </a:txBody>
                  <a:tcPr marL="79349" marR="79349" marT="39675" marB="39675"/>
                </a:tc>
                <a:extLst>
                  <a:ext uri="{0D108BD9-81ED-4DB2-BD59-A6C34878D82A}">
                    <a16:rowId xmlns:a16="http://schemas.microsoft.com/office/drawing/2014/main" val="1627161473"/>
                  </a:ext>
                </a:extLst>
              </a:tr>
            </a:tbl>
          </a:graphicData>
        </a:graphic>
      </p:graphicFrame>
    </p:spTree>
    <p:extLst>
      <p:ext uri="{BB962C8B-B14F-4D97-AF65-F5344CB8AC3E}">
        <p14:creationId xmlns:p14="http://schemas.microsoft.com/office/powerpoint/2010/main" val="9907568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E119D-1179-F915-FCC6-8558574919B1}"/>
              </a:ext>
            </a:extLst>
          </p:cNvPr>
          <p:cNvSpPr>
            <a:spLocks noGrp="1"/>
          </p:cNvSpPr>
          <p:nvPr>
            <p:ph type="title"/>
          </p:nvPr>
        </p:nvSpPr>
        <p:spPr>
          <a:xfrm>
            <a:off x="5241235" y="1138036"/>
            <a:ext cx="6071704" cy="1402470"/>
          </a:xfrm>
        </p:spPr>
        <p:txBody>
          <a:bodyPr anchor="t">
            <a:normAutofit/>
          </a:bodyPr>
          <a:lstStyle/>
          <a:p>
            <a:r>
              <a:rPr lang="en-GB" sz="3200" b="1" dirty="0"/>
              <a:t>Transport for Wales – Delay Repay!</a:t>
            </a:r>
          </a:p>
        </p:txBody>
      </p:sp>
      <p:pic>
        <p:nvPicPr>
          <p:cNvPr id="5" name="Picture 4" descr="White stopwatch">
            <a:extLst>
              <a:ext uri="{FF2B5EF4-FFF2-40B4-BE49-F238E27FC236}">
                <a16:creationId xmlns:a16="http://schemas.microsoft.com/office/drawing/2014/main" id="{8F435557-A2EB-CBD7-7619-9315D32FE2E6}"/>
              </a:ext>
            </a:extLst>
          </p:cNvPr>
          <p:cNvPicPr>
            <a:picLocks noChangeAspect="1"/>
          </p:cNvPicPr>
          <p:nvPr/>
        </p:nvPicPr>
        <p:blipFill rotWithShape="1">
          <a:blip r:embed="rId2"/>
          <a:srcRect l="49863" r="-1"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FBFD40-852D-63E4-43E8-A3B3FB1FA64B}"/>
              </a:ext>
            </a:extLst>
          </p:cNvPr>
          <p:cNvSpPr>
            <a:spLocks noGrp="1"/>
          </p:cNvSpPr>
          <p:nvPr>
            <p:ph idx="1"/>
          </p:nvPr>
        </p:nvSpPr>
        <p:spPr>
          <a:xfrm>
            <a:off x="5241235" y="2551176"/>
            <a:ext cx="6844748" cy="3591207"/>
          </a:xfrm>
        </p:spPr>
        <p:txBody>
          <a:bodyPr>
            <a:normAutofit/>
          </a:bodyPr>
          <a:lstStyle/>
          <a:p>
            <a:r>
              <a:rPr lang="en-GB" sz="2000" dirty="0"/>
              <a:t>Delay duration	              Single ticket             Return ticket</a:t>
            </a:r>
          </a:p>
          <a:p>
            <a:r>
              <a:rPr lang="en-GB" sz="2000" dirty="0"/>
              <a:t>15 - 29 minutes	25% of the price	12.5% of the price</a:t>
            </a:r>
          </a:p>
          <a:p>
            <a:r>
              <a:rPr lang="en-GB" sz="2000" dirty="0"/>
              <a:t>30 -59 minutes	                50% of the price   25% of the price</a:t>
            </a:r>
          </a:p>
          <a:p>
            <a:r>
              <a:rPr lang="en-GB" sz="2000" dirty="0"/>
              <a:t>60 - 119 minutes	100% of the price	 50% of the price</a:t>
            </a:r>
          </a:p>
          <a:p>
            <a:r>
              <a:rPr lang="en-GB" sz="2000" dirty="0"/>
              <a:t>120 minutes or longer	100% of the price	 100% of the price</a:t>
            </a:r>
          </a:p>
        </p:txBody>
      </p:sp>
    </p:spTree>
    <p:extLst>
      <p:ext uri="{BB962C8B-B14F-4D97-AF65-F5344CB8AC3E}">
        <p14:creationId xmlns:p14="http://schemas.microsoft.com/office/powerpoint/2010/main" val="1409737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0090B4-A975-A5D6-81EE-7F0720B5CFFC}"/>
              </a:ext>
            </a:extLst>
          </p:cNvPr>
          <p:cNvSpPr>
            <a:spLocks noGrp="1"/>
          </p:cNvSpPr>
          <p:nvPr>
            <p:ph type="title"/>
          </p:nvPr>
        </p:nvSpPr>
        <p:spPr>
          <a:xfrm>
            <a:off x="6803409" y="762001"/>
            <a:ext cx="4156512" cy="1708244"/>
          </a:xfrm>
        </p:spPr>
        <p:txBody>
          <a:bodyPr anchor="ctr">
            <a:normAutofit/>
          </a:bodyPr>
          <a:lstStyle/>
          <a:p>
            <a:r>
              <a:rPr lang="en-GB" sz="3700" b="1"/>
              <a:t>Session Review – Air and Train Travel Compensation</a:t>
            </a:r>
          </a:p>
        </p:txBody>
      </p:sp>
      <p:pic>
        <p:nvPicPr>
          <p:cNvPr id="4" name="Picture 3">
            <a:extLst>
              <a:ext uri="{FF2B5EF4-FFF2-40B4-BE49-F238E27FC236}">
                <a16:creationId xmlns:a16="http://schemas.microsoft.com/office/drawing/2014/main" id="{6F401CB0-E666-E63B-8100-F905D273D107}"/>
              </a:ext>
            </a:extLst>
          </p:cNvPr>
          <p:cNvPicPr>
            <a:picLocks noChangeAspect="1"/>
          </p:cNvPicPr>
          <p:nvPr/>
        </p:nvPicPr>
        <p:blipFill rotWithShape="1">
          <a:blip r:embed="rId2"/>
          <a:srcRect t="1332" b="14293"/>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8F7E9ABC-8C87-7344-084E-F9CBEFD68B8B}"/>
              </a:ext>
            </a:extLst>
          </p:cNvPr>
          <p:cNvSpPr>
            <a:spLocks noGrp="1"/>
          </p:cNvSpPr>
          <p:nvPr>
            <p:ph idx="1"/>
          </p:nvPr>
        </p:nvSpPr>
        <p:spPr>
          <a:xfrm>
            <a:off x="6803409" y="2470245"/>
            <a:ext cx="4156512" cy="3769835"/>
          </a:xfrm>
        </p:spPr>
        <p:txBody>
          <a:bodyPr anchor="ctr">
            <a:normAutofit/>
          </a:bodyPr>
          <a:lstStyle/>
          <a:p>
            <a:r>
              <a:rPr lang="en-GB" sz="2000"/>
              <a:t>Guidelines</a:t>
            </a:r>
          </a:p>
          <a:p>
            <a:r>
              <a:rPr lang="en-GB" sz="2000"/>
              <a:t>Liability</a:t>
            </a:r>
          </a:p>
          <a:p>
            <a:r>
              <a:rPr lang="en-GB" sz="2000"/>
              <a:t>Entitlements</a:t>
            </a:r>
          </a:p>
          <a:p>
            <a:r>
              <a:rPr lang="en-GB" sz="2000"/>
              <a:t>Compensation</a:t>
            </a:r>
          </a:p>
          <a:p>
            <a:r>
              <a:rPr lang="en-GB" sz="2000"/>
              <a:t>Practice</a:t>
            </a:r>
          </a:p>
          <a:p>
            <a:r>
              <a:rPr lang="en-GB" sz="2000"/>
              <a:t>Issues</a:t>
            </a:r>
          </a:p>
        </p:txBody>
      </p:sp>
    </p:spTree>
    <p:extLst>
      <p:ext uri="{BB962C8B-B14F-4D97-AF65-F5344CB8AC3E}">
        <p14:creationId xmlns:p14="http://schemas.microsoft.com/office/powerpoint/2010/main" val="36739772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1241</Words>
  <Application>Microsoft Office PowerPoint</Application>
  <PresentationFormat>Widescreen</PresentationFormat>
  <Paragraphs>128</Paragraphs>
  <Slides>17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inherit</vt:lpstr>
      <vt:lpstr>inter_medium</vt:lpstr>
      <vt:lpstr>inter_regular</vt:lpstr>
      <vt:lpstr>open_sans_bold</vt:lpstr>
      <vt:lpstr>Arial</vt:lpstr>
      <vt:lpstr>Calibri</vt:lpstr>
      <vt:lpstr>Calibri Light</vt:lpstr>
      <vt:lpstr>Roboto</vt:lpstr>
      <vt:lpstr>Office Theme</vt:lpstr>
      <vt:lpstr>PowerPoint Presentation</vt:lpstr>
      <vt:lpstr> Today’s Session</vt:lpstr>
      <vt:lpstr>                Flight Compensation   Does UK Law apply to your Flight?</vt:lpstr>
      <vt:lpstr>Flight Compensation </vt:lpstr>
      <vt:lpstr>Entitlements</vt:lpstr>
      <vt:lpstr>How it works in Practice</vt:lpstr>
      <vt:lpstr>Compensation Criteria</vt:lpstr>
      <vt:lpstr>Compensation </vt:lpstr>
      <vt:lpstr>Re-Arranging Your Flight</vt:lpstr>
      <vt:lpstr>                       Refunds</vt:lpstr>
      <vt:lpstr>Getting to your Destination</vt:lpstr>
      <vt:lpstr> Making your own arrangements…….</vt:lpstr>
      <vt:lpstr>Train Travel</vt:lpstr>
      <vt:lpstr> Compensation Guidance</vt:lpstr>
      <vt:lpstr>GWR Delay Repay!</vt:lpstr>
      <vt:lpstr>Transport for Wales – Delay Repay!</vt:lpstr>
      <vt:lpstr>Session Review – Air and Train Travel Compensation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7</cp:revision>
  <dcterms:created xsi:type="dcterms:W3CDTF">2023-09-15T09:31:09Z</dcterms:created>
  <dcterms:modified xsi:type="dcterms:W3CDTF">2024-03-04T17:06:45Z</dcterms:modified>
</cp:coreProperties>
</file>