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2" r:id="rId4"/>
    <p:sldId id="263" r:id="rId5"/>
    <p:sldId id="258" r:id="rId6"/>
    <p:sldId id="259" r:id="rId7"/>
    <p:sldId id="260"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2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7B792A-B683-488A-8383-BDAC87CFE0CF}" type="datetimeFigureOut">
              <a:rPr lang="en-GB" smtClean="0"/>
              <a:t>02/07/2025</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2113295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B792A-B683-488A-8383-BDAC87CFE0CF}"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4034678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7B792A-B683-488A-8383-BDAC87CFE0CF}"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1643160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7B792A-B683-488A-8383-BDAC87CFE0CF}"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527548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7B792A-B683-488A-8383-BDAC87CFE0CF}" type="datetimeFigureOut">
              <a:rPr lang="en-GB" smtClean="0"/>
              <a:t>02/07/2025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3516835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7B792A-B683-488A-8383-BDAC87CFE0CF}" type="datetimeFigureOut">
              <a:rPr lang="en-GB" smtClean="0"/>
              <a:t>02/07/2025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683975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B792A-B683-488A-8383-BDAC87CFE0CF}" type="datetimeFigureOut">
              <a:rPr lang="en-GB" smtClean="0"/>
              <a:t>02/07/2025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1287843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7B792A-B683-488A-8383-BDAC87CFE0CF}" type="datetimeFigureOut">
              <a:rPr lang="en-GB" smtClean="0"/>
              <a:t>02/07/2025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2608303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C7B792A-B683-488A-8383-BDAC87CFE0CF}" type="datetimeFigureOut">
              <a:rPr lang="en-GB" smtClean="0"/>
              <a:t>02/07/2025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1681907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B792A-B683-488A-8383-BDAC87CFE0CF}"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1140212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B792A-B683-488A-8383-BDAC87CFE0CF}" type="datetimeFigureOut">
              <a:rPr lang="en-GB" smtClean="0"/>
              <a:t>02/07/2025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DAFA6-A1C6-4BD2-B245-1A0E67234289}" type="slidenum">
              <a:rPr lang="en-GB" smtClean="0"/>
              <a:t>‹#›</a:t>
            </a:fld>
            <a:endParaRPr lang="en-GB"/>
          </a:p>
        </p:txBody>
      </p:sp>
    </p:spTree>
    <p:extLst>
      <p:ext uri="{BB962C8B-B14F-4D97-AF65-F5344CB8AC3E}">
        <p14:creationId xmlns:p14="http://schemas.microsoft.com/office/powerpoint/2010/main" val="4180676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C7B792A-B683-488A-8383-BDAC87CFE0CF}" type="datetimeFigureOut">
              <a:rPr lang="en-GB" smtClean="0"/>
              <a:t>02/07/2025</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B4DAFA6-A1C6-4BD2-B245-1A0E67234289}"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407269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8A291-5AD4-4867-E729-82791ABE53CA}"/>
              </a:ext>
            </a:extLst>
          </p:cNvPr>
          <p:cNvSpPr>
            <a:spLocks noGrp="1"/>
          </p:cNvSpPr>
          <p:nvPr>
            <p:ph type="ctrTitle"/>
          </p:nvPr>
        </p:nvSpPr>
        <p:spPr>
          <a:xfrm>
            <a:off x="1524000" y="854904"/>
            <a:ext cx="9144000" cy="2387600"/>
          </a:xfrm>
        </p:spPr>
        <p:txBody>
          <a:bodyPr>
            <a:normAutofit fontScale="90000"/>
          </a:bodyPr>
          <a:lstStyle/>
          <a:p>
            <a:br>
              <a:rPr lang="en-US" b="1" dirty="0"/>
            </a:br>
            <a:br>
              <a:rPr lang="en-US" b="1" dirty="0"/>
            </a:br>
            <a:r>
              <a:rPr lang="en-US" b="1" dirty="0"/>
              <a:t>The Buddhist Meditation Practice Metta Bhavana</a:t>
            </a:r>
            <a:endParaRPr lang="en-GB" b="1" dirty="0"/>
          </a:p>
        </p:txBody>
      </p:sp>
      <p:sp>
        <p:nvSpPr>
          <p:cNvPr id="3" name="Subtitle 2">
            <a:extLst>
              <a:ext uri="{FF2B5EF4-FFF2-40B4-BE49-F238E27FC236}">
                <a16:creationId xmlns:a16="http://schemas.microsoft.com/office/drawing/2014/main" id="{FA90F04C-B141-985C-DF0A-D17DA00293E1}"/>
              </a:ext>
            </a:extLst>
          </p:cNvPr>
          <p:cNvSpPr>
            <a:spLocks noGrp="1"/>
          </p:cNvSpPr>
          <p:nvPr>
            <p:ph type="subTitle" idx="1"/>
          </p:nvPr>
        </p:nvSpPr>
        <p:spPr>
          <a:xfrm>
            <a:off x="-558888" y="3530496"/>
            <a:ext cx="9144000" cy="1655762"/>
          </a:xfrm>
        </p:spPr>
        <p:txBody>
          <a:bodyPr/>
          <a:lstStyle/>
          <a:p>
            <a:r>
              <a:rPr lang="en-US" dirty="0"/>
              <a:t>-By Becky Phillips </a:t>
            </a:r>
          </a:p>
          <a:p>
            <a:r>
              <a:rPr lang="en-US" dirty="0"/>
              <a:t>Student number 2319311</a:t>
            </a:r>
            <a:endParaRPr lang="en-GB" dirty="0"/>
          </a:p>
        </p:txBody>
      </p:sp>
      <p:pic>
        <p:nvPicPr>
          <p:cNvPr id="5" name="Picture 4">
            <a:extLst>
              <a:ext uri="{FF2B5EF4-FFF2-40B4-BE49-F238E27FC236}">
                <a16:creationId xmlns:a16="http://schemas.microsoft.com/office/drawing/2014/main" id="{0440F97B-BB10-CFE9-7751-AF7B9B97E07B}"/>
              </a:ext>
            </a:extLst>
          </p:cNvPr>
          <p:cNvPicPr>
            <a:picLocks noChangeAspect="1"/>
          </p:cNvPicPr>
          <p:nvPr/>
        </p:nvPicPr>
        <p:blipFill>
          <a:blip r:embed="rId2"/>
          <a:stretch>
            <a:fillRect/>
          </a:stretch>
        </p:blipFill>
        <p:spPr>
          <a:xfrm>
            <a:off x="6096000" y="3242504"/>
            <a:ext cx="5255691" cy="3159535"/>
          </a:xfrm>
          <a:prstGeom prst="rect">
            <a:avLst/>
          </a:prstGeom>
        </p:spPr>
      </p:pic>
    </p:spTree>
    <p:extLst>
      <p:ext uri="{BB962C8B-B14F-4D97-AF65-F5344CB8AC3E}">
        <p14:creationId xmlns:p14="http://schemas.microsoft.com/office/powerpoint/2010/main" val="3542187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114DA-412B-93B1-09F5-D919579ADFBE}"/>
              </a:ext>
            </a:extLst>
          </p:cNvPr>
          <p:cNvSpPr>
            <a:spLocks noGrp="1"/>
          </p:cNvSpPr>
          <p:nvPr>
            <p:ph type="title"/>
          </p:nvPr>
        </p:nvSpPr>
        <p:spPr/>
        <p:txBody>
          <a:bodyPr/>
          <a:lstStyle/>
          <a:p>
            <a:r>
              <a:rPr lang="en-US" b="1" dirty="0"/>
              <a:t>Theory -Loving-kindness </a:t>
            </a:r>
            <a:endParaRPr lang="en-GB" b="1" dirty="0"/>
          </a:p>
        </p:txBody>
      </p:sp>
      <p:pic>
        <p:nvPicPr>
          <p:cNvPr id="7" name="Picture 6">
            <a:extLst>
              <a:ext uri="{FF2B5EF4-FFF2-40B4-BE49-F238E27FC236}">
                <a16:creationId xmlns:a16="http://schemas.microsoft.com/office/drawing/2014/main" id="{DE3D9AA8-4DF8-1A0A-9697-15207585D314}"/>
              </a:ext>
            </a:extLst>
          </p:cNvPr>
          <p:cNvPicPr>
            <a:picLocks noChangeAspect="1"/>
          </p:cNvPicPr>
          <p:nvPr/>
        </p:nvPicPr>
        <p:blipFill>
          <a:blip r:embed="rId2"/>
          <a:stretch>
            <a:fillRect/>
          </a:stretch>
        </p:blipFill>
        <p:spPr>
          <a:xfrm>
            <a:off x="6313359" y="1669088"/>
            <a:ext cx="5435879" cy="3587934"/>
          </a:xfrm>
          <a:prstGeom prst="rect">
            <a:avLst/>
          </a:prstGeom>
        </p:spPr>
      </p:pic>
      <p:sp>
        <p:nvSpPr>
          <p:cNvPr id="6" name="Content Placeholder 2">
            <a:extLst>
              <a:ext uri="{FF2B5EF4-FFF2-40B4-BE49-F238E27FC236}">
                <a16:creationId xmlns:a16="http://schemas.microsoft.com/office/drawing/2014/main" id="{39145262-C19A-BED0-7FC2-9DCF548BB05E}"/>
              </a:ext>
            </a:extLst>
          </p:cNvPr>
          <p:cNvSpPr txBox="1">
            <a:spLocks/>
          </p:cNvSpPr>
          <p:nvPr/>
        </p:nvSpPr>
        <p:spPr>
          <a:xfrm>
            <a:off x="440389" y="1703693"/>
            <a:ext cx="929121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t>Theory through mediation practice you will increase you’re sense of love and kindness for all sentient beings</a:t>
            </a:r>
          </a:p>
          <a:p>
            <a:r>
              <a:rPr lang="en-US" dirty="0"/>
              <a:t>Metta means benevolence, love and kindness</a:t>
            </a:r>
          </a:p>
          <a:p>
            <a:r>
              <a:rPr lang="en-GB" dirty="0"/>
              <a:t>Bhavana means to cultivate and develop   </a:t>
            </a:r>
            <a:r>
              <a:rPr lang="en-US" dirty="0"/>
              <a:t> </a:t>
            </a:r>
          </a:p>
          <a:p>
            <a:endParaRPr lang="en-GB" dirty="0"/>
          </a:p>
        </p:txBody>
      </p:sp>
    </p:spTree>
    <p:extLst>
      <p:ext uri="{BB962C8B-B14F-4D97-AF65-F5344CB8AC3E}">
        <p14:creationId xmlns:p14="http://schemas.microsoft.com/office/powerpoint/2010/main" val="3832769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22CFBA8-6E00-0541-6C49-94A09CFA58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1250" y="625281"/>
            <a:ext cx="3787759" cy="5607437"/>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16D343EC-9C2C-737A-8843-0A0EC39F5633}"/>
              </a:ext>
            </a:extLst>
          </p:cNvPr>
          <p:cNvSpPr txBox="1">
            <a:spLocks/>
          </p:cNvSpPr>
          <p:nvPr/>
        </p:nvSpPr>
        <p:spPr>
          <a:xfrm>
            <a:off x="460981" y="121722"/>
            <a:ext cx="5635020" cy="1820977"/>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t>The mediation practice origins in traditional scripture:</a:t>
            </a:r>
          </a:p>
          <a:p>
            <a:r>
              <a:rPr lang="en-US" b="1" dirty="0"/>
              <a:t> </a:t>
            </a:r>
            <a:endParaRPr lang="en-GB" b="1" dirty="0"/>
          </a:p>
        </p:txBody>
      </p:sp>
      <p:sp>
        <p:nvSpPr>
          <p:cNvPr id="10" name="TextBox 9">
            <a:extLst>
              <a:ext uri="{FF2B5EF4-FFF2-40B4-BE49-F238E27FC236}">
                <a16:creationId xmlns:a16="http://schemas.microsoft.com/office/drawing/2014/main" id="{FF17C98C-3AE8-61FF-B103-A896AE8D2314}"/>
              </a:ext>
            </a:extLst>
          </p:cNvPr>
          <p:cNvSpPr txBox="1"/>
          <p:nvPr/>
        </p:nvSpPr>
        <p:spPr>
          <a:xfrm>
            <a:off x="549328" y="1504030"/>
            <a:ext cx="3472542" cy="3693319"/>
          </a:xfrm>
          <a:prstGeom prst="rect">
            <a:avLst/>
          </a:prstGeom>
          <a:noFill/>
        </p:spPr>
        <p:txBody>
          <a:bodyPr wrap="square" rtlCol="0">
            <a:spAutoFit/>
          </a:bodyPr>
          <a:lstStyle/>
          <a:p>
            <a:r>
              <a:rPr lang="en-US" dirty="0"/>
              <a:t>"</a:t>
            </a:r>
            <a:r>
              <a:rPr lang="en-US" dirty="0" err="1"/>
              <a:t>Karaniya</a:t>
            </a:r>
            <a:r>
              <a:rPr lang="en-US" dirty="0"/>
              <a:t> Metta Sutta: The Buddha's Words on Loving-Kindness" (Sn 1.8) </a:t>
            </a:r>
          </a:p>
          <a:p>
            <a:endParaRPr lang="en-US" dirty="0"/>
          </a:p>
          <a:p>
            <a:r>
              <a:rPr lang="en-US" dirty="0"/>
              <a:t>From the “</a:t>
            </a:r>
            <a:r>
              <a:rPr lang="en-GB" dirty="0"/>
              <a:t>Sutta </a:t>
            </a:r>
            <a:r>
              <a:rPr lang="en-GB" dirty="0" err="1"/>
              <a:t>Nipata</a:t>
            </a:r>
            <a:r>
              <a:rPr lang="en-GB" dirty="0"/>
              <a:t>” </a:t>
            </a:r>
            <a:r>
              <a:rPr lang="en-US" dirty="0"/>
              <a:t>("The Sutta Collection")</a:t>
            </a:r>
          </a:p>
          <a:p>
            <a:endParaRPr lang="en-US" dirty="0"/>
          </a:p>
          <a:p>
            <a:r>
              <a:rPr lang="en-US" dirty="0"/>
              <a:t>It is the  fifth book of the </a:t>
            </a:r>
            <a:r>
              <a:rPr lang="en-US" dirty="0" err="1"/>
              <a:t>Khuddaka</a:t>
            </a:r>
            <a:r>
              <a:rPr lang="en-US" dirty="0"/>
              <a:t> Nikaya which is pard of the sacred scriptures of Theravada Buddhism and the teaching of Buddha </a:t>
            </a:r>
            <a:r>
              <a:rPr lang="en-GB" b="1" dirty="0"/>
              <a:t>(Siddhartha Gautama) </a:t>
            </a:r>
            <a:r>
              <a:rPr lang="en-GB" dirty="0"/>
              <a:t>and the path to peace and enlightenment   </a:t>
            </a:r>
          </a:p>
        </p:txBody>
      </p:sp>
      <p:sp>
        <p:nvSpPr>
          <p:cNvPr id="11" name="TextBox 10">
            <a:extLst>
              <a:ext uri="{FF2B5EF4-FFF2-40B4-BE49-F238E27FC236}">
                <a16:creationId xmlns:a16="http://schemas.microsoft.com/office/drawing/2014/main" id="{289779E7-E9AD-788E-BBB1-AF14C124B001}"/>
              </a:ext>
            </a:extLst>
          </p:cNvPr>
          <p:cNvSpPr txBox="1"/>
          <p:nvPr/>
        </p:nvSpPr>
        <p:spPr>
          <a:xfrm>
            <a:off x="9639009" y="736119"/>
            <a:ext cx="2181726" cy="923330"/>
          </a:xfrm>
          <a:prstGeom prst="rect">
            <a:avLst/>
          </a:prstGeom>
          <a:noFill/>
        </p:spPr>
        <p:txBody>
          <a:bodyPr wrap="square" rtlCol="0">
            <a:spAutoFit/>
          </a:bodyPr>
          <a:lstStyle/>
          <a:p>
            <a:r>
              <a:rPr lang="en-US" b="1" dirty="0"/>
              <a:t>Art “Mother”</a:t>
            </a:r>
            <a:br>
              <a:rPr lang="en-US" dirty="0"/>
            </a:br>
            <a:r>
              <a:rPr lang="en-US" dirty="0"/>
              <a:t>Mukti Singh Thapa, 2014</a:t>
            </a:r>
            <a:endParaRPr lang="en-GB" dirty="0"/>
          </a:p>
        </p:txBody>
      </p:sp>
    </p:spTree>
    <p:extLst>
      <p:ext uri="{BB962C8B-B14F-4D97-AF65-F5344CB8AC3E}">
        <p14:creationId xmlns:p14="http://schemas.microsoft.com/office/powerpoint/2010/main" val="3594043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5E96D-AA93-E9D4-783F-DD45CC163B0F}"/>
              </a:ext>
            </a:extLst>
          </p:cNvPr>
          <p:cNvSpPr>
            <a:spLocks noGrp="1"/>
          </p:cNvSpPr>
          <p:nvPr>
            <p:ph type="title"/>
          </p:nvPr>
        </p:nvSpPr>
        <p:spPr/>
        <p:txBody>
          <a:bodyPr/>
          <a:lstStyle/>
          <a:p>
            <a:r>
              <a:rPr lang="en-US" dirty="0" err="1"/>
              <a:t>Karanyya</a:t>
            </a:r>
            <a:r>
              <a:rPr lang="en-US" dirty="0"/>
              <a:t> Metta Sutta</a:t>
            </a:r>
            <a:endParaRPr lang="en-GB" dirty="0"/>
          </a:p>
        </p:txBody>
      </p:sp>
      <p:sp>
        <p:nvSpPr>
          <p:cNvPr id="3" name="Content Placeholder 2">
            <a:extLst>
              <a:ext uri="{FF2B5EF4-FFF2-40B4-BE49-F238E27FC236}">
                <a16:creationId xmlns:a16="http://schemas.microsoft.com/office/drawing/2014/main" id="{57617B99-F741-F9C1-F2D6-8565066AA98D}"/>
              </a:ext>
            </a:extLst>
          </p:cNvPr>
          <p:cNvSpPr>
            <a:spLocks noGrp="1"/>
          </p:cNvSpPr>
          <p:nvPr>
            <p:ph idx="1"/>
          </p:nvPr>
        </p:nvSpPr>
        <p:spPr>
          <a:xfrm>
            <a:off x="1451579" y="2015732"/>
            <a:ext cx="9396093" cy="4037749"/>
          </a:xfrm>
        </p:spPr>
        <p:txBody>
          <a:bodyPr>
            <a:normAutofit fontScale="85000" lnSpcReduction="20000"/>
          </a:bodyPr>
          <a:lstStyle/>
          <a:p>
            <a:pPr marL="0" indent="0">
              <a:buNone/>
            </a:pPr>
            <a:r>
              <a:rPr lang="en-US" dirty="0">
                <a:latin typeface="Dubai Medium" panose="020B0603030403030204" pitchFamily="34" charset="-78"/>
                <a:cs typeface="Dubai Medium" panose="020B0603030403030204" pitchFamily="34" charset="-78"/>
              </a:rPr>
              <a:t>“This is what should be done By one who is skilled in goodness, And who knows the path of peace: Let them be able and upright, Straightforward and gentle in speech, Humble and not conceited, Contented and easily satisfied, Unburdened with duties and frugal in their ways. Peaceful and calm and wise and skillful, Not proud or demanding in nature. Let them not do the slightest thing That the wise would later reprove. Wishing: In gladness and in safety, May all beings be at ease. Whatever living beings there may be; Whether they are weak or strong, omitting none, The great or the mighty, medium, short or small, The seen and the unseen, Those living near and far away, Those born and to-be-born — May all beings be at ease! Let none deceive another, Or despise any being in any state. Let none through anger or ill-will Wish harm upon another. Even as a mother protects with her life Her child, her only child, So with a boundless heart Should one cherish all living beings; Radiating kindness over the entire world: Spreading upwards to the skies, And downwards to the depths; Outwards and unbounded, Freed from hatred and ill-will. Whether standing or walking, seated or lying down Free from drowsiness, One should sustain this recollection. This is said to be the sublime abiding. By not holding to fixed views, The pure-hearted one, having clarity of vision, Being freed from all sense desires, Is not born again into this world.” -</a:t>
            </a:r>
            <a:r>
              <a:rPr lang="en-GB" i="1" dirty="0" err="1"/>
              <a:t>Karaniya</a:t>
            </a:r>
            <a:r>
              <a:rPr lang="en-GB" i="1" dirty="0"/>
              <a:t> Metta Sutta (Sn 1.8 </a:t>
            </a:r>
            <a:r>
              <a:rPr lang="en-GB" dirty="0"/>
              <a:t>(Sangha, 2013)</a:t>
            </a:r>
          </a:p>
          <a:p>
            <a:pPr marL="0" indent="0">
              <a:buNone/>
            </a:pPr>
            <a:endParaRPr lang="en-GB" dirty="0">
              <a:latin typeface="Dubai Medium" panose="020B0603030403030204" pitchFamily="34" charset="-78"/>
              <a:cs typeface="Dubai Medium" panose="020B0603030403030204" pitchFamily="34" charset="-78"/>
            </a:endParaRPr>
          </a:p>
        </p:txBody>
      </p:sp>
    </p:spTree>
    <p:extLst>
      <p:ext uri="{BB962C8B-B14F-4D97-AF65-F5344CB8AC3E}">
        <p14:creationId xmlns:p14="http://schemas.microsoft.com/office/powerpoint/2010/main" val="2352177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F6577-A146-FF19-0209-075EE9D48F4C}"/>
              </a:ext>
            </a:extLst>
          </p:cNvPr>
          <p:cNvSpPr>
            <a:spLocks noGrp="1"/>
          </p:cNvSpPr>
          <p:nvPr>
            <p:ph type="title"/>
          </p:nvPr>
        </p:nvSpPr>
        <p:spPr>
          <a:xfrm>
            <a:off x="-419045" y="377678"/>
            <a:ext cx="9291215" cy="1049235"/>
          </a:xfrm>
        </p:spPr>
        <p:txBody>
          <a:bodyPr/>
          <a:lstStyle/>
          <a:p>
            <a:r>
              <a:rPr lang="en-US" b="1" dirty="0"/>
              <a:t>Method </a:t>
            </a:r>
            <a:endParaRPr lang="en-GB" b="1" dirty="0"/>
          </a:p>
        </p:txBody>
      </p:sp>
      <p:sp>
        <p:nvSpPr>
          <p:cNvPr id="3" name="Content Placeholder 2">
            <a:extLst>
              <a:ext uri="{FF2B5EF4-FFF2-40B4-BE49-F238E27FC236}">
                <a16:creationId xmlns:a16="http://schemas.microsoft.com/office/drawing/2014/main" id="{4975C2A3-C4E9-374F-4149-06620A8AE168}"/>
              </a:ext>
            </a:extLst>
          </p:cNvPr>
          <p:cNvSpPr>
            <a:spLocks noGrp="1"/>
          </p:cNvSpPr>
          <p:nvPr>
            <p:ph idx="1"/>
          </p:nvPr>
        </p:nvSpPr>
        <p:spPr>
          <a:xfrm>
            <a:off x="286595" y="1140561"/>
            <a:ext cx="9709112" cy="3876651"/>
          </a:xfrm>
        </p:spPr>
        <p:txBody>
          <a:bodyPr/>
          <a:lstStyle/>
          <a:p>
            <a:r>
              <a:rPr lang="en-GB" dirty="0"/>
              <a:t>Stage 1. Develop love and kindness for oneself</a:t>
            </a:r>
          </a:p>
          <a:p>
            <a:r>
              <a:rPr lang="en-GB" dirty="0"/>
              <a:t>Stage 2.  Develop love and kindness for somebody you are close to</a:t>
            </a:r>
          </a:p>
          <a:p>
            <a:r>
              <a:rPr lang="en-GB" dirty="0"/>
              <a:t>Stage 3. Develop love and kindness to somebody you are neutral with</a:t>
            </a:r>
          </a:p>
          <a:p>
            <a:r>
              <a:rPr lang="en-GB" dirty="0"/>
              <a:t>Stage. 4  Develop love and kindness to a hostile (for example a person you are in conflict with)</a:t>
            </a:r>
          </a:p>
          <a:p>
            <a:r>
              <a:rPr lang="en-GB" dirty="0"/>
              <a:t>Stage 5. Let the barriers break and absorb love and kindness</a:t>
            </a:r>
          </a:p>
          <a:p>
            <a:r>
              <a:rPr lang="en-GB" dirty="0"/>
              <a:t>Stage 6. Extend love and kindness to all beings</a:t>
            </a:r>
          </a:p>
          <a:p>
            <a:endParaRPr lang="en-GB" dirty="0"/>
          </a:p>
        </p:txBody>
      </p:sp>
      <p:sp>
        <p:nvSpPr>
          <p:cNvPr id="4" name="AutoShape 2" descr="A Buddhist monk in orange robes meditating by a still pond, reflecting the serenity taught in the Metta Sutta">
            <a:extLst>
              <a:ext uri="{FF2B5EF4-FFF2-40B4-BE49-F238E27FC236}">
                <a16:creationId xmlns:a16="http://schemas.microsoft.com/office/drawing/2014/main" id="{A608AF42-B9F8-CDA7-C05D-C32A1FB3758B}"/>
              </a:ext>
            </a:extLst>
          </p:cNvPr>
          <p:cNvSpPr>
            <a:spLocks noChangeAspect="1" noChangeArrowheads="1"/>
          </p:cNvSpPr>
          <p:nvPr/>
        </p:nvSpPr>
        <p:spPr bwMode="auto">
          <a:xfrm>
            <a:off x="5943599" y="587829"/>
            <a:ext cx="2993571" cy="299357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FA572C12-D383-8E66-7F4F-364EE15884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6486" y="3871703"/>
            <a:ext cx="5188919" cy="2908075"/>
          </a:xfrm>
          <a:prstGeom prst="rect">
            <a:avLst/>
          </a:prstGeom>
        </p:spPr>
      </p:pic>
    </p:spTree>
    <p:extLst>
      <p:ext uri="{BB962C8B-B14F-4D97-AF65-F5344CB8AC3E}">
        <p14:creationId xmlns:p14="http://schemas.microsoft.com/office/powerpoint/2010/main" val="3975220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BAB11-853D-BF69-8492-759F30AD6E2A}"/>
              </a:ext>
            </a:extLst>
          </p:cNvPr>
          <p:cNvSpPr>
            <a:spLocks noGrp="1"/>
          </p:cNvSpPr>
          <p:nvPr>
            <p:ph type="title"/>
          </p:nvPr>
        </p:nvSpPr>
        <p:spPr/>
        <p:txBody>
          <a:bodyPr/>
          <a:lstStyle/>
          <a:p>
            <a:r>
              <a:rPr lang="en-US" b="1" dirty="0"/>
              <a:t>Practical Aspects </a:t>
            </a:r>
            <a:endParaRPr lang="en-GB" b="1" dirty="0"/>
          </a:p>
        </p:txBody>
      </p:sp>
      <p:sp>
        <p:nvSpPr>
          <p:cNvPr id="3" name="Content Placeholder 2">
            <a:extLst>
              <a:ext uri="{FF2B5EF4-FFF2-40B4-BE49-F238E27FC236}">
                <a16:creationId xmlns:a16="http://schemas.microsoft.com/office/drawing/2014/main" id="{31FF78AB-99AB-64A5-F863-BDF58CBD20F5}"/>
              </a:ext>
            </a:extLst>
          </p:cNvPr>
          <p:cNvSpPr>
            <a:spLocks noGrp="1"/>
          </p:cNvSpPr>
          <p:nvPr>
            <p:ph idx="1"/>
          </p:nvPr>
        </p:nvSpPr>
        <p:spPr>
          <a:xfrm>
            <a:off x="682907" y="1562582"/>
            <a:ext cx="10059888" cy="3903763"/>
          </a:xfrm>
        </p:spPr>
        <p:txBody>
          <a:bodyPr>
            <a:normAutofit fontScale="85000" lnSpcReduction="10000"/>
          </a:bodyPr>
          <a:lstStyle/>
          <a:p>
            <a:r>
              <a:rPr lang="en-US" dirty="0"/>
              <a:t>How often should one meditate ?</a:t>
            </a:r>
          </a:p>
          <a:p>
            <a:r>
              <a:rPr lang="en-US" dirty="0"/>
              <a:t>Should one focus on one stage at a time?</a:t>
            </a:r>
          </a:p>
          <a:p>
            <a:r>
              <a:rPr lang="en-US" dirty="0"/>
              <a:t>Should one practice this meditation in its original form or an updated/ interpreted form?</a:t>
            </a:r>
          </a:p>
          <a:p>
            <a:r>
              <a:rPr lang="en-US" dirty="0"/>
              <a:t>What are identified difficulties ?</a:t>
            </a:r>
          </a:p>
          <a:p>
            <a:r>
              <a:rPr lang="en-US" dirty="0"/>
              <a:t>What can one expect from practicing the loving-kindness meditation? </a:t>
            </a:r>
          </a:p>
          <a:p>
            <a:endParaRPr lang="en-US" dirty="0"/>
          </a:p>
          <a:p>
            <a:endParaRPr lang="en-US" dirty="0"/>
          </a:p>
          <a:p>
            <a:endParaRPr lang="en-US" dirty="0"/>
          </a:p>
          <a:p>
            <a:pPr marL="0" indent="0">
              <a:buNone/>
            </a:pPr>
            <a:r>
              <a:rPr lang="en-US" dirty="0"/>
              <a:t>  </a:t>
            </a:r>
          </a:p>
          <a:p>
            <a:endParaRPr lang="en-GB" dirty="0"/>
          </a:p>
        </p:txBody>
      </p:sp>
      <p:pic>
        <p:nvPicPr>
          <p:cNvPr id="5" name="Picture 4">
            <a:extLst>
              <a:ext uri="{FF2B5EF4-FFF2-40B4-BE49-F238E27FC236}">
                <a16:creationId xmlns:a16="http://schemas.microsoft.com/office/drawing/2014/main" id="{E963486B-91AE-F18D-B48A-FE9DFE6F44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1658" y="4005102"/>
            <a:ext cx="4604657" cy="2580632"/>
          </a:xfrm>
          <a:prstGeom prst="rect">
            <a:avLst/>
          </a:prstGeom>
        </p:spPr>
      </p:pic>
    </p:spTree>
    <p:extLst>
      <p:ext uri="{BB962C8B-B14F-4D97-AF65-F5344CB8AC3E}">
        <p14:creationId xmlns:p14="http://schemas.microsoft.com/office/powerpoint/2010/main" val="84885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663A-5BB8-CFE3-BAEC-E2E694B7DCF1}"/>
              </a:ext>
            </a:extLst>
          </p:cNvPr>
          <p:cNvSpPr>
            <a:spLocks noGrp="1"/>
          </p:cNvSpPr>
          <p:nvPr>
            <p:ph type="title"/>
          </p:nvPr>
        </p:nvSpPr>
        <p:spPr/>
        <p:txBody>
          <a:bodyPr/>
          <a:lstStyle/>
          <a:p>
            <a:r>
              <a:rPr lang="en-US" b="1" dirty="0"/>
              <a:t>Personal Reflections </a:t>
            </a:r>
            <a:endParaRPr lang="en-GB" b="1" dirty="0"/>
          </a:p>
        </p:txBody>
      </p:sp>
      <p:sp>
        <p:nvSpPr>
          <p:cNvPr id="3" name="Content Placeholder 2">
            <a:extLst>
              <a:ext uri="{FF2B5EF4-FFF2-40B4-BE49-F238E27FC236}">
                <a16:creationId xmlns:a16="http://schemas.microsoft.com/office/drawing/2014/main" id="{BFE89EA3-9712-57DB-FD9B-FF1DBE85257C}"/>
              </a:ext>
            </a:extLst>
          </p:cNvPr>
          <p:cNvSpPr>
            <a:spLocks noGrp="1"/>
          </p:cNvSpPr>
          <p:nvPr>
            <p:ph idx="1"/>
          </p:nvPr>
        </p:nvSpPr>
        <p:spPr>
          <a:xfrm>
            <a:off x="798653" y="1770928"/>
            <a:ext cx="9944141" cy="3695418"/>
          </a:xfrm>
        </p:spPr>
        <p:txBody>
          <a:bodyPr/>
          <a:lstStyle/>
          <a:p>
            <a:r>
              <a:rPr lang="en-US" dirty="0"/>
              <a:t>Happiness </a:t>
            </a:r>
          </a:p>
          <a:p>
            <a:r>
              <a:rPr lang="en-US" dirty="0"/>
              <a:t>Healing</a:t>
            </a:r>
          </a:p>
          <a:p>
            <a:r>
              <a:rPr lang="en-US" dirty="0"/>
              <a:t>Empathy with suffering </a:t>
            </a:r>
          </a:p>
          <a:p>
            <a:r>
              <a:rPr lang="en-US" dirty="0"/>
              <a:t>Future and final thoughts</a:t>
            </a:r>
            <a:endParaRPr lang="en-GB" dirty="0"/>
          </a:p>
        </p:txBody>
      </p:sp>
      <p:pic>
        <p:nvPicPr>
          <p:cNvPr id="5" name="Picture 4">
            <a:extLst>
              <a:ext uri="{FF2B5EF4-FFF2-40B4-BE49-F238E27FC236}">
                <a16:creationId xmlns:a16="http://schemas.microsoft.com/office/drawing/2014/main" id="{DE61AFFC-D2FE-5CF5-7A70-4D7780AA7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5287" y="1770928"/>
            <a:ext cx="3198656" cy="4824640"/>
          </a:xfrm>
          <a:prstGeom prst="rect">
            <a:avLst/>
          </a:prstGeom>
        </p:spPr>
      </p:pic>
    </p:spTree>
    <p:extLst>
      <p:ext uri="{BB962C8B-B14F-4D97-AF65-F5344CB8AC3E}">
        <p14:creationId xmlns:p14="http://schemas.microsoft.com/office/powerpoint/2010/main" val="378311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76037-AB04-485A-053A-4F0DB406A0E9}"/>
              </a:ext>
            </a:extLst>
          </p:cNvPr>
          <p:cNvSpPr>
            <a:spLocks noGrp="1"/>
          </p:cNvSpPr>
          <p:nvPr>
            <p:ph type="title"/>
          </p:nvPr>
        </p:nvSpPr>
        <p:spPr/>
        <p:txBody>
          <a:bodyPr/>
          <a:lstStyle/>
          <a:p>
            <a:r>
              <a:rPr lang="en-US" b="1" dirty="0"/>
              <a:t>Bibliography</a:t>
            </a:r>
            <a:endParaRPr lang="en-GB" b="1" dirty="0"/>
          </a:p>
        </p:txBody>
      </p:sp>
      <p:sp>
        <p:nvSpPr>
          <p:cNvPr id="3" name="Content Placeholder 2">
            <a:extLst>
              <a:ext uri="{FF2B5EF4-FFF2-40B4-BE49-F238E27FC236}">
                <a16:creationId xmlns:a16="http://schemas.microsoft.com/office/drawing/2014/main" id="{A42E318D-1B74-1506-8675-EA9B6B122467}"/>
              </a:ext>
            </a:extLst>
          </p:cNvPr>
          <p:cNvSpPr>
            <a:spLocks noGrp="1"/>
          </p:cNvSpPr>
          <p:nvPr>
            <p:ph idx="1"/>
          </p:nvPr>
        </p:nvSpPr>
        <p:spPr>
          <a:xfrm>
            <a:off x="533400" y="1556657"/>
            <a:ext cx="10548257" cy="4343399"/>
          </a:xfrm>
        </p:spPr>
        <p:txBody>
          <a:bodyPr>
            <a:normAutofit fontScale="85000" lnSpcReduction="10000"/>
          </a:bodyPr>
          <a:lstStyle/>
          <a:p>
            <a:r>
              <a:rPr lang="en-GB" dirty="0"/>
              <a:t>Buddhaghosa, 2011. The Path of Purification: Visuddhimagga, Third, revised, online edition. ed. Buddhist Publication Society, Kandy, Sri Lanka.</a:t>
            </a:r>
          </a:p>
          <a:p>
            <a:r>
              <a:rPr lang="en-GB" dirty="0"/>
              <a:t>Eleftheriou-Smith, L.-M., 2017. Ancient casket “that could contain Buddha’s remains” discovered in China | The Independent | The Independent.</a:t>
            </a:r>
          </a:p>
          <a:p>
            <a:r>
              <a:rPr lang="en-GB" dirty="0"/>
              <a:t>Khan, N., 2025. Metta Sutta: Embracing Loving-Kindness in Daily Life. </a:t>
            </a:r>
            <a:r>
              <a:rPr lang="en-GB" dirty="0" err="1"/>
              <a:t>Mindvalley</a:t>
            </a:r>
            <a:r>
              <a:rPr lang="en-GB" dirty="0"/>
              <a:t> Pulse. URL https://blog.mindvalley.com/metta-sutta/ (accessed 7.2.25).</a:t>
            </a:r>
          </a:p>
          <a:p>
            <a:r>
              <a:rPr lang="en-GB" dirty="0"/>
              <a:t>Sangha, T.A. (Tran.), 2013. </a:t>
            </a:r>
            <a:r>
              <a:rPr lang="en-GB" dirty="0" err="1"/>
              <a:t>Karaniya</a:t>
            </a:r>
            <a:r>
              <a:rPr lang="en-GB" dirty="0"/>
              <a:t> Metta Sutta: The Buddha’s Words on Loving-Kindness (Sn 1.8).</a:t>
            </a:r>
          </a:p>
          <a:p>
            <a:r>
              <a:rPr lang="en-GB" dirty="0"/>
              <a:t>Thapa, M.S., 2014. Mother. AsianArt.com.</a:t>
            </a:r>
          </a:p>
          <a:p>
            <a:r>
              <a:rPr lang="en-GB" dirty="0"/>
              <a:t>The Four Mind Turning Reflections | Auckland Buddhist Centre [WWW Document], 2025. URL https://aucklandbuddhistcentre.org/news/the-four-mind-turning-reflections (accessed 7.2.25).</a:t>
            </a:r>
          </a:p>
          <a:p>
            <a:r>
              <a:rPr lang="en-GB" dirty="0"/>
              <a:t>Weldon, S., Campbell, S., 2014. Faith in Food: Changing the World One Meal at a Time. </a:t>
            </a:r>
            <a:r>
              <a:rPr lang="en-GB"/>
              <a:t>Bene Factum Publishing, London.</a:t>
            </a:r>
          </a:p>
          <a:p>
            <a:endParaRPr lang="en-GB" dirty="0"/>
          </a:p>
        </p:txBody>
      </p:sp>
    </p:spTree>
    <p:extLst>
      <p:ext uri="{BB962C8B-B14F-4D97-AF65-F5344CB8AC3E}">
        <p14:creationId xmlns:p14="http://schemas.microsoft.com/office/powerpoint/2010/main" val="297572528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1701</TotalTime>
  <Words>761</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Dubai Medium</vt:lpstr>
      <vt:lpstr>Rockwell</vt:lpstr>
      <vt:lpstr>Gallery</vt:lpstr>
      <vt:lpstr>  The Buddhist Meditation Practice Metta Bhavana</vt:lpstr>
      <vt:lpstr>Theory -Loving-kindness </vt:lpstr>
      <vt:lpstr>PowerPoint Presentation</vt:lpstr>
      <vt:lpstr>Karanyya Metta Sutta</vt:lpstr>
      <vt:lpstr>Method </vt:lpstr>
      <vt:lpstr>Practical Aspects </vt:lpstr>
      <vt:lpstr>Personal Reflections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Becky Zillips</dc:creator>
  <cp:lastModifiedBy>Becky Zillips</cp:lastModifiedBy>
  <cp:revision>11</cp:revision>
  <dcterms:created xsi:type="dcterms:W3CDTF">2025-06-11T14:10:40Z</dcterms:created>
  <dcterms:modified xsi:type="dcterms:W3CDTF">2025-07-02T15:46:14Z</dcterms:modified>
</cp:coreProperties>
</file>