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omments/modernComment_10C_5A20E842.xml" ContentType="application/vnd.ms-powerpoint.comments+xml"/>
  <Override PartName="/docMetadata/LabelInfo.xml" ContentType="application/vnd.ms-office.classificationlabels+xml"/>
  <Override PartName="/ppt/authors.xml" ContentType="application/vnd.ms-powerpoint.author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7" r:id="rId4"/>
  </p:sldMasterIdLst>
  <p:sldIdLst>
    <p:sldId id="256" r:id="rId5"/>
    <p:sldId id="261" r:id="rId6"/>
    <p:sldId id="262" r:id="rId7"/>
    <p:sldId id="264" r:id="rId8"/>
    <p:sldId id="265" r:id="rId9"/>
    <p:sldId id="266" r:id="rId10"/>
    <p:sldId id="267" r:id="rId11"/>
    <p:sldId id="268" r:id="rId12"/>
    <p:sldId id="269" r:id="rId13"/>
    <p:sldId id="27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B3AA8CF7-70C7-4F88-8E06-5720BEB337CE}">
          <p14:sldIdLst>
            <p14:sldId id="256"/>
            <p14:sldId id="261"/>
            <p14:sldId id="262"/>
            <p14:sldId id="264"/>
            <p14:sldId id="265"/>
            <p14:sldId id="266"/>
            <p14:sldId id="267"/>
            <p14:sldId id="268"/>
            <p14:sldId id="269"/>
            <p14:sldId id="270"/>
          </p14:sldIdLst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F6C0CAC3-AD0D-29A8-55EC-CBB7DF15FAA5}" name="Sergey Savko" initials="SS" userId="9c91035e9968860b" providerId="Windows Liv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F2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C83CD1-C4E0-9E96-3F0B-899C102C78EC}" v="887" dt="2026-08-08T06:13:12.758"/>
    <p1510:client id="{DD0D654A-5E4D-DCF2-391D-60B6E48A4E86}" v="4" dt="2026-08-08T02:54:36.6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>
      <p:cViewPr varScale="1">
        <p:scale>
          <a:sx n="127" d="100"/>
          <a:sy n="127" d="100"/>
        </p:scale>
        <p:origin x="202" y="7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omments/modernComment_10C_5A20E84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2ACB23A-2F07-4BCA-9B02-D6B5A0F59CFE}" authorId="{F6C0CAC3-AD0D-29A8-55EC-CBB7DF15FAA5}" created="2026-08-14T02:49:59.641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1512106050" sldId="268"/>
      <ac:spMk id="14" creationId="{30223DDD-97DA-DD6C-AF53-A52116835716}"/>
      <ac:txMk cp="0" len="83">
        <ac:context len="84" hash="2232840209"/>
      </ac:txMk>
    </ac:txMkLst>
    <p188:pos x="4282187" y="226939"/>
    <p188:txBody>
      <a:bodyPr/>
      <a:lstStyle/>
      <a:p>
        <a:r>
          <a:rPr lang="ru-RU"/>
          <a:t>Шрифт нужно поменять</a:t>
        </a:r>
      </a:p>
    </p188:txBody>
  </p188:cm>
</p188:cmLst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09CE9-F18C-5020-CF43-5960AFE654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40410"/>
            <a:ext cx="10813067" cy="78383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dirty="0">
                <a:solidFill>
                  <a:schemeClr val="tx2">
                    <a:alpha val="90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6B3AA5-F8D6-AB69-241F-6F8F1DD41E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" y="998185"/>
            <a:ext cx="10813067" cy="54150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569E8996-63F9-282F-EB89-823A9E405F96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462974" y="1606318"/>
            <a:ext cx="11268845" cy="4791456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E78127-77D8-DF99-4AE0-F322800B0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0080" y="6445997"/>
            <a:ext cx="394930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D04168-7304-004B-C2F6-42E38FDC59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B12FF42-78AA-43B7-BE38-617D6A986F75}" type="datetimeFigureOut">
              <a:rPr lang="en-US" dirty="0"/>
              <a:t>8/17/2026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C58464-EE0F-215A-2FA8-F434687B9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FC4771-5A22-2E68-AB04-0949D0A15B66}"/>
              </a:ext>
            </a:extLst>
          </p:cNvPr>
          <p:cNvCxnSpPr>
            <a:cxnSpLocks/>
          </p:cNvCxnSpPr>
          <p:nvPr/>
        </p:nvCxnSpPr>
        <p:spPr>
          <a:xfrm flipH="1">
            <a:off x="0" y="159971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AA95C5A-6D75-9E1D-C459-7F2022E84F55}"/>
              </a:ext>
            </a:extLst>
          </p:cNvPr>
          <p:cNvCxnSpPr>
            <a:cxnSpLocks/>
          </p:cNvCxnSpPr>
          <p:nvPr/>
        </p:nvCxnSpPr>
        <p:spPr>
          <a:xfrm>
            <a:off x="457200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0ED5AC1-9F96-A868-7F45-523BF1A45E7C}"/>
              </a:ext>
            </a:extLst>
          </p:cNvPr>
          <p:cNvCxnSpPr>
            <a:cxnSpLocks/>
          </p:cNvCxnSpPr>
          <p:nvPr/>
        </p:nvCxnSpPr>
        <p:spPr>
          <a:xfrm>
            <a:off x="11734800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0E1F764-5B01-7711-9CF1-7EA13A629701}"/>
              </a:ext>
            </a:extLst>
          </p:cNvPr>
          <p:cNvCxnSpPr>
            <a:cxnSpLocks/>
          </p:cNvCxnSpPr>
          <p:nvPr/>
        </p:nvCxnSpPr>
        <p:spPr>
          <a:xfrm flipH="1">
            <a:off x="0" y="6396171"/>
            <a:ext cx="12192000" cy="0"/>
          </a:xfrm>
          <a:prstGeom prst="line">
            <a:avLst/>
          </a:prstGeom>
          <a:ln w="9525">
            <a:solidFill>
              <a:schemeClr val="tx2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67616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360221"/>
            <a:ext cx="10515600" cy="133046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004291"/>
            <a:ext cx="10515600" cy="41726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5800" y="6445997"/>
            <a:ext cx="394930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8F8D0-0E9B-4650-859F-69E8A62E8B3F}" type="datetimeFigureOut">
              <a:rPr lang="en-US" dirty="0"/>
              <a:t>8/17/2026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76D044F-5574-D6D7-2A47-5069E411C22F}"/>
              </a:ext>
            </a:extLst>
          </p:cNvPr>
          <p:cNvCxnSpPr>
            <a:cxnSpLocks/>
          </p:cNvCxnSpPr>
          <p:nvPr/>
        </p:nvCxnSpPr>
        <p:spPr>
          <a:xfrm flipH="1">
            <a:off x="0" y="1825625"/>
            <a:ext cx="12210293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7327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09CE9-F18C-5020-CF43-5960AFE654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72445" y="1480212"/>
            <a:ext cx="3849131" cy="2871351"/>
          </a:xfrm>
        </p:spPr>
        <p:txBody>
          <a:bodyPr anchor="ctr">
            <a:normAutofit/>
          </a:bodyPr>
          <a:lstStyle>
            <a:lvl1pPr algn="ctr">
              <a:defRPr sz="3600">
                <a:solidFill>
                  <a:schemeClr val="tx2">
                    <a:alpha val="90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6B3AA5-F8D6-AB69-241F-6F8F1DD41E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72446" y="5410440"/>
            <a:ext cx="3849128" cy="106820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569E8996-63F9-282F-EB89-823A9E405F96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7204414" cy="6859634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E78127-77D8-DF99-4AE0-F322800B0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429501" y="6445997"/>
            <a:ext cx="295546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D04168-7304-004B-C2F6-42E38FDC590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26650" y="6445997"/>
            <a:ext cx="1353059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D495F72-74F9-4C7D-96DC-BB7900DFF168}" type="datetimeFigureOut">
              <a:rPr lang="en-US" dirty="0"/>
              <a:t>8/17/2026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C58464-EE0F-215A-2FA8-F434687B9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8BE003B-9AA9-5AAB-16A3-CC8CD5997AAA}"/>
              </a:ext>
            </a:extLst>
          </p:cNvPr>
          <p:cNvCxnSpPr>
            <a:cxnSpLocks/>
          </p:cNvCxnSpPr>
          <p:nvPr/>
        </p:nvCxnSpPr>
        <p:spPr>
          <a:xfrm flipH="1">
            <a:off x="7206802" y="5031087"/>
            <a:ext cx="4985198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0CBC2A1-BC50-27CD-C764-435FA7A59ABD}"/>
              </a:ext>
            </a:extLst>
          </p:cNvPr>
          <p:cNvCxnSpPr>
            <a:cxnSpLocks/>
          </p:cNvCxnSpPr>
          <p:nvPr/>
        </p:nvCxnSpPr>
        <p:spPr>
          <a:xfrm>
            <a:off x="7206802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20255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09CE9-F18C-5020-CF43-5960AFE654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6222" y="1246912"/>
            <a:ext cx="8919556" cy="3050766"/>
          </a:xfrm>
        </p:spPr>
        <p:txBody>
          <a:bodyPr anchor="ctr">
            <a:normAutofit/>
          </a:bodyPr>
          <a:lstStyle>
            <a:lvl1pPr algn="ctr">
              <a:defRPr sz="5400">
                <a:solidFill>
                  <a:schemeClr val="tx2">
                    <a:alpha val="90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6B3AA5-F8D6-AB69-241F-6F8F1DD41E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51378" y="5345199"/>
            <a:ext cx="7289245" cy="118403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E78127-77D8-DF99-4AE0-F322800B0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D04168-7304-004B-C2F6-42E38FDC59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545FD76-1DE6-4A1C-9609-D2819734F8F3}" type="datetimeFigureOut">
              <a:rPr lang="en-US" dirty="0"/>
              <a:t>8/17/2026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C58464-EE0F-215A-2FA8-F434687B9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7C4A186-7A3C-2849-F4A7-5B5565EB29E6}"/>
              </a:ext>
            </a:extLst>
          </p:cNvPr>
          <p:cNvCxnSpPr>
            <a:cxnSpLocks/>
          </p:cNvCxnSpPr>
          <p:nvPr/>
        </p:nvCxnSpPr>
        <p:spPr>
          <a:xfrm flipH="1">
            <a:off x="0" y="5016433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0C7E87E-EC44-47F9-6172-5EEA03DE5D87}"/>
              </a:ext>
            </a:extLst>
          </p:cNvPr>
          <p:cNvCxnSpPr>
            <a:cxnSpLocks/>
          </p:cNvCxnSpPr>
          <p:nvPr/>
        </p:nvCxnSpPr>
        <p:spPr>
          <a:xfrm flipH="1">
            <a:off x="0" y="459932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50404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22D6AD5-6168-B411-89A9-90C82303B25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EC6DA0-2CB8-AFC5-DB06-AB92359839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838087"/>
            <a:ext cx="8932653" cy="3312544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 cap="all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E16A9F-28B9-2207-66D3-D952EB7EC8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-789870"/>
            <a:ext cx="10515600" cy="638352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B3F77F-C41D-1011-B9F4-A5DE814F4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751081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8CD507-925C-84B3-8F49-9F3B91209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AC6904D-FBDC-4E1E-863E-C45FAD9DD85B}" type="datetimeFigureOut">
              <a:rPr lang="en-US" dirty="0"/>
              <a:t>8/17/2026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13B4AE-32E8-CAFF-4A3C-6CBE4FFFA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BFA0DE8-9E4B-D747-CB64-14B8DEDC02EA}"/>
              </a:ext>
            </a:extLst>
          </p:cNvPr>
          <p:cNvCxnSpPr>
            <a:cxnSpLocks/>
          </p:cNvCxnSpPr>
          <p:nvPr/>
        </p:nvCxnSpPr>
        <p:spPr>
          <a:xfrm flipH="1">
            <a:off x="0" y="1367580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1EB75EB-F27E-271A-C843-4096E1F19057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07002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02D18C4-A1A8-6CA4-B4A2-0E9791DC7F7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463362"/>
            <a:ext cx="11122507" cy="1162632"/>
          </a:xfrm>
        </p:spPr>
        <p:txBody>
          <a:bodyPr anchor="ctr">
            <a:normAutofit/>
          </a:bodyPr>
          <a:lstStyle>
            <a:lvl1pPr>
              <a:defRPr sz="7200"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79085" y="2249592"/>
            <a:ext cx="6100623" cy="3787062"/>
          </a:xfrm>
        </p:spPr>
        <p:txBody>
          <a:bodyPr vert="horz" lIns="91440" tIns="45720" rIns="91440" bIns="45720" rtlCol="0">
            <a:normAutofit/>
          </a:bodyPr>
          <a:lstStyle>
            <a:lvl1pPr marL="457200" indent="-457200">
              <a:buFont typeface="+mj-lt"/>
              <a:buAutoNum type="arabicPeriod"/>
              <a:defRPr lang="en-US" sz="2000" dirty="0">
                <a:solidFill>
                  <a:schemeClr val="tx2"/>
                </a:solidFill>
              </a:defRPr>
            </a:lvl1pPr>
            <a:lvl2pPr marL="571500" indent="-342900">
              <a:buFont typeface="+mj-lt"/>
              <a:buAutoNum type="arabicPeriod"/>
              <a:defRPr lang="en-US" sz="1800" dirty="0">
                <a:solidFill>
                  <a:schemeClr val="tx2"/>
                </a:solidFill>
              </a:defRPr>
            </a:lvl2pPr>
            <a:lvl3pPr marL="800100" indent="-342900">
              <a:buFont typeface="+mj-lt"/>
              <a:buAutoNum type="arabicPeriod"/>
              <a:defRPr lang="en-US" sz="1600" dirty="0">
                <a:solidFill>
                  <a:schemeClr val="tx2"/>
                </a:solidFill>
              </a:defRPr>
            </a:lvl3pPr>
            <a:lvl4pPr marL="1028700" indent="-342900">
              <a:buFont typeface="+mj-lt"/>
              <a:buAutoNum type="arabicPeriod"/>
              <a:defRPr lang="en-US" sz="1400" dirty="0">
                <a:solidFill>
                  <a:schemeClr val="tx2"/>
                </a:solidFill>
              </a:defRPr>
            </a:lvl4pPr>
            <a:lvl5pPr marL="1257300" indent="-342900">
              <a:buFont typeface="+mj-lt"/>
              <a:buAutoNum type="arabicPeriod"/>
              <a:defRPr lang="en-US" sz="1400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0A4DEF6-D0A5-424B-A38E-B8028C0E0D08}" type="datetimeFigureOut">
              <a:rPr lang="en-US" dirty="0"/>
              <a:t>8/17/2026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06406B2-3637-5849-867E-A0ADC9D9DDA5}"/>
              </a:ext>
            </a:extLst>
          </p:cNvPr>
          <p:cNvCxnSpPr>
            <a:cxnSpLocks/>
          </p:cNvCxnSpPr>
          <p:nvPr/>
        </p:nvCxnSpPr>
        <p:spPr>
          <a:xfrm flipH="1">
            <a:off x="0" y="1822345"/>
            <a:ext cx="1219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0E47964-42E3-09B6-4B3F-96D1060D072B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25983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B0D0A563-F018-FFF1-B911-D69E42CEEAA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463362"/>
            <a:ext cx="11130279" cy="1162632"/>
          </a:xfrm>
        </p:spPr>
        <p:txBody>
          <a:bodyPr anchor="ctr">
            <a:normAutofit/>
          </a:bodyPr>
          <a:lstStyle>
            <a:lvl1pPr>
              <a:defRPr sz="7200"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5DA2B1BE-7DDF-C8B4-6A46-21B5A0257D08}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-8364" y="1830708"/>
            <a:ext cx="5321063" cy="4563927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46552" y="2191025"/>
            <a:ext cx="5733156" cy="3894807"/>
          </a:xfrm>
        </p:spPr>
        <p:txBody>
          <a:bodyPr vert="horz" lIns="91440" tIns="45720" rIns="91440" bIns="45720" rtlCol="0">
            <a:normAutofit/>
          </a:bodyPr>
          <a:lstStyle>
            <a:lvl1pPr marL="457200" indent="-457200">
              <a:buFont typeface="+mj-lt"/>
              <a:buAutoNum type="arabicPeriod"/>
              <a:defRPr lang="en-US" sz="2000" dirty="0">
                <a:solidFill>
                  <a:schemeClr val="tx2"/>
                </a:solidFill>
              </a:defRPr>
            </a:lvl1pPr>
            <a:lvl2pPr marL="571500" indent="-342900">
              <a:buFont typeface="+mj-lt"/>
              <a:buAutoNum type="arabicPeriod"/>
              <a:defRPr lang="en-US" sz="1800" dirty="0">
                <a:solidFill>
                  <a:schemeClr val="tx2"/>
                </a:solidFill>
              </a:defRPr>
            </a:lvl2pPr>
            <a:lvl3pPr marL="800100" indent="-342900">
              <a:buFont typeface="+mj-lt"/>
              <a:buAutoNum type="arabicPeriod"/>
              <a:defRPr lang="en-US" sz="1600" dirty="0">
                <a:solidFill>
                  <a:schemeClr val="tx2"/>
                </a:solidFill>
              </a:defRPr>
            </a:lvl3pPr>
            <a:lvl4pPr marL="1028700" indent="-342900">
              <a:buFont typeface="+mj-lt"/>
              <a:buAutoNum type="arabicPeriod"/>
              <a:defRPr lang="en-US" sz="1400" dirty="0">
                <a:solidFill>
                  <a:schemeClr val="tx2"/>
                </a:solidFill>
              </a:defRPr>
            </a:lvl4pPr>
            <a:lvl5pPr marL="1257300" indent="-342900">
              <a:buFont typeface="+mj-lt"/>
              <a:buAutoNum type="arabicPeriod"/>
              <a:defRPr lang="en-US" sz="1400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B09C6DF-0139-4F07-BF9C-4309D0C9DCA6}" type="datetimeFigureOut">
              <a:rPr lang="en-US" dirty="0"/>
              <a:t>8/17/2026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06406B2-3637-5849-867E-A0ADC9D9DDA5}"/>
              </a:ext>
            </a:extLst>
          </p:cNvPr>
          <p:cNvCxnSpPr>
            <a:cxnSpLocks/>
          </p:cNvCxnSpPr>
          <p:nvPr/>
        </p:nvCxnSpPr>
        <p:spPr>
          <a:xfrm flipH="1">
            <a:off x="0" y="1822345"/>
            <a:ext cx="12192000" cy="0"/>
          </a:xfrm>
          <a:prstGeom prst="line">
            <a:avLst/>
          </a:prstGeom>
          <a:ln w="9525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0E47964-42E3-09B6-4B3F-96D1060D072B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5DD64E6-257D-65B2-D2A7-6A1002E1E580}"/>
              </a:ext>
            </a:extLst>
          </p:cNvPr>
          <p:cNvCxnSpPr>
            <a:cxnSpLocks/>
          </p:cNvCxnSpPr>
          <p:nvPr/>
        </p:nvCxnSpPr>
        <p:spPr>
          <a:xfrm>
            <a:off x="5321065" y="1822345"/>
            <a:ext cx="0" cy="5035655"/>
          </a:xfrm>
          <a:prstGeom prst="line">
            <a:avLst/>
          </a:prstGeom>
          <a:ln w="9525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18735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1299"/>
            <a:ext cx="3689927" cy="1486906"/>
          </a:xfrm>
        </p:spPr>
        <p:txBody>
          <a:bodyPr anchor="t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4515" y="2780147"/>
            <a:ext cx="6567049" cy="335987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F4876-ABF6-46E9-AABB-9093F4FF9830}" type="datetimeFigureOut">
              <a:rPr lang="en-US" dirty="0"/>
              <a:t>8/17/2026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F5C1EC-3A2D-2E51-65A6-6155B3776C4A}"/>
              </a:ext>
            </a:extLst>
          </p:cNvPr>
          <p:cNvCxnSpPr>
            <a:cxnSpLocks/>
          </p:cNvCxnSpPr>
          <p:nvPr/>
        </p:nvCxnSpPr>
        <p:spPr>
          <a:xfrm flipH="1">
            <a:off x="0" y="2397979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797FEE4-9B7E-CE58-4AA3-EC6E3E1861F3}"/>
              </a:ext>
            </a:extLst>
          </p:cNvPr>
          <p:cNvCxnSpPr>
            <a:cxnSpLocks/>
          </p:cNvCxnSpPr>
          <p:nvPr/>
        </p:nvCxnSpPr>
        <p:spPr>
          <a:xfrm>
            <a:off x="4469245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99565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3360">
          <p15:clr>
            <a:srgbClr val="FBAE40"/>
          </p15:clr>
        </p15:guide>
        <p15:guide id="4" pos="2928">
          <p15:clr>
            <a:srgbClr val="FBAE40"/>
          </p15:clr>
        </p15:guide>
        <p15:guide id="5" pos="4752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0473"/>
            <a:ext cx="3664107" cy="3864052"/>
          </a:xfrm>
        </p:spPr>
        <p:txBody>
          <a:bodyPr anchor="t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0349" y="720473"/>
            <a:ext cx="6309360" cy="530352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49F7-D424-4C48-9F1A-F9E6A6464624}" type="datetimeFigureOut">
              <a:rPr lang="en-US" dirty="0"/>
              <a:t>8/17/2026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6AC6891-86BE-FF41-E94E-AB97BFFB2322}"/>
              </a:ext>
            </a:extLst>
          </p:cNvPr>
          <p:cNvCxnSpPr>
            <a:cxnSpLocks/>
          </p:cNvCxnSpPr>
          <p:nvPr/>
        </p:nvCxnSpPr>
        <p:spPr>
          <a:xfrm>
            <a:off x="4643464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151E503-5C8D-3CDA-5CC2-A56B4F2A6193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97713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1995" y="559483"/>
            <a:ext cx="6825541" cy="100965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421943" cy="6398066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1994" y="2083837"/>
            <a:ext cx="6825545" cy="40325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811448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0E1D3-9897-4F62-B20F-820B96903029}" type="datetimeFigureOut">
              <a:rPr lang="en-US" dirty="0"/>
              <a:t>8/17/2026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54AC9C-312D-B8D1-5D04-C0CE07B464DB}"/>
              </a:ext>
            </a:extLst>
          </p:cNvPr>
          <p:cNvCxnSpPr>
            <a:cxnSpLocks/>
          </p:cNvCxnSpPr>
          <p:nvPr/>
        </p:nvCxnSpPr>
        <p:spPr>
          <a:xfrm>
            <a:off x="4423739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F4F50A3-1136-13EC-E499-F6DDCBFE375F}"/>
              </a:ext>
            </a:extLst>
          </p:cNvPr>
          <p:cNvCxnSpPr>
            <a:cxnSpLocks/>
          </p:cNvCxnSpPr>
          <p:nvPr/>
        </p:nvCxnSpPr>
        <p:spPr>
          <a:xfrm flipH="1">
            <a:off x="4425535" y="1810995"/>
            <a:ext cx="7750205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0046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2644" y="669386"/>
            <a:ext cx="7231413" cy="10058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8994" y="-5468"/>
            <a:ext cx="4011836" cy="6398066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2644" y="1812385"/>
            <a:ext cx="7231407" cy="442385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408011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CD3FE-7D00-42C8-AAA1-7B40C480DCD1}" type="datetimeFigureOut">
              <a:rPr lang="en-US" dirty="0"/>
              <a:t>8/17/2026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54AC9C-312D-B8D1-5D04-C0CE07B464DB}"/>
              </a:ext>
            </a:extLst>
          </p:cNvPr>
          <p:cNvCxnSpPr>
            <a:cxnSpLocks/>
          </p:cNvCxnSpPr>
          <p:nvPr/>
        </p:nvCxnSpPr>
        <p:spPr>
          <a:xfrm>
            <a:off x="4009212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56284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80728"/>
            <a:ext cx="7281067" cy="10058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23728"/>
            <a:ext cx="7281061" cy="442385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195489" y="-6369"/>
            <a:ext cx="3996512" cy="6398066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49B79-F7D7-4EC9-B39C-00EEEABA80A1}" type="datetimeFigureOut">
              <a:rPr lang="en-US" dirty="0"/>
              <a:t>8/17/2026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54AC9C-312D-B8D1-5D04-C0CE07B464DB}"/>
              </a:ext>
            </a:extLst>
          </p:cNvPr>
          <p:cNvCxnSpPr>
            <a:cxnSpLocks/>
          </p:cNvCxnSpPr>
          <p:nvPr/>
        </p:nvCxnSpPr>
        <p:spPr>
          <a:xfrm>
            <a:off x="8188287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02410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78485"/>
            <a:ext cx="6369370" cy="10058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21484"/>
            <a:ext cx="6360897" cy="429218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7277100" y="-8466"/>
            <a:ext cx="4914895" cy="6398066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DCB73-7DFF-41E9-94AE-03DDC0983D5F}" type="datetimeFigureOut">
              <a:rPr lang="en-US" dirty="0"/>
              <a:t>8/17/2026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54AC9C-312D-B8D1-5D04-C0CE07B464DB}"/>
              </a:ext>
            </a:extLst>
          </p:cNvPr>
          <p:cNvCxnSpPr>
            <a:cxnSpLocks/>
          </p:cNvCxnSpPr>
          <p:nvPr/>
        </p:nvCxnSpPr>
        <p:spPr>
          <a:xfrm>
            <a:off x="7270008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53028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8145"/>
            <a:ext cx="4000497" cy="16797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272880"/>
            <a:ext cx="4000497" cy="378949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4853323" y="0"/>
            <a:ext cx="7338676" cy="6396281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4000500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F4089-B0B8-4924-B485-08424C78200C}" type="datetimeFigureOut">
              <a:rPr lang="en-US" dirty="0"/>
              <a:t>8/17/2026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9854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54AC9C-312D-B8D1-5D04-C0CE07B464DB}"/>
              </a:ext>
            </a:extLst>
          </p:cNvPr>
          <p:cNvCxnSpPr>
            <a:cxnSpLocks/>
          </p:cNvCxnSpPr>
          <p:nvPr/>
        </p:nvCxnSpPr>
        <p:spPr>
          <a:xfrm>
            <a:off x="4849331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9122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39922" y="458144"/>
            <a:ext cx="3909536" cy="148587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7268396" cy="6396281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39922" y="2463789"/>
            <a:ext cx="3909534" cy="356109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8CB80-2CED-4065-90C6-0999AD9EE7FC}" type="datetimeFigureOut">
              <a:rPr lang="en-US" dirty="0"/>
              <a:t>8/17/2026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9854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A67EAFE-BA64-2156-9780-AA400F6F3026}"/>
              </a:ext>
            </a:extLst>
          </p:cNvPr>
          <p:cNvCxnSpPr>
            <a:cxnSpLocks/>
          </p:cNvCxnSpPr>
          <p:nvPr/>
        </p:nvCxnSpPr>
        <p:spPr>
          <a:xfrm>
            <a:off x="7271347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F2342-86AA-3EA4-EB3B-2DB8D68315E6}"/>
              </a:ext>
            </a:extLst>
          </p:cNvPr>
          <p:cNvCxnSpPr>
            <a:cxnSpLocks/>
          </p:cNvCxnSpPr>
          <p:nvPr/>
        </p:nvCxnSpPr>
        <p:spPr>
          <a:xfrm flipH="1">
            <a:off x="7227420" y="2212509"/>
            <a:ext cx="493532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96832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3959530"/>
            <a:ext cx="3512409" cy="2199864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3B441162-7125-E1E0-1B82-FCC1AB84227E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857" y="-1"/>
            <a:ext cx="12192000" cy="3648977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3613" y="3959529"/>
            <a:ext cx="7011183" cy="236954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1" y="6445997"/>
            <a:ext cx="3543299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6F935-567A-4AB6-A4C6-B3A3054E8F97}" type="datetimeFigureOut">
              <a:rPr lang="en-US" dirty="0"/>
              <a:t>8/17/2026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FF81FBD-8D67-B5E4-E22E-74E98EF89F80}"/>
              </a:ext>
            </a:extLst>
          </p:cNvPr>
          <p:cNvCxnSpPr>
            <a:cxnSpLocks/>
          </p:cNvCxnSpPr>
          <p:nvPr/>
        </p:nvCxnSpPr>
        <p:spPr>
          <a:xfrm>
            <a:off x="4290210" y="3648976"/>
            <a:ext cx="0" cy="3209024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8892870-1B48-2935-21E8-3BC6F474C661}"/>
              </a:ext>
            </a:extLst>
          </p:cNvPr>
          <p:cNvCxnSpPr>
            <a:cxnSpLocks/>
          </p:cNvCxnSpPr>
          <p:nvPr/>
        </p:nvCxnSpPr>
        <p:spPr>
          <a:xfrm flipH="1">
            <a:off x="-857" y="3654706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66049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377072"/>
            <a:ext cx="4958078" cy="1225485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842182"/>
            <a:ext cx="5758172" cy="4546457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6142" y="377072"/>
            <a:ext cx="5558655" cy="57974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A916D-ECC1-407F-9384-347E5A5D7944}" type="datetimeFigureOut">
              <a:rPr lang="en-US" dirty="0"/>
              <a:t>8/17/2026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57362BC-3CD1-D6F5-CB9B-B2AAD7EAD176}"/>
              </a:ext>
            </a:extLst>
          </p:cNvPr>
          <p:cNvCxnSpPr>
            <a:cxnSpLocks/>
          </p:cNvCxnSpPr>
          <p:nvPr/>
        </p:nvCxnSpPr>
        <p:spPr>
          <a:xfrm>
            <a:off x="5758174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F4F50A3-1136-13EC-E499-F6DDCBFE375F}"/>
              </a:ext>
            </a:extLst>
          </p:cNvPr>
          <p:cNvCxnSpPr>
            <a:cxnSpLocks/>
          </p:cNvCxnSpPr>
          <p:nvPr/>
        </p:nvCxnSpPr>
        <p:spPr>
          <a:xfrm flipH="1">
            <a:off x="0" y="1842182"/>
            <a:ext cx="5758174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61929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4407360"/>
            <a:ext cx="3543299" cy="173282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1" y="466598"/>
            <a:ext cx="4460008" cy="3601433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2635" y="788704"/>
            <a:ext cx="6730614" cy="538585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543300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24D50-69B4-493C-AABF-53036A8D79F6}" type="datetimeFigureOut">
              <a:rPr lang="en-US" dirty="0"/>
              <a:t>8/17/2026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F4F50A3-1136-13EC-E499-F6DDCBFE375F}"/>
              </a:ext>
            </a:extLst>
          </p:cNvPr>
          <p:cNvCxnSpPr>
            <a:cxnSpLocks/>
          </p:cNvCxnSpPr>
          <p:nvPr/>
        </p:nvCxnSpPr>
        <p:spPr>
          <a:xfrm flipH="1">
            <a:off x="0" y="4068031"/>
            <a:ext cx="4460008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57362BC-3CD1-D6F5-CB9B-B2AAD7EAD176}"/>
              </a:ext>
            </a:extLst>
          </p:cNvPr>
          <p:cNvCxnSpPr>
            <a:cxnSpLocks/>
          </p:cNvCxnSpPr>
          <p:nvPr/>
        </p:nvCxnSpPr>
        <p:spPr>
          <a:xfrm>
            <a:off x="4460008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40D58D1-F636-9620-582E-41FBB707092B}"/>
              </a:ext>
            </a:extLst>
          </p:cNvPr>
          <p:cNvCxnSpPr>
            <a:cxnSpLocks/>
          </p:cNvCxnSpPr>
          <p:nvPr/>
        </p:nvCxnSpPr>
        <p:spPr>
          <a:xfrm flipH="1">
            <a:off x="0" y="459932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33916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91F6A87-CC7B-D4BD-1F6A-C3948971C39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5B8561-D435-07DE-2456-79994CDFB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88720" y="5264780"/>
            <a:ext cx="9811512" cy="1097280"/>
          </a:xfrm>
        </p:spPr>
        <p:txBody>
          <a:bodyPr vert="horz" lIns="91440" tIns="45720" rIns="91440" bIns="45720" rtlCol="0" anchor="ctr">
            <a:normAutofit/>
          </a:bodyPr>
          <a:lstStyle>
            <a:lvl1pPr algn="ctr">
              <a:lnSpc>
                <a:spcPct val="110000"/>
              </a:lnSpc>
              <a:defRPr lang="en-US" sz="2800" cap="all" spc="100" baseline="0" dirty="0">
                <a:solidFill>
                  <a:schemeClr val="tx2">
                    <a:lumMod val="9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title styles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42AC33E-6837-F850-DF64-4475DAA059E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93776" y="676656"/>
            <a:ext cx="11201400" cy="420624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sz="27800" dirty="0">
                <a:solidFill>
                  <a:schemeClr val="tx2">
                    <a:lumMod val="9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3AE6E7-0083-439C-3FBC-ADE4BE86C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5DF3EE-4BB8-4215-E053-BF3ED1BB9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AC8F0CD-CD54-4D81-AA2E-F53EC757E087}" type="datetimeFigureOut">
              <a:rPr lang="en-US" dirty="0"/>
              <a:t>8/17/2026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F27A3B-009A-1790-7D93-9A1F6351D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5ADE133-B5D6-A1C0-6BC9-C723D008EC0E}"/>
              </a:ext>
            </a:extLst>
          </p:cNvPr>
          <p:cNvCxnSpPr>
            <a:cxnSpLocks/>
          </p:cNvCxnSpPr>
          <p:nvPr/>
        </p:nvCxnSpPr>
        <p:spPr>
          <a:xfrm flipH="1">
            <a:off x="0" y="5018669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66345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5FB4D75-C478-D736-9A5A-B64DEA24103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93103" y="1493520"/>
            <a:ext cx="8805794" cy="39116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10000"/>
              </a:lnSpc>
              <a:buNone/>
              <a:defRPr sz="5400" b="0">
                <a:solidFill>
                  <a:schemeClr val="tx2"/>
                </a:solidFill>
                <a:latin typeface="+mj-lt"/>
              </a:defRPr>
            </a:lvl1pPr>
            <a:lvl2pPr marL="228600" indent="0" algn="ctr">
              <a:lnSpc>
                <a:spcPct val="110000"/>
              </a:lnSpc>
              <a:buNone/>
              <a:defRPr sz="4800" b="0">
                <a:solidFill>
                  <a:schemeClr val="tx2"/>
                </a:solidFill>
                <a:latin typeface="+mj-lt"/>
              </a:defRPr>
            </a:lvl2pPr>
            <a:lvl3pPr marL="457200" indent="0" algn="ctr">
              <a:lnSpc>
                <a:spcPct val="110000"/>
              </a:lnSpc>
              <a:buNone/>
              <a:defRPr sz="4400" b="0">
                <a:solidFill>
                  <a:schemeClr val="tx2"/>
                </a:solidFill>
                <a:latin typeface="+mj-lt"/>
              </a:defRPr>
            </a:lvl3pPr>
            <a:lvl4pPr marL="685800" indent="0" algn="ctr">
              <a:lnSpc>
                <a:spcPct val="110000"/>
              </a:lnSpc>
              <a:buNone/>
              <a:defRPr sz="4000" b="0">
                <a:solidFill>
                  <a:schemeClr val="tx2"/>
                </a:solidFill>
                <a:latin typeface="+mj-lt"/>
              </a:defRPr>
            </a:lvl4pPr>
            <a:lvl5pPr marL="914400" indent="0" algn="ctr">
              <a:lnSpc>
                <a:spcPct val="110000"/>
              </a:lnSpc>
              <a:buNone/>
              <a:defRPr sz="3600" b="0">
                <a:solidFill>
                  <a:schemeClr val="tx2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0080" y="6445997"/>
            <a:ext cx="394930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036278C-3666-418F-8843-DFD38DB3098D}" type="datetimeFigureOut">
              <a:rPr lang="en-US" dirty="0"/>
              <a:t>8/17/2026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C547212-589F-3A5C-2FF7-4E576B86E3A3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40E2472-A2D0-B3C4-1592-E709B2EC9AD6}"/>
              </a:ext>
            </a:extLst>
          </p:cNvPr>
          <p:cNvCxnSpPr>
            <a:cxnSpLocks/>
          </p:cNvCxnSpPr>
          <p:nvPr/>
        </p:nvCxnSpPr>
        <p:spPr>
          <a:xfrm>
            <a:off x="457200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F95E0B8-C6C3-8095-D53F-FB618E39D7CE}"/>
              </a:ext>
            </a:extLst>
          </p:cNvPr>
          <p:cNvCxnSpPr>
            <a:cxnSpLocks/>
          </p:cNvCxnSpPr>
          <p:nvPr/>
        </p:nvCxnSpPr>
        <p:spPr>
          <a:xfrm flipH="1">
            <a:off x="0" y="459932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AD2DF78-237E-1E21-906C-273460F55F55}"/>
              </a:ext>
            </a:extLst>
          </p:cNvPr>
          <p:cNvCxnSpPr>
            <a:cxnSpLocks/>
          </p:cNvCxnSpPr>
          <p:nvPr/>
        </p:nvCxnSpPr>
        <p:spPr>
          <a:xfrm>
            <a:off x="11734800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37966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47DCC75-46A1-9953-9459-89672E9805A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40000"/>
              <a:lumOff val="6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3F0761-EA67-F7D1-62E4-095EADA262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62100" y="5549186"/>
            <a:ext cx="9199563" cy="65318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1" cap="all" spc="100" baseline="0">
                <a:solidFill>
                  <a:schemeClr val="accent4">
                    <a:lumMod val="7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36EB602-83B2-B4EE-7805-FB94B7747666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1562100" y="823913"/>
            <a:ext cx="9199563" cy="3614737"/>
          </a:xfrm>
        </p:spPr>
        <p:txBody>
          <a:bodyPr anchor="ctr">
            <a:normAutofit/>
          </a:bodyPr>
          <a:lstStyle>
            <a:lvl1pPr marL="182880" indent="-182880">
              <a:buNone/>
              <a:defRPr sz="4000">
                <a:solidFill>
                  <a:schemeClr val="accent4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4C2DF4-76B6-1299-74E1-66F403C01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5800" y="6445997"/>
            <a:ext cx="394930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A78CD0-57A9-DB86-E3A3-40628E6D6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92870C0-88BC-4B78-A088-30393EC7D39C}" type="datetimeFigureOut">
              <a:rPr lang="en-US" dirty="0"/>
              <a:t>8/17/2026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35CA15-3DFE-125B-C658-77179EDEA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741338F2-C5CE-45A7-7748-138B348BA1E7}"/>
              </a:ext>
            </a:extLst>
          </p:cNvPr>
          <p:cNvCxnSpPr>
            <a:cxnSpLocks/>
          </p:cNvCxnSpPr>
          <p:nvPr/>
        </p:nvCxnSpPr>
        <p:spPr>
          <a:xfrm>
            <a:off x="457200" y="0"/>
            <a:ext cx="0" cy="6858000"/>
          </a:xfrm>
          <a:prstGeom prst="line">
            <a:avLst/>
          </a:prstGeom>
          <a:ln w="9525">
            <a:solidFill>
              <a:schemeClr val="tx2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14CFB94-8AB3-65DB-0B12-EC4F7DAAEBF7}"/>
              </a:ext>
            </a:extLst>
          </p:cNvPr>
          <p:cNvCxnSpPr>
            <a:cxnSpLocks/>
          </p:cNvCxnSpPr>
          <p:nvPr/>
        </p:nvCxnSpPr>
        <p:spPr>
          <a:xfrm flipH="1">
            <a:off x="0" y="5043721"/>
            <a:ext cx="12192000" cy="0"/>
          </a:xfrm>
          <a:prstGeom prst="line">
            <a:avLst/>
          </a:prstGeom>
          <a:ln w="9525">
            <a:solidFill>
              <a:schemeClr val="tx2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01028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27BF6-CDFA-AAF4-F7FD-F4F8D06FF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5309"/>
            <a:ext cx="11277600" cy="914400"/>
          </a:xfrm>
        </p:spPr>
        <p:txBody>
          <a:bodyPr anchor="ctr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AB1904-05A3-AF54-90B7-8B4E5E9BFC62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55613" y="1677988"/>
            <a:ext cx="5181600" cy="449897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0D15555F-2C1E-04D7-CE37-D06ABFB5685F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53200" y="1677988"/>
            <a:ext cx="5180013" cy="44989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108197-F703-726D-4372-C7520052D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5FAA39-5E1E-3A94-5A04-C36BA19E34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F022F-161E-41B9-A1BC-CC85E43B1AF4}" type="datetimeFigureOut">
              <a:rPr lang="en-US" dirty="0"/>
              <a:t>8/17/2026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E80595-19B6-01B9-FCF5-F94B0C1BBA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2C5098A-8A29-951C-ABCF-B4C329C3A94F}"/>
              </a:ext>
            </a:extLst>
          </p:cNvPr>
          <p:cNvCxnSpPr>
            <a:cxnSpLocks/>
          </p:cNvCxnSpPr>
          <p:nvPr/>
        </p:nvCxnSpPr>
        <p:spPr>
          <a:xfrm>
            <a:off x="6096000" y="1362719"/>
            <a:ext cx="0" cy="5490348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4A1D01-2B46-73F0-8DC7-926AA95F7DFC}"/>
              </a:ext>
            </a:extLst>
          </p:cNvPr>
          <p:cNvCxnSpPr>
            <a:cxnSpLocks/>
          </p:cNvCxnSpPr>
          <p:nvPr/>
        </p:nvCxnSpPr>
        <p:spPr>
          <a:xfrm flipH="1">
            <a:off x="0" y="1362719"/>
            <a:ext cx="12200040" cy="0"/>
          </a:xfrm>
          <a:prstGeom prst="line">
            <a:avLst/>
          </a:prstGeom>
          <a:ln w="9525">
            <a:solidFill>
              <a:srgbClr val="616867">
                <a:alpha val="45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49615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F27A1-B3E2-4312-9475-76586DB13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6838"/>
            <a:ext cx="11274552" cy="9144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FD6984-5D8F-6F35-3DC2-352D46E758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199" y="1475623"/>
            <a:ext cx="5184648" cy="676690"/>
          </a:xfrm>
        </p:spPr>
        <p:txBody>
          <a:bodyPr anchor="ctr">
            <a:normAutofit/>
          </a:bodyPr>
          <a:lstStyle>
            <a:lvl1pPr marL="0" indent="0">
              <a:buNone/>
              <a:defRPr sz="1800" b="0" cap="all" spc="16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CD5136-48A0-D788-8CE2-627309A00EC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57200" y="2522538"/>
            <a:ext cx="5178425" cy="380682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07CEA6-7FDB-2A72-485B-D38A79C182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56248" y="1475622"/>
            <a:ext cx="5184648" cy="676690"/>
          </a:xfrm>
        </p:spPr>
        <p:txBody>
          <a:bodyPr anchor="ctr">
            <a:normAutofit/>
          </a:bodyPr>
          <a:lstStyle>
            <a:lvl1pPr marL="0" indent="0">
              <a:buNone/>
              <a:defRPr sz="1800" b="0" cap="all" spc="16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FC4D723F-4492-3B3B-CE74-0959714EEB14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56375" y="2522538"/>
            <a:ext cx="5175249" cy="380682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FA108E0-63AE-4B5C-404F-AD0FEC4AB8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42E2EB77-3CF8-CDC9-D0D4-1AC07FC53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8F49A-9797-4EFB-8F78-023201B418DD}" type="datetimeFigureOut">
              <a:rPr lang="en-US" dirty="0"/>
              <a:t>8/17/2026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6918C09E-FCA3-F1F6-7408-40D98FCEA9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54F547E-1AC1-2FFD-3E17-DC3F25B07823}"/>
              </a:ext>
            </a:extLst>
          </p:cNvPr>
          <p:cNvCxnSpPr>
            <a:cxnSpLocks/>
          </p:cNvCxnSpPr>
          <p:nvPr/>
        </p:nvCxnSpPr>
        <p:spPr>
          <a:xfrm>
            <a:off x="6096000" y="1362719"/>
            <a:ext cx="0" cy="5490348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695E25D-D4B1-2002-F8AB-8B987C1683D9}"/>
              </a:ext>
            </a:extLst>
          </p:cNvPr>
          <p:cNvCxnSpPr>
            <a:cxnSpLocks/>
          </p:cNvCxnSpPr>
          <p:nvPr/>
        </p:nvCxnSpPr>
        <p:spPr>
          <a:xfrm flipH="1">
            <a:off x="0" y="2268129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335EA16-C700-BA75-F075-2E4BC3EAFBE2}"/>
              </a:ext>
            </a:extLst>
          </p:cNvPr>
          <p:cNvCxnSpPr>
            <a:cxnSpLocks/>
          </p:cNvCxnSpPr>
          <p:nvPr/>
        </p:nvCxnSpPr>
        <p:spPr>
          <a:xfrm flipH="1">
            <a:off x="0" y="1362719"/>
            <a:ext cx="12200040" cy="0"/>
          </a:xfrm>
          <a:prstGeom prst="line">
            <a:avLst/>
          </a:prstGeom>
          <a:ln w="9525">
            <a:solidFill>
              <a:srgbClr val="616867">
                <a:alpha val="45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117902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552C1-DD73-A90F-46E0-33A4D55801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8F8C10-87B8-01D2-2FEE-DAC41B9CF7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25E57E-7F73-3825-2158-80859BAD43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57D35-FD3E-408B-A06E-7ED09E94C083}" type="datetimeFigureOut">
              <a:rPr lang="en-US" dirty="0"/>
              <a:t>8/17/2026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A634BF-792D-AC8C-B0E0-492263401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083134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51370D-0A93-44DD-E049-EF3265B73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6FF00A2-5853-30A7-62F5-7C7CB5A221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4BC47-E75B-4512-AE58-14F5144E068D}" type="datetimeFigureOut">
              <a:rPr lang="en-US" dirty="0"/>
              <a:t>8/17/2026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3E97DA-A7DF-E3FF-8937-F6A36D17F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148308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5319627-2791-E32D-91B0-857B27F822F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34473"/>
            <a:ext cx="11122508" cy="1993399"/>
          </a:xfrm>
        </p:spPr>
        <p:txBody>
          <a:bodyPr anchor="b">
            <a:normAutofit/>
          </a:bodyPr>
          <a:lstStyle>
            <a:lvl1pPr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199" y="3528206"/>
            <a:ext cx="11122509" cy="2754253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  <a:lvl2pPr marL="228600" indent="0">
              <a:buNone/>
              <a:defRPr lang="en-US" dirty="0">
                <a:solidFill>
                  <a:schemeClr val="tx2"/>
                </a:solidFill>
              </a:defRPr>
            </a:lvl2pPr>
            <a:lvl3pPr marL="457200" indent="0">
              <a:buNone/>
              <a:defRPr lang="en-US" dirty="0">
                <a:solidFill>
                  <a:schemeClr val="tx2"/>
                </a:solidFill>
              </a:defRPr>
            </a:lvl3pPr>
            <a:lvl4pPr marL="685800" indent="0">
              <a:buNone/>
              <a:defRPr lang="en-US" dirty="0">
                <a:solidFill>
                  <a:schemeClr val="tx2"/>
                </a:solidFill>
              </a:defRPr>
            </a:lvl4pPr>
            <a:lvl5pPr marL="914400" indent="0">
              <a:buNone/>
              <a:defRPr lang="en-US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DBA68D7-9D7C-42B8-BD6B-A4B9C6BE522F}" type="datetimeFigureOut">
              <a:rPr lang="en-US" dirty="0"/>
              <a:t>8/17/2026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2128EF9-7F8A-2F1B-41F7-2CA02A35CCA7}"/>
              </a:ext>
            </a:extLst>
          </p:cNvPr>
          <p:cNvCxnSpPr>
            <a:cxnSpLocks/>
          </p:cNvCxnSpPr>
          <p:nvPr/>
        </p:nvCxnSpPr>
        <p:spPr>
          <a:xfrm flipH="1">
            <a:off x="0" y="3191402"/>
            <a:ext cx="1219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55134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7CD7571-736E-B4CB-34E0-C8B31B5A98C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34473"/>
            <a:ext cx="6768193" cy="1993399"/>
          </a:xfrm>
        </p:spPr>
        <p:txBody>
          <a:bodyPr anchor="b">
            <a:normAutofit/>
          </a:bodyPr>
          <a:lstStyle>
            <a:lvl1pPr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0" y="3528206"/>
            <a:ext cx="6768193" cy="1794899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  <a:lvl2pPr marL="228600" indent="0">
              <a:buNone/>
              <a:defRPr lang="en-US" dirty="0">
                <a:solidFill>
                  <a:schemeClr val="tx2"/>
                </a:solidFill>
              </a:defRPr>
            </a:lvl2pPr>
            <a:lvl3pPr marL="457200" indent="0">
              <a:buNone/>
              <a:defRPr lang="en-US" dirty="0">
                <a:solidFill>
                  <a:schemeClr val="tx2"/>
                </a:solidFill>
              </a:defRPr>
            </a:lvl3pPr>
            <a:lvl4pPr marL="685800" indent="0">
              <a:buNone/>
              <a:defRPr lang="en-US" dirty="0">
                <a:solidFill>
                  <a:schemeClr val="tx2"/>
                </a:solidFill>
              </a:defRPr>
            </a:lvl4pPr>
            <a:lvl5pPr marL="914400" indent="0">
              <a:buNone/>
              <a:defRPr lang="en-US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F39104F-A6E3-4FB2-902A-A12FD9746726}" type="datetimeFigureOut">
              <a:rPr lang="en-US" dirty="0"/>
              <a:t>8/17/2026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2128EF9-7F8A-2F1B-41F7-2CA02A35CCA7}"/>
              </a:ext>
            </a:extLst>
          </p:cNvPr>
          <p:cNvCxnSpPr>
            <a:cxnSpLocks/>
          </p:cNvCxnSpPr>
          <p:nvPr/>
        </p:nvCxnSpPr>
        <p:spPr>
          <a:xfrm flipH="1">
            <a:off x="0" y="3191402"/>
            <a:ext cx="1219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01822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5D22A-1F6D-0DE5-E04A-DC466353D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ADD6F-7C93-3CD3-AC8D-28A78787C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06E74-14FC-84D9-4B41-7D9FB0D57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FigureOut">
              <a:rPr lang="en-US" dirty="0"/>
              <a:t>8/17/2026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5A7DC-6292-6181-949E-F8BC3FA11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50F5C6-EADC-E072-B19B-49BB11DF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19257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57148D-D60C-3359-4AC2-15A43E221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3401"/>
            <a:ext cx="10515600" cy="11572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A8731C-FCAE-A05A-5A11-57005B86AB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952E70-B2DF-717F-6373-70A688FAD8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445997"/>
            <a:ext cx="39493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5215E5-6146-14C5-665E-EF04630DCB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737594" y="6445997"/>
            <a:ext cx="18421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fld id="{56D64244-A3D4-4B68-87F0-779EEA0C37FE}" type="datetimeFigureOut">
              <a:rPr lang="en-US" dirty="0"/>
              <a:t>8/17/2026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E8FA3A-8706-3F4B-41CC-B024431F62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4800" y="6445997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137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  <p:sldLayoutId id="2147483789" r:id="rId12"/>
    <p:sldLayoutId id="2147483790" r:id="rId13"/>
    <p:sldLayoutId id="2147483791" r:id="rId14"/>
    <p:sldLayoutId id="2147483792" r:id="rId15"/>
    <p:sldLayoutId id="2147483793" r:id="rId16"/>
    <p:sldLayoutId id="2147483794" r:id="rId17"/>
    <p:sldLayoutId id="2147483795" r:id="rId18"/>
    <p:sldLayoutId id="2147483796" r:id="rId19"/>
    <p:sldLayoutId id="2147483797" r:id="rId20"/>
    <p:sldLayoutId id="2147483798" r:id="rId21"/>
    <p:sldLayoutId id="2147483799" r:id="rId22"/>
    <p:sldLayoutId id="2147483800" r:id="rId23"/>
    <p:sldLayoutId id="2147483801" r:id="rId24"/>
    <p:sldLayoutId id="2147483802" r:id="rId25"/>
    <p:sldLayoutId id="2147483803" r:id="rId26"/>
    <p:sldLayoutId id="2147483804" r:id="rId27"/>
    <p:sldLayoutId id="2147483805" r:id="rId2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2808">
          <p15:clr>
            <a:srgbClr val="F26B43"/>
          </p15:clr>
        </p15:guide>
        <p15:guide id="3" pos="4872">
          <p15:clr>
            <a:srgbClr val="F26B43"/>
          </p15:clr>
        </p15:guide>
        <p15:guide id="4" pos="5160">
          <p15:clr>
            <a:srgbClr val="F26B43"/>
          </p15:clr>
        </p15:guide>
        <p15:guide id="5" pos="2520">
          <p15:clr>
            <a:srgbClr val="F26B43"/>
          </p15:clr>
        </p15:guide>
        <p15:guide id="6" pos="458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0C_5A20E842.xm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7.xml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en-us/word?utm_source=chatgpt.com" TargetMode="External"/><Relationship Id="rId2" Type="http://schemas.openxmlformats.org/officeDocument/2006/relationships/hyperlink" Target="https://support.microsoft.com/en-us/excel" TargetMode="External"/><Relationship Id="rId1" Type="http://schemas.openxmlformats.org/officeDocument/2006/relationships/slideLayout" Target="../slideLayouts/slideLayout27.xml"/><Relationship Id="rId6" Type="http://schemas.openxmlformats.org/officeDocument/2006/relationships/hyperlink" Target="https://www.linkedin.com/help/linkedin/answer/a554351?utm_source=chatgpt.com" TargetMode="External"/><Relationship Id="rId5" Type="http://schemas.openxmlformats.org/officeDocument/2006/relationships/hyperlink" Target="https://support.microsoft.com/en-us/outlook" TargetMode="External"/><Relationship Id="rId4" Type="http://schemas.openxmlformats.org/officeDocument/2006/relationships/hyperlink" Target="https://support.microsoft.com/en-us/powerpoint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0F9A71-6AED-6EA1-093A-86A5FD3665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08EE93FA-EC82-1659-82F6-4D59466471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8170F-0370-4A38-8BF3-83D69476AE62}" type="datetime1">
              <a:rPr lang="en-US" smtClean="0"/>
              <a:t>8/17/2026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A54B8B-12A2-AC01-1B53-5E0FB08D66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1</a:t>
            </a:fld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11BF302-F819-138E-1108-1FFC628C42E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2338" b="-163636"/>
          <a:stretch>
            <a:fillRect/>
          </a:stretch>
        </p:blipFill>
        <p:spPr>
          <a:xfrm>
            <a:off x="8468218" y="5648326"/>
            <a:ext cx="5781675" cy="59821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52994ABE-5744-2557-82B3-73DDB09CF747}"/>
              </a:ext>
            </a:extLst>
          </p:cNvPr>
          <p:cNvSpPr txBox="1"/>
          <p:nvPr/>
        </p:nvSpPr>
        <p:spPr>
          <a:xfrm>
            <a:off x="640080" y="314325"/>
            <a:ext cx="1014984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>
                <a:solidFill>
                  <a:schemeClr val="tx2">
                    <a:lumMod val="76000"/>
                    <a:lumOff val="24000"/>
                  </a:schemeClr>
                </a:solidFill>
                <a:highlight>
                  <a:srgbClr val="F3F2ED"/>
                </a:highlight>
                <a:ea typeface="+mn-lt"/>
                <a:cs typeface="+mn-lt"/>
              </a:rPr>
              <a:t>The University of Wales Trinity Saint David (UWTSD)</a:t>
            </a:r>
          </a:p>
          <a:p>
            <a:r>
              <a:rPr lang="en-US" sz="3200" b="1" dirty="0">
                <a:solidFill>
                  <a:schemeClr val="tx2">
                    <a:lumMod val="76000"/>
                    <a:lumOff val="24000"/>
                  </a:schemeClr>
                </a:solidFill>
                <a:highlight>
                  <a:srgbClr val="F3F2ED"/>
                </a:highlight>
                <a:ea typeface="+mn-lt"/>
                <a:cs typeface="+mn-lt"/>
              </a:rPr>
              <a:t>Business Skills for the Workplace (</a:t>
            </a:r>
            <a:r>
              <a:rPr lang="en-US" sz="3200" b="1" dirty="0" err="1">
                <a:solidFill>
                  <a:schemeClr val="tx2">
                    <a:lumMod val="76000"/>
                    <a:lumOff val="24000"/>
                  </a:schemeClr>
                </a:solidFill>
                <a:highlight>
                  <a:srgbClr val="F3F2ED"/>
                </a:highlight>
                <a:ea typeface="+mn-lt"/>
                <a:cs typeface="+mn-lt"/>
              </a:rPr>
              <a:t>CertHE</a:t>
            </a:r>
            <a:r>
              <a:rPr lang="en-US" sz="3200" b="1" dirty="0">
                <a:solidFill>
                  <a:schemeClr val="tx2">
                    <a:lumMod val="76000"/>
                    <a:lumOff val="24000"/>
                  </a:schemeClr>
                </a:solidFill>
                <a:highlight>
                  <a:srgbClr val="F3F2ED"/>
                </a:highlight>
                <a:ea typeface="+mn-lt"/>
                <a:cs typeface="+mn-lt"/>
              </a:rPr>
              <a:t>)</a:t>
            </a:r>
            <a:endParaRPr lang="en-US" sz="3200" b="1" dirty="0">
              <a:solidFill>
                <a:schemeClr val="tx2">
                  <a:lumMod val="76000"/>
                  <a:lumOff val="24000"/>
                </a:schemeClr>
              </a:solidFill>
              <a:highlight>
                <a:srgbClr val="F3F2ED"/>
              </a:highligh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26B7C23-5D36-57A6-40EF-0EC1C3084544}"/>
              </a:ext>
            </a:extLst>
          </p:cNvPr>
          <p:cNvSpPr txBox="1"/>
          <p:nvPr/>
        </p:nvSpPr>
        <p:spPr>
          <a:xfrm>
            <a:off x="7127795" y="5448874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rgbClr val="0070C0"/>
                </a:solidFill>
                <a:latin typeface="Aptos Light"/>
                <a:cs typeface="Arial"/>
              </a:rPr>
              <a:t>Student: </a:t>
            </a:r>
            <a:r>
              <a:rPr lang="en-US" b="1" dirty="0">
                <a:solidFill>
                  <a:srgbClr val="0070C0"/>
                </a:solidFill>
                <a:latin typeface="Aptos Light"/>
                <a:cs typeface="Arial"/>
              </a:rPr>
              <a:t>Elena Savko</a:t>
            </a:r>
          </a:p>
          <a:p>
            <a:r>
              <a:rPr lang="en-US" b="1" dirty="0">
                <a:solidFill>
                  <a:srgbClr val="0070C0"/>
                </a:solidFill>
                <a:latin typeface="Aptos Light"/>
                <a:cs typeface="Arial"/>
              </a:rPr>
              <a:t>Student ID: 2530982</a:t>
            </a:r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584" y="2234661"/>
            <a:ext cx="5920457" cy="355653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E6E31FD-81E6-1712-A85D-6BED714784DA}"/>
              </a:ext>
            </a:extLst>
          </p:cNvPr>
          <p:cNvSpPr txBox="1"/>
          <p:nvPr/>
        </p:nvSpPr>
        <p:spPr>
          <a:xfrm>
            <a:off x="7139370" y="2124887"/>
            <a:ext cx="4835605" cy="33239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 b="1" i="0" u="none" strike="noStrike" baseline="0" dirty="0">
                <a:solidFill>
                  <a:srgbClr val="FF0000"/>
                </a:solidFill>
                <a:latin typeface="Arial"/>
              </a:rPr>
              <a:t>Digital </a:t>
            </a:r>
          </a:p>
          <a:p>
            <a:r>
              <a:rPr lang="en-US" sz="6000" b="1" i="0" u="none" strike="noStrike" baseline="0" dirty="0">
                <a:solidFill>
                  <a:srgbClr val="FF0000"/>
                </a:solidFill>
                <a:latin typeface="Arial"/>
              </a:rPr>
              <a:t>Skills</a:t>
            </a:r>
            <a:r>
              <a:rPr sz="6000" b="1" i="0" dirty="0">
                <a:solidFill>
                  <a:srgbClr val="FF0000"/>
                </a:solidFill>
                <a:latin typeface="Arial"/>
                <a:ea typeface="Arial"/>
                <a:cs typeface="Arial"/>
              </a:rPr>
              <a:t>​</a:t>
            </a:r>
            <a:br>
              <a:rPr sz="6000" b="1" i="0" dirty="0">
                <a:solidFill>
                  <a:srgbClr val="FF0000"/>
                </a:solidFill>
                <a:latin typeface="Arial"/>
                <a:ea typeface="Arial"/>
                <a:cs typeface="Arial"/>
              </a:rPr>
            </a:br>
            <a:r>
              <a:rPr lang="en-US" sz="6000" b="1" i="0" u="none" strike="noStrike" baseline="0" dirty="0">
                <a:solidFill>
                  <a:srgbClr val="FF0000"/>
                </a:solidFill>
                <a:latin typeface="Arial"/>
              </a:rPr>
              <a:t>Portfolio</a:t>
            </a:r>
            <a:r>
              <a:rPr sz="7200" b="1" i="0" dirty="0">
                <a:solidFill>
                  <a:srgbClr val="FF0000"/>
                </a:solidFill>
                <a:latin typeface="Arial"/>
                <a:ea typeface="Arial"/>
                <a:cs typeface="Arial"/>
              </a:rPr>
              <a:t>​</a:t>
            </a:r>
            <a:endParaRPr lang="en-US" sz="7200" b="1" dirty="0">
              <a:solidFill>
                <a:srgbClr val="FF0000"/>
              </a:solidFill>
            </a:endParaRPr>
          </a:p>
          <a:p>
            <a:pPr algn="ctr"/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480151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6AA57-48B9-812C-5450-2084FF54D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579" y="719163"/>
            <a:ext cx="6768193" cy="2032812"/>
          </a:xfrm>
        </p:spPr>
        <p:txBody>
          <a:bodyPr/>
          <a:lstStyle/>
          <a:p>
            <a:r>
              <a:rPr lang="en-US" sz="44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How this portfolio meets the task</a:t>
            </a:r>
            <a:endParaRPr lang="en-US" sz="4400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A1C079-2D4C-EEE1-8F37-A2CEFC635B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36053E-ED3C-2832-575E-66DF8D08B9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21C17-E57C-4709-B70B-9242930CAE47}" type="datetime1">
              <a:rPr lang="ru-RU"/>
              <a:t>17.08.2026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AB11DC-FD8F-EB8F-44CF-8D72E6DBC6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2</a:t>
            </a:fld>
            <a:endParaRPr lang="en-US" dirty="0"/>
          </a:p>
        </p:txBody>
      </p:sp>
      <p:sp>
        <p:nvSpPr>
          <p:cNvPr id="15" name="Rounded Rectangle 4"/>
          <p:cNvSpPr/>
          <p:nvPr/>
        </p:nvSpPr>
        <p:spPr>
          <a:xfrm>
            <a:off x="588579" y="2286000"/>
            <a:ext cx="3730921" cy="1938086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2D2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tIns="173736"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 sz="1700" b="1">
                <a:solidFill>
                  <a:srgbClr val="0096AA"/>
                </a:solidFill>
                <a:latin typeface="Arial"/>
              </a:defRPr>
            </a:pPr>
            <a:r>
              <a:rPr sz="2800" dirty="0"/>
              <a:t>3–5 digital items</a:t>
            </a:r>
          </a:p>
        </p:txBody>
      </p:sp>
      <p:sp>
        <p:nvSpPr>
          <p:cNvPr id="21" name="Rounded Rectangle 6"/>
          <p:cNvSpPr/>
          <p:nvPr/>
        </p:nvSpPr>
        <p:spPr>
          <a:xfrm>
            <a:off x="4572000" y="2378204"/>
            <a:ext cx="3581400" cy="192062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2D2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tIns="173736"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 sz="1700" b="1">
                <a:solidFill>
                  <a:srgbClr val="0096AA"/>
                </a:solidFill>
                <a:latin typeface="Arial"/>
              </a:defRPr>
            </a:pPr>
            <a:r>
              <a:rPr sz="2800" dirty="0"/>
              <a:t>Range of skills</a:t>
            </a:r>
          </a:p>
        </p:txBody>
      </p:sp>
      <p:sp>
        <p:nvSpPr>
          <p:cNvPr id="22" name="Rounded Rectangle 8"/>
          <p:cNvSpPr/>
          <p:nvPr/>
        </p:nvSpPr>
        <p:spPr>
          <a:xfrm>
            <a:off x="8405900" y="2378204"/>
            <a:ext cx="3563112" cy="192062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2D2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tIns="173736"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 sz="1700" b="1">
                <a:solidFill>
                  <a:srgbClr val="0096AA"/>
                </a:solidFill>
                <a:latin typeface="Arial"/>
              </a:defRPr>
            </a:pPr>
            <a:r>
              <a:rPr sz="2800" dirty="0"/>
              <a:t>Progress</a:t>
            </a:r>
          </a:p>
        </p:txBody>
      </p:sp>
      <p:sp>
        <p:nvSpPr>
          <p:cNvPr id="23" name="Rounded Rectangle 10"/>
          <p:cNvSpPr/>
          <p:nvPr/>
        </p:nvSpPr>
        <p:spPr>
          <a:xfrm>
            <a:off x="568828" y="4463617"/>
            <a:ext cx="3770422" cy="192062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2D2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tIns="173736"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 sz="1700" b="1">
                <a:solidFill>
                  <a:srgbClr val="EB2C7D"/>
                </a:solidFill>
                <a:latin typeface="Arial"/>
              </a:defRPr>
            </a:pPr>
            <a:r>
              <a:rPr sz="2800" dirty="0"/>
              <a:t>Difficult at first</a:t>
            </a:r>
          </a:p>
        </p:txBody>
      </p:sp>
      <p:sp>
        <p:nvSpPr>
          <p:cNvPr id="26" name="Rounded Rectangle 12"/>
          <p:cNvSpPr/>
          <p:nvPr/>
        </p:nvSpPr>
        <p:spPr>
          <a:xfrm>
            <a:off x="4572000" y="4479171"/>
            <a:ext cx="3581400" cy="190506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2D2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tIns="173736"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 sz="1700" b="1">
                <a:solidFill>
                  <a:srgbClr val="EB2C7D"/>
                </a:solidFill>
                <a:latin typeface="Arial"/>
              </a:defRPr>
            </a:pPr>
            <a:r>
              <a:rPr sz="2800" dirty="0"/>
              <a:t>Independent work</a:t>
            </a:r>
          </a:p>
        </p:txBody>
      </p:sp>
      <p:sp>
        <p:nvSpPr>
          <p:cNvPr id="27" name="Rounded Rectangle 14"/>
          <p:cNvSpPr/>
          <p:nvPr/>
        </p:nvSpPr>
        <p:spPr>
          <a:xfrm>
            <a:off x="8405900" y="4489781"/>
            <a:ext cx="3593939" cy="190506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2D2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tIns="173736"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 sz="1700" b="1">
                <a:solidFill>
                  <a:srgbClr val="EB2C7D"/>
                </a:solidFill>
                <a:latin typeface="Arial"/>
              </a:defRPr>
            </a:pPr>
            <a:r>
              <a:rPr sz="2800" dirty="0"/>
              <a:t>Study, work, life</a:t>
            </a:r>
          </a:p>
        </p:txBody>
      </p:sp>
    </p:spTree>
    <p:extLst>
      <p:ext uri="{BB962C8B-B14F-4D97-AF65-F5344CB8AC3E}">
        <p14:creationId xmlns:p14="http://schemas.microsoft.com/office/powerpoint/2010/main" val="40875528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9C5D31-DAC5-A3E9-0D7B-86C0CDD30C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EE0D9-BF4B-95ED-EAA6-51A3AAE329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7053" y="650582"/>
            <a:ext cx="6768193" cy="2124778"/>
          </a:xfrm>
        </p:spPr>
        <p:txBody>
          <a:bodyPr/>
          <a:lstStyle/>
          <a:p>
            <a:r>
              <a:rPr lang="en-US" sz="44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My 5 examples:</a:t>
            </a:r>
            <a:endParaRPr lang="en-US" sz="4400" b="1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endParaRPr lang="en-US" sz="44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DBAAD0-2E1D-55E6-E306-D4AE0C5168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5F83F9-DE5B-F193-535F-14DF452B70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21C17-E57C-4709-B70B-9242930CAE47}" type="datetime1">
              <a:rPr lang="en-US"/>
              <a:t>8/17/2026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CF1D6B-60DA-3978-4EEF-5EFFB09D5B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3</a:t>
            </a:fld>
            <a:endParaRPr lang="en-US" dirty="0"/>
          </a:p>
        </p:txBody>
      </p:sp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6C3119BC-775A-73AD-9356-FE02E73F85D6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/>
          <a:stretch>
            <a:fillRect/>
          </a:stretch>
        </p:blipFill>
        <p:spPr>
          <a:xfrm>
            <a:off x="648167" y="1893009"/>
            <a:ext cx="5361789" cy="212334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9EF626E-3E99-6A90-DC3F-C4F0146F5C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381" y="4095338"/>
            <a:ext cx="5362575" cy="221932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37FA7E7-5092-0D8D-8F55-49DEB47EC1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0489" y="244800"/>
            <a:ext cx="5372100" cy="221932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FFDA6032-D3D0-425D-1E6B-98E23D59CD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0592" y="2398515"/>
            <a:ext cx="5362575" cy="221932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CFDB555-D9BF-32C9-DAED-B1A62EDCE6C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6025" y="4562840"/>
            <a:ext cx="5467678" cy="2219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2512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206671-E621-1023-98A6-5E56A92228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91D78-D8FC-3036-8FDE-826C3B6DB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641" y="1536077"/>
            <a:ext cx="12075916" cy="2124778"/>
          </a:xfrm>
        </p:spPr>
        <p:txBody>
          <a:bodyPr/>
          <a:lstStyle/>
          <a:p>
            <a:r>
              <a:rPr lang="en-US" sz="36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Word document: </a:t>
            </a:r>
            <a:br>
              <a:rPr lang="en-US" sz="36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</a:br>
            <a:r>
              <a:rPr lang="en-US" sz="20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clear structure and </a:t>
            </a:r>
            <a:r>
              <a:rPr lang="en-US" sz="20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formatting</a:t>
            </a:r>
            <a:endParaRPr lang="en-US" sz="2000">
              <a:solidFill>
                <a:schemeClr val="tx2">
                  <a:lumMod val="76000"/>
                  <a:lumOff val="24000"/>
                </a:schemeClr>
              </a:solidFill>
              <a:latin typeface="Walbaum Display"/>
              <a:cs typeface="Arial"/>
            </a:endParaRPr>
          </a:p>
          <a:p>
            <a:endParaRPr lang="en-US" sz="44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endParaRPr lang="en-US" sz="4400" b="1">
              <a:solidFill>
                <a:schemeClr val="tx2">
                  <a:lumMod val="76000"/>
                  <a:lumOff val="24000"/>
                </a:schemeClr>
              </a:solidFill>
              <a:latin typeface="Walbaum Display"/>
              <a:cs typeface="Arial"/>
            </a:endParaRP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C16D88-216A-637F-1884-AD2FEBA3E6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B762CC-BA65-5A7F-C874-3EFB416D1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21C17-E57C-4709-B70B-9242930CAE47}" type="datetime1">
              <a:rPr lang="en-US"/>
              <a:t>8/17/2026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6EF503-E5D3-DEAB-B23D-2980174204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4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A09698-76D8-5EF6-DA0E-CC21020F0D30}"/>
              </a:ext>
            </a:extLst>
          </p:cNvPr>
          <p:cNvSpPr txBox="1"/>
          <p:nvPr/>
        </p:nvSpPr>
        <p:spPr>
          <a:xfrm>
            <a:off x="6447599" y="1083881"/>
            <a:ext cx="5471160" cy="10537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ru-RU" sz="2400" b="1" kern="1200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+mn-ea"/>
                <a:cs typeface="+mn-cs"/>
              </a:rPr>
              <a:t>What the work is</a:t>
            </a:r>
            <a:endParaRPr lang="en-US" sz="2400" dirty="0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r>
              <a:rPr lang="en-US" dirty="0">
                <a:solidFill>
                  <a:srgbClr val="2A2A34"/>
                </a:solidFill>
                <a:latin typeface="Arial"/>
              </a:rPr>
              <a:t>A Word document task where I </a:t>
            </a:r>
            <a:r>
              <a:rPr lang="en-US" dirty="0" err="1">
                <a:solidFill>
                  <a:srgbClr val="2A2A34"/>
                </a:solidFill>
                <a:latin typeface="Arial"/>
              </a:rPr>
              <a:t>organised</a:t>
            </a:r>
            <a:r>
              <a:rPr lang="en-US" dirty="0">
                <a:solidFill>
                  <a:srgbClr val="2A2A34"/>
                </a:solidFill>
                <a:latin typeface="Arial"/>
              </a:rPr>
              <a:t> information into a clear business-style report.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DBB9CFC-187A-0F53-172B-B4C0862185C3}"/>
              </a:ext>
            </a:extLst>
          </p:cNvPr>
          <p:cNvSpPr txBox="1"/>
          <p:nvPr/>
        </p:nvSpPr>
        <p:spPr>
          <a:xfrm>
            <a:off x="6374129" y="2091271"/>
            <a:ext cx="5692140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4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</a:rPr>
              <a:t>Skill it shows</a:t>
            </a:r>
            <a:endParaRPr lang="en-US" sz="2400" dirty="0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r>
              <a:rPr lang="en-US" dirty="0">
                <a:solidFill>
                  <a:srgbClr val="2A2A34"/>
                </a:solidFill>
                <a:latin typeface="Arial"/>
              </a:rPr>
              <a:t>Typing, formatting, using headings, spacing, layout, tables and clear visual structure.</a:t>
            </a:r>
          </a:p>
          <a:p>
            <a:pPr marL="0" algn="l"/>
            <a:endParaRPr lang="ru-RU" sz="2400" b="1" kern="1200" dirty="0">
              <a:solidFill>
                <a:srgbClr val="201F5C"/>
              </a:solidFill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AF5DCB0-BF76-15F5-ADE3-9BFA9CFC12E5}"/>
              </a:ext>
            </a:extLst>
          </p:cNvPr>
          <p:cNvSpPr txBox="1"/>
          <p:nvPr/>
        </p:nvSpPr>
        <p:spPr>
          <a:xfrm>
            <a:off x="6374129" y="3145855"/>
            <a:ext cx="5692140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400" b="1" kern="1200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+mn-ea"/>
                <a:cs typeface="+mn-cs"/>
              </a:rPr>
              <a:t>What </a:t>
            </a:r>
            <a:r>
              <a:rPr lang="ru-RU" sz="24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</a:rPr>
              <a:t>I learned</a:t>
            </a:r>
            <a:endParaRPr lang="en-US" sz="2400" dirty="0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r>
              <a:rPr lang="en-US" dirty="0">
                <a:solidFill>
                  <a:srgbClr val="2A2A34"/>
                </a:solidFill>
                <a:latin typeface="Arial"/>
              </a:rPr>
              <a:t>I learned that structure makes a document easier to read. Headings, spacing and styles help the reader scan the page and find information quickly.</a:t>
            </a:r>
          </a:p>
          <a:p>
            <a:pPr marL="0" algn="l"/>
            <a:endParaRPr lang="ru-RU" sz="2400" b="1" kern="1200" dirty="0">
              <a:solidFill>
                <a:srgbClr val="201F5C"/>
              </a:solidFill>
              <a:latin typeface="Arial"/>
              <a:cs typeface="Arial"/>
            </a:endParaRPr>
          </a:p>
          <a:p>
            <a:pPr algn="ctr"/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D437831-CF1D-7082-A3B4-BF947118A211}"/>
              </a:ext>
            </a:extLst>
          </p:cNvPr>
          <p:cNvSpPr txBox="1"/>
          <p:nvPr/>
        </p:nvSpPr>
        <p:spPr>
          <a:xfrm>
            <a:off x="6447599" y="5369989"/>
            <a:ext cx="5471160" cy="15388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400" b="1" dirty="0">
                <a:solidFill>
                  <a:srgbClr val="3C945F"/>
                </a:solidFill>
                <a:latin typeface="Arial"/>
              </a:rPr>
              <a:t>Now I can</a:t>
            </a:r>
            <a:endParaRPr lang="en-US" sz="2400" dirty="0"/>
          </a:p>
          <a:p>
            <a:r>
              <a:rPr lang="en-US" dirty="0">
                <a:solidFill>
                  <a:srgbClr val="2A2A34"/>
                </a:solidFill>
                <a:latin typeface="Arial"/>
              </a:rPr>
              <a:t>Now I can create a clearer Word document with headings, spacing and a more professional layout.</a:t>
            </a:r>
            <a:r>
              <a:rPr lang="ru-RU" kern="1200" dirty="0">
                <a:solidFill>
                  <a:srgbClr val="2A2A34"/>
                </a:solidFill>
                <a:latin typeface="Arial"/>
                <a:ea typeface="+mn-ea"/>
                <a:cs typeface="+mn-cs"/>
              </a:rPr>
              <a:t>.</a:t>
            </a:r>
            <a:endParaRPr lang="ru-RU" dirty="0"/>
          </a:p>
          <a:p>
            <a:pPr marL="0" algn="l"/>
            <a:endParaRPr lang="ru-RU" sz="1600" b="1" kern="1200" dirty="0">
              <a:solidFill>
                <a:srgbClr val="201F5C"/>
              </a:solidFill>
              <a:latin typeface="Arial"/>
              <a:cs typeface="Arial"/>
            </a:endParaRPr>
          </a:p>
          <a:p>
            <a:pPr algn="ctr"/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E5F698F-C13C-D5D4-2FFD-9F5180A2E2CC}"/>
              </a:ext>
            </a:extLst>
          </p:cNvPr>
          <p:cNvSpPr txBox="1"/>
          <p:nvPr/>
        </p:nvSpPr>
        <p:spPr>
          <a:xfrm>
            <a:off x="6374129" y="4431748"/>
            <a:ext cx="5128260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400" b="1" dirty="0">
                <a:solidFill>
                  <a:srgbClr val="E13076"/>
                </a:solidFill>
                <a:latin typeface="Arial"/>
              </a:rPr>
              <a:t>Difficult at first</a:t>
            </a:r>
            <a:endParaRPr lang="en-US" sz="2400" dirty="0"/>
          </a:p>
          <a:p>
            <a:r>
              <a:rPr lang="en-US" dirty="0">
                <a:solidFill>
                  <a:srgbClr val="2A2A34"/>
                </a:solidFill>
                <a:latin typeface="Arial"/>
              </a:rPr>
              <a:t>It was difficult to make the document look clear and professional, not just typed.</a:t>
            </a:r>
            <a:endParaRPr lang="ru-RU" sz="1600" b="1" kern="1200" dirty="0">
              <a:solidFill>
                <a:srgbClr val="201F5C"/>
              </a:solidFill>
              <a:latin typeface="Arial"/>
              <a:cs typeface="Arial"/>
            </a:endParaRPr>
          </a:p>
          <a:p>
            <a:pPr algn="ctr"/>
            <a:endParaRPr lang="en-US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16CFA6DF-F825-571A-0914-67A86E973F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996" y="1879106"/>
            <a:ext cx="5775435" cy="4064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08505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CD6C6B-2BC3-5882-E0D0-C93BE02B1E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83CA2-97C6-E68C-9D68-9B9EB72E16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841" y="1854015"/>
            <a:ext cx="12075916" cy="2124778"/>
          </a:xfrm>
        </p:spPr>
        <p:txBody>
          <a:bodyPr/>
          <a:lstStyle/>
          <a:p>
            <a:r>
              <a:rPr lang="en-US" sz="36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Excel: </a:t>
            </a:r>
            <a:br>
              <a:rPr lang="en-US" sz="36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</a:br>
            <a:r>
              <a:rPr lang="en-US" sz="20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table, data and chart</a:t>
            </a:r>
            <a:endParaRPr lang="en-US" sz="2000" dirty="0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endParaRPr lang="en-US" sz="20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endParaRPr lang="en-US" sz="44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endParaRPr lang="en-US" sz="4400" b="1" dirty="0">
              <a:solidFill>
                <a:schemeClr val="tx2">
                  <a:lumMod val="76000"/>
                  <a:lumOff val="24000"/>
                </a:schemeClr>
              </a:solidFill>
              <a:latin typeface="Walbaum Display"/>
              <a:cs typeface="Arial"/>
            </a:endParaRP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824B26-5765-0B37-DD07-C8E1E7C52D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F431D3-7BE3-DEA2-D86D-F281588E80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21C17-E57C-4709-B70B-9242930CAE47}" type="datetime1">
              <a:rPr lang="en-US"/>
              <a:t>8/17/2026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39F79B-3B85-2C0C-9F9D-936A15CDF2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5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11AD8B-C6E4-7B3F-E766-0F008A1EDC0F}"/>
              </a:ext>
            </a:extLst>
          </p:cNvPr>
          <p:cNvSpPr txBox="1"/>
          <p:nvPr/>
        </p:nvSpPr>
        <p:spPr>
          <a:xfrm>
            <a:off x="6244349" y="719150"/>
            <a:ext cx="5471160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400" b="1" kern="1200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+mn-ea"/>
                <a:cs typeface="+mn-cs"/>
              </a:rPr>
              <a:t>What the work is</a:t>
            </a:r>
            <a:endParaRPr lang="ru-RU" sz="1300" dirty="0">
              <a:solidFill>
                <a:schemeClr val="tx2">
                  <a:lumMod val="76000"/>
                  <a:lumOff val="24000"/>
                </a:schemeClr>
              </a:solidFill>
              <a:latin typeface="Aptos Light"/>
              <a:cs typeface="Arial"/>
            </a:endParaRPr>
          </a:p>
          <a:p>
            <a:r>
              <a:rPr lang="ru-RU" dirty="0">
                <a:latin typeface="Arial"/>
              </a:rPr>
              <a:t>An Excel spreadsheet task using numbers, data and a simple chart</a:t>
            </a:r>
            <a:r>
              <a:rPr lang="ru-RU" kern="1200" dirty="0">
                <a:latin typeface="Arial"/>
              </a:rPr>
              <a:t>.</a:t>
            </a:r>
            <a:endParaRPr lang="ru-RU" dirty="0"/>
          </a:p>
          <a:p>
            <a:endParaRPr lang="ru-RU" sz="24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2E7D6D8-D17F-7A66-BE14-8B448221CEE6}"/>
              </a:ext>
            </a:extLst>
          </p:cNvPr>
          <p:cNvSpPr txBox="1"/>
          <p:nvPr/>
        </p:nvSpPr>
        <p:spPr>
          <a:xfrm>
            <a:off x="6263639" y="1762802"/>
            <a:ext cx="5692140" cy="22159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4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</a:rPr>
              <a:t>Skill it shows</a:t>
            </a:r>
            <a:endParaRPr lang="en-US" sz="2400" dirty="0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r>
              <a:rPr lang="ru-RU" dirty="0">
                <a:solidFill>
                  <a:srgbClr val="2A2A34"/>
                </a:solidFill>
                <a:latin typeface="Arial"/>
              </a:rPr>
              <a:t>Entering data, organising information, using </a:t>
            </a:r>
            <a:r>
              <a:rPr lang="ru-RU" dirty="0" err="1">
                <a:solidFill>
                  <a:srgbClr val="2A2A34"/>
                </a:solidFill>
                <a:latin typeface="Arial"/>
              </a:rPr>
              <a:t>simple</a:t>
            </a:r>
            <a:r>
              <a:rPr lang="ru-RU" dirty="0">
                <a:solidFill>
                  <a:srgbClr val="2A2A34"/>
                </a:solidFill>
                <a:latin typeface="Arial"/>
              </a:rPr>
              <a:t> </a:t>
            </a:r>
            <a:r>
              <a:rPr lang="ru-RU" dirty="0" err="1">
                <a:solidFill>
                  <a:srgbClr val="2A2A34"/>
                </a:solidFill>
                <a:latin typeface="Arial"/>
              </a:rPr>
              <a:t>formulas</a:t>
            </a:r>
            <a:r>
              <a:rPr lang="ru-RU" dirty="0">
                <a:solidFill>
                  <a:srgbClr val="2A2A34"/>
                </a:solidFill>
                <a:latin typeface="Arial"/>
              </a:rPr>
              <a:t>, </a:t>
            </a:r>
            <a:r>
              <a:rPr lang="en-US" dirty="0">
                <a:solidFill>
                  <a:srgbClr val="2A2A34"/>
                </a:solidFill>
                <a:latin typeface="Arial"/>
              </a:rPr>
              <a:t>choosing a suitable chart and presenting data clearly.</a:t>
            </a:r>
            <a:endParaRPr lang="ru-RU" dirty="0"/>
          </a:p>
          <a:p>
            <a:endParaRPr lang="ru-RU" dirty="0">
              <a:solidFill>
                <a:srgbClr val="2A2A34"/>
              </a:solidFill>
              <a:latin typeface="Arial"/>
              <a:cs typeface="Arial"/>
            </a:endParaRPr>
          </a:p>
          <a:p>
            <a:pPr marL="0" algn="l"/>
            <a:endParaRPr lang="ru-RU" sz="2400" b="1" kern="1200" dirty="0">
              <a:solidFill>
                <a:srgbClr val="201F5C"/>
              </a:solidFill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283C442-3719-DC44-94FC-765B39C5985B}"/>
              </a:ext>
            </a:extLst>
          </p:cNvPr>
          <p:cNvSpPr txBox="1"/>
          <p:nvPr/>
        </p:nvSpPr>
        <p:spPr>
          <a:xfrm>
            <a:off x="6263639" y="3138493"/>
            <a:ext cx="5692140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400" b="1" kern="1200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+mn-ea"/>
                <a:cs typeface="+mn-cs"/>
              </a:rPr>
              <a:t>What </a:t>
            </a:r>
            <a:r>
              <a:rPr lang="ru-RU" sz="24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</a:rPr>
              <a:t>I learned</a:t>
            </a:r>
            <a:endParaRPr lang="en-US" sz="2400" dirty="0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r>
              <a:rPr lang="ru-RU" dirty="0">
                <a:solidFill>
                  <a:srgbClr val="2A2A34"/>
                </a:solidFill>
                <a:latin typeface="Arial"/>
              </a:rPr>
              <a:t>I learned that Excel can organise information and make data easier </a:t>
            </a:r>
            <a:r>
              <a:rPr lang="ru-RU" dirty="0" err="1">
                <a:solidFill>
                  <a:srgbClr val="2A2A34"/>
                </a:solidFill>
                <a:latin typeface="Arial"/>
              </a:rPr>
              <a:t>to</a:t>
            </a:r>
            <a:r>
              <a:rPr lang="ru-RU" dirty="0">
                <a:solidFill>
                  <a:srgbClr val="2A2A34"/>
                </a:solidFill>
                <a:latin typeface="Arial"/>
              </a:rPr>
              <a:t> </a:t>
            </a:r>
            <a:r>
              <a:rPr lang="ru-RU" dirty="0" err="1">
                <a:solidFill>
                  <a:srgbClr val="2A2A34"/>
                </a:solidFill>
                <a:latin typeface="Arial"/>
              </a:rPr>
              <a:t>compare</a:t>
            </a:r>
            <a:r>
              <a:rPr lang="en-US" dirty="0">
                <a:solidFill>
                  <a:srgbClr val="2A2A34"/>
                </a:solidFill>
                <a:latin typeface="Arial"/>
              </a:rPr>
              <a:t> I also learned that charts need clear titles or captions so the reader understands what the data shows.</a:t>
            </a:r>
            <a:endParaRPr lang="ru-RU" dirty="0"/>
          </a:p>
          <a:p>
            <a:pPr marL="0" algn="l"/>
            <a:endParaRPr lang="ru-RU" kern="1200" dirty="0">
              <a:solidFill>
                <a:srgbClr val="2A2A34"/>
              </a:solidFill>
              <a:latin typeface="Arial"/>
              <a:cs typeface="Arial"/>
            </a:endParaRPr>
          </a:p>
          <a:p>
            <a:pPr algn="ctr"/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57FD550-CB99-2F4A-BBE7-B434B13D75E4}"/>
              </a:ext>
            </a:extLst>
          </p:cNvPr>
          <p:cNvSpPr txBox="1"/>
          <p:nvPr/>
        </p:nvSpPr>
        <p:spPr>
          <a:xfrm>
            <a:off x="6324406" y="5677884"/>
            <a:ext cx="5471160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400" b="1" dirty="0">
                <a:solidFill>
                  <a:srgbClr val="3C945F"/>
                </a:solidFill>
                <a:latin typeface="Arial"/>
              </a:rPr>
              <a:t>Now I can</a:t>
            </a:r>
            <a:endParaRPr lang="en-US" sz="2400" dirty="0"/>
          </a:p>
          <a:p>
            <a:r>
              <a:rPr lang="ru-RU" dirty="0">
                <a:solidFill>
                  <a:srgbClr val="2A2A34"/>
                </a:solidFill>
                <a:latin typeface="Arial"/>
              </a:rPr>
              <a:t>Create a simple table </a:t>
            </a:r>
            <a:r>
              <a:rPr lang="ru-RU" dirty="0" err="1">
                <a:solidFill>
                  <a:srgbClr val="2A2A34"/>
                </a:solidFill>
                <a:latin typeface="Arial"/>
              </a:rPr>
              <a:t>and</a:t>
            </a:r>
            <a:r>
              <a:rPr lang="ru-RU" dirty="0">
                <a:solidFill>
                  <a:srgbClr val="2A2A34"/>
                </a:solidFill>
                <a:latin typeface="Arial"/>
              </a:rPr>
              <a:t> </a:t>
            </a:r>
            <a:r>
              <a:rPr lang="ru-RU" dirty="0" err="1">
                <a:solidFill>
                  <a:srgbClr val="2A2A34"/>
                </a:solidFill>
                <a:latin typeface="Arial"/>
              </a:rPr>
              <a:t>chart</a:t>
            </a:r>
            <a:r>
              <a:rPr lang="ru-RU" dirty="0">
                <a:solidFill>
                  <a:srgbClr val="2A2A34"/>
                </a:solidFill>
                <a:latin typeface="Arial"/>
              </a:rPr>
              <a:t>, </a:t>
            </a:r>
            <a:r>
              <a:rPr lang="en-US" dirty="0">
                <a:solidFill>
                  <a:srgbClr val="2A2A34"/>
                </a:solidFill>
                <a:latin typeface="Arial"/>
              </a:rPr>
              <a:t>and use them to show information quickly.</a:t>
            </a:r>
            <a:endParaRPr lang="ru-RU" kern="1200" dirty="0">
              <a:solidFill>
                <a:srgbClr val="2A2A34"/>
              </a:solidFill>
              <a:latin typeface="Arial"/>
              <a:cs typeface="Arial"/>
            </a:endParaRPr>
          </a:p>
          <a:p>
            <a:pPr algn="ctr"/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E17942B-9786-6485-43AA-573FA05430A6}"/>
              </a:ext>
            </a:extLst>
          </p:cNvPr>
          <p:cNvSpPr txBox="1"/>
          <p:nvPr/>
        </p:nvSpPr>
        <p:spPr>
          <a:xfrm>
            <a:off x="6287753" y="4726839"/>
            <a:ext cx="5128260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400" b="1" dirty="0">
                <a:solidFill>
                  <a:srgbClr val="E13076"/>
                </a:solidFill>
                <a:latin typeface="Arial"/>
              </a:rPr>
              <a:t>Difficult at first</a:t>
            </a:r>
            <a:endParaRPr lang="en-US" sz="2400" dirty="0"/>
          </a:p>
          <a:p>
            <a:r>
              <a:rPr lang="en-US" dirty="0">
                <a:solidFill>
                  <a:srgbClr val="2A2A34"/>
                </a:solidFill>
                <a:latin typeface="Arial"/>
              </a:rPr>
              <a:t>It was difficult to choose the right chart type and make the chart clear.</a:t>
            </a:r>
          </a:p>
          <a:p>
            <a:pPr marL="0" algn="l"/>
            <a:endParaRPr lang="ru-RU" kern="1200" dirty="0">
              <a:solidFill>
                <a:srgbClr val="2A2A34"/>
              </a:solidFill>
              <a:latin typeface="Arial"/>
              <a:cs typeface="Arial"/>
            </a:endParaRPr>
          </a:p>
          <a:p>
            <a:pPr algn="ctr"/>
            <a:endParaRPr lang="en-US" dirty="0"/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854015"/>
            <a:ext cx="5061461" cy="4272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64095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807361-7A82-5C46-0C42-5B1A6FCEC4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B12D7-DFC1-FE70-5773-B4656E075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213" y="2182989"/>
            <a:ext cx="12075916" cy="2124778"/>
          </a:xfrm>
        </p:spPr>
        <p:txBody>
          <a:bodyPr/>
          <a:lstStyle/>
          <a:p>
            <a:r>
              <a:rPr lang="en-US" sz="40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PowerPoint: </a:t>
            </a:r>
            <a:r>
              <a:rPr lang="en-US" sz="40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/>
            </a:r>
            <a:br>
              <a:rPr lang="en-US" sz="40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</a:br>
            <a:r>
              <a:rPr lang="en-US" sz="2000" b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clear presentation slide</a:t>
            </a:r>
            <a:endParaRPr lang="en-US" sz="1600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endParaRPr lang="en-US" sz="40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endParaRPr lang="en-US" sz="20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endParaRPr lang="en-US" sz="44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endParaRPr lang="en-US" sz="4400" b="1">
              <a:solidFill>
                <a:schemeClr val="tx2">
                  <a:lumMod val="76000"/>
                  <a:lumOff val="24000"/>
                </a:schemeClr>
              </a:solidFill>
              <a:latin typeface="Walbaum Display"/>
              <a:cs typeface="Arial"/>
            </a:endParaRP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B871EE-F065-82FA-853C-1D9F327CB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3A79A2-6D89-27B7-5D13-218454408B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21C17-E57C-4709-B70B-9242930CAE47}" type="datetime1">
              <a:rPr lang="en-US"/>
              <a:t>8/17/2026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AFD64B-9E5A-0964-7B51-D14E6650D3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6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265C516-8832-FBFC-1E6E-B2CC6A7455DC}"/>
              </a:ext>
            </a:extLst>
          </p:cNvPr>
          <p:cNvSpPr txBox="1"/>
          <p:nvPr/>
        </p:nvSpPr>
        <p:spPr>
          <a:xfrm>
            <a:off x="6279072" y="1010386"/>
            <a:ext cx="5471160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400" b="1" kern="1200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+mn-ea"/>
                <a:cs typeface="+mn-cs"/>
              </a:rPr>
              <a:t>What the work is</a:t>
            </a:r>
            <a:endParaRPr lang="ru-RU" sz="1300" dirty="0">
              <a:solidFill>
                <a:schemeClr val="tx2">
                  <a:lumMod val="76000"/>
                  <a:lumOff val="24000"/>
                </a:schemeClr>
              </a:solidFill>
              <a:latin typeface="Aptos Light"/>
              <a:cs typeface="Arial"/>
            </a:endParaRPr>
          </a:p>
          <a:p>
            <a:r>
              <a:rPr lang="ru-RU" dirty="0">
                <a:solidFill>
                  <a:srgbClr val="2A2A34"/>
                </a:solidFill>
                <a:latin typeface="Arial"/>
              </a:rPr>
              <a:t>A PowerPoint slide created for a class or business task.</a:t>
            </a:r>
            <a:endParaRPr lang="ru-RU" dirty="0"/>
          </a:p>
          <a:p>
            <a:endParaRPr lang="ru-RU" dirty="0">
              <a:solidFill>
                <a:srgbClr val="2A2A34"/>
              </a:solidFill>
              <a:latin typeface="Arial"/>
              <a:cs typeface="Arial"/>
            </a:endParaRPr>
          </a:p>
          <a:p>
            <a:endParaRPr lang="ru-RU" sz="24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975EFB9-C2EF-DB69-10E2-BDACDC586733}"/>
              </a:ext>
            </a:extLst>
          </p:cNvPr>
          <p:cNvSpPr txBox="1"/>
          <p:nvPr/>
        </p:nvSpPr>
        <p:spPr>
          <a:xfrm>
            <a:off x="6307044" y="2064796"/>
            <a:ext cx="5692140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4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</a:rPr>
              <a:t>Skill it shows</a:t>
            </a:r>
            <a:endParaRPr lang="en-US" sz="2400" dirty="0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r>
              <a:rPr lang="ru-RU" dirty="0">
                <a:latin typeface="Arial"/>
                <a:ea typeface="Calibri"/>
                <a:cs typeface="Arial"/>
              </a:rPr>
              <a:t>Using a clear title, bullet points, images, colours and spacing</a:t>
            </a:r>
            <a:endParaRPr lang="ru-RU" dirty="0">
              <a:latin typeface="Arial"/>
              <a:cs typeface="Arial"/>
            </a:endParaRPr>
          </a:p>
          <a:p>
            <a:endParaRPr lang="ru-RU" dirty="0">
              <a:solidFill>
                <a:srgbClr val="2A2A34"/>
              </a:solidFill>
              <a:latin typeface="Arial"/>
              <a:cs typeface="Arial"/>
            </a:endParaRPr>
          </a:p>
          <a:p>
            <a:pPr marL="0" algn="l"/>
            <a:endParaRPr lang="ru-RU" sz="2400" b="1" kern="1200" dirty="0">
              <a:solidFill>
                <a:srgbClr val="201F5C"/>
              </a:solidFill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EC6C639-B5DF-E558-0B82-13D3245B9191}"/>
              </a:ext>
            </a:extLst>
          </p:cNvPr>
          <p:cNvSpPr txBox="1"/>
          <p:nvPr/>
        </p:nvSpPr>
        <p:spPr>
          <a:xfrm>
            <a:off x="6297398" y="3211040"/>
            <a:ext cx="5692140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400" b="1" kern="1200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+mn-ea"/>
                <a:cs typeface="+mn-cs"/>
              </a:rPr>
              <a:t>What </a:t>
            </a:r>
            <a:r>
              <a:rPr lang="ru-RU" sz="24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</a:rPr>
              <a:t>I learned</a:t>
            </a:r>
            <a:endParaRPr lang="en-US" sz="2400" dirty="0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r>
              <a:rPr lang="ru-RU" dirty="0">
                <a:solidFill>
                  <a:srgbClr val="2A2A34"/>
                </a:solidFill>
                <a:latin typeface="Arial"/>
              </a:rPr>
              <a:t>I learned that a good slide should have one main idea and not too much text. A simple layout helps </a:t>
            </a:r>
            <a:r>
              <a:rPr lang="ru-RU" kern="1200" dirty="0">
                <a:solidFill>
                  <a:srgbClr val="2A2A34"/>
                </a:solidFill>
                <a:latin typeface="Arial"/>
                <a:ea typeface="+mn-ea"/>
                <a:cs typeface="+mn-cs"/>
              </a:rPr>
              <a:t>the </a:t>
            </a:r>
            <a:r>
              <a:rPr lang="ru-RU" dirty="0">
                <a:solidFill>
                  <a:srgbClr val="2A2A34"/>
                </a:solidFill>
                <a:latin typeface="Arial"/>
              </a:rPr>
              <a:t>audience understand</a:t>
            </a:r>
            <a:r>
              <a:rPr lang="ru-RU" kern="1200" dirty="0">
                <a:solidFill>
                  <a:srgbClr val="2A2A34"/>
                </a:solidFill>
                <a:latin typeface="Arial"/>
                <a:ea typeface="+mn-ea"/>
                <a:cs typeface="+mn-cs"/>
              </a:rPr>
              <a:t>.</a:t>
            </a:r>
            <a:endParaRPr lang="ru-RU" dirty="0"/>
          </a:p>
          <a:p>
            <a:endParaRPr lang="ru-RU" dirty="0">
              <a:solidFill>
                <a:srgbClr val="2A2A34"/>
              </a:solidFill>
              <a:latin typeface="Arial"/>
              <a:cs typeface="Arial"/>
            </a:endParaRPr>
          </a:p>
          <a:p>
            <a:pPr marL="0" algn="l"/>
            <a:endParaRPr lang="ru-RU" kern="1200" dirty="0">
              <a:solidFill>
                <a:srgbClr val="2A2A34"/>
              </a:solidFill>
              <a:latin typeface="Arial"/>
              <a:cs typeface="Arial"/>
            </a:endParaRPr>
          </a:p>
          <a:p>
            <a:pPr algn="ctr"/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C70AC58-D677-A92C-F4E4-168C3134CB57}"/>
              </a:ext>
            </a:extLst>
          </p:cNvPr>
          <p:cNvSpPr txBox="1"/>
          <p:nvPr/>
        </p:nvSpPr>
        <p:spPr>
          <a:xfrm>
            <a:off x="6279072" y="5229235"/>
            <a:ext cx="5471160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400" b="1" dirty="0">
                <a:solidFill>
                  <a:srgbClr val="3C945F"/>
                </a:solidFill>
                <a:latin typeface="Arial"/>
              </a:rPr>
              <a:t>Now I can</a:t>
            </a:r>
            <a:endParaRPr lang="en-US" sz="2400" dirty="0"/>
          </a:p>
          <a:p>
            <a:r>
              <a:rPr lang="ru-RU" dirty="0">
                <a:solidFill>
                  <a:srgbClr val="2A2A34"/>
                </a:solidFill>
                <a:latin typeface="Arial"/>
              </a:rPr>
              <a:t>Design a clearer slide</a:t>
            </a:r>
            <a:r>
              <a:rPr lang="ru-RU" kern="1200" dirty="0">
                <a:solidFill>
                  <a:srgbClr val="2A2A34"/>
                </a:solidFill>
                <a:latin typeface="Arial"/>
                <a:ea typeface="+mn-ea"/>
                <a:cs typeface="+mn-cs"/>
              </a:rPr>
              <a:t>.</a:t>
            </a:r>
            <a:endParaRPr lang="ru-RU" dirty="0"/>
          </a:p>
          <a:p>
            <a:endParaRPr lang="ru-RU" dirty="0">
              <a:solidFill>
                <a:srgbClr val="2A2A34"/>
              </a:solidFill>
              <a:latin typeface="Arial"/>
              <a:cs typeface="Arial"/>
            </a:endParaRPr>
          </a:p>
          <a:p>
            <a:pPr marL="0" algn="l"/>
            <a:endParaRPr lang="ru-RU" kern="1200" dirty="0">
              <a:solidFill>
                <a:srgbClr val="2A2A34"/>
              </a:solidFill>
              <a:latin typeface="Arial"/>
              <a:cs typeface="Arial"/>
            </a:endParaRPr>
          </a:p>
          <a:p>
            <a:pPr algn="ctr"/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D0F6ED2-0E0C-626F-2BBF-FB7FCE38EAEA}"/>
              </a:ext>
            </a:extLst>
          </p:cNvPr>
          <p:cNvSpPr txBox="1"/>
          <p:nvPr/>
        </p:nvSpPr>
        <p:spPr>
          <a:xfrm>
            <a:off x="6279072" y="4470121"/>
            <a:ext cx="5128260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400" b="1" dirty="0">
                <a:solidFill>
                  <a:srgbClr val="E13076"/>
                </a:solidFill>
                <a:latin typeface="Arial"/>
              </a:rPr>
              <a:t>Difficult at first</a:t>
            </a:r>
            <a:endParaRPr lang="en-US" sz="2400" dirty="0"/>
          </a:p>
          <a:p>
            <a:r>
              <a:rPr lang="ru-RU" dirty="0">
                <a:latin typeface="Arial"/>
                <a:ea typeface="Calibri"/>
                <a:cs typeface="Arial"/>
              </a:rPr>
              <a:t>I used too much text at first.</a:t>
            </a:r>
            <a:endParaRPr lang="ru-RU" dirty="0">
              <a:latin typeface="Arial"/>
              <a:cs typeface="Arial"/>
            </a:endParaRPr>
          </a:p>
          <a:p>
            <a:pPr marL="0" algn="l"/>
            <a:endParaRPr lang="ru-RU" kern="1200" dirty="0">
              <a:solidFill>
                <a:srgbClr val="2A2A34"/>
              </a:solidFill>
              <a:latin typeface="Arial"/>
              <a:cs typeface="Arial"/>
            </a:endParaRPr>
          </a:p>
          <a:p>
            <a:pPr algn="ctr"/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1675B29-2458-4C5A-DEBC-EB64294F87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861" y="2174557"/>
            <a:ext cx="5460031" cy="3692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61075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FB87A3-8EDD-5FAD-1D6F-B51021F39F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64E68-D999-38D7-DA5F-6597155D2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193" y="2750548"/>
            <a:ext cx="12075916" cy="2124778"/>
          </a:xfrm>
        </p:spPr>
        <p:txBody>
          <a:bodyPr/>
          <a:lstStyle/>
          <a:p>
            <a:r>
              <a:rPr lang="en-US" sz="40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Outlook: </a:t>
            </a:r>
            <a:br>
              <a:rPr lang="en-US" sz="40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</a:br>
            <a:r>
              <a:rPr lang="en-US" sz="20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professional email communication</a:t>
            </a:r>
            <a:endParaRPr lang="en-US" sz="2000" dirty="0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endParaRPr lang="en-US" sz="40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endParaRPr lang="en-US" sz="40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endParaRPr lang="en-US" sz="40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endParaRPr lang="en-US" sz="40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endParaRPr lang="en-US" sz="4000" b="1" dirty="0">
              <a:solidFill>
                <a:schemeClr val="tx2">
                  <a:lumMod val="76000"/>
                  <a:lumOff val="24000"/>
                </a:schemeClr>
              </a:solidFill>
              <a:latin typeface="Walbaum Display"/>
              <a:cs typeface="Arial"/>
            </a:endParaRPr>
          </a:p>
          <a:p>
            <a:endParaRPr lang="en-US" sz="4000" dirty="0">
              <a:solidFill>
                <a:schemeClr val="tx2">
                  <a:lumMod val="76000"/>
                  <a:lumOff val="24000"/>
                </a:schemeClr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2C039E7-E2A5-6758-462F-C35E66084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0A97AA-D20A-74C2-F2C4-1FB289455D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21C17-E57C-4709-B70B-9242930CAE47}" type="datetime1">
              <a:rPr lang="en-US"/>
              <a:t>8/17/2026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7297CA-9A13-D5BA-17E1-E725DE2145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7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B64351B-242F-6332-76F2-404AA5D00659}"/>
              </a:ext>
            </a:extLst>
          </p:cNvPr>
          <p:cNvSpPr txBox="1"/>
          <p:nvPr/>
        </p:nvSpPr>
        <p:spPr>
          <a:xfrm>
            <a:off x="6421489" y="1090100"/>
            <a:ext cx="5471160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400" b="1" kern="1200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+mn-ea"/>
                <a:cs typeface="+mn-cs"/>
              </a:rPr>
              <a:t>What the work is</a:t>
            </a:r>
            <a:endParaRPr lang="ru-RU" sz="1300" dirty="0">
              <a:solidFill>
                <a:schemeClr val="tx2">
                  <a:lumMod val="76000"/>
                  <a:lumOff val="24000"/>
                </a:schemeClr>
              </a:solidFill>
              <a:latin typeface="Aptos Light"/>
              <a:cs typeface="Arial"/>
            </a:endParaRPr>
          </a:p>
          <a:p>
            <a:r>
              <a:rPr lang="ru-RU" dirty="0">
                <a:solidFill>
                  <a:srgbClr val="2A2A34"/>
                </a:solidFill>
                <a:latin typeface="Arial"/>
              </a:rPr>
              <a:t>An email task where I practised writing a clear professional message.</a:t>
            </a:r>
            <a:endParaRPr lang="ru-RU" dirty="0">
              <a:latin typeface="Arial"/>
              <a:cs typeface="Arial"/>
            </a:endParaRPr>
          </a:p>
          <a:p>
            <a:endParaRPr lang="ru-RU" dirty="0">
              <a:solidFill>
                <a:srgbClr val="2A2A34"/>
              </a:solidFill>
              <a:latin typeface="Arial"/>
              <a:cs typeface="Arial"/>
            </a:endParaRPr>
          </a:p>
          <a:p>
            <a:endParaRPr lang="ru-RU" dirty="0">
              <a:solidFill>
                <a:srgbClr val="2A2A34"/>
              </a:solidFill>
              <a:latin typeface="Arial"/>
              <a:cs typeface="Arial"/>
            </a:endParaRPr>
          </a:p>
          <a:p>
            <a:endParaRPr lang="ru-RU" sz="24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15AC2FE-6307-F360-516B-DC3260AFD9B4}"/>
              </a:ext>
            </a:extLst>
          </p:cNvPr>
          <p:cNvSpPr txBox="1"/>
          <p:nvPr/>
        </p:nvSpPr>
        <p:spPr>
          <a:xfrm>
            <a:off x="6421491" y="2106187"/>
            <a:ext cx="5692140" cy="22159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4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</a:rPr>
              <a:t>Skill it shows</a:t>
            </a:r>
            <a:endParaRPr lang="en-US" sz="2400" dirty="0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r>
              <a:rPr lang="ru-RU" dirty="0">
                <a:solidFill>
                  <a:srgbClr val="2A2A34"/>
                </a:solidFill>
                <a:latin typeface="Arial"/>
                <a:ea typeface="Calibri"/>
                <a:cs typeface="Arial"/>
              </a:rPr>
              <a:t>Writing emails, choosing the correct tone, using a clear subject, greeting and closing.</a:t>
            </a:r>
            <a:endParaRPr lang="ru-RU" dirty="0">
              <a:latin typeface="Arial"/>
              <a:cs typeface="Arial"/>
            </a:endParaRPr>
          </a:p>
          <a:p>
            <a:endParaRPr lang="ru-RU" dirty="0">
              <a:latin typeface="Arial"/>
              <a:ea typeface="Calibri"/>
              <a:cs typeface="Arial"/>
            </a:endParaRPr>
          </a:p>
          <a:p>
            <a:endParaRPr lang="ru-RU" dirty="0">
              <a:solidFill>
                <a:srgbClr val="2A2A34"/>
              </a:solidFill>
              <a:latin typeface="Arial"/>
              <a:cs typeface="Arial"/>
            </a:endParaRPr>
          </a:p>
          <a:p>
            <a:pPr marL="0" algn="l"/>
            <a:endParaRPr lang="ru-RU" sz="2400" b="1" kern="1200" dirty="0">
              <a:solidFill>
                <a:srgbClr val="201F5C"/>
              </a:solidFill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BD85F0B-84C2-7688-D57A-ACCC4B797DB8}"/>
              </a:ext>
            </a:extLst>
          </p:cNvPr>
          <p:cNvSpPr txBox="1"/>
          <p:nvPr/>
        </p:nvSpPr>
        <p:spPr>
          <a:xfrm>
            <a:off x="6421491" y="3179543"/>
            <a:ext cx="5692140" cy="24006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400" b="1" kern="1200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+mn-ea"/>
                <a:cs typeface="+mn-cs"/>
              </a:rPr>
              <a:t>What </a:t>
            </a:r>
            <a:r>
              <a:rPr lang="ru-RU" sz="24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</a:rPr>
              <a:t>I learned</a:t>
            </a:r>
            <a:endParaRPr lang="en-US" sz="2400" dirty="0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r>
              <a:rPr lang="ru-RU" dirty="0">
                <a:solidFill>
                  <a:srgbClr val="2A2A34"/>
                </a:solidFill>
                <a:latin typeface="Arial"/>
              </a:rPr>
              <a:t>I learned that business emails should be polite, clear and direct. The tone changes depending on </a:t>
            </a:r>
            <a:r>
              <a:rPr lang="ru-RU" kern="1200" dirty="0">
                <a:solidFill>
                  <a:srgbClr val="2A2A34"/>
                </a:solidFill>
                <a:latin typeface="Arial"/>
                <a:ea typeface="+mn-ea"/>
                <a:cs typeface="+mn-cs"/>
              </a:rPr>
              <a:t>the </a:t>
            </a:r>
            <a:r>
              <a:rPr lang="ru-RU" dirty="0">
                <a:solidFill>
                  <a:srgbClr val="2A2A34"/>
                </a:solidFill>
                <a:latin typeface="Arial"/>
              </a:rPr>
              <a:t>reader</a:t>
            </a:r>
            <a:r>
              <a:rPr lang="ru-RU" kern="1200" dirty="0">
                <a:solidFill>
                  <a:srgbClr val="2A2A34"/>
                </a:solidFill>
                <a:latin typeface="Arial"/>
                <a:ea typeface="+mn-ea"/>
                <a:cs typeface="+mn-cs"/>
              </a:rPr>
              <a:t>.</a:t>
            </a:r>
            <a:endParaRPr lang="ru-RU" dirty="0">
              <a:latin typeface="Arial"/>
              <a:cs typeface="Arial"/>
            </a:endParaRPr>
          </a:p>
          <a:p>
            <a:endParaRPr lang="ru-RU" dirty="0">
              <a:solidFill>
                <a:srgbClr val="2A2A34"/>
              </a:solidFill>
              <a:latin typeface="Arial"/>
              <a:cs typeface="Arial"/>
            </a:endParaRPr>
          </a:p>
          <a:p>
            <a:endParaRPr lang="ru-RU" dirty="0">
              <a:solidFill>
                <a:srgbClr val="2A2A34"/>
              </a:solidFill>
              <a:latin typeface="Arial"/>
              <a:cs typeface="Arial"/>
            </a:endParaRPr>
          </a:p>
          <a:p>
            <a:pPr marL="0" algn="l"/>
            <a:endParaRPr lang="ru-RU" kern="1200" dirty="0">
              <a:solidFill>
                <a:srgbClr val="2A2A34"/>
              </a:solidFill>
              <a:latin typeface="Arial"/>
              <a:cs typeface="Arial"/>
            </a:endParaRPr>
          </a:p>
          <a:p>
            <a:pPr algn="ctr"/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5632C3F-DCFB-44DB-E699-E1304965F401}"/>
              </a:ext>
            </a:extLst>
          </p:cNvPr>
          <p:cNvSpPr txBox="1"/>
          <p:nvPr/>
        </p:nvSpPr>
        <p:spPr>
          <a:xfrm>
            <a:off x="6421489" y="5142792"/>
            <a:ext cx="5471160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400" b="1" dirty="0">
                <a:solidFill>
                  <a:srgbClr val="3C945F"/>
                </a:solidFill>
                <a:latin typeface="Arial"/>
              </a:rPr>
              <a:t>Now I can</a:t>
            </a:r>
            <a:endParaRPr lang="en-US" sz="2400" dirty="0"/>
          </a:p>
          <a:p>
            <a:r>
              <a:rPr lang="ru-RU" dirty="0">
                <a:solidFill>
                  <a:srgbClr val="2A2A34"/>
                </a:solidFill>
                <a:latin typeface="Arial"/>
              </a:rPr>
              <a:t>Write clearer emails</a:t>
            </a:r>
            <a:r>
              <a:rPr lang="ru-RU" kern="1200" dirty="0">
                <a:solidFill>
                  <a:srgbClr val="2A2A34"/>
                </a:solidFill>
                <a:latin typeface="Arial"/>
                <a:ea typeface="+mn-ea"/>
                <a:cs typeface="+mn-cs"/>
              </a:rPr>
              <a:t>.</a:t>
            </a:r>
            <a:endParaRPr lang="ru-RU" dirty="0">
              <a:latin typeface="Arial"/>
              <a:cs typeface="Arial"/>
            </a:endParaRPr>
          </a:p>
          <a:p>
            <a:endParaRPr lang="ru-RU" dirty="0">
              <a:solidFill>
                <a:srgbClr val="2A2A34"/>
              </a:solidFill>
              <a:latin typeface="Arial"/>
              <a:cs typeface="Arial"/>
            </a:endParaRPr>
          </a:p>
          <a:p>
            <a:endParaRPr lang="ru-RU" dirty="0">
              <a:solidFill>
                <a:srgbClr val="2A2A34"/>
              </a:solidFill>
              <a:latin typeface="Arial"/>
              <a:cs typeface="Arial"/>
            </a:endParaRPr>
          </a:p>
          <a:p>
            <a:pPr marL="0" algn="l"/>
            <a:endParaRPr lang="ru-RU" kern="1200" dirty="0">
              <a:solidFill>
                <a:srgbClr val="2A2A34"/>
              </a:solidFill>
              <a:latin typeface="Arial"/>
              <a:cs typeface="Arial"/>
            </a:endParaRPr>
          </a:p>
          <a:p>
            <a:pPr algn="ctr"/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48D4B82-FB16-F09B-B429-8BD2AAFFE8EC}"/>
              </a:ext>
            </a:extLst>
          </p:cNvPr>
          <p:cNvSpPr txBox="1"/>
          <p:nvPr/>
        </p:nvSpPr>
        <p:spPr>
          <a:xfrm>
            <a:off x="6421490" y="4415360"/>
            <a:ext cx="5128260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400" b="1" dirty="0">
                <a:solidFill>
                  <a:srgbClr val="E13076"/>
                </a:solidFill>
                <a:latin typeface="Arial"/>
              </a:rPr>
              <a:t>Difficult at first</a:t>
            </a:r>
            <a:endParaRPr lang="en-US" sz="2400" dirty="0"/>
          </a:p>
          <a:p>
            <a:r>
              <a:rPr lang="ru-RU" dirty="0">
                <a:solidFill>
                  <a:srgbClr val="2A2A34"/>
                </a:solidFill>
                <a:latin typeface="Arial"/>
                <a:ea typeface="Calibri"/>
                <a:cs typeface="Arial"/>
              </a:rPr>
              <a:t>Professional tone was not always easy.</a:t>
            </a:r>
            <a:endParaRPr lang="ru-RU" dirty="0">
              <a:solidFill>
                <a:srgbClr val="2A2A34"/>
              </a:solidFill>
              <a:latin typeface="Arial"/>
              <a:cs typeface="Arial"/>
            </a:endParaRPr>
          </a:p>
          <a:p>
            <a:endParaRPr lang="ru-RU" dirty="0">
              <a:latin typeface="Arial"/>
              <a:ea typeface="Calibri"/>
              <a:cs typeface="Arial"/>
            </a:endParaRPr>
          </a:p>
          <a:p>
            <a:pPr marL="0" algn="l"/>
            <a:endParaRPr lang="ru-RU" kern="1200" dirty="0">
              <a:solidFill>
                <a:srgbClr val="2A2A34"/>
              </a:solidFill>
              <a:latin typeface="Arial"/>
              <a:cs typeface="Arial"/>
            </a:endParaRPr>
          </a:p>
          <a:p>
            <a:pPr algn="ctr"/>
            <a:endParaRPr lang="en-US" dirty="0"/>
          </a:p>
        </p:txBody>
      </p:sp>
      <p:pic>
        <p:nvPicPr>
          <p:cNvPr id="3" name="Рисунок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495" y="2047762"/>
            <a:ext cx="5411427" cy="350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2661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955C7C-6B67-12CD-B6DE-5E7B4A0AB1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6DFF2-5EC7-DFD5-F235-A404E599E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848" y="3190024"/>
            <a:ext cx="12075916" cy="2124778"/>
          </a:xfrm>
        </p:spPr>
        <p:txBody>
          <a:bodyPr/>
          <a:lstStyle/>
          <a:p>
            <a:r>
              <a:rPr lang="en-US" sz="40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LinkedIn: </a:t>
            </a:r>
            <a:br>
              <a:rPr lang="en-US" sz="40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</a:br>
            <a:r>
              <a:rPr lang="en-US" sz="20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professional online communication</a:t>
            </a:r>
            <a:endParaRPr lang="en-US" sz="2000" dirty="0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endParaRPr lang="en-US" sz="40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endParaRPr lang="en-US" sz="40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endParaRPr lang="en-US" sz="40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endParaRPr lang="en-US" sz="40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endParaRPr lang="en-US" sz="40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endParaRPr lang="en-US" sz="4000" b="1" dirty="0">
              <a:solidFill>
                <a:schemeClr val="tx2">
                  <a:lumMod val="76000"/>
                  <a:lumOff val="24000"/>
                </a:schemeClr>
              </a:solidFill>
              <a:latin typeface="Walbaum Display"/>
              <a:cs typeface="Arial"/>
            </a:endParaRPr>
          </a:p>
          <a:p>
            <a:endParaRPr lang="en-US" sz="4000" dirty="0">
              <a:solidFill>
                <a:schemeClr val="tx2">
                  <a:lumMod val="76000"/>
                  <a:lumOff val="24000"/>
                </a:schemeClr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95EA65-13A0-12A0-4D83-3A9939354C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9D5589-BE8B-8672-63D1-9B39F2844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21C17-E57C-4709-B70B-9242930CAE47}" type="datetime1">
              <a:rPr lang="en-US"/>
              <a:t>8/17/2026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49A184-7709-CBA0-515E-E987C8D294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8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894195A-ACE5-1A2B-E67F-F9D45932C374}"/>
              </a:ext>
            </a:extLst>
          </p:cNvPr>
          <p:cNvSpPr txBox="1"/>
          <p:nvPr/>
        </p:nvSpPr>
        <p:spPr>
          <a:xfrm>
            <a:off x="6423913" y="1084035"/>
            <a:ext cx="5471160" cy="22159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400" b="1" kern="1200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+mn-ea"/>
                <a:cs typeface="+mn-cs"/>
              </a:rPr>
              <a:t>What the work is</a:t>
            </a:r>
            <a:endParaRPr lang="ru-RU" sz="1300" dirty="0">
              <a:solidFill>
                <a:schemeClr val="tx2">
                  <a:lumMod val="76000"/>
                  <a:lumOff val="24000"/>
                </a:schemeClr>
              </a:solidFill>
              <a:latin typeface="Aptos Light"/>
              <a:cs typeface="Arial"/>
            </a:endParaRPr>
          </a:p>
          <a:p>
            <a:r>
              <a:rPr lang="en-US" dirty="0">
                <a:solidFill>
                  <a:srgbClr val="2A2A34"/>
                </a:solidFill>
                <a:latin typeface="Arial"/>
              </a:rPr>
              <a:t>A LinkedIn-related activity where I </a:t>
            </a:r>
            <a:r>
              <a:rPr lang="en-US" dirty="0" err="1">
                <a:solidFill>
                  <a:srgbClr val="2A2A34"/>
                </a:solidFill>
                <a:latin typeface="Arial"/>
              </a:rPr>
              <a:t>practised</a:t>
            </a:r>
            <a:r>
              <a:rPr lang="en-US" dirty="0">
                <a:solidFill>
                  <a:srgbClr val="2A2A34"/>
                </a:solidFill>
                <a:latin typeface="Arial"/>
              </a:rPr>
              <a:t> professional online communication</a:t>
            </a:r>
            <a:r>
              <a:rPr lang="ru-RU" dirty="0">
                <a:solidFill>
                  <a:srgbClr val="2A2A34"/>
                </a:solidFill>
                <a:latin typeface="Arial"/>
              </a:rPr>
              <a:t>.</a:t>
            </a:r>
            <a:endParaRPr lang="ru-RU" dirty="0"/>
          </a:p>
          <a:p>
            <a:endParaRPr lang="ru-RU" dirty="0">
              <a:solidFill>
                <a:srgbClr val="2A2A34"/>
              </a:solidFill>
              <a:latin typeface="Arial"/>
              <a:cs typeface="Arial"/>
            </a:endParaRPr>
          </a:p>
          <a:p>
            <a:endParaRPr lang="ru-RU" dirty="0">
              <a:solidFill>
                <a:srgbClr val="2A2A34"/>
              </a:solidFill>
              <a:latin typeface="Arial"/>
              <a:cs typeface="Arial"/>
            </a:endParaRPr>
          </a:p>
          <a:p>
            <a:endParaRPr lang="ru-RU" dirty="0">
              <a:solidFill>
                <a:srgbClr val="2A2A34"/>
              </a:solidFill>
              <a:latin typeface="Arial"/>
              <a:cs typeface="Arial"/>
            </a:endParaRPr>
          </a:p>
          <a:p>
            <a:endParaRPr lang="ru-RU" sz="24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EACCE52-F014-FE86-AC1D-75777B8AB2FD}"/>
              </a:ext>
            </a:extLst>
          </p:cNvPr>
          <p:cNvSpPr txBox="1"/>
          <p:nvPr/>
        </p:nvSpPr>
        <p:spPr>
          <a:xfrm>
            <a:off x="6437417" y="2091423"/>
            <a:ext cx="5692140" cy="22159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4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</a:rPr>
              <a:t>Skill it shows</a:t>
            </a:r>
            <a:endParaRPr lang="en-US" sz="2400" dirty="0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r>
              <a:rPr lang="en-US" dirty="0">
                <a:solidFill>
                  <a:srgbClr val="2A2A34"/>
                </a:solidFill>
                <a:latin typeface="Arial"/>
                <a:ea typeface="Calibri"/>
                <a:cs typeface="Arial"/>
              </a:rPr>
              <a:t>Using clear and professional language in a public online profile.</a:t>
            </a:r>
          </a:p>
          <a:p>
            <a:endParaRPr lang="ru-RU" dirty="0">
              <a:solidFill>
                <a:srgbClr val="2A2A34"/>
              </a:solidFill>
              <a:latin typeface="Arial"/>
              <a:ea typeface="Calibri"/>
              <a:cs typeface="Arial"/>
            </a:endParaRPr>
          </a:p>
          <a:p>
            <a:endParaRPr lang="ru-RU" dirty="0">
              <a:solidFill>
                <a:srgbClr val="2A2A34"/>
              </a:solidFill>
              <a:latin typeface="Arial"/>
              <a:cs typeface="Arial"/>
            </a:endParaRPr>
          </a:p>
          <a:p>
            <a:pPr marL="0" algn="l"/>
            <a:endParaRPr lang="ru-RU" sz="2400" b="1" kern="1200" dirty="0">
              <a:solidFill>
                <a:srgbClr val="201F5C"/>
              </a:solidFill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14BEC98-ACFD-7D9F-EEA3-04509ADEE6FB}"/>
              </a:ext>
            </a:extLst>
          </p:cNvPr>
          <p:cNvSpPr txBox="1"/>
          <p:nvPr/>
        </p:nvSpPr>
        <p:spPr>
          <a:xfrm>
            <a:off x="6409445" y="3170976"/>
            <a:ext cx="5692140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400" b="1" kern="1200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ea typeface="+mn-ea"/>
                <a:cs typeface="+mn-cs"/>
              </a:rPr>
              <a:t>What </a:t>
            </a:r>
            <a:r>
              <a:rPr lang="ru-RU" sz="24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</a:rPr>
              <a:t>I learned</a:t>
            </a:r>
            <a:endParaRPr lang="en-US" sz="2400" dirty="0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r>
              <a:rPr lang="en-US" dirty="0">
                <a:solidFill>
                  <a:srgbClr val="2A2A34"/>
                </a:solidFill>
                <a:latin typeface="Arial"/>
              </a:rPr>
              <a:t>I learned that LinkedIn language should be clear, professional and easy to understand because employers and other people can see my profile.</a:t>
            </a:r>
          </a:p>
          <a:p>
            <a:endParaRPr lang="ru-RU" dirty="0">
              <a:solidFill>
                <a:srgbClr val="2A2A34"/>
              </a:solidFill>
              <a:latin typeface="Arial"/>
              <a:cs typeface="Arial"/>
            </a:endParaRPr>
          </a:p>
          <a:p>
            <a:endParaRPr lang="ru-RU" dirty="0">
              <a:solidFill>
                <a:srgbClr val="2A2A34"/>
              </a:solidFill>
              <a:latin typeface="Arial"/>
              <a:cs typeface="Arial"/>
            </a:endParaRPr>
          </a:p>
          <a:p>
            <a:endParaRPr lang="ru-RU" dirty="0">
              <a:solidFill>
                <a:srgbClr val="2A2A34"/>
              </a:solidFill>
              <a:latin typeface="Arial"/>
              <a:cs typeface="Arial"/>
            </a:endParaRPr>
          </a:p>
          <a:p>
            <a:pPr marL="0" algn="l"/>
            <a:endParaRPr lang="ru-RU" kern="1200" dirty="0">
              <a:solidFill>
                <a:srgbClr val="2A2A34"/>
              </a:solidFill>
              <a:latin typeface="Arial"/>
              <a:cs typeface="Arial"/>
            </a:endParaRPr>
          </a:p>
          <a:p>
            <a:pPr algn="ctr"/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0223DDD-97DA-DD6C-AF53-A52116835716}"/>
              </a:ext>
            </a:extLst>
          </p:cNvPr>
          <p:cNvSpPr txBox="1"/>
          <p:nvPr/>
        </p:nvSpPr>
        <p:spPr>
          <a:xfrm>
            <a:off x="6423913" y="5328041"/>
            <a:ext cx="547116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400" b="1" dirty="0">
                <a:solidFill>
                  <a:srgbClr val="3C945F"/>
                </a:solidFill>
                <a:latin typeface="Arial"/>
              </a:rPr>
              <a:t>Now I can</a:t>
            </a:r>
            <a:endParaRPr lang="en-US" sz="2400" dirty="0"/>
          </a:p>
          <a:p>
            <a:r>
              <a:rPr lang="en-US" dirty="0"/>
              <a:t>Now I can make small edits to improve how professional my profile sounds.</a:t>
            </a:r>
            <a:endParaRPr lang="ru-RU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A7B5832-9181-D401-29D0-1C0172C6E6C0}"/>
              </a:ext>
            </a:extLst>
          </p:cNvPr>
          <p:cNvSpPr txBox="1"/>
          <p:nvPr/>
        </p:nvSpPr>
        <p:spPr>
          <a:xfrm>
            <a:off x="6437417" y="4391472"/>
            <a:ext cx="5128260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ru-RU" sz="2400" b="1" dirty="0" err="1">
                <a:solidFill>
                  <a:srgbClr val="E13076"/>
                </a:solidFill>
                <a:latin typeface="Arial"/>
              </a:rPr>
              <a:t>Difficult</a:t>
            </a:r>
            <a:r>
              <a:rPr lang="ru-RU" sz="2400" b="1" dirty="0">
                <a:solidFill>
                  <a:srgbClr val="E13076"/>
                </a:solidFill>
                <a:latin typeface="Arial"/>
              </a:rPr>
              <a:t> </a:t>
            </a:r>
            <a:r>
              <a:rPr lang="ru-RU" sz="2400" b="1" dirty="0" err="1">
                <a:solidFill>
                  <a:srgbClr val="E13076"/>
                </a:solidFill>
                <a:latin typeface="Arial"/>
              </a:rPr>
              <a:t>at</a:t>
            </a:r>
            <a:r>
              <a:rPr lang="ru-RU" sz="2400" b="1" dirty="0">
                <a:solidFill>
                  <a:srgbClr val="E13076"/>
                </a:solidFill>
                <a:latin typeface="Arial"/>
              </a:rPr>
              <a:t> </a:t>
            </a:r>
            <a:r>
              <a:rPr lang="ru-RU" sz="2400" b="1" dirty="0" err="1">
                <a:solidFill>
                  <a:srgbClr val="E13076"/>
                </a:solidFill>
                <a:latin typeface="Arial"/>
              </a:rPr>
              <a:t>first</a:t>
            </a:r>
            <a:endParaRPr lang="en-US" sz="2400" dirty="0"/>
          </a:p>
          <a:p>
            <a:r>
              <a:rPr lang="en-US" dirty="0">
                <a:solidFill>
                  <a:srgbClr val="2A2A34"/>
                </a:solidFill>
                <a:latin typeface="Arial"/>
                <a:ea typeface="Calibri"/>
                <a:cs typeface="Arial"/>
              </a:rPr>
              <a:t>It was difficult to write about myself in a professional but simple way.</a:t>
            </a:r>
            <a:endParaRPr lang="ru-RU" dirty="0">
              <a:solidFill>
                <a:srgbClr val="2A2A34"/>
              </a:solidFill>
              <a:latin typeface="Arial"/>
              <a:ea typeface="Calibri"/>
              <a:cs typeface="Arial"/>
            </a:endParaRPr>
          </a:p>
          <a:p>
            <a:endParaRPr lang="ru-RU" dirty="0">
              <a:latin typeface="Arial"/>
              <a:ea typeface="Calibri"/>
              <a:cs typeface="Arial"/>
            </a:endParaRPr>
          </a:p>
          <a:p>
            <a:pPr algn="ctr"/>
            <a:endParaRPr lang="en-US" dirty="0"/>
          </a:p>
        </p:txBody>
      </p:sp>
      <p:pic>
        <p:nvPicPr>
          <p:cNvPr id="7" name="Рисунок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853" y="1752600"/>
            <a:ext cx="5595548" cy="4267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19848" y="6031399"/>
            <a:ext cx="42672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Example of professional online communication on LinkedIn. Screenshot from Dr Jenifer </a:t>
            </a:r>
            <a:r>
              <a:rPr lang="en-GB" sz="7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Mhoja</a:t>
            </a:r>
            <a:r>
              <a:rPr lang="en-GB" sz="7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7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Nkwabi’s</a:t>
            </a:r>
            <a:r>
              <a:rPr lang="en-GB" sz="7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LinkedIn profile. Accessed: 13 August 2026.</a:t>
            </a:r>
            <a:endParaRPr lang="ru-RU" sz="7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2106050"/>
      </p:ext>
    </p:extLst>
  </p:cSld>
  <p:clrMapOvr>
    <a:masterClrMapping/>
  </p:clrMapOvr>
  <p:extLst>
    <p:ext uri="{6950BFC3-D8DA-4A85-94F7-54DA5524770B}">
      <p188:commentRel xmlns:p188="http://schemas.microsoft.com/office/powerpoint/2018/8/main" xmlns="" r:id="rId3"/>
    </p:ext>
  </p:extLs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19545F-5701-D788-4218-A4F406BBFE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846E5-8DE1-C6C2-4E8C-09B52335D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533" y="3759159"/>
            <a:ext cx="12075916" cy="2124778"/>
          </a:xfrm>
        </p:spPr>
        <p:txBody>
          <a:bodyPr/>
          <a:lstStyle/>
          <a:p>
            <a:r>
              <a:rPr lang="en-US" sz="27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  <a:cs typeface="Arial"/>
              </a:rPr>
              <a:t>Sources that supported my learning</a:t>
            </a:r>
            <a:endParaRPr lang="en-US" dirty="0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endParaRPr lang="en-US" sz="40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endParaRPr lang="en-US" sz="40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endParaRPr lang="en-US" sz="40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endParaRPr lang="en-US" sz="40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endParaRPr lang="en-US" sz="40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endParaRPr lang="en-US" sz="40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endParaRPr lang="en-US" sz="4000" b="1" dirty="0">
              <a:solidFill>
                <a:schemeClr val="tx2">
                  <a:lumMod val="76000"/>
                  <a:lumOff val="24000"/>
                </a:schemeClr>
              </a:solidFill>
              <a:latin typeface="Walbaum Display"/>
              <a:cs typeface="Arial"/>
            </a:endParaRPr>
          </a:p>
          <a:p>
            <a:endParaRPr lang="en-US" sz="4000" dirty="0">
              <a:solidFill>
                <a:schemeClr val="tx2">
                  <a:lumMod val="76000"/>
                  <a:lumOff val="24000"/>
                </a:schemeClr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79765E-9111-4DA1-E8CA-B995712CB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5B98D6-F528-FCC9-23B8-83C1814C92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21C17-E57C-4709-B70B-9242930CAE47}" type="datetime1">
              <a:rPr lang="ru-RU"/>
              <a:t>17.08.2026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B8AE28-441A-CD30-FB80-143CF643B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9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352D25C-BAB8-05FE-6F18-F882D84DBE61}"/>
              </a:ext>
            </a:extLst>
          </p:cNvPr>
          <p:cNvSpPr txBox="1"/>
          <p:nvPr/>
        </p:nvSpPr>
        <p:spPr>
          <a:xfrm>
            <a:off x="4953000" y="1601330"/>
            <a:ext cx="547116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u-RU" sz="24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</a:rPr>
              <a:t>1. UWTSD Moodle materials</a:t>
            </a:r>
            <a:endParaRPr lang="en-US" sz="2800" dirty="0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r>
              <a:rPr lang="ru-RU" dirty="0">
                <a:solidFill>
                  <a:srgbClr val="2A2A34"/>
                </a:solidFill>
                <a:latin typeface="Arial"/>
              </a:rPr>
              <a:t>I used Digital Skills class materials, Moodle tasks and weekly instructions to understand what to practise and how to complete each activity.</a:t>
            </a:r>
            <a:endParaRPr lang="ru-RU" dirty="0"/>
          </a:p>
          <a:p>
            <a:endParaRPr lang="ru-RU" sz="24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endParaRPr lang="ru-RU" dirty="0">
              <a:solidFill>
                <a:srgbClr val="2A2A34"/>
              </a:solidFill>
              <a:latin typeface="Arial"/>
              <a:cs typeface="Arial"/>
            </a:endParaRPr>
          </a:p>
          <a:p>
            <a:endParaRPr lang="ru-RU" sz="24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220ABBC-C521-77C0-4165-E3611FE746BC}"/>
              </a:ext>
            </a:extLst>
          </p:cNvPr>
          <p:cNvSpPr txBox="1"/>
          <p:nvPr/>
        </p:nvSpPr>
        <p:spPr>
          <a:xfrm>
            <a:off x="4953000" y="3217971"/>
            <a:ext cx="5692140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u-RU" sz="24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</a:rPr>
              <a:t>2. </a:t>
            </a:r>
            <a:r>
              <a:rPr lang="ru-RU" sz="2400" b="1" dirty="0" err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</a:rPr>
              <a:t>Microsoft</a:t>
            </a:r>
            <a:r>
              <a:rPr lang="ru-RU" sz="24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</a:rPr>
              <a:t> </a:t>
            </a:r>
            <a:r>
              <a:rPr lang="ru-RU" sz="2400" b="1" dirty="0" err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</a:rPr>
              <a:t>Support</a:t>
            </a:r>
            <a:endParaRPr lang="ru-RU" sz="24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ea typeface="Calibri"/>
              <a:cs typeface="Arial"/>
            </a:endParaRPr>
          </a:p>
          <a:p>
            <a:r>
              <a:rPr lang="en-US" dirty="0">
                <a:solidFill>
                  <a:srgbClr val="2A2A34"/>
                </a:solidFill>
                <a:latin typeface="Arial"/>
                <a:ea typeface="Calibri"/>
                <a:cs typeface="Arial"/>
              </a:rPr>
              <a:t>Microsoft Support helped me understand basic features in Word, Excel, PowerPoint and Outlook, such as formatting, charts and email tools.</a:t>
            </a:r>
          </a:p>
          <a:p>
            <a:endParaRPr lang="ru-RU" sz="24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ea typeface="Calibri"/>
              <a:cs typeface="Arial"/>
            </a:endParaRPr>
          </a:p>
          <a:p>
            <a:endParaRPr lang="ru-RU" dirty="0">
              <a:solidFill>
                <a:srgbClr val="2A2A34"/>
              </a:solidFill>
              <a:latin typeface="Arial"/>
              <a:cs typeface="Arial"/>
            </a:endParaRPr>
          </a:p>
          <a:p>
            <a:pPr marL="0" algn="l"/>
            <a:endParaRPr lang="ru-RU" sz="2400" b="1" kern="1200" dirty="0">
              <a:solidFill>
                <a:srgbClr val="201F5C"/>
              </a:solidFill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E1FDFF4-2398-306B-4257-E1C673E5831F}"/>
              </a:ext>
            </a:extLst>
          </p:cNvPr>
          <p:cNvSpPr txBox="1"/>
          <p:nvPr/>
        </p:nvSpPr>
        <p:spPr>
          <a:xfrm>
            <a:off x="4953000" y="4852399"/>
            <a:ext cx="5692140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u-RU" sz="24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</a:rPr>
              <a:t>3. </a:t>
            </a:r>
            <a:r>
              <a:rPr lang="ru-RU" sz="2400" b="1" dirty="0" err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</a:rPr>
              <a:t>LinkedIn</a:t>
            </a:r>
            <a:r>
              <a:rPr lang="ru-RU" sz="2400" b="1" dirty="0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</a:rPr>
              <a:t> </a:t>
            </a:r>
            <a:r>
              <a:rPr lang="ru-RU" sz="2400" b="1" dirty="0" err="1">
                <a:solidFill>
                  <a:schemeClr val="tx2">
                    <a:lumMod val="76000"/>
                    <a:lumOff val="24000"/>
                  </a:schemeClr>
                </a:solidFill>
                <a:latin typeface="Arial"/>
              </a:rPr>
              <a:t>Help</a:t>
            </a:r>
            <a:endParaRPr lang="ru-RU" sz="24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</a:endParaRPr>
          </a:p>
          <a:p>
            <a:r>
              <a:rPr lang="en-US" dirty="0">
                <a:solidFill>
                  <a:srgbClr val="2A2A34"/>
                </a:solidFill>
                <a:latin typeface="Arial"/>
              </a:rPr>
              <a:t>LinkedIn Help and class activities helped me understand how professional online communication should be clear, simple and appropriate.</a:t>
            </a:r>
          </a:p>
          <a:p>
            <a:endParaRPr lang="ru-RU" sz="24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endParaRPr lang="ru-RU" dirty="0">
              <a:solidFill>
                <a:srgbClr val="2A2A34"/>
              </a:solidFill>
              <a:latin typeface="Arial"/>
              <a:cs typeface="Arial"/>
            </a:endParaRPr>
          </a:p>
          <a:p>
            <a:endParaRPr lang="ru-RU" dirty="0">
              <a:solidFill>
                <a:srgbClr val="2A2A34"/>
              </a:solidFill>
              <a:latin typeface="Arial"/>
              <a:cs typeface="Arial"/>
            </a:endParaRPr>
          </a:p>
          <a:p>
            <a:endParaRPr lang="ru-RU" dirty="0">
              <a:solidFill>
                <a:srgbClr val="2A2A34"/>
              </a:solidFill>
              <a:latin typeface="Arial"/>
              <a:cs typeface="Arial"/>
            </a:endParaRPr>
          </a:p>
          <a:p>
            <a:pPr marL="0" algn="l"/>
            <a:endParaRPr lang="ru-RU" kern="1200" dirty="0">
              <a:solidFill>
                <a:srgbClr val="2A2A34"/>
              </a:solidFill>
              <a:latin typeface="Arial"/>
              <a:cs typeface="Arial"/>
            </a:endParaRPr>
          </a:p>
          <a:p>
            <a:pPr algn="ctr"/>
            <a:endParaRPr lang="en-US" dirty="0"/>
          </a:p>
        </p:txBody>
      </p:sp>
      <p:pic>
        <p:nvPicPr>
          <p:cNvPr id="10" name="Рисунок 9"/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1579145"/>
            <a:ext cx="1794888" cy="1794888"/>
          </a:xfrm>
          <a:prstGeom prst="rect">
            <a:avLst/>
          </a:prstGeom>
        </p:spPr>
      </p:pic>
      <p:pic>
        <p:nvPicPr>
          <p:cNvPr id="14" name="Рисунок 13"/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657" y="4610836"/>
            <a:ext cx="1797782" cy="1797782"/>
          </a:xfrm>
          <a:prstGeom prst="rect">
            <a:avLst/>
          </a:prstGeom>
          <a:effectLst>
            <a:softEdge rad="0"/>
          </a:effectLst>
          <a:scene3d>
            <a:camera prst="orthographicFront"/>
            <a:lightRig rig="threePt" dir="t"/>
          </a:scene3d>
          <a:sp3d>
            <a:bevelB/>
          </a:sp3d>
        </p:spPr>
      </p:pic>
      <p:pic>
        <p:nvPicPr>
          <p:cNvPr id="15" name="Рисунок 14"/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4390" y="3042682"/>
            <a:ext cx="1760539" cy="1760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36937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9EF3B2-345E-1866-F88C-E122DF388A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0171D-024F-3DA0-84CC-BEFCAC75B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533" y="3759159"/>
            <a:ext cx="12075916" cy="2124778"/>
          </a:xfrm>
        </p:spPr>
        <p:txBody>
          <a:bodyPr/>
          <a:lstStyle/>
          <a:p>
            <a:r>
              <a:rPr lang="en-US" sz="40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reference list</a:t>
            </a:r>
            <a:endParaRPr lang="en-US" sz="8800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endParaRPr lang="en-US" sz="27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endParaRPr lang="en-US" sz="40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endParaRPr lang="en-US" sz="40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endParaRPr lang="en-US" sz="40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endParaRPr lang="en-US" sz="40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endParaRPr lang="en-US" sz="40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endParaRPr lang="en-US" sz="4000" b="1" dirty="0">
              <a:solidFill>
                <a:schemeClr val="tx2">
                  <a:lumMod val="76000"/>
                  <a:lumOff val="24000"/>
                </a:schemeClr>
              </a:solidFill>
              <a:latin typeface="Arial"/>
              <a:cs typeface="Arial"/>
            </a:endParaRPr>
          </a:p>
          <a:p>
            <a:endParaRPr lang="en-US" sz="4000" b="1" dirty="0">
              <a:solidFill>
                <a:schemeClr val="tx2">
                  <a:lumMod val="76000"/>
                  <a:lumOff val="24000"/>
                </a:schemeClr>
              </a:solidFill>
              <a:latin typeface="Walbaum Display"/>
              <a:cs typeface="Arial"/>
            </a:endParaRPr>
          </a:p>
          <a:p>
            <a:endParaRPr lang="en-US" sz="4000" dirty="0">
              <a:solidFill>
                <a:schemeClr val="tx2">
                  <a:lumMod val="76000"/>
                  <a:lumOff val="24000"/>
                </a:schemeClr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2F2337-B14D-852A-725E-8F232BA77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F70FC1-A1E9-EF03-0357-44A4583565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21C17-E57C-4709-B70B-9242930CAE47}" type="datetime1">
              <a:rPr lang="ru-RU"/>
              <a:t>17.08.2026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80B494-263A-29AE-671C-37847E939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10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0D7A707-7AC6-EF59-376F-940396FE8425}"/>
              </a:ext>
            </a:extLst>
          </p:cNvPr>
          <p:cNvSpPr txBox="1"/>
          <p:nvPr/>
        </p:nvSpPr>
        <p:spPr>
          <a:xfrm>
            <a:off x="1260181" y="1600200"/>
            <a:ext cx="8399867" cy="523220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 (2026)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LCLM4002 Digital Skills Moodle materials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Moodle. Accessed: 13 August 2026.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Microsoft Support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n.d.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Excel help &amp; learning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https://support.microsoft.com/en-us/excel</a:t>
            </a:r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(Accessed: 13 August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Microsoft Support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n.d.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Word help &amp; learning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https://support.microsoft.com/en-us/word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(Accessed: 13 August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Microsoft Support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n.d.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PowerPoint help &amp; learning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https://support.microsoft.com/en-us/powerpoint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(Accessed: 13 August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Microsoft Support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n.d.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Outlook help &amp; learning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https://support.microsoft.com/en-us/outlook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(Accessed: 13 August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LinkedIn Help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n.d.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Create a good LinkedIn profile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https://www.linkedin.com/help/linkedin/answer/a554351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(Accessed: 13 August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ru-RU" sz="14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8849569"/>
      </p:ext>
    </p:extLst>
  </p:cSld>
  <p:clrMapOvr>
    <a:masterClrMapping/>
  </p:clrMapOvr>
</p:sld>
</file>

<file path=ppt/theme/theme1.xml><?xml version="1.0" encoding="utf-8"?>
<a:theme xmlns:a="http://schemas.openxmlformats.org/drawingml/2006/main" name="Shoji">
  <a:themeElements>
    <a:clrScheme name="Shoji">
      <a:dk1>
        <a:srgbClr val="131313"/>
      </a:dk1>
      <a:lt1>
        <a:sysClr val="window" lastClr="FFFFFF"/>
      </a:lt1>
      <a:dk2>
        <a:srgbClr val="1D3433"/>
      </a:dk2>
      <a:lt2>
        <a:srgbClr val="F3F2ED"/>
      </a:lt2>
      <a:accent1>
        <a:srgbClr val="7C5C3E"/>
      </a:accent1>
      <a:accent2>
        <a:srgbClr val="B8A189"/>
      </a:accent2>
      <a:accent3>
        <a:srgbClr val="A1A696"/>
      </a:accent3>
      <a:accent4>
        <a:srgbClr val="566868"/>
      </a:accent4>
      <a:accent5>
        <a:srgbClr val="786F50"/>
      </a:accent5>
      <a:accent6>
        <a:srgbClr val="A9A375"/>
      </a:accent6>
      <a:hlink>
        <a:srgbClr val="B1785F"/>
      </a:hlink>
      <a:folHlink>
        <a:srgbClr val="6C7F7F"/>
      </a:folHlink>
    </a:clrScheme>
    <a:fontScheme name="Shoji">
      <a:majorFont>
        <a:latin typeface="Walbaum Display"/>
        <a:ea typeface=""/>
        <a:cs typeface=""/>
      </a:majorFont>
      <a:minorFont>
        <a:latin typeface="Aptos Light"/>
        <a:ea typeface=""/>
        <a:cs typeface=""/>
      </a:minorFont>
    </a:fontScheme>
    <a:fmtScheme name="Shoj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Shoji" id="{7C0904FA-0AD1-4483-A5D4-099F50FF4C45}" vid="{404A0E70-4EB4-4278-A584-7A679A276E9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3E87D78-9CEC-4EE9-94B9-0F2EEEB8A06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0AEFF06-C01D-4782-9025-60F06DFEAF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846201E-DF07-4095-9F76-DD2E789400A7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Editorial</Template>
  <TotalTime>3521</TotalTime>
  <Words>801</Words>
  <Application>Microsoft Office PowerPoint</Application>
  <PresentationFormat>Широкоэкранный</PresentationFormat>
  <Paragraphs>167</Paragraphs>
  <Slides>10</Slides>
  <Notes>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10</vt:i4>
      </vt:variant>
    </vt:vector>
  </HeadingPairs>
  <TitlesOfParts>
    <vt:vector size="15" baseType="lpstr">
      <vt:lpstr>Aptos Light</vt:lpstr>
      <vt:lpstr>Arial</vt:lpstr>
      <vt:lpstr>Calibri</vt:lpstr>
      <vt:lpstr>Walbaum Display</vt:lpstr>
      <vt:lpstr>Shoji</vt:lpstr>
      <vt:lpstr>Презентация PowerPoint</vt:lpstr>
      <vt:lpstr>How this portfolio meets the task </vt:lpstr>
      <vt:lpstr>My 5 examples:  </vt:lpstr>
      <vt:lpstr>Word document:  clear structure and formatting   </vt:lpstr>
      <vt:lpstr>Excel:  table, data and chart    </vt:lpstr>
      <vt:lpstr>PowerPoint:  clear presentation slide     </vt:lpstr>
      <vt:lpstr>Outlook:  professional email communication      </vt:lpstr>
      <vt:lpstr>LinkedIn:  professional online communication       </vt:lpstr>
      <vt:lpstr>Sources that supported my learning        </vt:lpstr>
      <vt:lpstr>reference list    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/>
  <cp:lastModifiedBy>Elena</cp:lastModifiedBy>
  <cp:revision>436</cp:revision>
  <dcterms:created xsi:type="dcterms:W3CDTF">2026-08-08T02:53:44Z</dcterms:created>
  <dcterms:modified xsi:type="dcterms:W3CDTF">2026-08-17T22:44:35Z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