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9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>
      <p:cViewPr varScale="1">
        <p:scale>
          <a:sx n="98" d="100"/>
          <a:sy n="98" d="100"/>
        </p:scale>
        <p:origin x="107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3321" cy="48918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729" y="0"/>
            <a:ext cx="2913321" cy="48918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82A6A-A640-4138-8EB7-212C7B1A2BE3}" type="datetimeFigureOut">
              <a:rPr lang="cy-GB" smtClean="0"/>
              <a:t>05/09/2019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494"/>
            <a:ext cx="2913321" cy="48918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729" y="9283494"/>
            <a:ext cx="2913321" cy="48918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B5599-B4A1-481B-B816-BCB7C66EDF5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7988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16415-6A25-4478-8B82-1401FD3E8AD1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5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6E751-4CA0-4D1D-B8FF-1BD9C2EA82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36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63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796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870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818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957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499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053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66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585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64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62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D86E0-96C6-4535-822F-536E76D4D7DA}" type="datetimeFigureOut">
              <a:rPr lang="en-GB" smtClean="0"/>
              <a:t>05/09/2019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8094FF-3917-40D2-A825-AAE0C41C283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132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169743" y="505629"/>
            <a:ext cx="7434705" cy="583264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47811" y="75765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441369" y="3573016"/>
            <a:ext cx="7019058" cy="1362075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Expectations, Training and Paperwork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1441369" y="1729555"/>
            <a:ext cx="7019057" cy="1500187"/>
          </a:xfrm>
        </p:spPr>
        <p:txBody>
          <a:bodyPr>
            <a:normAutofit fontScale="92500"/>
          </a:bodyPr>
          <a:lstStyle/>
          <a:p>
            <a:r>
              <a:rPr lang="cy-GB" sz="4000" b="1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Disgwyliadau, Hyfforddiant a Gwaith Papur </a:t>
            </a:r>
            <a:endParaRPr lang="en-GB" sz="4000" b="1" cap="all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5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>
                <a:solidFill>
                  <a:srgbClr val="000000"/>
                </a:solidFill>
              </a:rPr>
              <a:t/>
            </a:r>
            <a:br>
              <a:rPr lang="cy-GB" b="1" dirty="0" smtClean="0">
                <a:solidFill>
                  <a:srgbClr val="000000"/>
                </a:solidFill>
              </a:rPr>
            </a:br>
            <a:r>
              <a:rPr lang="cy-GB" b="1" dirty="0" smtClean="0">
                <a:solidFill>
                  <a:srgbClr val="000000"/>
                </a:solidFill>
              </a:rPr>
              <a:t>Darpariaeth </a:t>
            </a:r>
            <a:r>
              <a:rPr lang="cy-GB" b="1" dirty="0">
                <a:solidFill>
                  <a:srgbClr val="000000"/>
                </a:solidFill>
              </a:rPr>
              <a:t>dan arweiniad y </a:t>
            </a:r>
            <a:r>
              <a:rPr lang="cy-GB" b="1" dirty="0" smtClean="0">
                <a:solidFill>
                  <a:srgbClr val="000000"/>
                </a:solidFill>
              </a:rPr>
              <a:t>Brifysgol</a:t>
            </a:r>
            <a:br>
              <a:rPr lang="cy-GB" b="1" dirty="0" smtClean="0">
                <a:solidFill>
                  <a:srgbClr val="000000"/>
                </a:solidFill>
              </a:rPr>
            </a:br>
            <a:r>
              <a:rPr lang="en-GB" b="1" dirty="0"/>
              <a:t>University-led provision</a:t>
            </a:r>
            <a:r>
              <a:rPr lang="cy-GB" dirty="0">
                <a:latin typeface="Times New Roman"/>
                <a:ea typeface="Times New Roman"/>
              </a:rPr>
              <a:t/>
            </a:r>
            <a:br>
              <a:rPr lang="cy-GB" dirty="0">
                <a:latin typeface="Times New Roman"/>
                <a:ea typeface="Times New Roman"/>
              </a:rPr>
            </a:b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18 Medi 2019  </a:t>
            </a:r>
            <a:r>
              <a:rPr lang="cy-GB" i="1" dirty="0">
                <a:solidFill>
                  <a:srgbClr val="4F81BD"/>
                </a:solidFill>
              </a:rPr>
              <a:t>Cofrestr</a:t>
            </a:r>
            <a:endParaRPr lang="cy-GB" b="1" i="1" dirty="0">
              <a:solidFill>
                <a:srgbClr val="4F81BD"/>
              </a:solidFill>
            </a:endParaRPr>
          </a:p>
          <a:p>
            <a:pPr marL="171450" lvl="0" indent="-171450"/>
            <a:endParaRPr lang="cy-GB" b="1" i="1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16 Hydref 2019 </a:t>
            </a:r>
            <a:r>
              <a:rPr lang="cy-GB" i="1" dirty="0">
                <a:solidFill>
                  <a:srgbClr val="4F81BD"/>
                </a:solidFill>
              </a:rPr>
              <a:t>Archwiliadau Rhifedd/ Llythrennedd, Damcaniaethau Dysgu ac Adfyfyrio</a:t>
            </a:r>
          </a:p>
          <a:p>
            <a:pPr marL="171450" lvl="0" indent="-171450"/>
            <a:endParaRPr lang="cy-GB" i="1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20  Tachwedd 2019  </a:t>
            </a:r>
            <a:r>
              <a:rPr lang="cy-GB" i="1" dirty="0">
                <a:solidFill>
                  <a:srgbClr val="4F81BD"/>
                </a:solidFill>
              </a:rPr>
              <a:t>Rheoli ymddygiad a gweithio gyda dysgwyr MAT</a:t>
            </a:r>
          </a:p>
          <a:p>
            <a:pPr marL="171450" lvl="0" indent="-171450"/>
            <a:endParaRPr lang="cy-GB" i="1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11 Rhagfyr 2019 </a:t>
            </a:r>
            <a:r>
              <a:rPr lang="cy-GB" i="1" dirty="0">
                <a:solidFill>
                  <a:srgbClr val="4F81BD"/>
                </a:solidFill>
              </a:rPr>
              <a:t>Paratoi ar gyfer Adolygiad Interim a Thechnoleg Greadigol</a:t>
            </a:r>
          </a:p>
          <a:p>
            <a:pPr marL="285750" lvl="0" indent="-2857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15 Ionawr 2020    </a:t>
            </a:r>
            <a:r>
              <a:rPr lang="cy-GB" i="1" dirty="0">
                <a:solidFill>
                  <a:srgbClr val="4F81BD"/>
                </a:solidFill>
              </a:rPr>
              <a:t>Stop it </a:t>
            </a:r>
            <a:r>
              <a:rPr lang="cy-GB" i="1" dirty="0" err="1">
                <a:solidFill>
                  <a:srgbClr val="4F81BD"/>
                </a:solidFill>
              </a:rPr>
              <a:t>Now</a:t>
            </a:r>
            <a:r>
              <a:rPr lang="cy-GB" i="1" dirty="0">
                <a:solidFill>
                  <a:srgbClr val="4F81BD"/>
                </a:solidFill>
              </a:rPr>
              <a:t> – diogelu ac adroddiad Clywch </a:t>
            </a:r>
            <a:r>
              <a:rPr lang="cy-GB" dirty="0">
                <a:solidFill>
                  <a:srgbClr val="4F81BD"/>
                </a:solidFill>
              </a:rPr>
              <a:t>ac </a:t>
            </a:r>
            <a:r>
              <a:rPr lang="cy-GB" i="1" dirty="0">
                <a:solidFill>
                  <a:srgbClr val="4F81BD"/>
                </a:solidFill>
              </a:rPr>
              <a:t>Iechyd Meddwl a Llesiant</a:t>
            </a:r>
            <a:endParaRPr lang="cy-GB" dirty="0">
              <a:solidFill>
                <a:srgbClr val="4F81BD"/>
              </a:solidFill>
            </a:endParaRPr>
          </a:p>
          <a:p>
            <a:pPr marL="171450" lvl="0" indent="-1714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</a:t>
            </a:r>
            <a:r>
              <a:rPr lang="cy-GB" b="1" dirty="0" smtClean="0">
                <a:solidFill>
                  <a:srgbClr val="4F81BD"/>
                </a:solidFill>
              </a:rPr>
              <a:t>Mawrth </a:t>
            </a:r>
            <a:r>
              <a:rPr lang="cy-GB" b="1" dirty="0">
                <a:solidFill>
                  <a:srgbClr val="4F81BD"/>
                </a:solidFill>
              </a:rPr>
              <a:t>11 a Dydd </a:t>
            </a:r>
            <a:r>
              <a:rPr lang="cy-GB" b="1" dirty="0" smtClean="0">
                <a:solidFill>
                  <a:srgbClr val="4F81BD"/>
                </a:solidFill>
              </a:rPr>
              <a:t>Mercher </a:t>
            </a:r>
            <a:r>
              <a:rPr lang="cy-GB" b="1" dirty="0">
                <a:solidFill>
                  <a:srgbClr val="4F81BD"/>
                </a:solidFill>
              </a:rPr>
              <a:t>12 Chwefror 2020</a:t>
            </a:r>
            <a:endParaRPr lang="cy-GB" dirty="0">
              <a:solidFill>
                <a:srgbClr val="4F81BD"/>
              </a:solidFill>
            </a:endParaRPr>
          </a:p>
          <a:p>
            <a:pPr marL="0" lvl="0" indent="0">
              <a:buNone/>
            </a:pPr>
            <a:r>
              <a:rPr lang="cy-GB" i="1" dirty="0">
                <a:solidFill>
                  <a:srgbClr val="4F81BD"/>
                </a:solidFill>
              </a:rPr>
              <a:t> </a:t>
            </a:r>
            <a:r>
              <a:rPr lang="cy-GB" i="1" dirty="0" smtClean="0">
                <a:solidFill>
                  <a:srgbClr val="4F81BD"/>
                </a:solidFill>
              </a:rPr>
              <a:t>       </a:t>
            </a:r>
            <a:r>
              <a:rPr lang="cy-GB" i="1" dirty="0">
                <a:solidFill>
                  <a:srgbClr val="4F81BD"/>
                </a:solidFill>
              </a:rPr>
              <a:t>Dangos y Cerdyn Coch i Hiliaeth/ cynhadledd NEU</a:t>
            </a:r>
          </a:p>
          <a:p>
            <a:pPr marL="171450" lvl="0" indent="-1714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Dydd Mercher 13 Mai 2020  </a:t>
            </a:r>
            <a:r>
              <a:rPr lang="cy-GB" i="1" dirty="0">
                <a:solidFill>
                  <a:srgbClr val="4F81BD"/>
                </a:solidFill>
              </a:rPr>
              <a:t>Cymraeg yn yr Ystafell Ddosbarth a Chefnogi Dysgwyr Saesneg fel Iaith Ychwanegol (EAL)</a:t>
            </a:r>
          </a:p>
          <a:p>
            <a:pPr marL="171450" lvl="0" indent="-171450"/>
            <a:endParaRPr lang="cy-GB" dirty="0">
              <a:solidFill>
                <a:srgbClr val="4F81BD"/>
              </a:solidFill>
            </a:endParaRPr>
          </a:p>
          <a:p>
            <a:pPr marL="285750" indent="-285750"/>
            <a:r>
              <a:rPr lang="cy-GB" b="1" dirty="0">
                <a:solidFill>
                  <a:srgbClr val="4F81BD"/>
                </a:solidFill>
              </a:rPr>
              <a:t>Dydd Mercher 24 Mehefin 2020 </a:t>
            </a:r>
            <a:r>
              <a:rPr lang="cy-GB" i="1" dirty="0" smtClean="0">
                <a:solidFill>
                  <a:srgbClr val="4F81BD"/>
                </a:solidFill>
              </a:rPr>
              <a:t>   </a:t>
            </a:r>
            <a:r>
              <a:rPr lang="cy-GB" i="1" dirty="0">
                <a:solidFill>
                  <a:srgbClr val="4F81BD"/>
                </a:solidFill>
              </a:rPr>
              <a:t>Proffiliau Dechrau Gyrfa, archwiliadau ymadael </a:t>
            </a:r>
            <a:r>
              <a:rPr lang="cy-GB" i="1" dirty="0" smtClean="0">
                <a:solidFill>
                  <a:srgbClr val="4F81BD"/>
                </a:solidFill>
              </a:rPr>
              <a:t>a </a:t>
            </a:r>
            <a:r>
              <a:rPr lang="cy-GB" i="1" dirty="0">
                <a:solidFill>
                  <a:srgbClr val="4F81BD"/>
                </a:solidFill>
              </a:rPr>
              <a:t>chofrestru gyda </a:t>
            </a:r>
            <a:r>
              <a:rPr lang="cy-GB" i="1" dirty="0" smtClean="0">
                <a:solidFill>
                  <a:srgbClr val="4F81BD"/>
                </a:solidFill>
              </a:rPr>
              <a:t>CGA</a:t>
            </a:r>
          </a:p>
          <a:p>
            <a:pPr marL="0" indent="0">
              <a:buNone/>
            </a:pPr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b="1" dirty="0">
                <a:solidFill>
                  <a:srgbClr val="4F81BD"/>
                </a:solidFill>
              </a:rPr>
              <a:t>Diwrnodau asesu terfynol: Dydd Iau 25/ Dydd Gwener 26 Mehefin 2020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 fontScale="40000" lnSpcReduction="20000"/>
          </a:bodyPr>
          <a:lstStyle/>
          <a:p>
            <a:pPr marL="285750" indent="-285750"/>
            <a:r>
              <a:rPr lang="en-GB" b="1" dirty="0">
                <a:solidFill>
                  <a:schemeClr val="accent1"/>
                </a:solidFill>
              </a:rPr>
              <a:t>Wednesday 18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September 2019  </a:t>
            </a:r>
            <a:r>
              <a:rPr lang="en-GB" i="1" dirty="0">
                <a:solidFill>
                  <a:schemeClr val="accent1"/>
                </a:solidFill>
              </a:rPr>
              <a:t>Registration</a:t>
            </a:r>
            <a:endParaRPr lang="en-GB" b="1" i="1" dirty="0">
              <a:solidFill>
                <a:schemeClr val="accent1"/>
              </a:solidFill>
            </a:endParaRPr>
          </a:p>
          <a:p>
            <a:pPr marL="171450" indent="-171450"/>
            <a:endParaRPr lang="en-GB" b="1" i="1" dirty="0">
              <a:solidFill>
                <a:schemeClr val="accent1"/>
              </a:solidFill>
            </a:endParaRPr>
          </a:p>
          <a:p>
            <a:pPr marL="285750" lvl="0" indent="-285750"/>
            <a:r>
              <a:rPr lang="en-GB" b="1" dirty="0">
                <a:solidFill>
                  <a:schemeClr val="accent1"/>
                </a:solidFill>
              </a:rPr>
              <a:t>Wednesday 16th October 2019 </a:t>
            </a:r>
            <a:r>
              <a:rPr lang="en-GB" i="1" dirty="0">
                <a:solidFill>
                  <a:schemeClr val="accent1"/>
                </a:solidFill>
              </a:rPr>
              <a:t>Numeracy/ Literacy</a:t>
            </a:r>
            <a:r>
              <a:rPr lang="en-GB" b="1" i="1" dirty="0">
                <a:solidFill>
                  <a:schemeClr val="accent1"/>
                </a:solidFill>
              </a:rPr>
              <a:t> </a:t>
            </a:r>
            <a:r>
              <a:rPr lang="en-GB" i="1" dirty="0">
                <a:solidFill>
                  <a:schemeClr val="accent1"/>
                </a:solidFill>
              </a:rPr>
              <a:t>Audits, Learning Theories  and Reflection</a:t>
            </a:r>
          </a:p>
          <a:p>
            <a:pPr marL="171450" lvl="0" indent="-171450"/>
            <a:endParaRPr lang="en-GB" i="1" dirty="0">
              <a:solidFill>
                <a:schemeClr val="accent1"/>
              </a:solidFill>
            </a:endParaRPr>
          </a:p>
          <a:p>
            <a:pPr marL="285750" lvl="0" indent="-285750"/>
            <a:r>
              <a:rPr lang="en-GB" b="1" dirty="0">
                <a:solidFill>
                  <a:schemeClr val="accent1"/>
                </a:solidFill>
              </a:rPr>
              <a:t>Wednesday 20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 November 2019  </a:t>
            </a:r>
            <a:r>
              <a:rPr lang="en-GB" i="1" dirty="0">
                <a:solidFill>
                  <a:schemeClr val="accent1"/>
                </a:solidFill>
              </a:rPr>
              <a:t>Behaviour Management and working with MAT learners </a:t>
            </a:r>
          </a:p>
          <a:p>
            <a:pPr marL="171450" lvl="0" indent="-171450"/>
            <a:endParaRPr lang="en-GB" i="1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b="1" dirty="0">
                <a:solidFill>
                  <a:schemeClr val="accent1"/>
                </a:solidFill>
              </a:rPr>
              <a:t>Wednesday 11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December 2019 </a:t>
            </a:r>
            <a:r>
              <a:rPr lang="en-GB" i="1" dirty="0">
                <a:solidFill>
                  <a:schemeClr val="accent1"/>
                </a:solidFill>
              </a:rPr>
              <a:t>Preparation for Interim Review and Creative technology</a:t>
            </a:r>
          </a:p>
          <a:p>
            <a:pPr marL="285750" indent="-285750"/>
            <a:endParaRPr lang="en-GB" dirty="0">
              <a:solidFill>
                <a:schemeClr val="accent1"/>
              </a:solidFill>
            </a:endParaRPr>
          </a:p>
          <a:p>
            <a:pPr marL="285750" lvl="0" indent="-285750"/>
            <a:r>
              <a:rPr lang="en-GB" b="1" dirty="0">
                <a:solidFill>
                  <a:schemeClr val="accent1"/>
                </a:solidFill>
              </a:rPr>
              <a:t>Wednesday 15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January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2020    </a:t>
            </a:r>
            <a:r>
              <a:rPr lang="en-GB" i="1" dirty="0">
                <a:solidFill>
                  <a:schemeClr val="accent1"/>
                </a:solidFill>
              </a:rPr>
              <a:t>Stop it Now – safeguarding &amp; </a:t>
            </a:r>
            <a:r>
              <a:rPr lang="en-GB" i="1" dirty="0" err="1">
                <a:solidFill>
                  <a:schemeClr val="accent1"/>
                </a:solidFill>
              </a:rPr>
              <a:t>Clywch</a:t>
            </a:r>
            <a:r>
              <a:rPr lang="en-GB" i="1" dirty="0">
                <a:solidFill>
                  <a:schemeClr val="accent1"/>
                </a:solidFill>
              </a:rPr>
              <a:t> report</a:t>
            </a:r>
            <a:r>
              <a:rPr lang="en-GB" dirty="0">
                <a:solidFill>
                  <a:schemeClr val="accent1"/>
                </a:solidFill>
              </a:rPr>
              <a:t> and </a:t>
            </a:r>
            <a:r>
              <a:rPr lang="en-GB" i="1" dirty="0">
                <a:solidFill>
                  <a:schemeClr val="accent1"/>
                </a:solidFill>
              </a:rPr>
              <a:t>Mental Health and well-being</a:t>
            </a:r>
            <a:r>
              <a:rPr lang="en-GB" dirty="0">
                <a:solidFill>
                  <a:schemeClr val="accent1"/>
                </a:solidFill>
              </a:rPr>
              <a:t>   </a:t>
            </a:r>
          </a:p>
          <a:p>
            <a:pPr marL="171450" indent="-1714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b="1" dirty="0" smtClean="0">
                <a:solidFill>
                  <a:schemeClr val="accent1"/>
                </a:solidFill>
              </a:rPr>
              <a:t>Tuesday </a:t>
            </a:r>
            <a:r>
              <a:rPr lang="en-GB" b="1" dirty="0">
                <a:solidFill>
                  <a:schemeClr val="accent1"/>
                </a:solidFill>
              </a:rPr>
              <a:t>11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&amp; </a:t>
            </a:r>
            <a:r>
              <a:rPr lang="en-GB" b="1" dirty="0" smtClean="0">
                <a:solidFill>
                  <a:schemeClr val="accent1"/>
                </a:solidFill>
              </a:rPr>
              <a:t>Thursday </a:t>
            </a:r>
            <a:r>
              <a:rPr lang="en-GB" b="1" dirty="0">
                <a:solidFill>
                  <a:schemeClr val="accent1"/>
                </a:solidFill>
              </a:rPr>
              <a:t>12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February 2020</a:t>
            </a: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/>
                </a:solidFill>
              </a:rPr>
              <a:t>        Show Racism the Red Card/ NEU conference</a:t>
            </a:r>
          </a:p>
          <a:p>
            <a:pPr marL="171450" indent="-1714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b="1" dirty="0">
                <a:solidFill>
                  <a:schemeClr val="accent1"/>
                </a:solidFill>
              </a:rPr>
              <a:t>Wednesday 13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May 2020  </a:t>
            </a:r>
            <a:r>
              <a:rPr lang="en-GB" i="1" dirty="0">
                <a:solidFill>
                  <a:schemeClr val="accent1"/>
                </a:solidFill>
              </a:rPr>
              <a:t>Welsh in the Classroom and Supporting EAL Learners</a:t>
            </a:r>
          </a:p>
          <a:p>
            <a:pPr marL="171450" indent="-1714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b="1" dirty="0">
                <a:solidFill>
                  <a:schemeClr val="accent1"/>
                </a:solidFill>
              </a:rPr>
              <a:t>Wednesday 24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June 2020 </a:t>
            </a:r>
            <a:r>
              <a:rPr lang="en-GB" i="1" dirty="0" smtClean="0">
                <a:solidFill>
                  <a:schemeClr val="accent1"/>
                </a:solidFill>
              </a:rPr>
              <a:t>Career </a:t>
            </a:r>
            <a:r>
              <a:rPr lang="en-GB" i="1" dirty="0">
                <a:solidFill>
                  <a:schemeClr val="accent1"/>
                </a:solidFill>
              </a:rPr>
              <a:t>Entry Profiles, exit audits and EWC Registration</a:t>
            </a:r>
          </a:p>
          <a:p>
            <a:pPr marL="171450" indent="-1714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b="1" dirty="0">
                <a:solidFill>
                  <a:schemeClr val="accent1"/>
                </a:solidFill>
              </a:rPr>
              <a:t>Final assessment days: Thursday 25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/ Friday 26</a:t>
            </a:r>
            <a:r>
              <a:rPr lang="en-GB" b="1" baseline="30000" dirty="0">
                <a:solidFill>
                  <a:schemeClr val="accent1"/>
                </a:solidFill>
              </a:rPr>
              <a:t>th</a:t>
            </a:r>
            <a:r>
              <a:rPr lang="en-GB" b="1" dirty="0">
                <a:solidFill>
                  <a:schemeClr val="accent1"/>
                </a:solidFill>
              </a:rPr>
              <a:t> June 2020</a:t>
            </a: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539552" y="5649904"/>
            <a:ext cx="1021865" cy="952517"/>
            <a:chOff x="7987123" y="5717736"/>
            <a:chExt cx="1021865" cy="952517"/>
          </a:xfrm>
        </p:grpSpPr>
        <p:pic>
          <p:nvPicPr>
            <p:cNvPr id="14" name="Picture 13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96042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/>
              <a:t>Darpariaeth </a:t>
            </a:r>
            <a:r>
              <a:rPr lang="cy-GB" b="1" dirty="0"/>
              <a:t>dan arweiniad yr Y</a:t>
            </a:r>
            <a:r>
              <a:rPr lang="cy-GB" b="1" dirty="0" smtClean="0"/>
              <a:t>sgol </a:t>
            </a:r>
            <a:r>
              <a:rPr lang="en-GB" b="1" dirty="0" smtClean="0"/>
              <a:t> </a:t>
            </a:r>
            <a:r>
              <a:rPr lang="en-GB" b="1" dirty="0"/>
              <a:t>School-led </a:t>
            </a:r>
            <a:r>
              <a:rPr lang="en-GB" b="1" dirty="0" smtClean="0"/>
              <a:t>Provision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/>
            <a:r>
              <a:rPr lang="cy-GB" b="1" i="1" dirty="0" smtClean="0">
                <a:solidFill>
                  <a:schemeClr val="accent1"/>
                </a:solidFill>
              </a:rPr>
              <a:t>40 diwrnod darpariaeth dan arweiniad yr ysgol</a:t>
            </a:r>
          </a:p>
          <a:p>
            <a:pPr marL="0" indent="0">
              <a:buNone/>
            </a:pPr>
            <a:r>
              <a:rPr lang="cy-GB" b="1" i="1" dirty="0" smtClean="0"/>
              <a:t>        *Gweler </a:t>
            </a:r>
            <a:r>
              <a:rPr lang="cy-GB" b="1" i="1" dirty="0" err="1"/>
              <a:t>tud</a:t>
            </a:r>
            <a:r>
              <a:rPr lang="cy-GB" b="1" i="1" dirty="0"/>
              <a:t> 5 y </a:t>
            </a:r>
            <a:r>
              <a:rPr lang="cy-GB" b="1" i="1" dirty="0" smtClean="0"/>
              <a:t>llawlyfr am 	syniadau</a:t>
            </a:r>
            <a:endParaRPr lang="cy-GB" b="1" i="1" dirty="0"/>
          </a:p>
          <a:p>
            <a:pPr marL="0" indent="0">
              <a:buNone/>
            </a:pPr>
            <a:endParaRPr lang="cy-GB" dirty="0" smtClean="0">
              <a:solidFill>
                <a:schemeClr val="accent1"/>
              </a:solidFill>
            </a:endParaRPr>
          </a:p>
          <a:p>
            <a:pPr marL="457200" indent="-457200"/>
            <a:r>
              <a:rPr lang="cy-GB" dirty="0" smtClean="0">
                <a:solidFill>
                  <a:schemeClr val="accent1"/>
                </a:solidFill>
              </a:rPr>
              <a:t>Hyfforddeion </a:t>
            </a:r>
            <a:r>
              <a:rPr lang="cy-GB" dirty="0">
                <a:solidFill>
                  <a:schemeClr val="accent1"/>
                </a:solidFill>
              </a:rPr>
              <a:t>i addysgu ar draws dau gyfnod </a:t>
            </a:r>
            <a:r>
              <a:rPr lang="cy-GB" dirty="0" smtClean="0">
                <a:solidFill>
                  <a:schemeClr val="accent1"/>
                </a:solidFill>
              </a:rPr>
              <a:t>allweddol/ystod </a:t>
            </a:r>
            <a:r>
              <a:rPr lang="cy-GB" dirty="0">
                <a:solidFill>
                  <a:schemeClr val="accent1"/>
                </a:solidFill>
              </a:rPr>
              <a:t>oedran dilynol, neu </a:t>
            </a:r>
            <a:r>
              <a:rPr lang="cy-GB" dirty="0" smtClean="0">
                <a:solidFill>
                  <a:schemeClr val="accent1"/>
                </a:solidFill>
              </a:rPr>
              <a:t>fwy. </a:t>
            </a:r>
            <a:endParaRPr lang="cy-GB" dirty="0">
              <a:solidFill>
                <a:schemeClr val="accent1"/>
              </a:solidFill>
            </a:endParaRPr>
          </a:p>
          <a:p>
            <a:pPr marL="457200" indent="-457200">
              <a:lnSpc>
                <a:spcPts val="1400"/>
              </a:lnSpc>
            </a:pPr>
            <a:endParaRPr lang="cy-GB" b="1" i="1" dirty="0">
              <a:solidFill>
                <a:schemeClr val="accent1"/>
              </a:solidFill>
            </a:endParaRPr>
          </a:p>
          <a:p>
            <a:pPr marL="457200" indent="-457200"/>
            <a:r>
              <a:rPr lang="cy-GB" dirty="0">
                <a:solidFill>
                  <a:schemeClr val="accent1"/>
                </a:solidFill>
              </a:rPr>
              <a:t>Rhaid treulio </a:t>
            </a:r>
            <a:r>
              <a:rPr lang="cy-GB" b="1" i="1" dirty="0">
                <a:solidFill>
                  <a:schemeClr val="accent1"/>
                </a:solidFill>
              </a:rPr>
              <a:t>o leiaf 10 diwrnod </a:t>
            </a:r>
            <a:r>
              <a:rPr lang="cy-GB" dirty="0">
                <a:solidFill>
                  <a:schemeClr val="accent1"/>
                </a:solidFill>
              </a:rPr>
              <a:t>yn addysgu mewn </a:t>
            </a:r>
            <a:r>
              <a:rPr lang="cy-GB" b="1" i="1" dirty="0">
                <a:solidFill>
                  <a:schemeClr val="accent1"/>
                </a:solidFill>
              </a:rPr>
              <a:t>ail ysgol gyferbyniol </a:t>
            </a:r>
            <a:r>
              <a:rPr lang="cy-GB" dirty="0">
                <a:solidFill>
                  <a:schemeClr val="accent1"/>
                </a:solidFill>
              </a:rPr>
              <a:t>(rhaid i’r holl hyfforddeion uwchradd gwblhau o leiaf 1 o’r diwrnodau hyn mewn lleoliad cynradd ac i’r gwrthwyneb). Gellir cyfrif yr amser hwn yn rhan o’r *</a:t>
            </a:r>
            <a:r>
              <a:rPr lang="cy-GB" b="1" dirty="0">
                <a:solidFill>
                  <a:schemeClr val="accent1"/>
                </a:solidFill>
              </a:rPr>
              <a:t>50 diwrnod hyfforddi mewn ysgol (sy’n wahanol i’r amserlen addysgu). </a:t>
            </a:r>
            <a:endParaRPr lang="cy-GB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/>
            <a:r>
              <a:rPr lang="cy-GB" b="1" i="1" dirty="0">
                <a:solidFill>
                  <a:schemeClr val="accent1"/>
                </a:solidFill>
              </a:rPr>
              <a:t>40 </a:t>
            </a:r>
            <a:r>
              <a:rPr lang="cy-GB" b="1" i="1" dirty="0" err="1">
                <a:solidFill>
                  <a:schemeClr val="accent1"/>
                </a:solidFill>
              </a:rPr>
              <a:t>days</a:t>
            </a:r>
            <a:r>
              <a:rPr lang="cy-GB" b="1" i="1" dirty="0">
                <a:solidFill>
                  <a:schemeClr val="accent1"/>
                </a:solidFill>
              </a:rPr>
              <a:t> of </a:t>
            </a:r>
            <a:r>
              <a:rPr lang="cy-GB" b="1" i="1" dirty="0" err="1">
                <a:solidFill>
                  <a:schemeClr val="accent1"/>
                </a:solidFill>
              </a:rPr>
              <a:t>school</a:t>
            </a:r>
            <a:r>
              <a:rPr lang="cy-GB" b="1" i="1" dirty="0">
                <a:solidFill>
                  <a:schemeClr val="accent1"/>
                </a:solidFill>
              </a:rPr>
              <a:t>-led </a:t>
            </a:r>
            <a:r>
              <a:rPr lang="cy-GB" b="1" i="1" dirty="0" err="1">
                <a:solidFill>
                  <a:schemeClr val="accent1"/>
                </a:solidFill>
              </a:rPr>
              <a:t>provision</a:t>
            </a:r>
            <a:endParaRPr lang="cy-GB" b="1" i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prstClr val="black"/>
                </a:solidFill>
              </a:rPr>
              <a:t> </a:t>
            </a:r>
            <a:r>
              <a:rPr lang="en-GB" b="1" i="1" dirty="0" smtClean="0">
                <a:solidFill>
                  <a:prstClr val="black"/>
                </a:solidFill>
              </a:rPr>
              <a:t>        *</a:t>
            </a:r>
            <a:r>
              <a:rPr lang="en-GB" b="1" i="1" dirty="0">
                <a:solidFill>
                  <a:prstClr val="black"/>
                </a:solidFill>
              </a:rPr>
              <a:t>See page 5 of the handbook </a:t>
            </a:r>
            <a:r>
              <a:rPr lang="en-GB" b="1" i="1" dirty="0" smtClean="0">
                <a:solidFill>
                  <a:prstClr val="black"/>
                </a:solidFill>
              </a:rPr>
              <a:t>for 	suggested activities</a:t>
            </a:r>
            <a:endParaRPr lang="en-GB" b="1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rgbClr val="4F81BD"/>
              </a:solidFill>
            </a:endParaRPr>
          </a:p>
          <a:p>
            <a:pPr marL="457200" lvl="0" indent="-457200"/>
            <a:endParaRPr lang="en-GB" dirty="0" smtClean="0">
              <a:solidFill>
                <a:srgbClr val="4F81BD"/>
              </a:solidFill>
            </a:endParaRPr>
          </a:p>
          <a:p>
            <a:pPr marL="457200" lvl="0" indent="-457200"/>
            <a:r>
              <a:rPr lang="en-GB" dirty="0" smtClean="0">
                <a:solidFill>
                  <a:srgbClr val="4F81BD"/>
                </a:solidFill>
              </a:rPr>
              <a:t>Trainees </a:t>
            </a:r>
            <a:r>
              <a:rPr lang="en-GB" dirty="0">
                <a:solidFill>
                  <a:srgbClr val="4F81BD"/>
                </a:solidFill>
              </a:rPr>
              <a:t>to teach across two or more consecutive key </a:t>
            </a:r>
            <a:r>
              <a:rPr lang="en-GB" dirty="0" smtClean="0">
                <a:solidFill>
                  <a:srgbClr val="4F81BD"/>
                </a:solidFill>
              </a:rPr>
              <a:t>stages/age ranges. </a:t>
            </a:r>
            <a:endParaRPr lang="en-GB" dirty="0">
              <a:solidFill>
                <a:srgbClr val="4F81BD"/>
              </a:solidFill>
            </a:endParaRPr>
          </a:p>
          <a:p>
            <a:pPr marL="457200" lvl="0" indent="-457200">
              <a:lnSpc>
                <a:spcPts val="1400"/>
              </a:lnSpc>
            </a:pPr>
            <a:endParaRPr lang="en-GB" b="1" i="1" dirty="0">
              <a:solidFill>
                <a:srgbClr val="4F81BD"/>
              </a:solidFill>
            </a:endParaRPr>
          </a:p>
          <a:p>
            <a:pPr marL="457200" lvl="0" indent="-457200"/>
            <a:r>
              <a:rPr lang="en-GB" b="1" i="1" dirty="0">
                <a:solidFill>
                  <a:srgbClr val="4F81BD"/>
                </a:solidFill>
              </a:rPr>
              <a:t>A minimum of 10 days</a:t>
            </a:r>
            <a:r>
              <a:rPr lang="en-GB" b="1" dirty="0">
                <a:solidFill>
                  <a:srgbClr val="4F81BD"/>
                </a:solidFill>
              </a:rPr>
              <a:t> </a:t>
            </a:r>
            <a:r>
              <a:rPr lang="en-GB" dirty="0">
                <a:solidFill>
                  <a:srgbClr val="4F81BD"/>
                </a:solidFill>
              </a:rPr>
              <a:t>must be spent teaching in a </a:t>
            </a:r>
            <a:r>
              <a:rPr lang="en-GB" b="1" dirty="0">
                <a:solidFill>
                  <a:srgbClr val="4F81BD"/>
                </a:solidFill>
              </a:rPr>
              <a:t>c</a:t>
            </a:r>
            <a:r>
              <a:rPr lang="en-GB" b="1" i="1" dirty="0">
                <a:solidFill>
                  <a:srgbClr val="4F81BD"/>
                </a:solidFill>
              </a:rPr>
              <a:t>ontrasting</a:t>
            </a:r>
            <a:r>
              <a:rPr lang="en-GB" i="1" dirty="0">
                <a:solidFill>
                  <a:srgbClr val="4F81BD"/>
                </a:solidFill>
              </a:rPr>
              <a:t> </a:t>
            </a:r>
            <a:r>
              <a:rPr lang="en-GB" b="1" i="1" dirty="0">
                <a:solidFill>
                  <a:srgbClr val="4F81BD"/>
                </a:solidFill>
              </a:rPr>
              <a:t>second school setting </a:t>
            </a:r>
            <a:r>
              <a:rPr lang="en-GB" dirty="0">
                <a:solidFill>
                  <a:srgbClr val="4F81BD"/>
                </a:solidFill>
              </a:rPr>
              <a:t>(all secondary trainees must complete at least 1 of these days in a primary setting and vice versa). This time may be counted as part of the *</a:t>
            </a:r>
            <a:r>
              <a:rPr lang="en-GB" b="1" dirty="0">
                <a:solidFill>
                  <a:srgbClr val="4F81BD"/>
                </a:solidFill>
              </a:rPr>
              <a:t>50 school-based training days (distinct from the teaching timetable). 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7818834" y="5733256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66213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/>
              <a:t>Gweithio gyda’ch Mentor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Working with your Mentor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solidFill>
                  <a:schemeClr val="accent1"/>
                </a:solidFill>
              </a:rPr>
              <a:t>Trafodwch a chytuno sut y byddwch yn gweithio gyda’ch gilydd (ystyriwch </a:t>
            </a:r>
            <a:r>
              <a:rPr lang="cy-GB" dirty="0" smtClean="0">
                <a:solidFill>
                  <a:schemeClr val="accent1"/>
                </a:solidFill>
              </a:rPr>
              <a:t>chyfrifoldebau)</a:t>
            </a:r>
          </a:p>
          <a:p>
            <a:r>
              <a:rPr lang="cy-GB" dirty="0">
                <a:solidFill>
                  <a:schemeClr val="accent1"/>
                </a:solidFill>
              </a:rPr>
              <a:t>Penderfynwch ar leoliad </a:t>
            </a:r>
            <a:r>
              <a:rPr lang="cy-GB" dirty="0" smtClean="0">
                <a:solidFill>
                  <a:schemeClr val="accent1"/>
                </a:solidFill>
              </a:rPr>
              <a:t>ac amser cyfarfodydd (wythnosol) </a:t>
            </a:r>
            <a:endParaRPr lang="cy-GB" dirty="0">
              <a:solidFill>
                <a:schemeClr val="accent1"/>
              </a:solidFill>
            </a:endParaRPr>
          </a:p>
          <a:p>
            <a:r>
              <a:rPr lang="cy-GB" dirty="0" smtClean="0">
                <a:solidFill>
                  <a:schemeClr val="accent1"/>
                </a:solidFill>
              </a:rPr>
              <a:t> </a:t>
            </a:r>
            <a:r>
              <a:rPr lang="cy-GB" dirty="0">
                <a:solidFill>
                  <a:schemeClr val="accent1"/>
                </a:solidFill>
              </a:rPr>
              <a:t>Cysylltwch â thiwtor y brifysgol am unrhyw gyngor </a:t>
            </a:r>
          </a:p>
          <a:p>
            <a:pPr marL="0" indent="0">
              <a:buNone/>
            </a:pPr>
            <a:endParaRPr lang="cy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Discuss and agree how you will work together (consider </a:t>
            </a:r>
            <a:r>
              <a:rPr lang="en-GB" dirty="0" smtClean="0">
                <a:solidFill>
                  <a:schemeClr val="accent1"/>
                </a:solidFill>
              </a:rPr>
              <a:t>responsibilities)</a:t>
            </a: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</a:endParaRPr>
          </a:p>
          <a:p>
            <a:r>
              <a:rPr lang="en-GB" dirty="0" smtClean="0">
                <a:solidFill>
                  <a:schemeClr val="accent1"/>
                </a:solidFill>
              </a:rPr>
              <a:t>Decide on a venue and time for meetings (weekly)</a:t>
            </a:r>
          </a:p>
          <a:p>
            <a:r>
              <a:rPr lang="en-GB" dirty="0">
                <a:solidFill>
                  <a:schemeClr val="accent1"/>
                </a:solidFill>
              </a:rPr>
              <a:t>Contact the university tutor for any advice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7956376" y="5733256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28079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Cyfrifoldebau’r</a:t>
            </a:r>
            <a:r>
              <a:rPr lang="en-GB" dirty="0" smtClean="0"/>
              <a:t> Mentor</a:t>
            </a:r>
            <a:br>
              <a:rPr lang="en-GB" dirty="0" smtClean="0"/>
            </a:br>
            <a:r>
              <a:rPr lang="en-GB" dirty="0" err="1" smtClean="0"/>
              <a:t>Mentor</a:t>
            </a:r>
            <a:r>
              <a:rPr lang="en-GB" dirty="0" smtClean="0"/>
              <a:t>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Pob wythnos: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Bydd </a:t>
            </a:r>
            <a:r>
              <a:rPr lang="cy-GB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cynnydd hyfforddeion yn cael ei </a:t>
            </a:r>
            <a:r>
              <a:rPr lang="cy-GB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fonitro’n wythnosol. Cyfeiriwch </a:t>
            </a:r>
            <a:r>
              <a:rPr lang="cy-GB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at y dyddlyfr adfyfyriol i helpu adnabod cryfderau a meysydd i’w </a:t>
            </a:r>
            <a:r>
              <a:rPr lang="cy-GB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gwella fel rhan o’r cyfarfod adolygiad wythnosol.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Cytunwch targedau hyfforddeion (ffurflen Adolygiad Diwedd Wythnos).</a:t>
            </a:r>
          </a:p>
          <a:p>
            <a:pPr marL="0" indent="0">
              <a:buNone/>
            </a:pPr>
            <a:endParaRPr lang="en-GB" dirty="0" smtClean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Pob pythefnos: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Dylai hyfforddeion dderbyn adborth adeiladol, ysgrifenedig a llafar ar addysgu </a:t>
            </a:r>
            <a:r>
              <a:rPr lang="cy-GB" b="1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 arsylwyd</a:t>
            </a:r>
            <a:r>
              <a:rPr lang="cy-GB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, gan gynnwys targedau clir</a:t>
            </a:r>
            <a:r>
              <a:rPr lang="cy-GB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chemeClr val="accent1"/>
                </a:solidFill>
              </a:rPr>
              <a:t>Cyflwynwch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3 </a:t>
            </a:r>
            <a:r>
              <a:rPr lang="en-GB" dirty="0" err="1">
                <a:solidFill>
                  <a:schemeClr val="accent1"/>
                </a:solidFill>
              </a:rPr>
              <a:t>adroddiad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ffurfiannol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pob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hanner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tymor</a:t>
            </a:r>
            <a:r>
              <a:rPr lang="en-GB" dirty="0">
                <a:solidFill>
                  <a:schemeClr val="accent1"/>
                </a:solidFill>
              </a:rPr>
              <a:t>.</a:t>
            </a:r>
            <a:endParaRPr lang="cy-GB" dirty="0">
              <a:solidFill>
                <a:schemeClr val="accent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cy-GB" dirty="0">
              <a:solidFill>
                <a:schemeClr val="accent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GB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Every week:</a:t>
            </a:r>
            <a:endParaRPr lang="en-GB" b="1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Trainees’ progress will be monitored 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weekly. 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Please refer to the reflective journal to help identify strengths and areas for 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improvement during the weekly review meeting.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Agree trainees’ targets (End of Week Review form).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GB" dirty="0" smtClean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b="1" dirty="0" smtClean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Every </a:t>
            </a:r>
            <a:r>
              <a:rPr lang="en-US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fortnight: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Trainees should receive constructive, written and oral feedback on </a:t>
            </a:r>
            <a:r>
              <a:rPr lang="en-US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observed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teaching, including clear targets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>
                <a:solidFill>
                  <a:srgbClr val="4F81BD"/>
                </a:solidFill>
                <a:latin typeface="Calibri" pitchFamily="34" charset="0"/>
                <a:cs typeface="Calibri" pitchFamily="34" charset="0"/>
              </a:rPr>
              <a:t>Submit </a:t>
            </a:r>
            <a:r>
              <a:rPr lang="en-US" b="1" dirty="0">
                <a:solidFill>
                  <a:srgbClr val="4F81BD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cs typeface="Calibri" pitchFamily="34" charset="0"/>
              </a:rPr>
              <a:t> formative reports each half term.</a:t>
            </a:r>
            <a:endParaRPr lang="en-GB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b="1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539552" y="5649904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5816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Adolygiad</a:t>
            </a:r>
            <a:r>
              <a:rPr lang="en-GB" dirty="0" smtClean="0"/>
              <a:t> Interim</a:t>
            </a:r>
            <a:br>
              <a:rPr lang="en-GB" dirty="0" smtClean="0"/>
            </a:br>
            <a:r>
              <a:rPr lang="en-GB" dirty="0" err="1" smtClean="0"/>
              <a:t>Interim</a:t>
            </a:r>
            <a:r>
              <a:rPr lang="en-GB" dirty="0" smtClean="0"/>
              <a:t>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y-GB" sz="2900" dirty="0">
                <a:solidFill>
                  <a:schemeClr val="accent1"/>
                </a:solidFill>
              </a:rPr>
              <a:t>Trefnu’r Adolygiad Interim yn ystod Chwefror/Mawrth 2020.</a:t>
            </a:r>
          </a:p>
          <a:p>
            <a:pPr lvl="0"/>
            <a:r>
              <a:rPr lang="cy-GB" sz="2900" dirty="0">
                <a:solidFill>
                  <a:schemeClr val="accent1"/>
                </a:solidFill>
              </a:rPr>
              <a:t>Adolygu cynnydd yn erbyn y Safonau Addysgu Proffesiynol.</a:t>
            </a:r>
          </a:p>
          <a:p>
            <a:pPr lvl="0"/>
            <a:r>
              <a:rPr lang="cy-GB" sz="2900" dirty="0">
                <a:solidFill>
                  <a:schemeClr val="accent1"/>
                </a:solidFill>
              </a:rPr>
              <a:t>Cynllunio ar gyfer unrhyw </a:t>
            </a:r>
            <a:r>
              <a:rPr lang="cy-GB" sz="2900" dirty="0" err="1">
                <a:solidFill>
                  <a:schemeClr val="accent1"/>
                </a:solidFill>
              </a:rPr>
              <a:t>fylchau</a:t>
            </a:r>
            <a:r>
              <a:rPr lang="cy-GB" sz="2900" dirty="0">
                <a:solidFill>
                  <a:schemeClr val="accent1"/>
                </a:solidFill>
              </a:rPr>
              <a:t> neu feysydd lle mae angen tystiolaeth bellach.</a:t>
            </a:r>
          </a:p>
          <a:p>
            <a:pPr lvl="0"/>
            <a:r>
              <a:rPr lang="cy-GB" sz="2900" dirty="0">
                <a:solidFill>
                  <a:schemeClr val="accent1"/>
                </a:solidFill>
              </a:rPr>
              <a:t>Ystyried cryfderau a meysydd i’w datblygu ymhellach.</a:t>
            </a:r>
          </a:p>
          <a:p>
            <a:pPr lvl="0"/>
            <a:r>
              <a:rPr lang="cy-GB" sz="2900" dirty="0">
                <a:solidFill>
                  <a:schemeClr val="accent1"/>
                </a:solidFill>
              </a:rPr>
              <a:t>Yn arbennig, ystyried unrhyw destunau pryder a all effeithio ar lwyddiant cyffredinol.</a:t>
            </a:r>
          </a:p>
          <a:p>
            <a:pPr lvl="0"/>
            <a:r>
              <a:rPr lang="cy-GB" sz="2900" dirty="0">
                <a:solidFill>
                  <a:schemeClr val="accent1"/>
                </a:solidFill>
              </a:rPr>
              <a:t>Cwblhau’r </a:t>
            </a:r>
            <a:r>
              <a:rPr lang="cy-GB" sz="2900" b="1" i="1" dirty="0">
                <a:solidFill>
                  <a:schemeClr val="accent1"/>
                </a:solidFill>
              </a:rPr>
              <a:t>adroddiad interim</a:t>
            </a:r>
            <a:r>
              <a:rPr lang="cy-GB" sz="2900" dirty="0">
                <a:solidFill>
                  <a:schemeClr val="accent1"/>
                </a:solidFill>
              </a:rPr>
              <a:t>, a’i e-bostio i swyddfa’r </a:t>
            </a:r>
            <a:r>
              <a:rPr lang="cy-GB" sz="2900" dirty="0" err="1">
                <a:solidFill>
                  <a:schemeClr val="accent1"/>
                </a:solidFill>
              </a:rPr>
              <a:t>RhAG</a:t>
            </a:r>
            <a:r>
              <a:rPr lang="cy-GB" sz="2900" dirty="0">
                <a:solidFill>
                  <a:schemeClr val="accent1"/>
                </a:solidFill>
              </a:rPr>
              <a:t>.</a:t>
            </a:r>
          </a:p>
          <a:p>
            <a:pPr lvl="0"/>
            <a:r>
              <a:rPr lang="cy-GB" dirty="0" smtClean="0">
                <a:solidFill>
                  <a:schemeClr val="accent1"/>
                </a:solidFill>
              </a:rPr>
              <a:t>Defnyddiwch </a:t>
            </a:r>
            <a:r>
              <a:rPr lang="cy-GB" dirty="0">
                <a:solidFill>
                  <a:schemeClr val="accent1"/>
                </a:solidFill>
              </a:rPr>
              <a:t>y cyfarfod hwn hefyd i adfyfyrio ar pa mor dda mae’r broses a’r berthynas fentora wedi gweithio.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dirty="0" smtClean="0">
                <a:solidFill>
                  <a:srgbClr val="4F81BD"/>
                </a:solidFill>
              </a:rPr>
              <a:t>Arrange the Interim Review during February/March 2020.</a:t>
            </a:r>
          </a:p>
          <a:p>
            <a:pPr lvl="0"/>
            <a:r>
              <a:rPr lang="en-GB" dirty="0" smtClean="0">
                <a:solidFill>
                  <a:srgbClr val="4F81BD"/>
                </a:solidFill>
              </a:rPr>
              <a:t>Review progress against the Professional Teaching Standards.</a:t>
            </a:r>
          </a:p>
          <a:p>
            <a:pPr lvl="0"/>
            <a:r>
              <a:rPr lang="en-GB" dirty="0" smtClean="0">
                <a:solidFill>
                  <a:srgbClr val="4F81BD"/>
                </a:solidFill>
              </a:rPr>
              <a:t>Plan for any gaps or areas where further evidence is required.</a:t>
            </a:r>
          </a:p>
          <a:p>
            <a:pPr lvl="0"/>
            <a:r>
              <a:rPr lang="en-GB" dirty="0" smtClean="0">
                <a:solidFill>
                  <a:srgbClr val="4F81BD"/>
                </a:solidFill>
              </a:rPr>
              <a:t>Consider strengths and areas for further development.</a:t>
            </a:r>
          </a:p>
          <a:p>
            <a:pPr lvl="0"/>
            <a:r>
              <a:rPr lang="en-GB" dirty="0" smtClean="0">
                <a:solidFill>
                  <a:srgbClr val="4F81BD"/>
                </a:solidFill>
              </a:rPr>
              <a:t>In particular, consider any areas of concern that could affect overall success.</a:t>
            </a:r>
          </a:p>
          <a:p>
            <a:pPr lvl="0"/>
            <a:r>
              <a:rPr lang="en-GB" dirty="0" smtClean="0">
                <a:solidFill>
                  <a:srgbClr val="4F81BD"/>
                </a:solidFill>
              </a:rPr>
              <a:t>Complete the </a:t>
            </a:r>
            <a:r>
              <a:rPr lang="en-GB" b="1" i="1" dirty="0" smtClean="0">
                <a:solidFill>
                  <a:srgbClr val="4F81BD"/>
                </a:solidFill>
              </a:rPr>
              <a:t>interim </a:t>
            </a:r>
            <a:r>
              <a:rPr lang="en-GB" b="1" i="1" dirty="0">
                <a:solidFill>
                  <a:srgbClr val="4F81BD"/>
                </a:solidFill>
              </a:rPr>
              <a:t>report</a:t>
            </a:r>
            <a:r>
              <a:rPr lang="en-GB" dirty="0">
                <a:solidFill>
                  <a:srgbClr val="4F81BD"/>
                </a:solidFill>
              </a:rPr>
              <a:t>, </a:t>
            </a:r>
            <a:r>
              <a:rPr lang="en-GB" dirty="0" smtClean="0">
                <a:solidFill>
                  <a:srgbClr val="4F81BD"/>
                </a:solidFill>
              </a:rPr>
              <a:t>and email to GTP office.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srgbClr val="4F81BD"/>
                </a:solidFill>
              </a:rPr>
              <a:t>A</a:t>
            </a:r>
            <a:r>
              <a:rPr lang="en-GB" dirty="0" smtClean="0">
                <a:solidFill>
                  <a:srgbClr val="4F81BD"/>
                </a:solidFill>
              </a:rPr>
              <a:t>lso </a:t>
            </a:r>
            <a:r>
              <a:rPr lang="en-GB" dirty="0">
                <a:solidFill>
                  <a:srgbClr val="4F81BD"/>
                </a:solidFill>
              </a:rPr>
              <a:t>use this meeting to reflect upon how well the mentoring process and relationship has worked.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539552" y="5649904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4414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Cyfrifoldebau</a:t>
            </a:r>
            <a:r>
              <a:rPr lang="en-GB" dirty="0" smtClean="0"/>
              <a:t> </a:t>
            </a:r>
            <a:r>
              <a:rPr lang="en-GB" dirty="0" err="1" smtClean="0"/>
              <a:t>Hyfforddi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Trainee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Cynllunio: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Rhaid i ffeiliau cynllunio fod ar gael i fentoriaid a thiwtoriaid eu gweld a’u monitro – ar </a:t>
            </a:r>
            <a:r>
              <a:rPr lang="cy-GB" dirty="0" err="1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One</a:t>
            </a: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y-GB" dirty="0" err="1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Drive</a:t>
            </a:r>
            <a:endParaRPr lang="cy-GB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Yn achos gwersi a arsylwyd (mentor/tiwtor), dylid defnyddio fformat cynllunio’r brifysgol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Ar gyfer yr holl addysgu arall, dylid defnyddio fformat cynllunio’r ysgol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cy-GB" b="1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Monitro Cynnydd Disgyblion: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Dilyn gweithdrefnau’r ysgol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Rhannu â’r mentor/tiwtor yn ystod arsylwadau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cy-GB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Monitro Cynnydd Personol: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Gwerthuso ac adfyfyrio’n rheolaidd ar yr addysgu (dylid cadw adlewyrchiadau ac adolygiadau wythnosol yn ddiweddar a’u rhannu â’r mentor)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Cynnal dyddlyfr adfyfyriol a thynnu sylw at agweddau arwyddocaol i’w trafod mewn adolygiadau wythnosol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cy-GB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Datblygiad Proffesiynol: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 err="1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Lanlwytho’n</a:t>
            </a: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rheolaidd y dystiolaeth briodol yn erbyn y Safonau Addysgu Proffesiynol i mewn i’ch </a:t>
            </a:r>
            <a:r>
              <a:rPr lang="cy-GB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Pasbort </a:t>
            </a: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Dysgu Proffesiynol (PDP)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Rhaid rhannu’ch PDP â’ch mentor a’ch tiwtor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cy-GB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cy-GB" b="1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Sgiliau Llythrennedd a Rhifedd Personol: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cy-GB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Bydd eich sgiliau llythrennedd a rhifedd personol yn cael eu monitro drwy gydol y rhaglen (gyda diweddariadau rheolaidd i’r cynllunio gweithredu)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Planning: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Planning files 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must be available for 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mentors &amp; 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tutors 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to view and monitor – on One Drive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For observed lessons (mentor/tutor), use the university planning format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For all other teaching, use school planning format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dirty="0" smtClean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Monitoring Pupil Progress: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Follow school procedures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Share with mentor/tutor during observations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Monitoring Personal Progress: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Regularly evaluate </a:t>
            </a:r>
            <a:r>
              <a:rPr lang="en-US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and reflect</a:t>
            </a:r>
            <a:r>
              <a:rPr lang="en-US" b="1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upon teaching </a:t>
            </a:r>
            <a:r>
              <a:rPr lang="en-US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(weekly reflections &amp; reviews </a:t>
            </a:r>
            <a:r>
              <a:rPr lang="en-US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should be kept </a:t>
            </a:r>
            <a:r>
              <a:rPr lang="en-US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up-to-date</a:t>
            </a:r>
            <a:r>
              <a:rPr lang="en-US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&amp; shared with mentor)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Maintain a reflective journal and highlight significant aspects to discuss in weekly </a:t>
            </a:r>
            <a:r>
              <a:rPr lang="en-US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reviews</a:t>
            </a:r>
            <a:endParaRPr lang="en-US" dirty="0">
              <a:solidFill>
                <a:schemeClr val="accent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endParaRPr lang="en-US" b="1" dirty="0" smtClean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Professional Development: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GB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Regularly upload appropriate evidence against Professional Teaching Standards  into your Professional </a:t>
            </a:r>
            <a:r>
              <a:rPr lang="en-GB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Learning </a:t>
            </a:r>
            <a:r>
              <a:rPr lang="en-GB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Passport </a:t>
            </a:r>
            <a:r>
              <a:rPr lang="en-GB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(PLP)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GB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Your PLP must be shared with your mentor and tutor</a:t>
            </a:r>
            <a:endParaRPr lang="en-GB" dirty="0">
              <a:solidFill>
                <a:srgbClr val="4F81BD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457200" algn="l"/>
              </a:tabLst>
            </a:pPr>
            <a:r>
              <a:rPr lang="en-US" b="1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Personal Literacy &amp; Numeracy Skills: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Your personal 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literacy and numeracy skills will be monitored throughout the </a:t>
            </a:r>
            <a:r>
              <a:rPr lang="en-US" dirty="0" err="1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programme</a:t>
            </a:r>
            <a:r>
              <a:rPr lang="en-US" dirty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(with regular updates to action planning</a:t>
            </a:r>
            <a:r>
              <a:rPr lang="en-US" dirty="0" smtClean="0">
                <a:solidFill>
                  <a:srgbClr val="4F81BD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)</a:t>
            </a: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</a:pPr>
            <a:endParaRPr lang="en-US" dirty="0">
              <a:solidFill>
                <a:srgbClr val="4F81BD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539552" y="5649904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78957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Absenoldebau</a:t>
            </a:r>
            <a:b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</a:br>
            <a:r>
              <a:rPr lang="cy-GB" dirty="0" err="1" smtClean="0">
                <a:solidFill>
                  <a:schemeClr val="accent1"/>
                </a:solidFill>
                <a:ea typeface="Times New Roman" panose="02020603050405020304" pitchFamily="18" charset="0"/>
              </a:rPr>
              <a:t>Absence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Rhaid </a:t>
            </a:r>
            <a:r>
              <a:rPr lang="cy-GB" dirty="0">
                <a:solidFill>
                  <a:schemeClr val="accent1"/>
                </a:solidFill>
                <a:ea typeface="Times New Roman" panose="02020603050405020304" pitchFamily="18" charset="0"/>
              </a:rPr>
              <a:t>i </a:t>
            </a:r>
            <a:r>
              <a:rPr lang="cy-GB" b="1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HYFFORDDEION</a:t>
            </a:r>
            <a: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 ddilyn </a:t>
            </a:r>
            <a:r>
              <a:rPr lang="cy-GB" dirty="0">
                <a:solidFill>
                  <a:schemeClr val="accent1"/>
                </a:solidFill>
                <a:ea typeface="Times New Roman" panose="02020603050405020304" pitchFamily="18" charset="0"/>
              </a:rPr>
              <a:t>protocol yr ysgol </a:t>
            </a:r>
            <a: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i hysbysu’r mentor a’r </a:t>
            </a:r>
            <a:r>
              <a:rPr lang="cy-GB" dirty="0">
                <a:solidFill>
                  <a:schemeClr val="accent1"/>
                </a:solidFill>
                <a:ea typeface="Times New Roman" panose="02020603050405020304" pitchFamily="18" charset="0"/>
              </a:rPr>
              <a:t>tiwtor </a:t>
            </a:r>
            <a:r>
              <a:rPr lang="cy-GB" dirty="0" smtClean="0">
                <a:solidFill>
                  <a:schemeClr val="accent1"/>
                </a:solidFill>
                <a:ea typeface="Times New Roman" panose="02020603050405020304" pitchFamily="18" charset="0"/>
              </a:rPr>
              <a:t>prifysgol. </a:t>
            </a:r>
          </a:p>
          <a:p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Ar gyfer unrhyw absenoldeb sylweddol, dylid cysylltu â swyddfa’r </a:t>
            </a:r>
            <a:r>
              <a:rPr lang="cy-GB" dirty="0" err="1">
                <a:solidFill>
                  <a:srgbClr val="4F81BD"/>
                </a:solidFill>
                <a:ea typeface="Times New Roman" panose="02020603050405020304" pitchFamily="18" charset="0"/>
              </a:rPr>
              <a:t>RhAG</a:t>
            </a:r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.</a:t>
            </a:r>
          </a:p>
          <a:p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Rhaid i’r </a:t>
            </a:r>
            <a:r>
              <a:rPr lang="cy-GB" b="1" dirty="0">
                <a:solidFill>
                  <a:srgbClr val="4F81BD"/>
                </a:solidFill>
                <a:ea typeface="Times New Roman" panose="02020603050405020304" pitchFamily="18" charset="0"/>
              </a:rPr>
              <a:t>MENTORIAID</a:t>
            </a:r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 sicrhau y rhoddir </a:t>
            </a:r>
            <a:r>
              <a:rPr lang="cy-GB" b="1" i="1" dirty="0">
                <a:solidFill>
                  <a:srgbClr val="4F81BD"/>
                </a:solidFill>
                <a:ea typeface="Times New Roman" panose="02020603050405020304" pitchFamily="18" charset="0"/>
              </a:rPr>
              <a:t>enw eilydd </a:t>
            </a:r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os oes bwlch ar fin digwydd o ran mentora.</a:t>
            </a:r>
          </a:p>
          <a:p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Rhowch wybod i’r tiwtor prifysgol a swyddfa’r </a:t>
            </a:r>
            <a:r>
              <a:rPr lang="cy-GB" dirty="0" err="1">
                <a:solidFill>
                  <a:srgbClr val="4F81BD"/>
                </a:solidFill>
                <a:ea typeface="Times New Roman" panose="02020603050405020304" pitchFamily="18" charset="0"/>
              </a:rPr>
              <a:t>RhAG</a:t>
            </a:r>
            <a:r>
              <a:rPr lang="cy-GB" dirty="0">
                <a:solidFill>
                  <a:srgbClr val="4F81BD"/>
                </a:solidFill>
                <a:ea typeface="Times New Roman" panose="02020603050405020304" pitchFamily="18" charset="0"/>
              </a:rPr>
              <a:t> os gwelwch yn dda.</a:t>
            </a:r>
          </a:p>
          <a:p>
            <a:endParaRPr lang="cy-GB" dirty="0">
              <a:solidFill>
                <a:schemeClr val="accent1"/>
              </a:solidFill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TRAINEES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 must follow </a:t>
            </a:r>
            <a:r>
              <a:rPr lang="en-GB" dirty="0">
                <a:solidFill>
                  <a:srgbClr val="4F81BD"/>
                </a:solidFill>
                <a:ea typeface="Times New Roman" panose="02020603050405020304" pitchFamily="18" charset="0"/>
              </a:rPr>
              <a:t>school 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protocol to notify the mentor and </a:t>
            </a:r>
            <a:r>
              <a:rPr lang="en-GB" dirty="0">
                <a:solidFill>
                  <a:srgbClr val="4F81BD"/>
                </a:solidFill>
                <a:ea typeface="Times New Roman" panose="02020603050405020304" pitchFamily="18" charset="0"/>
              </a:rPr>
              <a:t>university 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tutor.</a:t>
            </a:r>
          </a:p>
          <a:p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For any significant absence, please contact the GTP office.</a:t>
            </a:r>
          </a:p>
          <a:p>
            <a:pPr marL="0" indent="0">
              <a:buNone/>
            </a:pPr>
            <a:endParaRPr lang="en-GB" dirty="0" smtClean="0">
              <a:solidFill>
                <a:srgbClr val="4F81BD"/>
              </a:solidFill>
              <a:ea typeface="Times New Roman" panose="02020603050405020304" pitchFamily="18" charset="0"/>
            </a:endParaRPr>
          </a:p>
          <a:p>
            <a:r>
              <a:rPr lang="en-GB" b="1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MENTORS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 must </a:t>
            </a:r>
            <a:r>
              <a:rPr lang="en-GB" dirty="0">
                <a:solidFill>
                  <a:srgbClr val="4F81BD"/>
                </a:solidFill>
                <a:ea typeface="Times New Roman" panose="02020603050405020304" pitchFamily="18" charset="0"/>
              </a:rPr>
              <a:t>ensure that a </a:t>
            </a:r>
            <a:r>
              <a:rPr lang="en-GB" b="1" i="1" dirty="0">
                <a:solidFill>
                  <a:srgbClr val="4F81BD"/>
                </a:solidFill>
                <a:ea typeface="Times New Roman" panose="02020603050405020304" pitchFamily="18" charset="0"/>
              </a:rPr>
              <a:t>named substitute </a:t>
            </a:r>
            <a:r>
              <a:rPr lang="en-GB" dirty="0">
                <a:solidFill>
                  <a:srgbClr val="4F81BD"/>
                </a:solidFill>
                <a:ea typeface="Times New Roman" panose="02020603050405020304" pitchFamily="18" charset="0"/>
              </a:rPr>
              <a:t>is 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given if </a:t>
            </a:r>
            <a:r>
              <a:rPr lang="en-GB" dirty="0">
                <a:solidFill>
                  <a:srgbClr val="4F81BD"/>
                </a:solidFill>
                <a:ea typeface="Times New Roman" panose="02020603050405020304" pitchFamily="18" charset="0"/>
              </a:rPr>
              <a:t>there’s an impending gap in </a:t>
            </a:r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mentoring.</a:t>
            </a:r>
          </a:p>
          <a:p>
            <a:r>
              <a:rPr lang="en-GB" dirty="0" smtClean="0">
                <a:solidFill>
                  <a:srgbClr val="4F81BD"/>
                </a:solidFill>
                <a:ea typeface="Times New Roman" panose="02020603050405020304" pitchFamily="18" charset="0"/>
              </a:rPr>
              <a:t>Please notify the university tutor &amp; GTP office.</a:t>
            </a:r>
            <a:endParaRPr lang="en-GB" dirty="0">
              <a:solidFill>
                <a:srgbClr val="4F81BD"/>
              </a:solidFill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395536" y="369879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3322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285750" lvl="0" indent="-285750"/>
            <a:r>
              <a:rPr lang="cy-GB" dirty="0">
                <a:solidFill>
                  <a:srgbClr val="4F81BD"/>
                </a:solidFill>
              </a:rPr>
              <a:t>Byddwch yn drefnus o’r cychwyn (e.e. ffeiliau, cofrestr, dyddlyfr</a:t>
            </a:r>
            <a:r>
              <a:rPr lang="cy-GB" dirty="0" smtClean="0">
                <a:solidFill>
                  <a:srgbClr val="4F81BD"/>
                </a:solidFill>
              </a:rPr>
              <a:t>).</a:t>
            </a:r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dirty="0">
                <a:solidFill>
                  <a:srgbClr val="4F81BD"/>
                </a:solidFill>
              </a:rPr>
              <a:t>Rhowch amser penodol o’r neilltu i gadw i fyny â’r </a:t>
            </a:r>
            <a:r>
              <a:rPr lang="cy-GB" dirty="0" smtClean="0">
                <a:solidFill>
                  <a:srgbClr val="4F81BD"/>
                </a:solidFill>
              </a:rPr>
              <a:t>cynllunio.</a:t>
            </a:r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dirty="0">
                <a:solidFill>
                  <a:srgbClr val="4F81BD"/>
                </a:solidFill>
              </a:rPr>
              <a:t>Trafodwch gyfleoedd creadigol gyda chydweithwyr a hyfforddeion i goladu tystiolaeth yn erbyn y safonau </a:t>
            </a:r>
            <a:r>
              <a:rPr lang="cy-GB" dirty="0" smtClean="0">
                <a:solidFill>
                  <a:srgbClr val="4F81BD"/>
                </a:solidFill>
              </a:rPr>
              <a:t>SAC.</a:t>
            </a:r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dirty="0">
                <a:solidFill>
                  <a:srgbClr val="4F81BD"/>
                </a:solidFill>
              </a:rPr>
              <a:t>Cadwch y disgyblion yn ganolog i bopeth a </a:t>
            </a:r>
            <a:r>
              <a:rPr lang="cy-GB" dirty="0" smtClean="0">
                <a:solidFill>
                  <a:srgbClr val="4F81BD"/>
                </a:solidFill>
              </a:rPr>
              <a:t>wnewch.</a:t>
            </a:r>
            <a:endParaRPr lang="cy-GB" dirty="0">
              <a:solidFill>
                <a:srgbClr val="4F81BD"/>
              </a:solidFill>
            </a:endParaRPr>
          </a:p>
          <a:p>
            <a:pPr lvl="0"/>
            <a:endParaRPr lang="cy-GB" dirty="0">
              <a:solidFill>
                <a:srgbClr val="4F81BD"/>
              </a:solidFill>
            </a:endParaRPr>
          </a:p>
          <a:p>
            <a:pPr marL="285750" lvl="0" indent="-285750"/>
            <a:r>
              <a:rPr lang="cy-GB" dirty="0">
                <a:solidFill>
                  <a:srgbClr val="4F81BD"/>
                </a:solidFill>
              </a:rPr>
              <a:t>Gofynnwch am help!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85750" indent="-285750"/>
            <a:r>
              <a:rPr lang="en-GB" dirty="0">
                <a:solidFill>
                  <a:schemeClr val="accent1"/>
                </a:solidFill>
              </a:rPr>
              <a:t>Get organised from the outset (e.g. files, register, diary</a:t>
            </a:r>
            <a:r>
              <a:rPr lang="en-GB" dirty="0" smtClean="0">
                <a:solidFill>
                  <a:schemeClr val="accent1"/>
                </a:solidFill>
              </a:rPr>
              <a:t>).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dirty="0">
                <a:solidFill>
                  <a:schemeClr val="accent1"/>
                </a:solidFill>
              </a:rPr>
              <a:t>Set aside ‘protected time’ to keep up-to-date with </a:t>
            </a:r>
            <a:r>
              <a:rPr lang="en-GB" dirty="0" smtClean="0">
                <a:solidFill>
                  <a:schemeClr val="accent1"/>
                </a:solidFill>
              </a:rPr>
              <a:t>planning.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dirty="0">
                <a:solidFill>
                  <a:schemeClr val="accent1"/>
                </a:solidFill>
              </a:rPr>
              <a:t>Discuss creative opportunities with colleagues and trainees for collating evidence against the QTS </a:t>
            </a:r>
            <a:r>
              <a:rPr lang="en-GB" dirty="0" smtClean="0">
                <a:solidFill>
                  <a:schemeClr val="accent1"/>
                </a:solidFill>
              </a:rPr>
              <a:t>standards.</a:t>
            </a:r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dirty="0">
                <a:solidFill>
                  <a:schemeClr val="accent1"/>
                </a:solidFill>
              </a:rPr>
              <a:t>Keep pupils at the centre of everything you </a:t>
            </a:r>
            <a:r>
              <a:rPr lang="en-GB" dirty="0" smtClean="0">
                <a:solidFill>
                  <a:schemeClr val="accent1"/>
                </a:solidFill>
              </a:rPr>
              <a:t>do.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>
              <a:solidFill>
                <a:schemeClr val="accent1"/>
              </a:solidFill>
            </a:endParaRPr>
          </a:p>
          <a:p>
            <a:pPr marL="285750" indent="-285750"/>
            <a:r>
              <a:rPr lang="en-GB" dirty="0">
                <a:solidFill>
                  <a:schemeClr val="accent1"/>
                </a:solidFill>
              </a:rPr>
              <a:t>Ask for help!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539552" y="404664"/>
            <a:ext cx="1021865" cy="952517"/>
            <a:chOff x="7987123" y="5717736"/>
            <a:chExt cx="1021865" cy="952517"/>
          </a:xfrm>
        </p:grpSpPr>
        <p:pic>
          <p:nvPicPr>
            <p:cNvPr id="6" name="Picture 5" descr="http://creativity103.com/collections/Graphic/circlesoverlap3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733" r="16024"/>
            <a:stretch/>
          </p:blipFill>
          <p:spPr bwMode="auto">
            <a:xfrm>
              <a:off x="7987123" y="5717736"/>
              <a:ext cx="1003609" cy="952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88908" y="6024717"/>
              <a:ext cx="720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 GTP</a:t>
              </a: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25587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8543</TotalTime>
  <Words>1186</Words>
  <Application>Microsoft Office PowerPoint</Application>
  <PresentationFormat>On-screen Show (4:3)</PresentationFormat>
  <Paragraphs>170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Office Theme</vt:lpstr>
      <vt:lpstr>Expectations, Training and Paperwork</vt:lpstr>
      <vt:lpstr> Darpariaeth dan arweiniad y Brifysgol University-led provision </vt:lpstr>
      <vt:lpstr> Darpariaeth dan arweiniad yr Ysgol  School-led Provision </vt:lpstr>
      <vt:lpstr> Gweithio gyda’ch Mentor  Working with your Mentor </vt:lpstr>
      <vt:lpstr>Cyfrifoldebau’r Mentor Mentor Responsibilities</vt:lpstr>
      <vt:lpstr>Adolygiad Interim Interim Review</vt:lpstr>
      <vt:lpstr>Cyfrifoldebau Hyfforddi Trainee Responsibilities</vt:lpstr>
      <vt:lpstr>Absenoldebau Absence</vt:lpstr>
      <vt:lpstr>TOP TIPS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Suzie</dc:creator>
  <cp:lastModifiedBy>Catharine Bleasdale</cp:lastModifiedBy>
  <cp:revision>76</cp:revision>
  <cp:lastPrinted>2019-09-05T10:04:18Z</cp:lastPrinted>
  <dcterms:created xsi:type="dcterms:W3CDTF">2013-09-12T18:07:16Z</dcterms:created>
  <dcterms:modified xsi:type="dcterms:W3CDTF">2019-09-05T10:13:30Z</dcterms:modified>
</cp:coreProperties>
</file>