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37"/>
  </p:notesMasterIdLst>
  <p:handoutMasterIdLst>
    <p:handoutMasterId r:id="rId38"/>
  </p:handoutMasterIdLst>
  <p:sldIdLst>
    <p:sldId id="325" r:id="rId5"/>
    <p:sldId id="326" r:id="rId6"/>
    <p:sldId id="730" r:id="rId7"/>
    <p:sldId id="766" r:id="rId8"/>
    <p:sldId id="760" r:id="rId9"/>
    <p:sldId id="445" r:id="rId10"/>
    <p:sldId id="681" r:id="rId11"/>
    <p:sldId id="682" r:id="rId12"/>
    <p:sldId id="680" r:id="rId13"/>
    <p:sldId id="267" r:id="rId14"/>
    <p:sldId id="770" r:id="rId15"/>
    <p:sldId id="294" r:id="rId16"/>
    <p:sldId id="310" r:id="rId17"/>
    <p:sldId id="299" r:id="rId18"/>
    <p:sldId id="771" r:id="rId19"/>
    <p:sldId id="297" r:id="rId20"/>
    <p:sldId id="295" r:id="rId21"/>
    <p:sldId id="300" r:id="rId22"/>
    <p:sldId id="772" r:id="rId23"/>
    <p:sldId id="773" r:id="rId24"/>
    <p:sldId id="301" r:id="rId25"/>
    <p:sldId id="302" r:id="rId26"/>
    <p:sldId id="304" r:id="rId27"/>
    <p:sldId id="303" r:id="rId28"/>
    <p:sldId id="774" r:id="rId29"/>
    <p:sldId id="306" r:id="rId30"/>
    <p:sldId id="764" r:id="rId31"/>
    <p:sldId id="769" r:id="rId32"/>
    <p:sldId id="340" r:id="rId33"/>
    <p:sldId id="775" r:id="rId34"/>
    <p:sldId id="296" r:id="rId35"/>
    <p:sldId id="767"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816" userDrawn="1">
          <p15:clr>
            <a:srgbClr val="A4A3A4"/>
          </p15:clr>
        </p15:guide>
        <p15:guide id="2" orient="horz" pos="368"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D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8FC418-94C8-42B9-AB57-FF05607A326E}" v="179" dt="2024-03-14T21:25:18.8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422" autoAdjust="0"/>
    <p:restoredTop sz="85176" autoAdjust="0"/>
  </p:normalViewPr>
  <p:slideViewPr>
    <p:cSldViewPr snapToGrid="0">
      <p:cViewPr varScale="1">
        <p:scale>
          <a:sx n="87" d="100"/>
          <a:sy n="87" d="100"/>
        </p:scale>
        <p:origin x="152" y="64"/>
      </p:cViewPr>
      <p:guideLst>
        <p:guide pos="816"/>
        <p:guide orient="horz" pos="368"/>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commentAuthors" Target="commentAuthor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presProps" Target="presProps.xml"/><Relationship Id="rId45"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handoutMaster" Target="handoutMasters/handoutMaster1.xml"/><Relationship Id="rId20" Type="http://schemas.openxmlformats.org/officeDocument/2006/relationships/slide" Target="slides/slide16.xml"/><Relationship Id="rId41"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BA57456-157A-C12A-2FEC-91B7B9EE491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9D46761-828E-1508-56BD-BAEADF34862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FF95820-84BB-3447-8286-60A51307E7F2}" type="datetimeFigureOut">
              <a:rPr lang="en-US" smtClean="0"/>
              <a:t>11/7/2024</a:t>
            </a:fld>
            <a:endParaRPr lang="en-US" dirty="0"/>
          </a:p>
        </p:txBody>
      </p:sp>
      <p:sp>
        <p:nvSpPr>
          <p:cNvPr id="4" name="Footer Placeholder 3">
            <a:extLst>
              <a:ext uri="{FF2B5EF4-FFF2-40B4-BE49-F238E27FC236}">
                <a16:creationId xmlns:a16="http://schemas.microsoft.com/office/drawing/2014/main" id="{CD428A7E-6B0E-809C-73D1-4B5E2FF471A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89A5AA6-0C5B-430A-E0C4-C90B2F0A1CD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E476440-F66F-F947-8EFC-EA5202ACFD25}" type="slidenum">
              <a:rPr lang="en-US" smtClean="0"/>
              <a:t>‹#›</a:t>
            </a:fld>
            <a:endParaRPr lang="en-US" dirty="0"/>
          </a:p>
        </p:txBody>
      </p:sp>
    </p:spTree>
    <p:extLst>
      <p:ext uri="{BB962C8B-B14F-4D97-AF65-F5344CB8AC3E}">
        <p14:creationId xmlns:p14="http://schemas.microsoft.com/office/powerpoint/2010/main" val="2337117637"/>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08FC54-6AE4-6A4A-9756-823A0F1BE5A6}" type="datetimeFigureOut">
              <a:rPr lang="en-US" smtClean="0"/>
              <a:t>11/7/2024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79E9EB-07EB-9D44-9F5A-AB1FBECCDD88}" type="slidenum">
              <a:rPr lang="en-US" smtClean="0"/>
              <a:t>‹#›</a:t>
            </a:fld>
            <a:endParaRPr lang="en-US" dirty="0"/>
          </a:p>
        </p:txBody>
      </p:sp>
    </p:spTree>
    <p:extLst>
      <p:ext uri="{BB962C8B-B14F-4D97-AF65-F5344CB8AC3E}">
        <p14:creationId xmlns:p14="http://schemas.microsoft.com/office/powerpoint/2010/main" val="1546758749"/>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79425" y="1279525"/>
            <a:ext cx="6140450" cy="3454400"/>
          </a:xfrm>
        </p:spPr>
      </p:sp>
      <p:sp>
        <p:nvSpPr>
          <p:cNvPr id="3" name="Notes Placeholder 2"/>
          <p:cNvSpPr>
            <a:spLocks noGrp="1"/>
          </p:cNvSpPr>
          <p:nvPr>
            <p:ph type="body" idx="1"/>
          </p:nvPr>
        </p:nvSpPr>
        <p:spPr/>
        <p:txBody>
          <a:bodyPr>
            <a:normAutofit/>
          </a:bodyPr>
          <a:lstStyle/>
          <a:p>
            <a:endParaRPr lang="en-US" sz="1300"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1B9B107-21C1-C94B-8EA0-FFE123F7A079}" type="slidenum">
              <a:rPr kumimoji="0" lang="en-US"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US"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833187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79425" y="1279525"/>
            <a:ext cx="6140450" cy="3454400"/>
          </a:xfrm>
        </p:spPr>
      </p:sp>
      <p:sp>
        <p:nvSpPr>
          <p:cNvPr id="3" name="Notes Placeholder 2"/>
          <p:cNvSpPr>
            <a:spLocks noGrp="1"/>
          </p:cNvSpPr>
          <p:nvPr>
            <p:ph type="body" idx="1"/>
          </p:nvPr>
        </p:nvSpPr>
        <p:spPr/>
        <p:txBody>
          <a:bodyPr>
            <a:normAutofit/>
          </a:bodyPr>
          <a:lstStyle/>
          <a:p>
            <a:pPr algn="l"/>
            <a:r>
              <a:rPr lang="en-GB" sz="2000" b="0" i="0" dirty="0">
                <a:solidFill>
                  <a:srgbClr val="000000"/>
                </a:solidFill>
                <a:effectLst/>
                <a:latin typeface="GeographEditWeb"/>
              </a:rPr>
              <a:t> </a:t>
            </a:r>
          </a:p>
          <a:p>
            <a:endParaRPr lang="en-US" sz="1300"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1B9B107-21C1-C94B-8EA0-FFE123F7A079}" type="slidenum">
              <a:rPr kumimoji="0" lang="en-US"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US"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978475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79425" y="1279525"/>
            <a:ext cx="6140450" cy="3454400"/>
          </a:xfrm>
        </p:spPr>
      </p:sp>
      <p:sp>
        <p:nvSpPr>
          <p:cNvPr id="3" name="Notes Placeholder 2"/>
          <p:cNvSpPr>
            <a:spLocks noGrp="1"/>
          </p:cNvSpPr>
          <p:nvPr>
            <p:ph type="body" idx="1"/>
          </p:nvPr>
        </p:nvSpPr>
        <p:spPr/>
        <p:txBody>
          <a:bodyPr>
            <a:normAutofit/>
          </a:bodyPr>
          <a:lstStyle/>
          <a:p>
            <a:endParaRPr lang="en-US" sz="1300"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1B9B107-21C1-C94B-8EA0-FFE123F7A079}" type="slidenum">
              <a:rPr kumimoji="0" lang="en-US"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US"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070397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79425" y="1279525"/>
            <a:ext cx="6140450" cy="3454400"/>
          </a:xfrm>
        </p:spPr>
      </p:sp>
      <p:sp>
        <p:nvSpPr>
          <p:cNvPr id="3" name="Notes Placeholder 2"/>
          <p:cNvSpPr>
            <a:spLocks noGrp="1"/>
          </p:cNvSpPr>
          <p:nvPr>
            <p:ph type="body" idx="1"/>
          </p:nvPr>
        </p:nvSpPr>
        <p:spPr/>
        <p:txBody>
          <a:bodyPr>
            <a:normAutofit/>
          </a:bodyPr>
          <a:lstStyle/>
          <a:p>
            <a:endParaRPr lang="en-US" sz="1300"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1B9B107-21C1-C94B-8EA0-FFE123F7A079}" type="slidenum">
              <a:rPr kumimoji="0" lang="en-US"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US"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934436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There is increasing effort to identify ecologically-friendly alternatives to shoreline armouring. </a:t>
            </a:r>
          </a:p>
          <a:p>
            <a:r>
              <a:rPr lang="en-GB" sz="1200" dirty="0"/>
              <a:t>Most frequently and successfully employed are hybrid approaches that incorporate built structures in combination with ecosystem engineers such as vegetation, or with habitat-enhancing alterations. </a:t>
            </a:r>
          </a:p>
          <a:p>
            <a:r>
              <a:rPr lang="en-GB" sz="1200" dirty="0"/>
              <a:t>Completely soft-engineering strategies, which often include habitat restoration or rehabilitation, require the incorporation of engineering principles towards the primary functionality of the design.</a:t>
            </a:r>
          </a:p>
          <a:p>
            <a:r>
              <a:rPr lang="en-GB" sz="1200" dirty="0"/>
              <a:t>The establishment and persistence of coral communities are wholly dependent on a suite of highly-linked variables that in total define the environmental conditions of coral taxa </a:t>
            </a:r>
          </a:p>
          <a:p>
            <a:r>
              <a:rPr lang="en-GB" sz="1200" dirty="0"/>
              <a:t>E.g. Puerto </a:t>
            </a:r>
            <a:r>
              <a:rPr lang="en-GB" sz="1200" dirty="0" err="1"/>
              <a:t>Caucedo</a:t>
            </a:r>
            <a:r>
              <a:rPr lang="en-GB" sz="1200" dirty="0"/>
              <a:t> Dominican Republic.(</a:t>
            </a:r>
            <a:r>
              <a:rPr lang="en-GB" sz="1200" dirty="0" err="1"/>
              <a:t>Deltares</a:t>
            </a:r>
            <a:r>
              <a:rPr lang="en-GB" sz="1200" dirty="0"/>
              <a:t>, 2014)</a:t>
            </a:r>
          </a:p>
          <a:p>
            <a:endParaRPr lang="en-GB" dirty="0"/>
          </a:p>
        </p:txBody>
      </p:sp>
    </p:spTree>
    <p:extLst>
      <p:ext uri="{BB962C8B-B14F-4D97-AF65-F5344CB8AC3E}">
        <p14:creationId xmlns:p14="http://schemas.microsoft.com/office/powerpoint/2010/main" val="21471326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51C745E-9B5A-59BF-BF50-4F251E39D58D}"/>
              </a:ext>
            </a:extLst>
          </p:cNvPr>
          <p:cNvSpPr/>
          <p:nvPr userDrawn="1"/>
        </p:nvSpPr>
        <p:spPr>
          <a:xfrm>
            <a:off x="304800" y="266701"/>
            <a:ext cx="11582400" cy="63245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524000" y="6044184"/>
            <a:ext cx="9144000" cy="356616"/>
          </a:xfrm>
        </p:spPr>
        <p:txBody>
          <a:bodyPr/>
          <a:lstStyle>
            <a:lvl1pPr marL="0" indent="0" algn="ctr">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Picture Placeholder 9">
            <a:extLst>
              <a:ext uri="{FF2B5EF4-FFF2-40B4-BE49-F238E27FC236}">
                <a16:creationId xmlns:a16="http://schemas.microsoft.com/office/drawing/2014/main" id="{F2B4A7EA-9E3F-9CE1-56B5-92F4FDDA6991}"/>
              </a:ext>
            </a:extLst>
          </p:cNvPr>
          <p:cNvSpPr>
            <a:spLocks noGrp="1"/>
          </p:cNvSpPr>
          <p:nvPr>
            <p:ph type="pic" sz="quarter" idx="10"/>
          </p:nvPr>
        </p:nvSpPr>
        <p:spPr>
          <a:xfrm>
            <a:off x="2324100" y="758952"/>
            <a:ext cx="7543800" cy="5029200"/>
          </a:xfrm>
          <a:custGeom>
            <a:avLst/>
            <a:gdLst>
              <a:gd name="connsiteX0" fmla="*/ 3567113 w 7543800"/>
              <a:gd name="connsiteY0" fmla="*/ 4869270 h 5029200"/>
              <a:gd name="connsiteX1" fmla="*/ 3567113 w 7543800"/>
              <a:gd name="connsiteY1" fmla="*/ 4957572 h 5029200"/>
              <a:gd name="connsiteX2" fmla="*/ 3976688 w 7543800"/>
              <a:gd name="connsiteY2" fmla="*/ 4957572 h 5029200"/>
              <a:gd name="connsiteX3" fmla="*/ 3976688 w 7543800"/>
              <a:gd name="connsiteY3" fmla="*/ 4869270 h 5029200"/>
              <a:gd name="connsiteX4" fmla="*/ 0 w 7543800"/>
              <a:gd name="connsiteY4" fmla="*/ 0 h 5029200"/>
              <a:gd name="connsiteX5" fmla="*/ 7543800 w 7543800"/>
              <a:gd name="connsiteY5" fmla="*/ 0 h 5029200"/>
              <a:gd name="connsiteX6" fmla="*/ 7543800 w 7543800"/>
              <a:gd name="connsiteY6" fmla="*/ 5029200 h 5029200"/>
              <a:gd name="connsiteX7" fmla="*/ 0 w 7543800"/>
              <a:gd name="connsiteY7" fmla="*/ 5029200 h 5029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43800" h="5029200">
                <a:moveTo>
                  <a:pt x="3567113" y="4869270"/>
                </a:moveTo>
                <a:lnTo>
                  <a:pt x="3567113" y="4957572"/>
                </a:lnTo>
                <a:lnTo>
                  <a:pt x="3976688" y="4957572"/>
                </a:lnTo>
                <a:lnTo>
                  <a:pt x="3976688" y="4869270"/>
                </a:lnTo>
                <a:close/>
                <a:moveTo>
                  <a:pt x="0" y="0"/>
                </a:moveTo>
                <a:lnTo>
                  <a:pt x="7543800" y="0"/>
                </a:lnTo>
                <a:lnTo>
                  <a:pt x="7543800" y="5029200"/>
                </a:lnTo>
                <a:lnTo>
                  <a:pt x="0" y="5029200"/>
                </a:lnTo>
                <a:close/>
              </a:path>
            </a:pathLst>
          </a:custGeom>
        </p:spPr>
        <p:txBody>
          <a:bodyPr wrap="square">
            <a:noAutofit/>
          </a:bodyPr>
          <a:lstStyle>
            <a:lvl1pPr marL="0" indent="0" algn="ctr">
              <a:buNone/>
              <a:defRPr/>
            </a:lvl1pPr>
          </a:lstStyle>
          <a:p>
            <a:r>
              <a:rPr lang="en-US"/>
              <a:t>Click icon to add picture</a:t>
            </a:r>
            <a:endParaRPr lang="en-US" dirty="0"/>
          </a:p>
        </p:txBody>
      </p:sp>
      <p:sp>
        <p:nvSpPr>
          <p:cNvPr id="9" name="Title 8">
            <a:extLst>
              <a:ext uri="{FF2B5EF4-FFF2-40B4-BE49-F238E27FC236}">
                <a16:creationId xmlns:a16="http://schemas.microsoft.com/office/drawing/2014/main" id="{42398E06-9E0E-BC81-DEB5-1DB2F8635C23}"/>
              </a:ext>
            </a:extLst>
          </p:cNvPr>
          <p:cNvSpPr>
            <a:spLocks noGrp="1"/>
          </p:cNvSpPr>
          <p:nvPr>
            <p:ph type="title"/>
          </p:nvPr>
        </p:nvSpPr>
        <p:spPr>
          <a:xfrm>
            <a:off x="838200" y="3108960"/>
            <a:ext cx="10515600" cy="640080"/>
          </a:xfrm>
        </p:spPr>
        <p:txBody>
          <a:bodyPr anchor="ctr"/>
          <a:lstStyle>
            <a:lvl1pPr algn="ctr">
              <a:defRPr sz="6000" spc="300" baseline="0"/>
            </a:lvl1pPr>
          </a:lstStyle>
          <a:p>
            <a:r>
              <a:rPr lang="en-US"/>
              <a:t>Click to edit Master title style</a:t>
            </a:r>
            <a:endParaRPr lang="en-US" dirty="0"/>
          </a:p>
        </p:txBody>
      </p:sp>
      <p:sp>
        <p:nvSpPr>
          <p:cNvPr id="11" name="Rectangle 10">
            <a:extLst>
              <a:ext uri="{FF2B5EF4-FFF2-40B4-BE49-F238E27FC236}">
                <a16:creationId xmlns:a16="http://schemas.microsoft.com/office/drawing/2014/main" id="{39F70834-CB8D-A95B-D859-6E5B4C6B4F78}"/>
              </a:ext>
            </a:extLst>
          </p:cNvPr>
          <p:cNvSpPr/>
          <p:nvPr userDrawn="1"/>
        </p:nvSpPr>
        <p:spPr>
          <a:xfrm>
            <a:off x="5891213" y="5628222"/>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906911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and content with image righ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94B2501-78A9-E41B-7C2D-09F09ADDCB5E}"/>
              </a:ext>
            </a:extLst>
          </p:cNvPr>
          <p:cNvSpPr/>
          <p:nvPr userDrawn="1"/>
        </p:nvSpPr>
        <p:spPr>
          <a:xfrm>
            <a:off x="8610600" y="0"/>
            <a:ext cx="35814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BBA0478E-A529-CF4E-CE5C-583ACA20D66C}"/>
              </a:ext>
            </a:extLst>
          </p:cNvPr>
          <p:cNvSpPr/>
          <p:nvPr userDrawn="1"/>
        </p:nvSpPr>
        <p:spPr>
          <a:xfrm>
            <a:off x="4462849" y="685800"/>
            <a:ext cx="7119551" cy="54864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295400" y="1124712"/>
            <a:ext cx="3886200" cy="548640"/>
          </a:xfrm>
        </p:spPr>
        <p:txBody>
          <a:bodyPr/>
          <a:lstStyle>
            <a:lvl1pPr>
              <a:defRPr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295400" y="2816352"/>
            <a:ext cx="3602736" cy="3364992"/>
          </a:xfrm>
        </p:spPr>
        <p:txBody>
          <a:bodyPr/>
          <a:lstStyle>
            <a:lvl1pPr marL="0" indent="0">
              <a:lnSpc>
                <a:spcPct val="150000"/>
              </a:lnSpc>
              <a:buNone/>
              <a:defRPr sz="2000" cap="all" spc="0" baseline="0"/>
            </a:lvl1pPr>
            <a:lvl2pPr marL="228600">
              <a:defRPr spc="0" baseline="0"/>
            </a:lvl2pPr>
            <a:lvl3pPr marL="457200">
              <a:defRPr spc="0" baseline="0"/>
            </a:lvl3pPr>
            <a:lvl4pPr marL="685800">
              <a:defRPr spc="0" baseline="0"/>
            </a:lvl4pPr>
            <a:lvl5pPr marL="1143000">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p>
            <a:r>
              <a:rPr lang="en-US" dirty="0"/>
              <a:t>presentation title</a:t>
            </a:r>
          </a:p>
        </p:txBody>
      </p:sp>
      <p:sp>
        <p:nvSpPr>
          <p:cNvPr id="7" name="Picture Placeholder 6">
            <a:extLst>
              <a:ext uri="{FF2B5EF4-FFF2-40B4-BE49-F238E27FC236}">
                <a16:creationId xmlns:a16="http://schemas.microsoft.com/office/drawing/2014/main" id="{90AD0F96-99DE-C9D9-569E-AE6FC6307EA7}"/>
              </a:ext>
            </a:extLst>
          </p:cNvPr>
          <p:cNvSpPr>
            <a:spLocks noGrp="1"/>
          </p:cNvSpPr>
          <p:nvPr>
            <p:ph type="pic" sz="quarter" idx="13"/>
          </p:nvPr>
        </p:nvSpPr>
        <p:spPr>
          <a:xfrm>
            <a:off x="4946904" y="1188720"/>
            <a:ext cx="6638544" cy="4480560"/>
          </a:xfrm>
          <a:noFill/>
        </p:spPr>
        <p:txBody>
          <a:bodyPr anchor="ctr"/>
          <a:lstStyle>
            <a:lvl1pPr marL="0" indent="0" algn="ctr">
              <a:buNone/>
              <a:defRPr/>
            </a:lvl1pPr>
          </a:lstStyle>
          <a:p>
            <a:r>
              <a:rPr lang="en-US"/>
              <a:t>Click icon to add picture</a:t>
            </a:r>
            <a:endParaRPr lang="en-US" dirty="0"/>
          </a:p>
        </p:txBody>
      </p:sp>
      <p:cxnSp>
        <p:nvCxnSpPr>
          <p:cNvPr id="8" name="Straight Connector 7">
            <a:extLst>
              <a:ext uri="{FF2B5EF4-FFF2-40B4-BE49-F238E27FC236}">
                <a16:creationId xmlns:a16="http://schemas.microsoft.com/office/drawing/2014/main" id="{D792E47F-4E2C-B4B2-51F0-43D9D15C5A60}"/>
              </a:ext>
            </a:extLst>
          </p:cNvPr>
          <p:cNvCxnSpPr>
            <a:cxnSpLocks/>
          </p:cNvCxnSpPr>
          <p:nvPr userDrawn="1"/>
        </p:nvCxnSpPr>
        <p:spPr>
          <a:xfrm>
            <a:off x="1295400" y="205740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68168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BA0478E-A529-CF4E-CE5C-583ACA20D66C}"/>
              </a:ext>
            </a:extLst>
          </p:cNvPr>
          <p:cNvSpPr/>
          <p:nvPr userDrawn="1"/>
        </p:nvSpPr>
        <p:spPr>
          <a:xfrm>
            <a:off x="3578352" y="0"/>
            <a:ext cx="8613648"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5449824" y="1124712"/>
            <a:ext cx="5760720" cy="548640"/>
          </a:xfrm>
        </p:spPr>
        <p:txBody>
          <a:bodyPr/>
          <a:lstStyle>
            <a:lvl1pPr>
              <a:defRPr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5449824" y="2889504"/>
            <a:ext cx="5760720" cy="3319272"/>
          </a:xfrm>
        </p:spPr>
        <p:txBody>
          <a:bodyPr/>
          <a:lstStyle>
            <a:lvl1pPr marL="0" indent="0">
              <a:lnSpc>
                <a:spcPct val="150000"/>
              </a:lnSpc>
              <a:buNone/>
              <a:defRPr sz="2000" cap="none" spc="0" baseline="0"/>
            </a:lvl1pPr>
            <a:lvl2pPr marL="228600">
              <a:defRPr spc="0" baseline="0"/>
            </a:lvl2pPr>
            <a:lvl3pPr marL="457200">
              <a:defRPr spc="0" baseline="0"/>
            </a:lvl3pPr>
            <a:lvl4pPr marL="685800">
              <a:defRPr spc="0" baseline="0"/>
            </a:lvl4pPr>
            <a:lvl5pPr marL="1143000">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lvl1pPr>
              <a:defRPr>
                <a:solidFill>
                  <a:schemeClr val="bg1"/>
                </a:solidFill>
              </a:defRPr>
            </a:lvl1pPr>
          </a:lstStyle>
          <a:p>
            <a:fld id="{75DF2D63-3FF5-D547-96B9-BE9CCD1ABA58}" type="slidenum">
              <a:rPr lang="en-US" smtClean="0"/>
              <a:pPr/>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lvl1pPr>
              <a:defRPr>
                <a:solidFill>
                  <a:schemeClr val="bg1"/>
                </a:solidFill>
              </a:defRPr>
            </a:lvl1pPr>
          </a:lstStyle>
          <a:p>
            <a:r>
              <a:rPr lang="en-US" dirty="0"/>
              <a:t>presentation title</a:t>
            </a:r>
          </a:p>
        </p:txBody>
      </p:sp>
      <p:sp>
        <p:nvSpPr>
          <p:cNvPr id="7" name="Picture Placeholder 6">
            <a:extLst>
              <a:ext uri="{FF2B5EF4-FFF2-40B4-BE49-F238E27FC236}">
                <a16:creationId xmlns:a16="http://schemas.microsoft.com/office/drawing/2014/main" id="{90AD0F96-99DE-C9D9-569E-AE6FC6307EA7}"/>
              </a:ext>
            </a:extLst>
          </p:cNvPr>
          <p:cNvSpPr>
            <a:spLocks noGrp="1"/>
          </p:cNvSpPr>
          <p:nvPr>
            <p:ph type="pic" sz="quarter" idx="13"/>
          </p:nvPr>
        </p:nvSpPr>
        <p:spPr>
          <a:xfrm>
            <a:off x="1298448" y="1828800"/>
            <a:ext cx="3200400" cy="3200400"/>
          </a:xfrm>
          <a:prstGeom prst="ellipse">
            <a:avLst/>
          </a:prstGeom>
          <a:noFill/>
        </p:spPr>
        <p:txBody>
          <a:bodyPr anchor="ctr"/>
          <a:lstStyle>
            <a:lvl1pPr marL="0" indent="0" algn="ctr">
              <a:buNone/>
              <a:defRPr/>
            </a:lvl1pPr>
          </a:lstStyle>
          <a:p>
            <a:r>
              <a:rPr lang="en-US"/>
              <a:t>Click icon to add picture</a:t>
            </a:r>
            <a:endParaRPr lang="en-US" dirty="0"/>
          </a:p>
        </p:txBody>
      </p:sp>
      <p:cxnSp>
        <p:nvCxnSpPr>
          <p:cNvPr id="11" name="Straight Connector 10">
            <a:extLst>
              <a:ext uri="{FF2B5EF4-FFF2-40B4-BE49-F238E27FC236}">
                <a16:creationId xmlns:a16="http://schemas.microsoft.com/office/drawing/2014/main" id="{F036BAAC-D89F-682D-12A3-1C31F92F0FAF}"/>
              </a:ext>
            </a:extLst>
          </p:cNvPr>
          <p:cNvCxnSpPr>
            <a:cxnSpLocks/>
          </p:cNvCxnSpPr>
          <p:nvPr userDrawn="1"/>
        </p:nvCxnSpPr>
        <p:spPr>
          <a:xfrm>
            <a:off x="649224" y="2667000"/>
            <a:ext cx="0" cy="31242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6F877625-E710-6DF2-3E49-374C6DD8DBC0}"/>
              </a:ext>
            </a:extLst>
          </p:cNvPr>
          <p:cNvCxnSpPr>
            <a:cxnSpLocks/>
          </p:cNvCxnSpPr>
          <p:nvPr userDrawn="1"/>
        </p:nvCxnSpPr>
        <p:spPr>
          <a:xfrm>
            <a:off x="5447344" y="205740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73972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iton Header">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ED0AC02C-19A4-4754-CC96-34357DEFF55D}"/>
              </a:ext>
            </a:extLst>
          </p:cNvPr>
          <p:cNvSpPr>
            <a:spLocks noGrp="1"/>
          </p:cNvSpPr>
          <p:nvPr>
            <p:ph type="pic" sz="quarter" idx="10"/>
          </p:nvPr>
        </p:nvSpPr>
        <p:spPr>
          <a:xfrm>
            <a:off x="1527048" y="1481328"/>
            <a:ext cx="9144000" cy="3886200"/>
          </a:xfrm>
          <a:custGeom>
            <a:avLst/>
            <a:gdLst>
              <a:gd name="connsiteX0" fmla="*/ 6521576 w 9144000"/>
              <a:gd name="connsiteY0" fmla="*/ 2811867 h 3886200"/>
              <a:gd name="connsiteX1" fmla="*/ 6521576 w 9144000"/>
              <a:gd name="connsiteY1" fmla="*/ 2900169 h 3886200"/>
              <a:gd name="connsiteX2" fmla="*/ 6931151 w 9144000"/>
              <a:gd name="connsiteY2" fmla="*/ 2900169 h 3886200"/>
              <a:gd name="connsiteX3" fmla="*/ 6931151 w 9144000"/>
              <a:gd name="connsiteY3" fmla="*/ 2811867 h 3886200"/>
              <a:gd name="connsiteX4" fmla="*/ 0 w 9144000"/>
              <a:gd name="connsiteY4" fmla="*/ 0 h 3886200"/>
              <a:gd name="connsiteX5" fmla="*/ 9144000 w 9144000"/>
              <a:gd name="connsiteY5" fmla="*/ 0 h 3886200"/>
              <a:gd name="connsiteX6" fmla="*/ 9144000 w 9144000"/>
              <a:gd name="connsiteY6" fmla="*/ 3886200 h 3886200"/>
              <a:gd name="connsiteX7" fmla="*/ 0 w 9144000"/>
              <a:gd name="connsiteY7" fmla="*/ 3886200 h 388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44000" h="3886200">
                <a:moveTo>
                  <a:pt x="6521576" y="2811867"/>
                </a:moveTo>
                <a:lnTo>
                  <a:pt x="6521576" y="2900169"/>
                </a:lnTo>
                <a:lnTo>
                  <a:pt x="6931151" y="2900169"/>
                </a:lnTo>
                <a:lnTo>
                  <a:pt x="6931151" y="2811867"/>
                </a:lnTo>
                <a:close/>
                <a:moveTo>
                  <a:pt x="0" y="0"/>
                </a:moveTo>
                <a:lnTo>
                  <a:pt x="9144000" y="0"/>
                </a:lnTo>
                <a:lnTo>
                  <a:pt x="9144000" y="3886200"/>
                </a:lnTo>
                <a:lnTo>
                  <a:pt x="0" y="3886200"/>
                </a:lnTo>
                <a:close/>
              </a:path>
            </a:pathLst>
          </a:custGeom>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2040636" y="3200400"/>
            <a:ext cx="8110728" cy="457200"/>
          </a:xfrm>
        </p:spPr>
        <p:txBody>
          <a:bodyPr anchor="ctr"/>
          <a:lstStyle>
            <a:lvl1pPr algn="ctr">
              <a:defRPr sz="4800" spc="3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8046720" y="4745736"/>
            <a:ext cx="1389888" cy="1280160"/>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2" name="Rectangle 11">
            <a:extLst>
              <a:ext uri="{FF2B5EF4-FFF2-40B4-BE49-F238E27FC236}">
                <a16:creationId xmlns:a16="http://schemas.microsoft.com/office/drawing/2014/main" id="{42E7004C-CFEF-6E88-A3C1-60FBC7F8CD13}"/>
              </a:ext>
            </a:extLst>
          </p:cNvPr>
          <p:cNvSpPr/>
          <p:nvPr userDrawn="1"/>
        </p:nvSpPr>
        <p:spPr>
          <a:xfrm>
            <a:off x="8048624" y="4293195"/>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400319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obj" preserve="1">
  <p:cSld name="Title and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295399" y="609600"/>
            <a:ext cx="10058400" cy="914400"/>
          </a:xfrm>
        </p:spPr>
        <p:txBody>
          <a:bodyPr/>
          <a:lstStyle>
            <a:lvl1pPr>
              <a:defRPr spc="3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295400" y="1855945"/>
            <a:ext cx="9820656" cy="4352544"/>
          </a:xfrm>
        </p:spPr>
        <p:txBody>
          <a:bodyPr/>
          <a:lstStyle>
            <a:lvl1pPr>
              <a:defRPr spc="0" baseline="0"/>
            </a:lvl1pPr>
            <a:lvl2pPr>
              <a:defRPr spc="0" baseline="0"/>
            </a:lvl2pPr>
            <a:lvl3pPr>
              <a:defRPr spc="0" baseline="0"/>
            </a:lvl3pPr>
            <a:lvl4pPr>
              <a:defRPr spc="0" baseline="0"/>
            </a:lvl4pPr>
            <a:lvl5pPr>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1521339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obj" preserve="1">
  <p:cSld name="Title and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88720" y="609600"/>
            <a:ext cx="9829800" cy="914400"/>
          </a:xfrm>
        </p:spPr>
        <p:txBody>
          <a:bodyPr/>
          <a:lstStyle>
            <a:lvl1pPr algn="ctr">
              <a:defRPr spc="3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88720" y="1746504"/>
            <a:ext cx="9829800" cy="4352544"/>
          </a:xfrm>
        </p:spPr>
        <p:txBody>
          <a:bodyPr/>
          <a:lstStyle>
            <a:lvl1pPr>
              <a:defRPr spc="0" baseline="0"/>
            </a:lvl1pPr>
            <a:lvl2pPr>
              <a:defRPr spc="0" baseline="0"/>
            </a:lvl2pPr>
            <a:lvl3pPr>
              <a:defRPr spc="0" baseline="0"/>
            </a:lvl3pPr>
            <a:lvl4pPr>
              <a:defRPr spc="0" baseline="0"/>
            </a:lvl4pPr>
            <a:lvl5pPr>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1641840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p>
            <a:r>
              <a:rPr lang="en-US" dirty="0"/>
              <a:t>presentation title</a:t>
            </a:r>
          </a:p>
        </p:txBody>
      </p:sp>
      <p:sp>
        <p:nvSpPr>
          <p:cNvPr id="5" name="Picture Placeholder 4">
            <a:extLst>
              <a:ext uri="{FF2B5EF4-FFF2-40B4-BE49-F238E27FC236}">
                <a16:creationId xmlns:a16="http://schemas.microsoft.com/office/drawing/2014/main" id="{B7811310-A21F-0BFB-8198-22EDFCF9F45B}"/>
              </a:ext>
            </a:extLst>
          </p:cNvPr>
          <p:cNvSpPr>
            <a:spLocks noGrp="1"/>
          </p:cNvSpPr>
          <p:nvPr>
            <p:ph type="pic" sz="quarter" idx="10"/>
          </p:nvPr>
        </p:nvSpPr>
        <p:spPr>
          <a:xfrm>
            <a:off x="5370576" y="658368"/>
            <a:ext cx="6821424" cy="3346704"/>
          </a:xfrm>
          <a:prstGeom prst="rect">
            <a:avLst/>
          </a:prstGeom>
        </p:spPr>
        <p:txBody>
          <a:bodyPr wrap="square">
            <a:noAutofit/>
          </a:bodyPr>
          <a:lstStyle/>
          <a:p>
            <a:r>
              <a:rPr lang="en-US"/>
              <a:t>Click icon to add picture</a:t>
            </a:r>
            <a:endParaRPr lang="en-US" dirty="0"/>
          </a:p>
        </p:txBody>
      </p:sp>
      <p:cxnSp>
        <p:nvCxnSpPr>
          <p:cNvPr id="7" name="Straight Connector 6">
            <a:extLst>
              <a:ext uri="{FF2B5EF4-FFF2-40B4-BE49-F238E27FC236}">
                <a16:creationId xmlns:a16="http://schemas.microsoft.com/office/drawing/2014/main" id="{A73D2EFC-F14F-5508-06EE-4E5B5C535E16}"/>
              </a:ext>
            </a:extLst>
          </p:cNvPr>
          <p:cNvCxnSpPr>
            <a:cxnSpLocks/>
          </p:cNvCxnSpPr>
          <p:nvPr userDrawn="1"/>
        </p:nvCxnSpPr>
        <p:spPr>
          <a:xfrm>
            <a:off x="1819102" y="5548842"/>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Subtitle 2">
            <a:extLst>
              <a:ext uri="{FF2B5EF4-FFF2-40B4-BE49-F238E27FC236}">
                <a16:creationId xmlns:a16="http://schemas.microsoft.com/office/drawing/2014/main" id="{28A6ACFB-D620-056D-1C62-903C5FBCEBCF}"/>
              </a:ext>
            </a:extLst>
          </p:cNvPr>
          <p:cNvSpPr>
            <a:spLocks noGrp="1"/>
          </p:cNvSpPr>
          <p:nvPr>
            <p:ph type="subTitle" idx="1"/>
          </p:nvPr>
        </p:nvSpPr>
        <p:spPr>
          <a:xfrm>
            <a:off x="1819656" y="5943600"/>
            <a:ext cx="4809744" cy="256032"/>
          </a:xfrm>
        </p:spPr>
        <p:txBody>
          <a:bodyPr/>
          <a:lstStyle>
            <a:lvl1pPr marL="0" indent="0" algn="l">
              <a:buNone/>
              <a:defRPr sz="2000" cap="all" spc="200" baseline="0">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819656" y="2459736"/>
            <a:ext cx="5157216" cy="2670048"/>
          </a:xfrm>
        </p:spPr>
        <p:txBody>
          <a:bodyPr anchor="b"/>
          <a:lstStyle>
            <a:lvl1pPr algn="l">
              <a:lnSpc>
                <a:spcPts val="5200"/>
              </a:lnSpc>
              <a:defRPr sz="3600" spc="0" baseline="0">
                <a:latin typeface="+mn-lt"/>
              </a:defRPr>
            </a:lvl1pPr>
          </a:lstStyle>
          <a:p>
            <a:r>
              <a:rPr lang="en-US"/>
              <a:t>Click to edit Master title style</a:t>
            </a:r>
            <a:endParaRPr lang="en-US" dirty="0"/>
          </a:p>
        </p:txBody>
      </p:sp>
    </p:spTree>
    <p:extLst>
      <p:ext uri="{BB962C8B-B14F-4D97-AF65-F5344CB8AC3E}">
        <p14:creationId xmlns:p14="http://schemas.microsoft.com/office/powerpoint/2010/main" val="340618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eam x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097280" y="609600"/>
            <a:ext cx="10021824" cy="539496"/>
          </a:xfrm>
        </p:spPr>
        <p:txBody>
          <a:bodyPr/>
          <a:lstStyle>
            <a:lvl1pPr algn="ctr">
              <a:defRPr/>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a:lstStyle/>
          <a:p>
            <a:r>
              <a:rPr lang="en-US" dirty="0"/>
              <a:t>presentation title</a:t>
            </a:r>
          </a:p>
        </p:txBody>
      </p:sp>
      <p:sp>
        <p:nvSpPr>
          <p:cNvPr id="5" name="Picture Placeholder 8">
            <a:extLst>
              <a:ext uri="{FF2B5EF4-FFF2-40B4-BE49-F238E27FC236}">
                <a16:creationId xmlns:a16="http://schemas.microsoft.com/office/drawing/2014/main" id="{6F01F221-54DA-6EF2-D9DE-2B9A7AB60B1C}"/>
              </a:ext>
            </a:extLst>
          </p:cNvPr>
          <p:cNvSpPr>
            <a:spLocks noGrp="1"/>
          </p:cNvSpPr>
          <p:nvPr>
            <p:ph type="pic" sz="quarter" idx="12"/>
          </p:nvPr>
        </p:nvSpPr>
        <p:spPr>
          <a:xfrm>
            <a:off x="1298448" y="2441448"/>
            <a:ext cx="1828800" cy="18288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6" name="Picture Placeholder 8">
            <a:extLst>
              <a:ext uri="{FF2B5EF4-FFF2-40B4-BE49-F238E27FC236}">
                <a16:creationId xmlns:a16="http://schemas.microsoft.com/office/drawing/2014/main" id="{9BEECCD2-A0EF-0622-7377-A2BAE978656E}"/>
              </a:ext>
            </a:extLst>
          </p:cNvPr>
          <p:cNvSpPr>
            <a:spLocks noGrp="1"/>
          </p:cNvSpPr>
          <p:nvPr>
            <p:ph type="pic" sz="quarter" idx="13"/>
          </p:nvPr>
        </p:nvSpPr>
        <p:spPr>
          <a:xfrm>
            <a:off x="3886200" y="2441448"/>
            <a:ext cx="1828800" cy="18288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7" name="Picture Placeholder 8">
            <a:extLst>
              <a:ext uri="{FF2B5EF4-FFF2-40B4-BE49-F238E27FC236}">
                <a16:creationId xmlns:a16="http://schemas.microsoft.com/office/drawing/2014/main" id="{DDD9A982-D940-ADB7-F949-B3898D1984E6}"/>
              </a:ext>
            </a:extLst>
          </p:cNvPr>
          <p:cNvSpPr>
            <a:spLocks noGrp="1"/>
          </p:cNvSpPr>
          <p:nvPr>
            <p:ph type="pic" sz="quarter" idx="14"/>
          </p:nvPr>
        </p:nvSpPr>
        <p:spPr>
          <a:xfrm>
            <a:off x="6473952" y="2441448"/>
            <a:ext cx="1828800" cy="18288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8" name="Picture Placeholder 8">
            <a:extLst>
              <a:ext uri="{FF2B5EF4-FFF2-40B4-BE49-F238E27FC236}">
                <a16:creationId xmlns:a16="http://schemas.microsoft.com/office/drawing/2014/main" id="{492630AD-4FA0-C5D3-DC29-AE0E67CB6CAA}"/>
              </a:ext>
            </a:extLst>
          </p:cNvPr>
          <p:cNvSpPr>
            <a:spLocks noGrp="1"/>
          </p:cNvSpPr>
          <p:nvPr>
            <p:ph type="pic" sz="quarter" idx="15"/>
          </p:nvPr>
        </p:nvSpPr>
        <p:spPr>
          <a:xfrm>
            <a:off x="9034272" y="2441448"/>
            <a:ext cx="1828800" cy="18288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4974336"/>
            <a:ext cx="1828800" cy="539496"/>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5596128"/>
            <a:ext cx="1828800" cy="347472"/>
          </a:xfrm>
        </p:spPr>
        <p:txBody>
          <a:bodyPr lIns="0" tIns="0" rIns="0" bIns="0" anchor="t">
            <a:noAutofit/>
          </a:bodyPr>
          <a:lstStyle>
            <a:lvl1pPr marL="0" indent="0" algn="ctr">
              <a:lnSpc>
                <a:spcPct val="100000"/>
              </a:lnSpc>
              <a:spcBef>
                <a:spcPts val="0"/>
              </a:spcBef>
              <a:buNone/>
              <a:defRPr sz="1400" b="0">
                <a:solidFill>
                  <a:schemeClr val="tx1"/>
                </a:solidFill>
                <a:latin typeface="+mn-lt"/>
              </a:defRPr>
            </a:lvl1pPr>
          </a:lstStyle>
          <a:p>
            <a:pPr lvl="0"/>
            <a:r>
              <a:rPr lang="en-US"/>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886200" y="4974336"/>
            <a:ext cx="1828800" cy="539496"/>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886200" y="5596128"/>
            <a:ext cx="1828800" cy="347472"/>
          </a:xfrm>
        </p:spPr>
        <p:txBody>
          <a:bodyPr lIns="0" tIns="0" rIns="0" bIns="0" anchor="t">
            <a:noAutofit/>
          </a:bodyPr>
          <a:lstStyle>
            <a:lvl1pPr marL="0" indent="0" algn="ctr">
              <a:lnSpc>
                <a:spcPct val="100000"/>
              </a:lnSpc>
              <a:spcBef>
                <a:spcPts val="0"/>
              </a:spcBef>
              <a:buNone/>
              <a:defRPr sz="1400" b="0">
                <a:solidFill>
                  <a:schemeClr val="tx1"/>
                </a:solidFill>
                <a:latin typeface="+mn-lt"/>
              </a:defRPr>
            </a:lvl1pPr>
          </a:lstStyle>
          <a:p>
            <a:pPr lvl="0"/>
            <a:r>
              <a:rPr lang="en-US"/>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6473952" y="4974336"/>
            <a:ext cx="1828800" cy="539496"/>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6473952" y="5596128"/>
            <a:ext cx="1828800" cy="347472"/>
          </a:xfrm>
        </p:spPr>
        <p:txBody>
          <a:bodyPr lIns="0" tIns="0" rIns="0" bIns="0" anchor="t">
            <a:noAutofit/>
          </a:bodyPr>
          <a:lstStyle>
            <a:lvl1pPr marL="0" indent="0" algn="ctr">
              <a:lnSpc>
                <a:spcPct val="100000"/>
              </a:lnSpc>
              <a:spcBef>
                <a:spcPts val="0"/>
              </a:spcBef>
              <a:buNone/>
              <a:defRPr sz="1400" b="0">
                <a:solidFill>
                  <a:schemeClr val="tx1"/>
                </a:solidFill>
                <a:latin typeface="+mn-lt"/>
              </a:defRPr>
            </a:lvl1pPr>
          </a:lstStyle>
          <a:p>
            <a:pPr lvl="0"/>
            <a:r>
              <a:rPr lang="en-US"/>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9070848" y="4974336"/>
            <a:ext cx="1828800" cy="539496"/>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9070848" y="5596128"/>
            <a:ext cx="1828800" cy="347472"/>
          </a:xfrm>
        </p:spPr>
        <p:txBody>
          <a:bodyPr lIns="0" tIns="0" rIns="0" bIns="0" anchor="t">
            <a:noAutofit/>
          </a:bodyPr>
          <a:lstStyle>
            <a:lvl1pPr marL="0" indent="0" algn="ctr">
              <a:lnSpc>
                <a:spcPct val="100000"/>
              </a:lnSpc>
              <a:spcBef>
                <a:spcPts val="0"/>
              </a:spcBef>
              <a:buNone/>
              <a:defRPr sz="1400" b="0">
                <a:solidFill>
                  <a:schemeClr val="tx1"/>
                </a:solidFill>
                <a:latin typeface="+mn-lt"/>
              </a:defRPr>
            </a:lvl1pPr>
          </a:lstStyle>
          <a:p>
            <a:pPr lvl="0"/>
            <a:r>
              <a:rPr lang="en-US"/>
              <a:t>Click to edit Master text styles</a:t>
            </a:r>
          </a:p>
        </p:txBody>
      </p:sp>
      <p:cxnSp>
        <p:nvCxnSpPr>
          <p:cNvPr id="18" name="Straight Connector 17">
            <a:extLst>
              <a:ext uri="{FF2B5EF4-FFF2-40B4-BE49-F238E27FC236}">
                <a16:creationId xmlns:a16="http://schemas.microsoft.com/office/drawing/2014/main" id="{B6E73E07-0346-2BA8-44BC-6CB3BDEAAA99}"/>
              </a:ext>
            </a:extLst>
          </p:cNvPr>
          <p:cNvCxnSpPr>
            <a:cxnSpLocks/>
          </p:cNvCxnSpPr>
          <p:nvPr userDrawn="1"/>
        </p:nvCxnSpPr>
        <p:spPr>
          <a:xfrm>
            <a:off x="4592478"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6E62977-27C7-5882-6A33-75257911D09A}"/>
              </a:ext>
            </a:extLst>
          </p:cNvPr>
          <p:cNvCxnSpPr>
            <a:cxnSpLocks/>
          </p:cNvCxnSpPr>
          <p:nvPr userDrawn="1"/>
        </p:nvCxnSpPr>
        <p:spPr>
          <a:xfrm>
            <a:off x="2004720"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705476C-2972-A423-7282-BABA9AAB32E6}"/>
              </a:ext>
            </a:extLst>
          </p:cNvPr>
          <p:cNvCxnSpPr>
            <a:cxnSpLocks/>
          </p:cNvCxnSpPr>
          <p:nvPr userDrawn="1"/>
        </p:nvCxnSpPr>
        <p:spPr>
          <a:xfrm>
            <a:off x="9737699"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DE0D781B-3CB4-A523-427F-3D444B28E60E}"/>
              </a:ext>
            </a:extLst>
          </p:cNvPr>
          <p:cNvCxnSpPr>
            <a:cxnSpLocks/>
          </p:cNvCxnSpPr>
          <p:nvPr userDrawn="1"/>
        </p:nvCxnSpPr>
        <p:spPr>
          <a:xfrm>
            <a:off x="7183278"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8048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097280" y="609600"/>
            <a:ext cx="10332720" cy="539496"/>
          </a:xfrm>
        </p:spPr>
        <p:txBody>
          <a:bodyPr/>
          <a:lstStyle>
            <a:lvl1pPr algn="ctr">
              <a:defRPr/>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a:lstStyle/>
          <a:p>
            <a:r>
              <a:rPr lang="en-US" dirty="0"/>
              <a:t>presentation title</a:t>
            </a:r>
          </a:p>
        </p:txBody>
      </p:sp>
      <p:sp>
        <p:nvSpPr>
          <p:cNvPr id="5" name="Picture Placeholder 8">
            <a:extLst>
              <a:ext uri="{FF2B5EF4-FFF2-40B4-BE49-F238E27FC236}">
                <a16:creationId xmlns:a16="http://schemas.microsoft.com/office/drawing/2014/main" id="{6F01F221-54DA-6EF2-D9DE-2B9A7AB60B1C}"/>
              </a:ext>
            </a:extLst>
          </p:cNvPr>
          <p:cNvSpPr>
            <a:spLocks noGrp="1"/>
          </p:cNvSpPr>
          <p:nvPr>
            <p:ph type="pic" sz="quarter" idx="12"/>
          </p:nvPr>
        </p:nvSpPr>
        <p:spPr>
          <a:xfrm>
            <a:off x="1636776" y="17556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6" name="Picture Placeholder 8">
            <a:extLst>
              <a:ext uri="{FF2B5EF4-FFF2-40B4-BE49-F238E27FC236}">
                <a16:creationId xmlns:a16="http://schemas.microsoft.com/office/drawing/2014/main" id="{9BEECCD2-A0EF-0622-7377-A2BAE978656E}"/>
              </a:ext>
            </a:extLst>
          </p:cNvPr>
          <p:cNvSpPr>
            <a:spLocks noGrp="1"/>
          </p:cNvSpPr>
          <p:nvPr>
            <p:ph type="pic" sz="quarter" idx="13"/>
          </p:nvPr>
        </p:nvSpPr>
        <p:spPr>
          <a:xfrm>
            <a:off x="4224528" y="17556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7" name="Picture Placeholder 8">
            <a:extLst>
              <a:ext uri="{FF2B5EF4-FFF2-40B4-BE49-F238E27FC236}">
                <a16:creationId xmlns:a16="http://schemas.microsoft.com/office/drawing/2014/main" id="{DDD9A982-D940-ADB7-F949-B3898D1984E6}"/>
              </a:ext>
            </a:extLst>
          </p:cNvPr>
          <p:cNvSpPr>
            <a:spLocks noGrp="1"/>
          </p:cNvSpPr>
          <p:nvPr>
            <p:ph type="pic" sz="quarter" idx="14"/>
          </p:nvPr>
        </p:nvSpPr>
        <p:spPr>
          <a:xfrm>
            <a:off x="6848856" y="17556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8" name="Picture Placeholder 8">
            <a:extLst>
              <a:ext uri="{FF2B5EF4-FFF2-40B4-BE49-F238E27FC236}">
                <a16:creationId xmlns:a16="http://schemas.microsoft.com/office/drawing/2014/main" id="{492630AD-4FA0-C5D3-DC29-AE0E67CB6CAA}"/>
              </a:ext>
            </a:extLst>
          </p:cNvPr>
          <p:cNvSpPr>
            <a:spLocks noGrp="1"/>
          </p:cNvSpPr>
          <p:nvPr>
            <p:ph type="pic" sz="quarter" idx="15"/>
          </p:nvPr>
        </p:nvSpPr>
        <p:spPr>
          <a:xfrm>
            <a:off x="9381744" y="17556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3300984"/>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37307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886200" y="3300984"/>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886200" y="37307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6510528" y="3300984"/>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6510528" y="37307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9034272" y="3300984"/>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9034272" y="37307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cxnSp>
        <p:nvCxnSpPr>
          <p:cNvPr id="17" name="Straight Connector 16">
            <a:extLst>
              <a:ext uri="{FF2B5EF4-FFF2-40B4-BE49-F238E27FC236}">
                <a16:creationId xmlns:a16="http://schemas.microsoft.com/office/drawing/2014/main" id="{BF42A71B-2F05-7F67-85C0-0C5AA947983D}"/>
              </a:ext>
            </a:extLst>
          </p:cNvPr>
          <p:cNvCxnSpPr>
            <a:cxnSpLocks/>
          </p:cNvCxnSpPr>
          <p:nvPr userDrawn="1"/>
        </p:nvCxnSpPr>
        <p:spPr>
          <a:xfrm>
            <a:off x="4684061"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BC25395-CA95-6040-8ED6-C7D8A2E16C49}"/>
              </a:ext>
            </a:extLst>
          </p:cNvPr>
          <p:cNvCxnSpPr>
            <a:cxnSpLocks/>
          </p:cNvCxnSpPr>
          <p:nvPr userDrawn="1"/>
        </p:nvCxnSpPr>
        <p:spPr>
          <a:xfrm>
            <a:off x="2096160"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E2F589B-649A-57C2-1D3E-79FDFF84BADB}"/>
              </a:ext>
            </a:extLst>
          </p:cNvPr>
          <p:cNvCxnSpPr>
            <a:cxnSpLocks/>
          </p:cNvCxnSpPr>
          <p:nvPr userDrawn="1"/>
        </p:nvCxnSpPr>
        <p:spPr>
          <a:xfrm>
            <a:off x="9837985"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1F3728F-0FBF-5AD2-357E-FFCFFBF7687E}"/>
              </a:ext>
            </a:extLst>
          </p:cNvPr>
          <p:cNvCxnSpPr>
            <a:cxnSpLocks/>
          </p:cNvCxnSpPr>
          <p:nvPr userDrawn="1"/>
        </p:nvCxnSpPr>
        <p:spPr>
          <a:xfrm>
            <a:off x="7306235"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1" name="Picture Placeholder 8">
            <a:extLst>
              <a:ext uri="{FF2B5EF4-FFF2-40B4-BE49-F238E27FC236}">
                <a16:creationId xmlns:a16="http://schemas.microsoft.com/office/drawing/2014/main" id="{09A756E1-5275-58A9-7B09-95BEA4F4FACA}"/>
              </a:ext>
            </a:extLst>
          </p:cNvPr>
          <p:cNvSpPr>
            <a:spLocks noGrp="1"/>
          </p:cNvSpPr>
          <p:nvPr>
            <p:ph type="pic" sz="quarter" idx="24"/>
          </p:nvPr>
        </p:nvSpPr>
        <p:spPr>
          <a:xfrm>
            <a:off x="1636776" y="42702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22" name="Picture Placeholder 8">
            <a:extLst>
              <a:ext uri="{FF2B5EF4-FFF2-40B4-BE49-F238E27FC236}">
                <a16:creationId xmlns:a16="http://schemas.microsoft.com/office/drawing/2014/main" id="{A4DA2F88-85BF-29B8-6321-AF19B25A6261}"/>
              </a:ext>
            </a:extLst>
          </p:cNvPr>
          <p:cNvSpPr>
            <a:spLocks noGrp="1"/>
          </p:cNvSpPr>
          <p:nvPr>
            <p:ph type="pic" sz="quarter" idx="25"/>
          </p:nvPr>
        </p:nvSpPr>
        <p:spPr>
          <a:xfrm>
            <a:off x="4224528" y="42702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23" name="Picture Placeholder 8">
            <a:extLst>
              <a:ext uri="{FF2B5EF4-FFF2-40B4-BE49-F238E27FC236}">
                <a16:creationId xmlns:a16="http://schemas.microsoft.com/office/drawing/2014/main" id="{4636CEF4-05E9-F5BB-BD6F-6B081DBDCA9D}"/>
              </a:ext>
            </a:extLst>
          </p:cNvPr>
          <p:cNvSpPr>
            <a:spLocks noGrp="1"/>
          </p:cNvSpPr>
          <p:nvPr>
            <p:ph type="pic" sz="quarter" idx="26"/>
          </p:nvPr>
        </p:nvSpPr>
        <p:spPr>
          <a:xfrm>
            <a:off x="6848856" y="42702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24" name="Picture Placeholder 8">
            <a:extLst>
              <a:ext uri="{FF2B5EF4-FFF2-40B4-BE49-F238E27FC236}">
                <a16:creationId xmlns:a16="http://schemas.microsoft.com/office/drawing/2014/main" id="{67B57C06-A1D0-7C74-6A14-2BFF0B1FC172}"/>
              </a:ext>
            </a:extLst>
          </p:cNvPr>
          <p:cNvSpPr>
            <a:spLocks noGrp="1"/>
          </p:cNvSpPr>
          <p:nvPr>
            <p:ph type="pic" sz="quarter" idx="27"/>
          </p:nvPr>
        </p:nvSpPr>
        <p:spPr>
          <a:xfrm>
            <a:off x="9381744" y="42702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25" name="Text Placeholder 13">
            <a:extLst>
              <a:ext uri="{FF2B5EF4-FFF2-40B4-BE49-F238E27FC236}">
                <a16:creationId xmlns:a16="http://schemas.microsoft.com/office/drawing/2014/main" id="{1025D334-8990-1960-8865-C877ECC47E67}"/>
              </a:ext>
            </a:extLst>
          </p:cNvPr>
          <p:cNvSpPr>
            <a:spLocks noGrp="1"/>
          </p:cNvSpPr>
          <p:nvPr>
            <p:ph type="body" sz="quarter" idx="28"/>
          </p:nvPr>
        </p:nvSpPr>
        <p:spPr>
          <a:xfrm>
            <a:off x="1298448" y="5824728"/>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26" name="Text Placeholder 13">
            <a:extLst>
              <a:ext uri="{FF2B5EF4-FFF2-40B4-BE49-F238E27FC236}">
                <a16:creationId xmlns:a16="http://schemas.microsoft.com/office/drawing/2014/main" id="{7F491CA2-1A10-E7DB-4203-DC7E9E48CCFF}"/>
              </a:ext>
            </a:extLst>
          </p:cNvPr>
          <p:cNvSpPr>
            <a:spLocks noGrp="1"/>
          </p:cNvSpPr>
          <p:nvPr>
            <p:ph type="body" sz="quarter" idx="29"/>
          </p:nvPr>
        </p:nvSpPr>
        <p:spPr>
          <a:xfrm>
            <a:off x="1298448" y="62453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27" name="Text Placeholder 13">
            <a:extLst>
              <a:ext uri="{FF2B5EF4-FFF2-40B4-BE49-F238E27FC236}">
                <a16:creationId xmlns:a16="http://schemas.microsoft.com/office/drawing/2014/main" id="{697C28E5-6260-6DA9-B4F0-665506F52586}"/>
              </a:ext>
            </a:extLst>
          </p:cNvPr>
          <p:cNvSpPr>
            <a:spLocks noGrp="1"/>
          </p:cNvSpPr>
          <p:nvPr>
            <p:ph type="body" sz="quarter" idx="30"/>
          </p:nvPr>
        </p:nvSpPr>
        <p:spPr>
          <a:xfrm>
            <a:off x="3886200" y="5824728"/>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28" name="Text Placeholder 13">
            <a:extLst>
              <a:ext uri="{FF2B5EF4-FFF2-40B4-BE49-F238E27FC236}">
                <a16:creationId xmlns:a16="http://schemas.microsoft.com/office/drawing/2014/main" id="{A594A25E-7F2D-4188-16B7-C34485FDD2F8}"/>
              </a:ext>
            </a:extLst>
          </p:cNvPr>
          <p:cNvSpPr>
            <a:spLocks noGrp="1"/>
          </p:cNvSpPr>
          <p:nvPr>
            <p:ph type="body" sz="quarter" idx="31"/>
          </p:nvPr>
        </p:nvSpPr>
        <p:spPr>
          <a:xfrm>
            <a:off x="3886200" y="62453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29" name="Text Placeholder 13">
            <a:extLst>
              <a:ext uri="{FF2B5EF4-FFF2-40B4-BE49-F238E27FC236}">
                <a16:creationId xmlns:a16="http://schemas.microsoft.com/office/drawing/2014/main" id="{584B38BF-6197-486D-7134-F86E1754AF78}"/>
              </a:ext>
            </a:extLst>
          </p:cNvPr>
          <p:cNvSpPr>
            <a:spLocks noGrp="1"/>
          </p:cNvSpPr>
          <p:nvPr>
            <p:ph type="body" sz="quarter" idx="32"/>
          </p:nvPr>
        </p:nvSpPr>
        <p:spPr>
          <a:xfrm>
            <a:off x="6510528" y="5824728"/>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30" name="Text Placeholder 13">
            <a:extLst>
              <a:ext uri="{FF2B5EF4-FFF2-40B4-BE49-F238E27FC236}">
                <a16:creationId xmlns:a16="http://schemas.microsoft.com/office/drawing/2014/main" id="{D788F8D9-8CDB-C458-9AAD-0426AB467D2A}"/>
              </a:ext>
            </a:extLst>
          </p:cNvPr>
          <p:cNvSpPr>
            <a:spLocks noGrp="1"/>
          </p:cNvSpPr>
          <p:nvPr>
            <p:ph type="body" sz="quarter" idx="33"/>
          </p:nvPr>
        </p:nvSpPr>
        <p:spPr>
          <a:xfrm>
            <a:off x="6510528" y="62453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31" name="Text Placeholder 13">
            <a:extLst>
              <a:ext uri="{FF2B5EF4-FFF2-40B4-BE49-F238E27FC236}">
                <a16:creationId xmlns:a16="http://schemas.microsoft.com/office/drawing/2014/main" id="{78447882-2C86-B3A7-9450-29A0778E1B08}"/>
              </a:ext>
            </a:extLst>
          </p:cNvPr>
          <p:cNvSpPr>
            <a:spLocks noGrp="1"/>
          </p:cNvSpPr>
          <p:nvPr>
            <p:ph type="body" sz="quarter" idx="34"/>
          </p:nvPr>
        </p:nvSpPr>
        <p:spPr>
          <a:xfrm>
            <a:off x="9034272" y="5824728"/>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32" name="Text Placeholder 13">
            <a:extLst>
              <a:ext uri="{FF2B5EF4-FFF2-40B4-BE49-F238E27FC236}">
                <a16:creationId xmlns:a16="http://schemas.microsoft.com/office/drawing/2014/main" id="{E321AAE1-532A-23F0-9108-055D0D7BDFBA}"/>
              </a:ext>
            </a:extLst>
          </p:cNvPr>
          <p:cNvSpPr>
            <a:spLocks noGrp="1"/>
          </p:cNvSpPr>
          <p:nvPr>
            <p:ph type="body" sz="quarter" idx="35"/>
          </p:nvPr>
        </p:nvSpPr>
        <p:spPr>
          <a:xfrm>
            <a:off x="9034272" y="62453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cxnSp>
        <p:nvCxnSpPr>
          <p:cNvPr id="33" name="Straight Connector 32">
            <a:extLst>
              <a:ext uri="{FF2B5EF4-FFF2-40B4-BE49-F238E27FC236}">
                <a16:creationId xmlns:a16="http://schemas.microsoft.com/office/drawing/2014/main" id="{11BC4478-FBEA-422F-73BA-0A422F15D7EA}"/>
              </a:ext>
            </a:extLst>
          </p:cNvPr>
          <p:cNvCxnSpPr>
            <a:cxnSpLocks/>
          </p:cNvCxnSpPr>
          <p:nvPr userDrawn="1"/>
        </p:nvCxnSpPr>
        <p:spPr>
          <a:xfrm>
            <a:off x="4684061"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7A9AA302-5107-FDE7-557C-3305A9A7DEC2}"/>
              </a:ext>
            </a:extLst>
          </p:cNvPr>
          <p:cNvCxnSpPr>
            <a:cxnSpLocks/>
          </p:cNvCxnSpPr>
          <p:nvPr userDrawn="1"/>
        </p:nvCxnSpPr>
        <p:spPr>
          <a:xfrm>
            <a:off x="2096160"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A9C9F7A3-B120-C59A-E379-173F84B7D153}"/>
              </a:ext>
            </a:extLst>
          </p:cNvPr>
          <p:cNvCxnSpPr>
            <a:cxnSpLocks/>
          </p:cNvCxnSpPr>
          <p:nvPr userDrawn="1"/>
        </p:nvCxnSpPr>
        <p:spPr>
          <a:xfrm>
            <a:off x="9837985"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073A4E7-9D16-A6C0-E297-A36B10A2FABB}"/>
              </a:ext>
            </a:extLst>
          </p:cNvPr>
          <p:cNvCxnSpPr>
            <a:cxnSpLocks/>
          </p:cNvCxnSpPr>
          <p:nvPr userDrawn="1"/>
        </p:nvCxnSpPr>
        <p:spPr>
          <a:xfrm>
            <a:off x="7306235"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17771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List">
    <p:spTree>
      <p:nvGrpSpPr>
        <p:cNvPr id="1" name=""/>
        <p:cNvGrpSpPr/>
        <p:nvPr/>
      </p:nvGrpSpPr>
      <p:grpSpPr>
        <a:xfrm>
          <a:off x="0" y="0"/>
          <a:ext cx="0" cy="0"/>
          <a:chOff x="0" y="0"/>
          <a:chExt cx="0" cy="0"/>
        </a:xfrm>
      </p:grpSpPr>
      <p:sp>
        <p:nvSpPr>
          <p:cNvPr id="38" name="Picture Placeholder 37">
            <a:extLst>
              <a:ext uri="{FF2B5EF4-FFF2-40B4-BE49-F238E27FC236}">
                <a16:creationId xmlns:a16="http://schemas.microsoft.com/office/drawing/2014/main" id="{7068A9B7-F56A-44B7-D61E-66289C79F1C3}"/>
              </a:ext>
            </a:extLst>
          </p:cNvPr>
          <p:cNvSpPr>
            <a:spLocks noGrp="1"/>
          </p:cNvSpPr>
          <p:nvPr>
            <p:ph type="pic" sz="quarter" idx="30"/>
          </p:nvPr>
        </p:nvSpPr>
        <p:spPr>
          <a:xfrm>
            <a:off x="0" y="5175504"/>
            <a:ext cx="12188952" cy="1682496"/>
          </a:xfrm>
        </p:spPr>
        <p:txBody>
          <a:bodyPr anchor="ctr"/>
          <a:lstStyle>
            <a:lvl1pPr marL="0" indent="0"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085088" y="609600"/>
            <a:ext cx="10021824" cy="1252728"/>
          </a:xfrm>
        </p:spPr>
        <p:txBody>
          <a:bodyPr/>
          <a:lstStyle>
            <a:lvl1pPr algn="ctr">
              <a:lnSpc>
                <a:spcPts val="5760"/>
              </a:lnSpc>
              <a:defRPr/>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a:lstStyle>
            <a:lvl1pPr>
              <a:defRPr>
                <a:solidFill>
                  <a:schemeClr val="bg1"/>
                </a:solidFill>
              </a:defRPr>
            </a:lvl1p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a:lstStyle/>
          <a:p>
            <a:r>
              <a:rPr lang="en-US" dirty="0"/>
              <a:t>presentation title</a:t>
            </a:r>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383280"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383280"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5468112"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5468112"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7552944"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7552944"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cxnSp>
        <p:nvCxnSpPr>
          <p:cNvPr id="17" name="Straight Connector 16">
            <a:extLst>
              <a:ext uri="{FF2B5EF4-FFF2-40B4-BE49-F238E27FC236}">
                <a16:creationId xmlns:a16="http://schemas.microsoft.com/office/drawing/2014/main" id="{BF42A71B-2F05-7F67-85C0-0C5AA947983D}"/>
              </a:ext>
            </a:extLst>
          </p:cNvPr>
          <p:cNvCxnSpPr>
            <a:cxnSpLocks/>
          </p:cNvCxnSpPr>
          <p:nvPr userDrawn="1"/>
        </p:nvCxnSpPr>
        <p:spPr>
          <a:xfrm>
            <a:off x="3383280"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BC25395-CA95-6040-8ED6-C7D8A2E16C49}"/>
              </a:ext>
            </a:extLst>
          </p:cNvPr>
          <p:cNvCxnSpPr>
            <a:cxnSpLocks/>
          </p:cNvCxnSpPr>
          <p:nvPr userDrawn="1"/>
        </p:nvCxnSpPr>
        <p:spPr>
          <a:xfrm>
            <a:off x="9637776"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E2F589B-649A-57C2-1D3E-79FDFF84BADB}"/>
              </a:ext>
            </a:extLst>
          </p:cNvPr>
          <p:cNvCxnSpPr>
            <a:cxnSpLocks/>
          </p:cNvCxnSpPr>
          <p:nvPr userDrawn="1"/>
        </p:nvCxnSpPr>
        <p:spPr>
          <a:xfrm>
            <a:off x="7552944"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1F3728F-0FBF-5AD2-357E-FFCFFBF7687E}"/>
              </a:ext>
            </a:extLst>
          </p:cNvPr>
          <p:cNvCxnSpPr>
            <a:cxnSpLocks/>
          </p:cNvCxnSpPr>
          <p:nvPr userDrawn="1"/>
        </p:nvCxnSpPr>
        <p:spPr>
          <a:xfrm>
            <a:off x="5468112"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5" name="Text Placeholder 13">
            <a:extLst>
              <a:ext uri="{FF2B5EF4-FFF2-40B4-BE49-F238E27FC236}">
                <a16:creationId xmlns:a16="http://schemas.microsoft.com/office/drawing/2014/main" id="{1025D334-8990-1960-8865-C877ECC47E67}"/>
              </a:ext>
            </a:extLst>
          </p:cNvPr>
          <p:cNvSpPr>
            <a:spLocks noGrp="1"/>
          </p:cNvSpPr>
          <p:nvPr>
            <p:ph type="body" sz="quarter" idx="28"/>
          </p:nvPr>
        </p:nvSpPr>
        <p:spPr>
          <a:xfrm>
            <a:off x="9637776"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26" name="Text Placeholder 13">
            <a:extLst>
              <a:ext uri="{FF2B5EF4-FFF2-40B4-BE49-F238E27FC236}">
                <a16:creationId xmlns:a16="http://schemas.microsoft.com/office/drawing/2014/main" id="{7F491CA2-1A10-E7DB-4203-DC7E9E48CCFF}"/>
              </a:ext>
            </a:extLst>
          </p:cNvPr>
          <p:cNvSpPr>
            <a:spLocks noGrp="1"/>
          </p:cNvSpPr>
          <p:nvPr>
            <p:ph type="body" sz="quarter" idx="29"/>
          </p:nvPr>
        </p:nvSpPr>
        <p:spPr>
          <a:xfrm>
            <a:off x="9637776"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cxnSp>
        <p:nvCxnSpPr>
          <p:cNvPr id="34" name="Straight Connector 33">
            <a:extLst>
              <a:ext uri="{FF2B5EF4-FFF2-40B4-BE49-F238E27FC236}">
                <a16:creationId xmlns:a16="http://schemas.microsoft.com/office/drawing/2014/main" id="{7A9AA302-5107-FDE7-557C-3305A9A7DEC2}"/>
              </a:ext>
            </a:extLst>
          </p:cNvPr>
          <p:cNvCxnSpPr>
            <a:cxnSpLocks/>
          </p:cNvCxnSpPr>
          <p:nvPr userDrawn="1"/>
        </p:nvCxnSpPr>
        <p:spPr>
          <a:xfrm>
            <a:off x="1298448"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41061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38" name="Picture Placeholder 37">
            <a:extLst>
              <a:ext uri="{FF2B5EF4-FFF2-40B4-BE49-F238E27FC236}">
                <a16:creationId xmlns:a16="http://schemas.microsoft.com/office/drawing/2014/main" id="{7068A9B7-F56A-44B7-D61E-66289C79F1C3}"/>
              </a:ext>
            </a:extLst>
          </p:cNvPr>
          <p:cNvSpPr>
            <a:spLocks noGrp="1"/>
          </p:cNvSpPr>
          <p:nvPr>
            <p:ph type="pic" sz="quarter" idx="30"/>
          </p:nvPr>
        </p:nvSpPr>
        <p:spPr>
          <a:xfrm>
            <a:off x="0" y="0"/>
            <a:ext cx="12188952" cy="1682496"/>
          </a:xfrm>
        </p:spPr>
        <p:txBody>
          <a:bodyPr anchor="ctr"/>
          <a:lstStyle>
            <a:lvl1pPr marL="0" indent="0"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298448" y="5221224"/>
            <a:ext cx="3621024" cy="621792"/>
          </a:xfrm>
        </p:spPr>
        <p:txBody>
          <a:bodyPr/>
          <a:lstStyle>
            <a:lvl1pPr algn="l">
              <a:lnSpc>
                <a:spcPts val="5760"/>
              </a:lnSpc>
              <a:defRPr/>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a:lstStyle>
            <a:lvl1pPr>
              <a:defRPr>
                <a:solidFill>
                  <a:schemeClr val="accent1"/>
                </a:solidFill>
              </a:defRPr>
            </a:lvl1p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a:lstStyle/>
          <a:p>
            <a:r>
              <a:rPr lang="en-US" dirty="0"/>
              <a:t>presentation title</a:t>
            </a:r>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300984"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5312664"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7315200"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sp>
        <p:nvSpPr>
          <p:cNvPr id="25" name="Text Placeholder 13">
            <a:extLst>
              <a:ext uri="{FF2B5EF4-FFF2-40B4-BE49-F238E27FC236}">
                <a16:creationId xmlns:a16="http://schemas.microsoft.com/office/drawing/2014/main" id="{1025D334-8990-1960-8865-C877ECC47E67}"/>
              </a:ext>
            </a:extLst>
          </p:cNvPr>
          <p:cNvSpPr>
            <a:spLocks noGrp="1"/>
          </p:cNvSpPr>
          <p:nvPr>
            <p:ph type="body" sz="quarter" idx="28"/>
          </p:nvPr>
        </p:nvSpPr>
        <p:spPr>
          <a:xfrm>
            <a:off x="9321800"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73769F54-E10C-40C4-5EFF-E8A9CA520AEC}"/>
              </a:ext>
            </a:extLst>
          </p:cNvPr>
          <p:cNvCxnSpPr>
            <a:cxnSpLocks/>
          </p:cNvCxnSpPr>
          <p:nvPr userDrawn="1"/>
        </p:nvCxnSpPr>
        <p:spPr>
          <a:xfrm>
            <a:off x="1298448" y="6111876"/>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46E7B1EF-9D07-1E66-7467-93C9AE48BD85}"/>
              </a:ext>
            </a:extLst>
          </p:cNvPr>
          <p:cNvCxnSpPr>
            <a:cxnSpLocks/>
          </p:cNvCxnSpPr>
          <p:nvPr userDrawn="1"/>
        </p:nvCxnSpPr>
        <p:spPr>
          <a:xfrm flipH="1">
            <a:off x="1219200" y="2871216"/>
            <a:ext cx="9595104" cy="0"/>
          </a:xfrm>
          <a:prstGeom prst="line">
            <a:avLst/>
          </a:prstGeom>
          <a:ln w="12700" cap="flat" cmpd="sng" algn="ctr">
            <a:solidFill>
              <a:schemeClr val="accent1"/>
            </a:solidFill>
            <a:prstDash val="solid"/>
            <a:round/>
            <a:headEnd type="triangle" w="med" len="med"/>
            <a:tailEnd type="none" w="med" len="med"/>
          </a:ln>
        </p:spPr>
        <p:style>
          <a:lnRef idx="0">
            <a:scrgbClr r="0" g="0" b="0"/>
          </a:lnRef>
          <a:fillRef idx="0">
            <a:scrgbClr r="0" g="0" b="0"/>
          </a:fillRef>
          <a:effectRef idx="0">
            <a:scrgbClr r="0" g="0" b="0"/>
          </a:effectRef>
          <a:fontRef idx="minor">
            <a:schemeClr val="tx1"/>
          </a:fontRef>
        </p:style>
      </p:cxn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300984"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5312664"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7315200"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26" name="Text Placeholder 13">
            <a:extLst>
              <a:ext uri="{FF2B5EF4-FFF2-40B4-BE49-F238E27FC236}">
                <a16:creationId xmlns:a16="http://schemas.microsoft.com/office/drawing/2014/main" id="{7F491CA2-1A10-E7DB-4203-DC7E9E48CCFF}"/>
              </a:ext>
            </a:extLst>
          </p:cNvPr>
          <p:cNvSpPr>
            <a:spLocks noGrp="1"/>
          </p:cNvSpPr>
          <p:nvPr>
            <p:ph type="body" sz="quarter" idx="29"/>
          </p:nvPr>
        </p:nvSpPr>
        <p:spPr>
          <a:xfrm>
            <a:off x="9321800"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8" name="Text Placeholder 7">
            <a:extLst>
              <a:ext uri="{FF2B5EF4-FFF2-40B4-BE49-F238E27FC236}">
                <a16:creationId xmlns:a16="http://schemas.microsoft.com/office/drawing/2014/main" id="{75476138-49FF-70BE-6359-0A511EFB243F}"/>
              </a:ext>
            </a:extLst>
          </p:cNvPr>
          <p:cNvSpPr>
            <a:spLocks noGrp="1"/>
          </p:cNvSpPr>
          <p:nvPr>
            <p:ph type="body" sz="quarter" idx="31" hasCustomPrompt="1"/>
          </p:nvPr>
        </p:nvSpPr>
        <p:spPr>
          <a:xfrm>
            <a:off x="3300984"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
        <p:nvSpPr>
          <p:cNvPr id="22" name="Text Placeholder 7">
            <a:extLst>
              <a:ext uri="{FF2B5EF4-FFF2-40B4-BE49-F238E27FC236}">
                <a16:creationId xmlns:a16="http://schemas.microsoft.com/office/drawing/2014/main" id="{46EFC43B-3F8D-6957-F343-F3D9C3E7A716}"/>
              </a:ext>
            </a:extLst>
          </p:cNvPr>
          <p:cNvSpPr>
            <a:spLocks noGrp="1"/>
          </p:cNvSpPr>
          <p:nvPr>
            <p:ph type="body" sz="quarter" idx="32" hasCustomPrompt="1"/>
          </p:nvPr>
        </p:nvSpPr>
        <p:spPr>
          <a:xfrm>
            <a:off x="1298448"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
        <p:nvSpPr>
          <p:cNvPr id="23" name="Text Placeholder 7">
            <a:extLst>
              <a:ext uri="{FF2B5EF4-FFF2-40B4-BE49-F238E27FC236}">
                <a16:creationId xmlns:a16="http://schemas.microsoft.com/office/drawing/2014/main" id="{D6007DD2-0F2E-6F92-8457-FC670750ED38}"/>
              </a:ext>
            </a:extLst>
          </p:cNvPr>
          <p:cNvSpPr>
            <a:spLocks noGrp="1"/>
          </p:cNvSpPr>
          <p:nvPr>
            <p:ph type="body" sz="quarter" idx="33" hasCustomPrompt="1"/>
          </p:nvPr>
        </p:nvSpPr>
        <p:spPr>
          <a:xfrm>
            <a:off x="5312664"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
        <p:nvSpPr>
          <p:cNvPr id="24" name="Text Placeholder 7">
            <a:extLst>
              <a:ext uri="{FF2B5EF4-FFF2-40B4-BE49-F238E27FC236}">
                <a16:creationId xmlns:a16="http://schemas.microsoft.com/office/drawing/2014/main" id="{06C5667F-C463-51B6-B8D6-F757BDB8AFCC}"/>
              </a:ext>
            </a:extLst>
          </p:cNvPr>
          <p:cNvSpPr>
            <a:spLocks noGrp="1"/>
          </p:cNvSpPr>
          <p:nvPr>
            <p:ph type="body" sz="quarter" idx="34" hasCustomPrompt="1"/>
          </p:nvPr>
        </p:nvSpPr>
        <p:spPr>
          <a:xfrm>
            <a:off x="7315200"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
        <p:nvSpPr>
          <p:cNvPr id="27" name="Text Placeholder 7">
            <a:extLst>
              <a:ext uri="{FF2B5EF4-FFF2-40B4-BE49-F238E27FC236}">
                <a16:creationId xmlns:a16="http://schemas.microsoft.com/office/drawing/2014/main" id="{0FF09CBB-BD48-E8E5-EECF-B6CBC36B236C}"/>
              </a:ext>
            </a:extLst>
          </p:cNvPr>
          <p:cNvSpPr>
            <a:spLocks noGrp="1"/>
          </p:cNvSpPr>
          <p:nvPr>
            <p:ph type="body" sz="quarter" idx="35" hasCustomPrompt="1"/>
          </p:nvPr>
        </p:nvSpPr>
        <p:spPr>
          <a:xfrm>
            <a:off x="9321800"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Tree>
    <p:extLst>
      <p:ext uri="{BB962C8B-B14F-4D97-AF65-F5344CB8AC3E}">
        <p14:creationId xmlns:p14="http://schemas.microsoft.com/office/powerpoint/2010/main" val="23337835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Comparison">
    <p:spTree>
      <p:nvGrpSpPr>
        <p:cNvPr id="1" name=""/>
        <p:cNvGrpSpPr/>
        <p:nvPr/>
      </p:nvGrpSpPr>
      <p:grpSpPr>
        <a:xfrm>
          <a:off x="0" y="0"/>
          <a:ext cx="0" cy="0"/>
          <a:chOff x="0" y="0"/>
          <a:chExt cx="0" cy="0"/>
        </a:xfrm>
      </p:grpSpPr>
      <p:sp>
        <p:nvSpPr>
          <p:cNvPr id="16" name="Picture Placeholder 15">
            <a:extLst>
              <a:ext uri="{FF2B5EF4-FFF2-40B4-BE49-F238E27FC236}">
                <a16:creationId xmlns:a16="http://schemas.microsoft.com/office/drawing/2014/main" id="{1A881D2A-2C75-8B2A-DA41-F42ABBA59AA9}"/>
              </a:ext>
            </a:extLst>
          </p:cNvPr>
          <p:cNvSpPr>
            <a:spLocks noGrp="1"/>
          </p:cNvSpPr>
          <p:nvPr>
            <p:ph type="pic" sz="quarter" idx="13"/>
          </p:nvPr>
        </p:nvSpPr>
        <p:spPr>
          <a:xfrm>
            <a:off x="0" y="0"/>
            <a:ext cx="6656832" cy="6858000"/>
          </a:xfrm>
          <a:custGeom>
            <a:avLst/>
            <a:gdLst>
              <a:gd name="connsiteX0" fmla="*/ 1295400 w 6656832"/>
              <a:gd name="connsiteY0" fmla="*/ 1492377 h 6858000"/>
              <a:gd name="connsiteX1" fmla="*/ 1295400 w 6656832"/>
              <a:gd name="connsiteY1" fmla="*/ 1580679 h 6858000"/>
              <a:gd name="connsiteX2" fmla="*/ 1704975 w 6656832"/>
              <a:gd name="connsiteY2" fmla="*/ 1580679 h 6858000"/>
              <a:gd name="connsiteX3" fmla="*/ 1704975 w 6656832"/>
              <a:gd name="connsiteY3" fmla="*/ 1492377 h 6858000"/>
              <a:gd name="connsiteX4" fmla="*/ 0 w 6656832"/>
              <a:gd name="connsiteY4" fmla="*/ 0 h 6858000"/>
              <a:gd name="connsiteX5" fmla="*/ 6656832 w 6656832"/>
              <a:gd name="connsiteY5" fmla="*/ 0 h 6858000"/>
              <a:gd name="connsiteX6" fmla="*/ 6656832 w 6656832"/>
              <a:gd name="connsiteY6" fmla="*/ 6858000 h 6858000"/>
              <a:gd name="connsiteX7" fmla="*/ 0 w 665683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56832" h="6858000">
                <a:moveTo>
                  <a:pt x="1295400" y="1492377"/>
                </a:moveTo>
                <a:lnTo>
                  <a:pt x="1295400" y="1580679"/>
                </a:lnTo>
                <a:lnTo>
                  <a:pt x="1704975" y="1580679"/>
                </a:lnTo>
                <a:lnTo>
                  <a:pt x="1704975" y="1492377"/>
                </a:lnTo>
                <a:close/>
                <a:moveTo>
                  <a:pt x="0" y="0"/>
                </a:moveTo>
                <a:lnTo>
                  <a:pt x="6656832" y="0"/>
                </a:lnTo>
                <a:lnTo>
                  <a:pt x="6656832" y="6858000"/>
                </a:lnTo>
                <a:lnTo>
                  <a:pt x="0" y="6858000"/>
                </a:lnTo>
                <a:close/>
              </a:path>
            </a:pathLst>
          </a:custGeom>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1298448" y="609600"/>
            <a:ext cx="6656832" cy="530352"/>
          </a:xfrm>
        </p:spPr>
        <p:txBody>
          <a:bodyPr anchor="t" anchorCtr="0"/>
          <a:lstStyle/>
          <a:p>
            <a:r>
              <a:rPr lang="en-US"/>
              <a:t>Click to edit Master title style</a:t>
            </a:r>
            <a:endParaRPr lang="en-US" dirty="0"/>
          </a:p>
        </p:txBody>
      </p:sp>
      <p:sp>
        <p:nvSpPr>
          <p:cNvPr id="18" name="Text Placeholder 17">
            <a:extLst>
              <a:ext uri="{FF2B5EF4-FFF2-40B4-BE49-F238E27FC236}">
                <a16:creationId xmlns:a16="http://schemas.microsoft.com/office/drawing/2014/main" id="{CCA7A15A-B484-E46E-FF4D-179F31F1777F}"/>
              </a:ext>
            </a:extLst>
          </p:cNvPr>
          <p:cNvSpPr>
            <a:spLocks noGrp="1"/>
          </p:cNvSpPr>
          <p:nvPr>
            <p:ph type="body" idx="1"/>
          </p:nvPr>
        </p:nvSpPr>
        <p:spPr>
          <a:xfrm>
            <a:off x="1298448" y="2209800"/>
            <a:ext cx="4495744" cy="4648200"/>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solidFill>
            <a:schemeClr val="accent4"/>
          </a:solidFill>
        </p:spPr>
        <p:txBody>
          <a:bodyPr wrap="square" lIns="310896" tIns="365760" rIns="274320" anchor="t">
            <a:noAutofit/>
          </a:bodyPr>
          <a:lstStyle>
            <a:lvl1pPr marL="0" indent="0">
              <a:lnSpc>
                <a:spcPts val="240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618488" y="3630168"/>
            <a:ext cx="3886200" cy="2514600"/>
          </a:xfrm>
        </p:spPr>
        <p:txBody>
          <a:bodyPr/>
          <a:lstStyle>
            <a:lvl1pPr marL="0" indent="0">
              <a:buNone/>
              <a:defRPr sz="1400"/>
            </a:lvl1pPr>
            <a:lvl2pPr marL="228600">
              <a:defRPr sz="1400"/>
            </a:lvl2pPr>
            <a:lvl3pPr marL="457200">
              <a:defRPr sz="1400"/>
            </a:lvl3pPr>
            <a:lvl4pPr marL="685800">
              <a:defRPr sz="1400"/>
            </a:lvl4pPr>
            <a:lvl5pPr marL="1143000">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Text Placeholder 20">
            <a:extLst>
              <a:ext uri="{FF2B5EF4-FFF2-40B4-BE49-F238E27FC236}">
                <a16:creationId xmlns:a16="http://schemas.microsoft.com/office/drawing/2014/main" id="{A123542D-139D-45CC-7853-FE3702B4BB1E}"/>
              </a:ext>
            </a:extLst>
          </p:cNvPr>
          <p:cNvSpPr>
            <a:spLocks noGrp="1"/>
          </p:cNvSpPr>
          <p:nvPr>
            <p:ph type="body" sz="quarter" idx="3"/>
          </p:nvPr>
        </p:nvSpPr>
        <p:spPr>
          <a:xfrm>
            <a:off x="6705600" y="2209800"/>
            <a:ext cx="4495744" cy="4648200"/>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solidFill>
            <a:schemeClr val="accent4"/>
          </a:solidFill>
        </p:spPr>
        <p:txBody>
          <a:bodyPr wrap="square" lIns="310896" tIns="365760" rIns="274320" anchor="t" anchorCtr="0">
            <a:noAutofit/>
          </a:bodyPr>
          <a:lstStyle>
            <a:lvl1pPr marL="0" indent="0">
              <a:lnSpc>
                <a:spcPts val="240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7013448" y="3630168"/>
            <a:ext cx="3886200" cy="2514600"/>
          </a:xfrm>
        </p:spPr>
        <p:txBody>
          <a:bodyPr/>
          <a:lstStyle>
            <a:lvl1pPr marL="0" indent="0">
              <a:buNone/>
              <a:defRPr sz="1400"/>
            </a:lvl1pPr>
            <a:lvl2pPr marL="228600">
              <a:defRPr sz="1400"/>
            </a:lvl2pPr>
            <a:lvl3pPr marL="457200">
              <a:defRPr sz="1400"/>
            </a:lvl3pPr>
            <a:lvl4pPr marL="685800">
              <a:defRPr sz="1400"/>
            </a:lvl4pPr>
            <a:lvl5pPr marL="1143000">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a:extLst>
              <a:ext uri="{FF2B5EF4-FFF2-40B4-BE49-F238E27FC236}">
                <a16:creationId xmlns:a16="http://schemas.microsoft.com/office/drawing/2014/main" id="{0659A9D2-C6ED-A99E-6041-56B568841809}"/>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2" name="Footer Placeholder 11">
            <a:extLst>
              <a:ext uri="{FF2B5EF4-FFF2-40B4-BE49-F238E27FC236}">
                <a16:creationId xmlns:a16="http://schemas.microsoft.com/office/drawing/2014/main" id="{971F094C-919A-3E78-DE58-27C2B997C940}"/>
              </a:ext>
            </a:extLst>
          </p:cNvPr>
          <p:cNvSpPr>
            <a:spLocks noGrp="1"/>
          </p:cNvSpPr>
          <p:nvPr>
            <p:ph type="ftr" sz="quarter" idx="12"/>
          </p:nvPr>
        </p:nvSpPr>
        <p:spPr/>
        <p:txBody>
          <a:bodyPr/>
          <a:lstStyle/>
          <a:p>
            <a:r>
              <a:rPr lang="en-US" dirty="0"/>
              <a:t>presentation title</a:t>
            </a:r>
          </a:p>
        </p:txBody>
      </p:sp>
      <p:sp>
        <p:nvSpPr>
          <p:cNvPr id="17" name="Rectangle 16">
            <a:extLst>
              <a:ext uri="{FF2B5EF4-FFF2-40B4-BE49-F238E27FC236}">
                <a16:creationId xmlns:a16="http://schemas.microsoft.com/office/drawing/2014/main" id="{D5896335-CC4F-4D72-23F0-F7FBFA640021}"/>
              </a:ext>
            </a:extLst>
          </p:cNvPr>
          <p:cNvSpPr/>
          <p:nvPr userDrawn="1"/>
        </p:nvSpPr>
        <p:spPr>
          <a:xfrm>
            <a:off x="1295400" y="1492377"/>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omparizon x3">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B9EF4E7-F4EF-FFCD-9B0C-961E519F6DDD}"/>
              </a:ext>
            </a:extLst>
          </p:cNvPr>
          <p:cNvSpPr/>
          <p:nvPr userDrawn="1"/>
        </p:nvSpPr>
        <p:spPr>
          <a:xfrm>
            <a:off x="5791200" y="0"/>
            <a:ext cx="6400800" cy="6858000"/>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1298448" y="4014216"/>
            <a:ext cx="4160520" cy="1828800"/>
          </a:xfrm>
        </p:spPr>
        <p:txBody>
          <a:bodyPr anchor="b" anchorCtr="0"/>
          <a:lstStyle/>
          <a:p>
            <a:r>
              <a:rPr lang="en-US"/>
              <a:t>Click to edit Master title style</a:t>
            </a:r>
            <a:endParaRPr lang="en-US" dirty="0"/>
          </a:p>
        </p:txBody>
      </p:sp>
      <p:sp>
        <p:nvSpPr>
          <p:cNvPr id="18" name="Text Placeholder 17">
            <a:extLst>
              <a:ext uri="{FF2B5EF4-FFF2-40B4-BE49-F238E27FC236}">
                <a16:creationId xmlns:a16="http://schemas.microsoft.com/office/drawing/2014/main" id="{CCA7A15A-B484-E46E-FF4D-179F31F1777F}"/>
              </a:ext>
            </a:extLst>
          </p:cNvPr>
          <p:cNvSpPr>
            <a:spLocks noGrp="1"/>
          </p:cNvSpPr>
          <p:nvPr>
            <p:ph type="body" idx="1"/>
          </p:nvPr>
        </p:nvSpPr>
        <p:spPr>
          <a:xfrm>
            <a:off x="7498080" y="621792"/>
            <a:ext cx="4114800" cy="347472"/>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noFill/>
        </p:spPr>
        <p:txBody>
          <a:bodyPr wrap="square" lIns="0" tIns="0" rIns="0" anchor="b">
            <a:noAutofit/>
          </a:bodyPr>
          <a:lstStyle>
            <a:lvl1pPr marL="0" indent="0">
              <a:lnSpc>
                <a:spcPts val="172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7498080" y="1069848"/>
            <a:ext cx="3886200" cy="1527048"/>
          </a:xfrm>
        </p:spPr>
        <p:txBody>
          <a:bodyPr/>
          <a:lstStyle>
            <a:lvl1pPr marL="0" indent="0">
              <a:lnSpc>
                <a:spcPct val="100000"/>
              </a:lnSpc>
              <a:buNone/>
              <a:defRPr sz="1400"/>
            </a:lvl1pPr>
            <a:lvl2pPr marL="228600">
              <a:lnSpc>
                <a:spcPct val="100000"/>
              </a:lnSpc>
              <a:defRPr sz="1400"/>
            </a:lvl2pPr>
            <a:lvl3pPr marL="457200">
              <a:lnSpc>
                <a:spcPct val="100000"/>
              </a:lnSpc>
              <a:defRPr sz="1400"/>
            </a:lvl3pPr>
            <a:lvl4pPr marL="685800">
              <a:lnSpc>
                <a:spcPct val="100000"/>
              </a:lnSpc>
              <a:defRPr sz="1400"/>
            </a:lvl4pPr>
            <a:lvl5pPr marL="1143000">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Text Placeholder 20">
            <a:extLst>
              <a:ext uri="{FF2B5EF4-FFF2-40B4-BE49-F238E27FC236}">
                <a16:creationId xmlns:a16="http://schemas.microsoft.com/office/drawing/2014/main" id="{A123542D-139D-45CC-7853-FE3702B4BB1E}"/>
              </a:ext>
            </a:extLst>
          </p:cNvPr>
          <p:cNvSpPr>
            <a:spLocks noGrp="1"/>
          </p:cNvSpPr>
          <p:nvPr>
            <p:ph type="body" sz="quarter" idx="3"/>
          </p:nvPr>
        </p:nvSpPr>
        <p:spPr>
          <a:xfrm>
            <a:off x="7498080" y="3172968"/>
            <a:ext cx="4114800" cy="347472"/>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noFill/>
        </p:spPr>
        <p:txBody>
          <a:bodyPr wrap="square" lIns="0" tIns="0" rIns="0" anchor="b" anchorCtr="0">
            <a:noAutofit/>
          </a:bodyPr>
          <a:lstStyle>
            <a:lvl1pPr marL="0" indent="0">
              <a:lnSpc>
                <a:spcPts val="172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7498080" y="3621024"/>
            <a:ext cx="3886200" cy="1179576"/>
          </a:xfrm>
        </p:spPr>
        <p:txBody>
          <a:bodyPr/>
          <a:lstStyle>
            <a:lvl1pPr marL="0" indent="0">
              <a:lnSpc>
                <a:spcPct val="100000"/>
              </a:lnSpc>
              <a:buNone/>
              <a:defRPr sz="1400"/>
            </a:lvl1pPr>
            <a:lvl2pPr marL="228600">
              <a:lnSpc>
                <a:spcPct val="100000"/>
              </a:lnSpc>
              <a:defRPr sz="1400"/>
            </a:lvl2pPr>
            <a:lvl3pPr marL="457200">
              <a:lnSpc>
                <a:spcPct val="100000"/>
              </a:lnSpc>
              <a:defRPr sz="1400"/>
            </a:lvl3pPr>
            <a:lvl4pPr marL="685800">
              <a:lnSpc>
                <a:spcPct val="100000"/>
              </a:lnSpc>
              <a:defRPr sz="1400"/>
            </a:lvl4pPr>
            <a:lvl5pPr marL="1143000">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a:extLst>
              <a:ext uri="{FF2B5EF4-FFF2-40B4-BE49-F238E27FC236}">
                <a16:creationId xmlns:a16="http://schemas.microsoft.com/office/drawing/2014/main" id="{0659A9D2-C6ED-A99E-6041-56B568841809}"/>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2" name="Footer Placeholder 11">
            <a:extLst>
              <a:ext uri="{FF2B5EF4-FFF2-40B4-BE49-F238E27FC236}">
                <a16:creationId xmlns:a16="http://schemas.microsoft.com/office/drawing/2014/main" id="{971F094C-919A-3E78-DE58-27C2B997C940}"/>
              </a:ext>
            </a:extLst>
          </p:cNvPr>
          <p:cNvSpPr>
            <a:spLocks noGrp="1"/>
          </p:cNvSpPr>
          <p:nvPr>
            <p:ph type="ftr" sz="quarter" idx="12"/>
          </p:nvPr>
        </p:nvSpPr>
        <p:spPr/>
        <p:txBody>
          <a:bodyPr/>
          <a:lstStyle/>
          <a:p>
            <a:r>
              <a:rPr lang="en-US" dirty="0"/>
              <a:t>presentation title</a:t>
            </a:r>
          </a:p>
        </p:txBody>
      </p:sp>
      <p:sp>
        <p:nvSpPr>
          <p:cNvPr id="5" name="Picture Placeholder 6">
            <a:extLst>
              <a:ext uri="{FF2B5EF4-FFF2-40B4-BE49-F238E27FC236}">
                <a16:creationId xmlns:a16="http://schemas.microsoft.com/office/drawing/2014/main" id="{AD6DBECB-0E53-C186-A485-96A8FC1252C7}"/>
              </a:ext>
            </a:extLst>
          </p:cNvPr>
          <p:cNvSpPr>
            <a:spLocks noGrp="1"/>
          </p:cNvSpPr>
          <p:nvPr>
            <p:ph type="pic" sz="quarter" idx="14"/>
          </p:nvPr>
        </p:nvSpPr>
        <p:spPr>
          <a:xfrm>
            <a:off x="1298448" y="612648"/>
            <a:ext cx="3200400" cy="3200400"/>
          </a:xfrm>
          <a:prstGeom prst="ellipse">
            <a:avLst/>
          </a:prstGeom>
          <a:noFill/>
        </p:spPr>
        <p:txBody>
          <a:bodyPr anchor="ctr"/>
          <a:lstStyle>
            <a:lvl1pPr marL="0" indent="0" algn="ctr">
              <a:buNone/>
              <a:defRPr/>
            </a:lvl1pPr>
          </a:lstStyle>
          <a:p>
            <a:r>
              <a:rPr lang="en-US"/>
              <a:t>Click icon to add picture</a:t>
            </a:r>
            <a:endParaRPr lang="en-US" dirty="0"/>
          </a:p>
        </p:txBody>
      </p:sp>
      <p:sp>
        <p:nvSpPr>
          <p:cNvPr id="7" name="Text Placeholder 20">
            <a:extLst>
              <a:ext uri="{FF2B5EF4-FFF2-40B4-BE49-F238E27FC236}">
                <a16:creationId xmlns:a16="http://schemas.microsoft.com/office/drawing/2014/main" id="{F0B28D44-29B3-3396-973D-82E361161253}"/>
              </a:ext>
            </a:extLst>
          </p:cNvPr>
          <p:cNvSpPr>
            <a:spLocks noGrp="1"/>
          </p:cNvSpPr>
          <p:nvPr>
            <p:ph type="body" sz="quarter" idx="15"/>
          </p:nvPr>
        </p:nvSpPr>
        <p:spPr>
          <a:xfrm>
            <a:off x="7498080" y="5129784"/>
            <a:ext cx="4114800" cy="347472"/>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noFill/>
        </p:spPr>
        <p:txBody>
          <a:bodyPr wrap="square" lIns="0" tIns="0" rIns="0" anchor="b" anchorCtr="0">
            <a:noAutofit/>
          </a:bodyPr>
          <a:lstStyle>
            <a:lvl1pPr marL="0" indent="0">
              <a:lnSpc>
                <a:spcPts val="172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Content Placeholder 5">
            <a:extLst>
              <a:ext uri="{FF2B5EF4-FFF2-40B4-BE49-F238E27FC236}">
                <a16:creationId xmlns:a16="http://schemas.microsoft.com/office/drawing/2014/main" id="{C06156AC-1153-3958-CFE6-6CDCC21C38A9}"/>
              </a:ext>
            </a:extLst>
          </p:cNvPr>
          <p:cNvSpPr>
            <a:spLocks noGrp="1"/>
          </p:cNvSpPr>
          <p:nvPr>
            <p:ph sz="quarter" idx="16"/>
          </p:nvPr>
        </p:nvSpPr>
        <p:spPr>
          <a:xfrm>
            <a:off x="7498080" y="5568696"/>
            <a:ext cx="3886200" cy="905256"/>
          </a:xfrm>
        </p:spPr>
        <p:txBody>
          <a:bodyPr/>
          <a:lstStyle>
            <a:lvl1pPr marL="0" indent="0">
              <a:lnSpc>
                <a:spcPct val="100000"/>
              </a:lnSpc>
              <a:buNone/>
              <a:defRPr sz="1400"/>
            </a:lvl1pPr>
            <a:lvl2pPr marL="228600">
              <a:lnSpc>
                <a:spcPct val="100000"/>
              </a:lnSpc>
              <a:defRPr sz="1400"/>
            </a:lvl2pPr>
            <a:lvl3pPr marL="457200">
              <a:lnSpc>
                <a:spcPct val="100000"/>
              </a:lnSpc>
              <a:defRPr sz="1400"/>
            </a:lvl3pPr>
            <a:lvl4pPr marL="685800">
              <a:lnSpc>
                <a:spcPct val="100000"/>
              </a:lnSpc>
              <a:defRPr sz="1400"/>
            </a:lvl4pPr>
            <a:lvl5pPr marL="1143000">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A4CE90CA-176B-1E45-FECF-0290B1DCF55C}"/>
              </a:ext>
            </a:extLst>
          </p:cNvPr>
          <p:cNvSpPr>
            <a:spLocks noGrp="1"/>
          </p:cNvSpPr>
          <p:nvPr>
            <p:ph type="pic" sz="quarter" idx="17"/>
          </p:nvPr>
        </p:nvSpPr>
        <p:spPr>
          <a:xfrm>
            <a:off x="6245352" y="704088"/>
            <a:ext cx="914400" cy="914400"/>
          </a:xfrm>
        </p:spPr>
        <p:txBody>
          <a:bodyPr anchor="ctr"/>
          <a:lstStyle>
            <a:lvl1pPr marL="0" indent="0" algn="ctr">
              <a:buNone/>
              <a:defRPr sz="900"/>
            </a:lvl1pPr>
          </a:lstStyle>
          <a:p>
            <a:r>
              <a:rPr lang="en-US"/>
              <a:t>Click icon to add picture</a:t>
            </a:r>
            <a:endParaRPr lang="en-US" dirty="0"/>
          </a:p>
        </p:txBody>
      </p:sp>
      <p:sp>
        <p:nvSpPr>
          <p:cNvPr id="13" name="Picture Placeholder 10">
            <a:extLst>
              <a:ext uri="{FF2B5EF4-FFF2-40B4-BE49-F238E27FC236}">
                <a16:creationId xmlns:a16="http://schemas.microsoft.com/office/drawing/2014/main" id="{365BC287-99EE-D6FA-48B9-1E6FFE9357EA}"/>
              </a:ext>
            </a:extLst>
          </p:cNvPr>
          <p:cNvSpPr>
            <a:spLocks noGrp="1"/>
          </p:cNvSpPr>
          <p:nvPr>
            <p:ph type="pic" sz="quarter" idx="18"/>
          </p:nvPr>
        </p:nvSpPr>
        <p:spPr>
          <a:xfrm>
            <a:off x="6245352" y="3273552"/>
            <a:ext cx="914400" cy="914400"/>
          </a:xfrm>
        </p:spPr>
        <p:txBody>
          <a:bodyPr anchor="ctr"/>
          <a:lstStyle>
            <a:lvl1pPr marL="0" indent="0" algn="ctr">
              <a:buNone/>
              <a:defRPr sz="900"/>
            </a:lvl1pPr>
          </a:lstStyle>
          <a:p>
            <a:r>
              <a:rPr lang="en-US"/>
              <a:t>Click icon to add picture</a:t>
            </a:r>
            <a:endParaRPr lang="en-US" dirty="0"/>
          </a:p>
        </p:txBody>
      </p:sp>
      <p:sp>
        <p:nvSpPr>
          <p:cNvPr id="14" name="Picture Placeholder 10">
            <a:extLst>
              <a:ext uri="{FF2B5EF4-FFF2-40B4-BE49-F238E27FC236}">
                <a16:creationId xmlns:a16="http://schemas.microsoft.com/office/drawing/2014/main" id="{ECE7A377-A1E6-77DF-79F9-F251BD757741}"/>
              </a:ext>
            </a:extLst>
          </p:cNvPr>
          <p:cNvSpPr>
            <a:spLocks noGrp="1"/>
          </p:cNvSpPr>
          <p:nvPr>
            <p:ph type="pic" sz="quarter" idx="19"/>
          </p:nvPr>
        </p:nvSpPr>
        <p:spPr>
          <a:xfrm>
            <a:off x="6245352" y="5166360"/>
            <a:ext cx="914400" cy="914400"/>
          </a:xfrm>
        </p:spPr>
        <p:txBody>
          <a:bodyPr anchor="ctr"/>
          <a:lstStyle>
            <a:lvl1pPr marL="0" indent="0" algn="ctr">
              <a:buNone/>
              <a:defRPr sz="900"/>
            </a:lvl1pPr>
          </a:lstStyle>
          <a:p>
            <a:r>
              <a:rPr lang="en-US"/>
              <a:t>Click icon to add picture</a:t>
            </a:r>
            <a:endParaRPr lang="en-US" dirty="0"/>
          </a:p>
        </p:txBody>
      </p:sp>
      <p:cxnSp>
        <p:nvCxnSpPr>
          <p:cNvPr id="15" name="Straight Connector 14">
            <a:extLst>
              <a:ext uri="{FF2B5EF4-FFF2-40B4-BE49-F238E27FC236}">
                <a16:creationId xmlns:a16="http://schemas.microsoft.com/office/drawing/2014/main" id="{52D976B1-BEF2-CB69-E97E-A6DAD1F04689}"/>
              </a:ext>
            </a:extLst>
          </p:cNvPr>
          <p:cNvCxnSpPr>
            <a:cxnSpLocks/>
          </p:cNvCxnSpPr>
          <p:nvPr userDrawn="1"/>
        </p:nvCxnSpPr>
        <p:spPr>
          <a:xfrm>
            <a:off x="1298448" y="6111876"/>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31164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Summar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9358819-7D9B-11CB-DBC5-CC8BC5C076D2}"/>
              </a:ext>
            </a:extLst>
          </p:cNvPr>
          <p:cNvSpPr>
            <a:spLocks noGrp="1"/>
          </p:cNvSpPr>
          <p:nvPr>
            <p:ph type="sldNum" sz="quarter" idx="10"/>
          </p:nvPr>
        </p:nvSpPr>
        <p:spPr/>
        <p:txBody>
          <a:body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B2EB2EEB-FE70-98B2-9437-0E1E91F929E8}"/>
              </a:ext>
            </a:extLst>
          </p:cNvPr>
          <p:cNvSpPr>
            <a:spLocks noGrp="1"/>
          </p:cNvSpPr>
          <p:nvPr>
            <p:ph type="ftr" sz="quarter" idx="11"/>
          </p:nvPr>
        </p:nvSpPr>
        <p:spPr/>
        <p:txBody>
          <a:bodyPr/>
          <a:lstStyle/>
          <a:p>
            <a:r>
              <a:rPr lang="en-US" dirty="0"/>
              <a:t>presentation title</a:t>
            </a:r>
          </a:p>
        </p:txBody>
      </p:sp>
      <p:cxnSp>
        <p:nvCxnSpPr>
          <p:cNvPr id="5" name="Straight Connector 4">
            <a:extLst>
              <a:ext uri="{FF2B5EF4-FFF2-40B4-BE49-F238E27FC236}">
                <a16:creationId xmlns:a16="http://schemas.microsoft.com/office/drawing/2014/main" id="{DFAA902D-BDC9-E5AF-D40D-7B8DE616EBE0}"/>
              </a:ext>
            </a:extLst>
          </p:cNvPr>
          <p:cNvCxnSpPr>
            <a:cxnSpLocks/>
          </p:cNvCxnSpPr>
          <p:nvPr userDrawn="1"/>
        </p:nvCxnSpPr>
        <p:spPr>
          <a:xfrm>
            <a:off x="5890260" y="1536192"/>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Text Placeholder 7">
            <a:extLst>
              <a:ext uri="{FF2B5EF4-FFF2-40B4-BE49-F238E27FC236}">
                <a16:creationId xmlns:a16="http://schemas.microsoft.com/office/drawing/2014/main" id="{92A4017E-4CAA-8499-38AE-3A3306A7EB26}"/>
              </a:ext>
            </a:extLst>
          </p:cNvPr>
          <p:cNvSpPr>
            <a:spLocks noGrp="1"/>
          </p:cNvSpPr>
          <p:nvPr>
            <p:ph type="body" sz="quarter" idx="12"/>
          </p:nvPr>
        </p:nvSpPr>
        <p:spPr>
          <a:xfrm>
            <a:off x="2834640" y="2057400"/>
            <a:ext cx="6519672" cy="2971800"/>
          </a:xfrm>
          <a:solidFill>
            <a:schemeClr val="accent4"/>
          </a:solidFill>
        </p:spPr>
        <p:txBody>
          <a:bodyPr lIns="576072" tIns="228600" rIns="576072" bIns="228600" anchor="ctr"/>
          <a:lstStyle>
            <a:lvl1pPr marL="0" indent="0" algn="ctr">
              <a:lnSpc>
                <a:spcPts val="2460"/>
              </a:lnSpc>
              <a:buNone/>
              <a:defRPr sz="2000"/>
            </a:lvl1pPr>
          </a:lstStyle>
          <a:p>
            <a:pPr lvl="0"/>
            <a:r>
              <a:rPr lang="en-US"/>
              <a:t>Click to edit Master text styles</a:t>
            </a:r>
          </a:p>
        </p:txBody>
      </p:sp>
      <p:sp>
        <p:nvSpPr>
          <p:cNvPr id="11" name="Picture Placeholder 10">
            <a:extLst>
              <a:ext uri="{FF2B5EF4-FFF2-40B4-BE49-F238E27FC236}">
                <a16:creationId xmlns:a16="http://schemas.microsoft.com/office/drawing/2014/main" id="{E9103CB5-F9EF-D6DA-A5D4-DCCAEBEBE615}"/>
              </a:ext>
            </a:extLst>
          </p:cNvPr>
          <p:cNvSpPr>
            <a:spLocks noGrp="1"/>
          </p:cNvSpPr>
          <p:nvPr>
            <p:ph type="pic" sz="quarter" idx="13"/>
          </p:nvPr>
        </p:nvSpPr>
        <p:spPr>
          <a:xfrm>
            <a:off x="2871216" y="5330952"/>
            <a:ext cx="6519672" cy="1527048"/>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E217F00C-8F19-CB9F-D5BF-9A5F4C77E256}"/>
              </a:ext>
            </a:extLst>
          </p:cNvPr>
          <p:cNvSpPr>
            <a:spLocks noGrp="1"/>
          </p:cNvSpPr>
          <p:nvPr>
            <p:ph type="title"/>
          </p:nvPr>
        </p:nvSpPr>
        <p:spPr>
          <a:xfrm>
            <a:off x="4116324" y="609600"/>
            <a:ext cx="3959352" cy="530352"/>
          </a:xfrm>
        </p:spPr>
        <p:txBody>
          <a:bodyPr/>
          <a:lstStyle>
            <a:lvl1pPr algn="ctr">
              <a:defRPr/>
            </a:lvl1pPr>
          </a:lstStyle>
          <a:p>
            <a:r>
              <a:rPr lang="en-US"/>
              <a:t>Click to edit Master title style</a:t>
            </a:r>
            <a:endParaRPr lang="en-US" dirty="0"/>
          </a:p>
        </p:txBody>
      </p:sp>
    </p:spTree>
    <p:extLst>
      <p:ext uri="{BB962C8B-B14F-4D97-AF65-F5344CB8AC3E}">
        <p14:creationId xmlns:p14="http://schemas.microsoft.com/office/powerpoint/2010/main" val="14666269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Closing">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8C402F40-958A-D2BF-629C-39B659EC95D4}"/>
              </a:ext>
            </a:extLst>
          </p:cNvPr>
          <p:cNvSpPr>
            <a:spLocks noGrp="1"/>
          </p:cNvSpPr>
          <p:nvPr>
            <p:ph type="pic" sz="quarter" idx="12"/>
          </p:nvPr>
        </p:nvSpPr>
        <p:spPr>
          <a:xfrm>
            <a:off x="0" y="1"/>
            <a:ext cx="12191999" cy="6858000"/>
          </a:xfrm>
          <a:custGeom>
            <a:avLst/>
            <a:gdLst>
              <a:gd name="connsiteX0" fmla="*/ 5890261 w 12191999"/>
              <a:gd name="connsiteY0" fmla="*/ 4496651 h 6858000"/>
              <a:gd name="connsiteX1" fmla="*/ 5890261 w 12191999"/>
              <a:gd name="connsiteY1" fmla="*/ 4584953 h 6858000"/>
              <a:gd name="connsiteX2" fmla="*/ 6299835 w 12191999"/>
              <a:gd name="connsiteY2" fmla="*/ 4584953 h 6858000"/>
              <a:gd name="connsiteX3" fmla="*/ 6299835 w 12191999"/>
              <a:gd name="connsiteY3" fmla="*/ 4496651 h 6858000"/>
              <a:gd name="connsiteX4" fmla="*/ 0 w 12191999"/>
              <a:gd name="connsiteY4" fmla="*/ 0 h 6858000"/>
              <a:gd name="connsiteX5" fmla="*/ 12191999 w 12191999"/>
              <a:gd name="connsiteY5" fmla="*/ 0 h 6858000"/>
              <a:gd name="connsiteX6" fmla="*/ 12191999 w 12191999"/>
              <a:gd name="connsiteY6" fmla="*/ 6858000 h 6858000"/>
              <a:gd name="connsiteX7" fmla="*/ 0 w 12191999"/>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6858000">
                <a:moveTo>
                  <a:pt x="5890261" y="4496651"/>
                </a:moveTo>
                <a:lnTo>
                  <a:pt x="5890261" y="4584953"/>
                </a:lnTo>
                <a:lnTo>
                  <a:pt x="6299835" y="4584953"/>
                </a:lnTo>
                <a:lnTo>
                  <a:pt x="6299835" y="4496651"/>
                </a:lnTo>
                <a:close/>
                <a:moveTo>
                  <a:pt x="0" y="0"/>
                </a:moveTo>
                <a:lnTo>
                  <a:pt x="12191999" y="0"/>
                </a:lnTo>
                <a:lnTo>
                  <a:pt x="12191999" y="6858000"/>
                </a:lnTo>
                <a:lnTo>
                  <a:pt x="0" y="6858000"/>
                </a:lnTo>
                <a:close/>
              </a:path>
            </a:pathLst>
          </a:custGeom>
        </p:spPr>
        <p:txBody>
          <a:bodyPr wrap="square">
            <a:noAutofit/>
          </a:bodyPr>
          <a:lstStyle/>
          <a:p>
            <a:r>
              <a:rPr lang="en-US"/>
              <a:t>Click icon to add picture</a:t>
            </a:r>
            <a:endParaRPr lang="en-US" dirty="0"/>
          </a:p>
        </p:txBody>
      </p:sp>
      <p:sp>
        <p:nvSpPr>
          <p:cNvPr id="16" name="Title 15">
            <a:extLst>
              <a:ext uri="{FF2B5EF4-FFF2-40B4-BE49-F238E27FC236}">
                <a16:creationId xmlns:a16="http://schemas.microsoft.com/office/drawing/2014/main" id="{ABAFD431-F46D-3701-6A51-738ADAF3A5E3}"/>
              </a:ext>
            </a:extLst>
          </p:cNvPr>
          <p:cNvSpPr>
            <a:spLocks noGrp="1"/>
          </p:cNvSpPr>
          <p:nvPr>
            <p:ph type="title"/>
          </p:nvPr>
        </p:nvSpPr>
        <p:spPr>
          <a:xfrm>
            <a:off x="1535715" y="1485302"/>
            <a:ext cx="9120570" cy="3887396"/>
          </a:xfrm>
          <a:custGeom>
            <a:avLst/>
            <a:gdLst>
              <a:gd name="connsiteX0" fmla="*/ 4354545 w 9120570"/>
              <a:gd name="connsiteY0" fmla="*/ 3011350 h 3887396"/>
              <a:gd name="connsiteX1" fmla="*/ 4354545 w 9120570"/>
              <a:gd name="connsiteY1" fmla="*/ 3099652 h 3887396"/>
              <a:gd name="connsiteX2" fmla="*/ 4764120 w 9120570"/>
              <a:gd name="connsiteY2" fmla="*/ 3099652 h 3887396"/>
              <a:gd name="connsiteX3" fmla="*/ 4764120 w 9120570"/>
              <a:gd name="connsiteY3" fmla="*/ 3011350 h 3887396"/>
              <a:gd name="connsiteX4" fmla="*/ 0 w 9120570"/>
              <a:gd name="connsiteY4" fmla="*/ 0 h 3887396"/>
              <a:gd name="connsiteX5" fmla="*/ 9120570 w 9120570"/>
              <a:gd name="connsiteY5" fmla="*/ 0 h 3887396"/>
              <a:gd name="connsiteX6" fmla="*/ 9120570 w 9120570"/>
              <a:gd name="connsiteY6" fmla="*/ 3887396 h 3887396"/>
              <a:gd name="connsiteX7" fmla="*/ 0 w 9120570"/>
              <a:gd name="connsiteY7" fmla="*/ 3887396 h 388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20570" h="3887396">
                <a:moveTo>
                  <a:pt x="4354545" y="3011350"/>
                </a:moveTo>
                <a:lnTo>
                  <a:pt x="4354545" y="3099652"/>
                </a:lnTo>
                <a:lnTo>
                  <a:pt x="4764120" y="3099652"/>
                </a:lnTo>
                <a:lnTo>
                  <a:pt x="4764120" y="3011350"/>
                </a:lnTo>
                <a:close/>
                <a:moveTo>
                  <a:pt x="0" y="0"/>
                </a:moveTo>
                <a:lnTo>
                  <a:pt x="9120570" y="0"/>
                </a:lnTo>
                <a:lnTo>
                  <a:pt x="9120570" y="3887396"/>
                </a:lnTo>
                <a:lnTo>
                  <a:pt x="0" y="3887396"/>
                </a:lnTo>
                <a:close/>
              </a:path>
            </a:pathLst>
          </a:custGeom>
          <a:solidFill>
            <a:schemeClr val="accent1">
              <a:lumMod val="20000"/>
              <a:lumOff val="80000"/>
            </a:schemeClr>
          </a:solidFill>
        </p:spPr>
        <p:txBody>
          <a:bodyPr wrap="square" bIns="1097280" anchor="b">
            <a:noAutofit/>
          </a:bodyPr>
          <a:lstStyle>
            <a:lvl1pPr algn="ctr">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CAFD788D-D699-2BA7-3637-AA3B48C09084}"/>
              </a:ext>
            </a:extLst>
          </p:cNvPr>
          <p:cNvSpPr>
            <a:spLocks noGrp="1"/>
          </p:cNvSpPr>
          <p:nvPr>
            <p:ph type="pic" sz="quarter" idx="13"/>
          </p:nvPr>
        </p:nvSpPr>
        <p:spPr>
          <a:xfrm>
            <a:off x="4953000" y="612648"/>
            <a:ext cx="2286000" cy="2286000"/>
          </a:xfrm>
          <a:prstGeom prst="ellipse">
            <a:avLst/>
          </a:prstGeom>
        </p:spPr>
        <p:txBody>
          <a:bodyPr anchor="ctr"/>
          <a:lstStyle>
            <a:lvl1pPr marL="0" indent="0" algn="ctr">
              <a:buNone/>
              <a:defRPr sz="1050"/>
            </a:lvl1pPr>
          </a:lstStyle>
          <a:p>
            <a:r>
              <a:rPr lang="en-US"/>
              <a:t>Click icon to add picture</a:t>
            </a:r>
            <a:endParaRPr lang="en-US" dirty="0"/>
          </a:p>
        </p:txBody>
      </p:sp>
      <p:sp>
        <p:nvSpPr>
          <p:cNvPr id="13" name="Text Placeholder 12">
            <a:extLst>
              <a:ext uri="{FF2B5EF4-FFF2-40B4-BE49-F238E27FC236}">
                <a16:creationId xmlns:a16="http://schemas.microsoft.com/office/drawing/2014/main" id="{7808A0C0-A02B-D1C7-6DE5-CA25624AD099}"/>
              </a:ext>
            </a:extLst>
          </p:cNvPr>
          <p:cNvSpPr>
            <a:spLocks noGrp="1"/>
          </p:cNvSpPr>
          <p:nvPr>
            <p:ph type="body" sz="quarter" idx="14"/>
          </p:nvPr>
        </p:nvSpPr>
        <p:spPr>
          <a:xfrm>
            <a:off x="1572768" y="5751576"/>
            <a:ext cx="9116568" cy="722376"/>
          </a:xfrm>
        </p:spPr>
        <p:txBody>
          <a:bodyPr anchor="ctr"/>
          <a:lstStyle>
            <a:lvl1pPr marL="0" indent="0" algn="ctr">
              <a:buNone/>
              <a:defRPr sz="2000" cap="all" baseline="0"/>
            </a:lvl1pPr>
          </a:lstStyle>
          <a:p>
            <a:pPr lvl="0"/>
            <a:r>
              <a:rPr lang="en-US"/>
              <a:t>Click to edit Master text styles</a:t>
            </a:r>
          </a:p>
        </p:txBody>
      </p:sp>
      <p:sp>
        <p:nvSpPr>
          <p:cNvPr id="20" name="Rectangle 19">
            <a:extLst>
              <a:ext uri="{FF2B5EF4-FFF2-40B4-BE49-F238E27FC236}">
                <a16:creationId xmlns:a16="http://schemas.microsoft.com/office/drawing/2014/main" id="{469017C4-5BB0-DF6F-781B-FB81A3A5D977}"/>
              </a:ext>
            </a:extLst>
          </p:cNvPr>
          <p:cNvSpPr/>
          <p:nvPr userDrawn="1"/>
        </p:nvSpPr>
        <p:spPr>
          <a:xfrm>
            <a:off x="5890260" y="4496652"/>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191105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p:txBody>
          <a:bodyPr/>
          <a:lstStyle/>
          <a:p>
            <a:r>
              <a:rPr lang="en-US"/>
              <a:t>Click to edit Master title style</a:t>
            </a:r>
            <a:endParaRPr lang="en-US" dirty="0"/>
          </a:p>
        </p:txBody>
      </p:sp>
      <p:sp>
        <p:nvSpPr>
          <p:cNvPr id="5" name="Slide Number Placeholder 4">
            <a:extLst>
              <a:ext uri="{FF2B5EF4-FFF2-40B4-BE49-F238E27FC236}">
                <a16:creationId xmlns:a16="http://schemas.microsoft.com/office/drawing/2014/main" id="{814BC7BE-FECC-8573-D4F0-FA004B4A04F4}"/>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8" name="Footer Placeholder 7">
            <a:extLst>
              <a:ext uri="{FF2B5EF4-FFF2-40B4-BE49-F238E27FC236}">
                <a16:creationId xmlns:a16="http://schemas.microsoft.com/office/drawing/2014/main" id="{A4DB0707-D3A6-4BF0-3225-EC3851AD7387}"/>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81AE946-135C-E4E8-BA60-64AB48B87F80}"/>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7" name="Footer Placeholder 6">
            <a:extLst>
              <a:ext uri="{FF2B5EF4-FFF2-40B4-BE49-F238E27FC236}">
                <a16:creationId xmlns:a16="http://schemas.microsoft.com/office/drawing/2014/main" id="{FFD67329-9F30-BEB7-31E2-FECA7FD59B06}"/>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129844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230684" y="987425"/>
            <a:ext cx="6124703"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129844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73183587-0236-046F-3B80-4D4EEA7A8009}"/>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60C67779-9FAD-3FE4-5C67-7E5313C03B45}"/>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129844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230684" y="993775"/>
            <a:ext cx="6124703"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129844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3AD70A4E-ED43-B5A1-F8FE-762E21A30A3E}"/>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A4125545-56D8-5212-AA45-63F7C1DBF101}"/>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4351659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userDrawn="1">
  <p:cSld name="1_Title Slide">
    <p:spTree>
      <p:nvGrpSpPr>
        <p:cNvPr id="1" name=""/>
        <p:cNvGrpSpPr/>
        <p:nvPr/>
      </p:nvGrpSpPr>
      <p:grpSpPr>
        <a:xfrm>
          <a:off x="0" y="0"/>
          <a:ext cx="0" cy="0"/>
          <a:chOff x="0" y="0"/>
          <a:chExt cx="0" cy="0"/>
        </a:xfrm>
      </p:grpSpPr>
      <p:sp>
        <p:nvSpPr>
          <p:cNvPr id="3" name="Rectangle 2" descr="View of a mountain range">
            <a:extLst>
              <a:ext uri="{FF2B5EF4-FFF2-40B4-BE49-F238E27FC236}">
                <a16:creationId xmlns:a16="http://schemas.microsoft.com/office/drawing/2014/main" id="{1DAC5403-E1D0-4032-A9FE-410B2982643C}"/>
              </a:ext>
            </a:extLst>
          </p:cNvPr>
          <p:cNvSpPr/>
          <p:nvPr userDrawn="1"/>
        </p:nvSpPr>
        <p:spPr>
          <a:xfrm>
            <a:off x="129540" y="128016"/>
            <a:ext cx="11932920" cy="6601968"/>
          </a:xfrm>
          <a:prstGeom prst="rect">
            <a:avLst/>
          </a:prstGeom>
          <a:blipFill>
            <a:blip r:embed="rId2" cstate="print">
              <a:extLst>
                <a:ext uri="{28A0092B-C50C-407E-A947-70E740481C1C}">
                  <a14:useLocalDpi xmlns:a14="http://schemas.microsoft.com/office/drawing/2010/main"/>
                </a:ext>
              </a:extLst>
            </a:blip>
            <a:srcRect/>
            <a:stretch>
              <a:fillRect/>
            </a:stretch>
          </a:blipFill>
          <a:ln w="12700" cap="flat">
            <a:noFill/>
            <a:prstDash val="solid"/>
            <a:miter/>
          </a:ln>
        </p:spPr>
        <p:txBody>
          <a:bodyPr rtlCol="0" anchor="ctr"/>
          <a:lstStyle/>
          <a:p>
            <a:pPr algn="l"/>
            <a:endParaRPr lang="en-US" noProof="0" dirty="0"/>
          </a:p>
        </p:txBody>
      </p:sp>
      <p:sp>
        <p:nvSpPr>
          <p:cNvPr id="12" name="Rectangle 11">
            <a:extLst>
              <a:ext uri="{FF2B5EF4-FFF2-40B4-BE49-F238E27FC236}">
                <a16:creationId xmlns:a16="http://schemas.microsoft.com/office/drawing/2014/main" id="{D846C517-01CF-4924-81A5-DAD4CE0BFA6C}"/>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alpha val="70000"/>
                </a:schemeClr>
              </a:gs>
              <a:gs pos="100000">
                <a:schemeClr val="accent3">
                  <a:alpha val="70000"/>
                </a:schemeClr>
              </a:gs>
            </a:gsLst>
            <a:lin ang="0" scaled="1"/>
            <a:tileRect/>
          </a:gradFill>
          <a:ln w="12700" cap="flat">
            <a:noFill/>
            <a:prstDash val="solid"/>
            <a:miter/>
          </a:ln>
        </p:spPr>
        <p:txBody>
          <a:bodyPr rtlCol="0" anchor="ctr"/>
          <a:lstStyle/>
          <a:p>
            <a:pPr algn="l"/>
            <a:endParaRPr lang="en-US" noProof="0" dirty="0"/>
          </a:p>
        </p:txBody>
      </p:sp>
      <p:sp>
        <p:nvSpPr>
          <p:cNvPr id="2" name="Title 1">
            <a:extLst>
              <a:ext uri="{FF2B5EF4-FFF2-40B4-BE49-F238E27FC236}">
                <a16:creationId xmlns:a16="http://schemas.microsoft.com/office/drawing/2014/main" id="{199AD403-A15F-4A2F-B050-AB874136E732}"/>
              </a:ext>
            </a:extLst>
          </p:cNvPr>
          <p:cNvSpPr>
            <a:spLocks noGrp="1"/>
          </p:cNvSpPr>
          <p:nvPr>
            <p:ph type="title" hasCustomPrompt="1"/>
          </p:nvPr>
        </p:nvSpPr>
        <p:spPr>
          <a:xfrm>
            <a:off x="1037021" y="2107415"/>
            <a:ext cx="10117959" cy="2281355"/>
          </a:xfrm>
        </p:spPr>
        <p:txBody>
          <a:bodyPr>
            <a:noAutofit/>
          </a:bodyPr>
          <a:lstStyle>
            <a:lvl1pPr algn="ctr">
              <a:defRPr sz="8000" b="0">
                <a:solidFill>
                  <a:schemeClr val="bg1"/>
                </a:solidFill>
              </a:defRPr>
            </a:lvl1pPr>
          </a:lstStyle>
          <a:p>
            <a:r>
              <a:rPr lang="en-US" noProof="0"/>
              <a:t>PRESENTATION</a:t>
            </a:r>
            <a:br>
              <a:rPr lang="en-US" noProof="0"/>
            </a:br>
            <a:r>
              <a:rPr lang="en-US" noProof="0"/>
              <a:t>TITLE</a:t>
            </a:r>
          </a:p>
        </p:txBody>
      </p:sp>
      <p:sp>
        <p:nvSpPr>
          <p:cNvPr id="5" name="Rectangle 4">
            <a:extLst>
              <a:ext uri="{FF2B5EF4-FFF2-40B4-BE49-F238E27FC236}">
                <a16:creationId xmlns:a16="http://schemas.microsoft.com/office/drawing/2014/main" id="{6691BBC0-FAFE-4A57-9925-6182B74C4CB1}"/>
              </a:ext>
              <a:ext uri="{C183D7F6-B498-43B3-948B-1728B52AA6E4}">
                <adec:decorative xmlns:adec="http://schemas.microsoft.com/office/drawing/2017/decorative" val="1"/>
              </a:ext>
            </a:extLst>
          </p:cNvPr>
          <p:cNvSpPr/>
          <p:nvPr userDrawn="1"/>
        </p:nvSpPr>
        <p:spPr>
          <a:xfrm>
            <a:off x="4879848" y="4453465"/>
            <a:ext cx="2432304" cy="64008"/>
          </a:xfrm>
          <a:prstGeom prst="rect">
            <a:avLst/>
          </a:prstGeom>
          <a:solidFill>
            <a:schemeClr val="bg2"/>
          </a:solidFill>
          <a:ln w="12700" cap="flat">
            <a:noFill/>
            <a:prstDash val="solid"/>
            <a:miter/>
          </a:ln>
        </p:spPr>
        <p:txBody>
          <a:bodyPr rtlCol="0" anchor="ctr"/>
          <a:lstStyle/>
          <a:p>
            <a:pPr algn="l"/>
            <a:endParaRPr lang="en-US" noProof="0" dirty="0"/>
          </a:p>
        </p:txBody>
      </p:sp>
      <p:sp>
        <p:nvSpPr>
          <p:cNvPr id="9" name="Subtitle 2">
            <a:extLst>
              <a:ext uri="{FF2B5EF4-FFF2-40B4-BE49-F238E27FC236}">
                <a16:creationId xmlns:a16="http://schemas.microsoft.com/office/drawing/2014/main" id="{08214E67-DE9D-42F7-B713-798383BBD13A}"/>
              </a:ext>
            </a:extLst>
          </p:cNvPr>
          <p:cNvSpPr>
            <a:spLocks noGrp="1"/>
          </p:cNvSpPr>
          <p:nvPr>
            <p:ph type="subTitle" idx="1"/>
          </p:nvPr>
        </p:nvSpPr>
        <p:spPr>
          <a:xfrm>
            <a:off x="1037021" y="4720036"/>
            <a:ext cx="10117959" cy="1101898"/>
          </a:xfrm>
        </p:spPr>
        <p:txBody>
          <a:bodyPr vert="horz" lIns="91440" tIns="45720" rIns="91440" bIns="45720" rtlCol="0">
            <a:noAutofit/>
          </a:bodyPr>
          <a:lstStyle>
            <a:lvl1pPr marL="0" indent="0" algn="ctr">
              <a:buNone/>
              <a:defRPr lang="en-US" sz="3500" b="0" i="0" dirty="0">
                <a:solidFill>
                  <a:schemeClr val="bg2"/>
                </a:solidFill>
              </a:defRPr>
            </a:lvl1pPr>
          </a:lstStyle>
          <a:p>
            <a:pPr marL="228600" lvl="0" indent="-228600" algn="ctr"/>
            <a:r>
              <a:rPr lang="en-US" noProof="0"/>
              <a:t>Click to edit Master subtitle style</a:t>
            </a:r>
          </a:p>
        </p:txBody>
      </p:sp>
    </p:spTree>
    <p:extLst>
      <p:ext uri="{BB962C8B-B14F-4D97-AF65-F5344CB8AC3E}">
        <p14:creationId xmlns:p14="http://schemas.microsoft.com/office/powerpoint/2010/main" val="266342403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cSld name="2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E853F94-C6B2-4FDB-998F-D7595A0FB042}" type="datetimeFigureOut">
              <a:rPr lang="en-AU" smtClean="0"/>
              <a:t>7/11/2024</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390F5E1D-383F-46E8-8362-61EE41E45790}" type="slidenum">
              <a:rPr lang="en-AU" smtClean="0"/>
              <a:t>‹#›</a:t>
            </a:fld>
            <a:endParaRPr lang="en-AU"/>
          </a:p>
        </p:txBody>
      </p:sp>
    </p:spTree>
    <p:extLst>
      <p:ext uri="{BB962C8B-B14F-4D97-AF65-F5344CB8AC3E}">
        <p14:creationId xmlns:p14="http://schemas.microsoft.com/office/powerpoint/2010/main" val="33770440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1295400" y="609600"/>
            <a:ext cx="9821955" cy="1256118"/>
          </a:xfrm>
          <a:prstGeom prst="rect">
            <a:avLst/>
          </a:prstGeom>
        </p:spPr>
        <p:txBody>
          <a:bodyPr vert="horz" lIns="0" tIns="0" rIns="0" bIns="0" rtlCol="0" anchor="t" anchorCtr="0">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1295400" y="1855945"/>
            <a:ext cx="9821955" cy="4351338"/>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Slide Number Placeholder 20">
            <a:extLst>
              <a:ext uri="{FF2B5EF4-FFF2-40B4-BE49-F238E27FC236}">
                <a16:creationId xmlns:a16="http://schemas.microsoft.com/office/drawing/2014/main" id="{78A08F60-CEF1-832D-D403-282EA76CBEF2}"/>
              </a:ext>
            </a:extLst>
          </p:cNvPr>
          <p:cNvSpPr>
            <a:spLocks noGrp="1"/>
          </p:cNvSpPr>
          <p:nvPr>
            <p:ph type="sldNum" sz="quarter" idx="4"/>
          </p:nvPr>
        </p:nvSpPr>
        <p:spPr>
          <a:xfrm>
            <a:off x="420624" y="6019801"/>
            <a:ext cx="457200" cy="184150"/>
          </a:xfrm>
          <a:prstGeom prst="rect">
            <a:avLst/>
          </a:prstGeom>
        </p:spPr>
        <p:txBody>
          <a:bodyPr vert="horz" lIns="0" tIns="0" rIns="0" bIns="0" rtlCol="0" anchor="ctr"/>
          <a:lstStyle>
            <a:lvl1pPr algn="ctr">
              <a:defRPr sz="1200" cap="all" spc="200" baseline="0">
                <a:solidFill>
                  <a:schemeClr val="accent1"/>
                </a:solidFill>
                <a:latin typeface="Posterama" panose="020B0504020200020000" pitchFamily="34" charset="0"/>
              </a:defRPr>
            </a:lvl1pPr>
          </a:lstStyle>
          <a:p>
            <a:fld id="{75DF2D63-3FF5-D547-96B9-BE9CCD1ABA58}" type="slidenum">
              <a:rPr lang="en-US" smtClean="0"/>
              <a:pPr/>
              <a:t>‹#›</a:t>
            </a:fld>
            <a:endParaRPr lang="en-US" dirty="0"/>
          </a:p>
        </p:txBody>
      </p:sp>
      <p:sp>
        <p:nvSpPr>
          <p:cNvPr id="25" name="Footer Placeholder 24">
            <a:extLst>
              <a:ext uri="{FF2B5EF4-FFF2-40B4-BE49-F238E27FC236}">
                <a16:creationId xmlns:a16="http://schemas.microsoft.com/office/drawing/2014/main" id="{010F9766-B67A-A34E-2927-9A2D6360F77A}"/>
              </a:ext>
            </a:extLst>
          </p:cNvPr>
          <p:cNvSpPr>
            <a:spLocks noGrp="1"/>
          </p:cNvSpPr>
          <p:nvPr>
            <p:ph type="ftr" sz="quarter" idx="3"/>
          </p:nvPr>
        </p:nvSpPr>
        <p:spPr>
          <a:xfrm rot="16200000">
            <a:off x="-242952" y="1451496"/>
            <a:ext cx="1784352" cy="189457"/>
          </a:xfrm>
          <a:prstGeom prst="rect">
            <a:avLst/>
          </a:prstGeom>
        </p:spPr>
        <p:txBody>
          <a:bodyPr vert="horz" lIns="0" tIns="0" rIns="0" bIns="0" rtlCol="0" anchor="ctr"/>
          <a:lstStyle>
            <a:lvl1pPr algn="l">
              <a:defRPr sz="1200" cap="all" spc="100" baseline="0">
                <a:solidFill>
                  <a:schemeClr val="accent1"/>
                </a:solidFill>
                <a:latin typeface="Posterama" panose="020B0504020200020000" pitchFamily="34" charset="0"/>
              </a:defRPr>
            </a:lvl1pPr>
          </a:lstStyle>
          <a:p>
            <a:r>
              <a:rPr lang="en-US" dirty="0"/>
              <a:t>presentation title</a:t>
            </a:r>
          </a:p>
        </p:txBody>
      </p:sp>
      <p:cxnSp>
        <p:nvCxnSpPr>
          <p:cNvPr id="4" name="Straight Connector 3">
            <a:extLst>
              <a:ext uri="{FF2B5EF4-FFF2-40B4-BE49-F238E27FC236}">
                <a16:creationId xmlns:a16="http://schemas.microsoft.com/office/drawing/2014/main" id="{C0A131BE-DFE5-28BE-2AF8-50ADF9AFDB94}"/>
              </a:ext>
            </a:extLst>
          </p:cNvPr>
          <p:cNvCxnSpPr>
            <a:cxnSpLocks/>
          </p:cNvCxnSpPr>
          <p:nvPr userDrawn="1"/>
        </p:nvCxnSpPr>
        <p:spPr>
          <a:xfrm>
            <a:off x="649224" y="2667000"/>
            <a:ext cx="0" cy="312420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53" r:id="rId12"/>
    <p:sldLayoutId id="2147483671" r:id="rId13"/>
    <p:sldLayoutId id="2147483672" r:id="rId14"/>
    <p:sldLayoutId id="2147483673" r:id="rId15"/>
    <p:sldLayoutId id="2147483654" r:id="rId16"/>
    <p:sldLayoutId id="2147483655" r:id="rId17"/>
    <p:sldLayoutId id="2147483656" r:id="rId18"/>
    <p:sldLayoutId id="2147483657" r:id="rId19"/>
    <p:sldLayoutId id="2147483674" r:id="rId20"/>
    <p:sldLayoutId id="2147483690" r:id="rId21"/>
  </p:sldLayoutIdLst>
  <p:hf hdr="0" dt="0"/>
  <p:txStyles>
    <p:titleStyle>
      <a:lvl1pPr algn="l" defTabSz="914400" rtl="0" eaLnBrk="1" latinLnBrk="0" hangingPunct="1">
        <a:lnSpc>
          <a:spcPct val="90000"/>
        </a:lnSpc>
        <a:spcBef>
          <a:spcPct val="0"/>
        </a:spcBef>
        <a:buNone/>
        <a:defRPr sz="4800" kern="1200" cap="all" spc="300" baseline="0">
          <a:solidFill>
            <a:schemeClr val="tx1"/>
          </a:solidFill>
          <a:latin typeface="+mj-lt"/>
          <a:ea typeface="+mj-ea"/>
          <a:cs typeface="Posterama" panose="020B0504020200020000"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b="0" i="0" kern="1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b="0" i="0" kern="1200" baseline="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b="0" i="0" kern="1200" baseline="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b="0" i="0" kern="1200" baseline="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3960">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5.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hyperlink" Target="https://earth.nullschool.net/#current/ocean/surface/currents/overlay=sea_surface_temp/orthographic=-31.64,23.24,345" TargetMode="External"/><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1.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1.xml"/><Relationship Id="rId5" Type="http://schemas.openxmlformats.org/officeDocument/2006/relationships/hyperlink" Target="https://www.ipcc.ch/site/assets/uploads/sites/3/2019/11/08_SROCC_Ch04_FINAL.pdf" TargetMode="Externa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1.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1.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5.xml"/><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5.xml"/><Relationship Id="rId4" Type="http://schemas.openxmlformats.org/officeDocument/2006/relationships/hyperlink" Target="https://besjournals.onlinelibrary.wiley.com/doi/10.1111/1365-2664.13390"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5.xml"/><Relationship Id="rId5" Type="http://schemas.openxmlformats.org/officeDocument/2006/relationships/image" Target="../media/image21.jpeg"/><Relationship Id="rId4" Type="http://schemas.openxmlformats.org/officeDocument/2006/relationships/hyperlink" Target="https://besjournals.onlinelibrary.wiley.com/doi/10.1111/1365-2664.13390"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hyperlink" Target="https://www.ecoshape.org/en/concepts/restoring-seagrass-meadows/get-started/" TargetMode="External"/><Relationship Id="rId2" Type="http://schemas.openxmlformats.org/officeDocument/2006/relationships/image" Target="../media/image25.pn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hyperlink" Target="https://link.springer.com/article/10.1007/s10236-023-01577-5" TargetMode="External"/><Relationship Id="rId2" Type="http://schemas.openxmlformats.org/officeDocument/2006/relationships/image" Target="../media/image26.pn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www.youtube.com/watch?v=4SY7X9zdZ-U" TargetMode="External"/><Relationship Id="rId1" Type="http://schemas.openxmlformats.org/officeDocument/2006/relationships/slideLayout" Target="../slideLayouts/slideLayout5.xml"/><Relationship Id="rId4" Type="http://schemas.openxmlformats.org/officeDocument/2006/relationships/image" Target="../media/image28.png"/></Relationships>
</file>

<file path=ppt/slides/_rels/slide2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hyperlink" Target="https://eur01.safelinks.protection.outlook.com/?url=https%3A%2F%2Ftwitter.com%2FTom__Jenkins%2Fstatus%2F1353977663350824960%3Fs%3D09&amp;data=04%7C01%7C%7C7f16ab30e5c74030bd6c08d8c2b92f65%7C4e0f11f9046e45059cb8db2152311e21%7C0%7C0%7C637473447904083375%7CUnknown%7CTWFpbGZsb3d8eyJWIjoiMC4wLjAwMDAiLCJQIjoiV2luMzIiLCJBTiI6Ik1haWwiLCJXVCI6Mn0%3D%7C1000&amp;sdata=FAeBvVqZPEDbaNelAI0eN8LD%2BCMZCLshJHDGVV38Rs4%3D&amp;reserved=0" TargetMode="External"/><Relationship Id="rId1" Type="http://schemas.openxmlformats.org/officeDocument/2006/relationships/slideLayout" Target="../slideLayouts/slideLayout5.xml"/><Relationship Id="rId5" Type="http://schemas.openxmlformats.org/officeDocument/2006/relationships/hyperlink" Target="https://ejfoundation.org/resources/downloads/Farming-Sea-Costing-Earth-ok.pdf" TargetMode="External"/><Relationship Id="rId4" Type="http://schemas.openxmlformats.org/officeDocument/2006/relationships/image" Target="../media/image32.jpeg"/></Relationships>
</file>

<file path=ppt/slides/_rels/slide2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hyperlink" Target="https://www.theguardian.com/us-news/2024/mar/13/sand-dune-tide-beach-house-massachusetts" TargetMode="External"/><Relationship Id="rId1" Type="http://schemas.openxmlformats.org/officeDocument/2006/relationships/slideLayout" Target="../slideLayouts/slideLayout5.xml"/><Relationship Id="rId4" Type="http://schemas.openxmlformats.org/officeDocument/2006/relationships/image" Target="../media/image34.jpeg"/></Relationships>
</file>

<file path=ppt/slides/_rels/slide2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hyperlink" Target="https://www.mdpi.com/2077-1312/10/2/145" TargetMode="External"/><Relationship Id="rId1" Type="http://schemas.openxmlformats.org/officeDocument/2006/relationships/slideLayout" Target="../slideLayouts/slideLayout5.xml"/><Relationship Id="rId4" Type="http://schemas.openxmlformats.org/officeDocument/2006/relationships/image" Target="../media/image37.png"/></Relationships>
</file>

<file path=ppt/slides/_rels/slide2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hyperlink" Target="https://experience.arcgis.com/experience/1f63ece9260c4f839976c7ae8860012b/page/Page/#data_s=id%3AdataSource_3-1875240f541-layer-3%3A29" TargetMode="Externa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hyperlink" Target="https://www.mottmac.com/article/70709/living-shoreline-demonstration" TargetMode="Externa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hyperlink" Target="https://www.tandfonline.com/doi/pdf/10.1080/08920753.2022.2022971" TargetMode="Externa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What is coastal engineering? - geographyalltheway.com">
            <a:extLst>
              <a:ext uri="{FF2B5EF4-FFF2-40B4-BE49-F238E27FC236}">
                <a16:creationId xmlns:a16="http://schemas.microsoft.com/office/drawing/2014/main" id="{1FE2693D-E0BF-681E-36D8-A0546D999C40}"/>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0" y="0"/>
            <a:ext cx="12192000" cy="6820126"/>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305E10E9-9AB7-0642-D4C4-DDFDAB7B5B2C}"/>
              </a:ext>
            </a:extLst>
          </p:cNvPr>
          <p:cNvSpPr>
            <a:spLocks noGrp="1"/>
          </p:cNvSpPr>
          <p:nvPr>
            <p:ph type="title"/>
          </p:nvPr>
        </p:nvSpPr>
        <p:spPr>
          <a:xfrm>
            <a:off x="1535715" y="1485302"/>
            <a:ext cx="9120570" cy="3887396"/>
          </a:xfrm>
        </p:spPr>
        <p:txBody>
          <a:bodyPr wrap="square" anchor="b">
            <a:normAutofit/>
          </a:bodyPr>
          <a:lstStyle/>
          <a:p>
            <a:r>
              <a:rPr lang="en-US" sz="4400" dirty="0"/>
              <a:t>Coastal </a:t>
            </a:r>
            <a:r>
              <a:rPr lang="en-US" sz="4400" dirty="0" err="1"/>
              <a:t>defence</a:t>
            </a:r>
            <a:r>
              <a:rPr lang="en-US" sz="4400" dirty="0"/>
              <a:t>: hard and soft engineering</a:t>
            </a:r>
          </a:p>
        </p:txBody>
      </p:sp>
      <p:pic>
        <p:nvPicPr>
          <p:cNvPr id="5" name="Picture Placeholder 4" descr="Seagulls flying over wave illustration">
            <a:extLst>
              <a:ext uri="{FF2B5EF4-FFF2-40B4-BE49-F238E27FC236}">
                <a16:creationId xmlns:a16="http://schemas.microsoft.com/office/drawing/2014/main" id="{F8B829FC-0ACD-46C3-5D7E-74FB2C721D7D}"/>
              </a:ext>
            </a:extLst>
          </p:cNvPr>
          <p:cNvPicPr>
            <a:picLocks noGrp="1" noChangeAspect="1"/>
          </p:cNvPicPr>
          <p:nvPr>
            <p:ph type="pic" sz="quarter" idx="13"/>
          </p:nvPr>
        </p:nvPicPr>
        <p:blipFill>
          <a:blip r:embed="rId3" cstate="print">
            <a:extLst>
              <a:ext uri="{28A0092B-C50C-407E-A947-70E740481C1C}">
                <a14:useLocalDpi xmlns:a14="http://schemas.microsoft.com/office/drawing/2010/main"/>
              </a:ext>
            </a:extLst>
          </a:blip>
          <a:srcRect/>
          <a:stretch/>
        </p:blipFill>
        <p:spPr>
          <a:xfrm>
            <a:off x="4953000" y="612648"/>
            <a:ext cx="2286000" cy="2286000"/>
          </a:xfrm>
          <a:noFill/>
        </p:spPr>
      </p:pic>
      <p:sp>
        <p:nvSpPr>
          <p:cNvPr id="2" name="Subtitle 1">
            <a:extLst>
              <a:ext uri="{FF2B5EF4-FFF2-40B4-BE49-F238E27FC236}">
                <a16:creationId xmlns:a16="http://schemas.microsoft.com/office/drawing/2014/main" id="{A1307D8B-2864-21B6-1CE1-B605F29281C5}"/>
              </a:ext>
            </a:extLst>
          </p:cNvPr>
          <p:cNvSpPr>
            <a:spLocks noGrp="1"/>
          </p:cNvSpPr>
          <p:nvPr>
            <p:ph type="body" sz="quarter" idx="14"/>
          </p:nvPr>
        </p:nvSpPr>
        <p:spPr>
          <a:xfrm>
            <a:off x="1477526" y="4634619"/>
            <a:ext cx="9116568" cy="722376"/>
          </a:xfrm>
        </p:spPr>
        <p:txBody>
          <a:bodyPr anchor="ctr">
            <a:normAutofit/>
          </a:bodyPr>
          <a:lstStyle/>
          <a:p>
            <a:r>
              <a:rPr lang="en-US" sz="2800" dirty="0"/>
              <a:t>Alissa Flatley</a:t>
            </a:r>
          </a:p>
        </p:txBody>
      </p:sp>
      <p:sp>
        <p:nvSpPr>
          <p:cNvPr id="6" name="Subtitle 1">
            <a:extLst>
              <a:ext uri="{FF2B5EF4-FFF2-40B4-BE49-F238E27FC236}">
                <a16:creationId xmlns:a16="http://schemas.microsoft.com/office/drawing/2014/main" id="{DAACB67F-C332-D6AD-E18F-3521782CD856}"/>
              </a:ext>
            </a:extLst>
          </p:cNvPr>
          <p:cNvSpPr txBox="1">
            <a:spLocks/>
          </p:cNvSpPr>
          <p:nvPr/>
        </p:nvSpPr>
        <p:spPr>
          <a:xfrm>
            <a:off x="-2131079" y="1485302"/>
            <a:ext cx="9116568" cy="722376"/>
          </a:xfrm>
          <a:prstGeom prst="rect">
            <a:avLst/>
          </a:prstGeom>
        </p:spPr>
        <p:txBody>
          <a:bodyPr vert="horz" lIns="0" tIns="0" rIns="0" bIns="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2000" b="0" i="0" kern="1200" cap="all"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b="0" i="0" kern="1200" baseline="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b="0" i="0" kern="1200" baseline="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b="0" i="0" kern="1200" baseline="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800" dirty="0"/>
              <a:t>ACNA5001</a:t>
            </a:r>
          </a:p>
        </p:txBody>
      </p:sp>
      <p:pic>
        <p:nvPicPr>
          <p:cNvPr id="8" name="Picture 7" descr="A black background with white text&#10;&#10;Description automatically generated">
            <a:extLst>
              <a:ext uri="{FF2B5EF4-FFF2-40B4-BE49-F238E27FC236}">
                <a16:creationId xmlns:a16="http://schemas.microsoft.com/office/drawing/2014/main" id="{ADD7B6E7-0AF9-BA3D-DB89-BE450BD783BB}"/>
              </a:ext>
            </a:extLst>
          </p:cNvPr>
          <p:cNvPicPr>
            <a:picLocks noChangeAspect="1"/>
          </p:cNvPicPr>
          <p:nvPr/>
        </p:nvPicPr>
        <p:blipFill>
          <a:blip r:embed="rId4"/>
          <a:stretch>
            <a:fillRect/>
          </a:stretch>
        </p:blipFill>
        <p:spPr>
          <a:xfrm>
            <a:off x="179356" y="37874"/>
            <a:ext cx="2596340" cy="1200807"/>
          </a:xfrm>
          <a:prstGeom prst="rect">
            <a:avLst/>
          </a:prstGeom>
        </p:spPr>
      </p:pic>
    </p:spTree>
    <p:extLst>
      <p:ext uri="{BB962C8B-B14F-4D97-AF65-F5344CB8AC3E}">
        <p14:creationId xmlns:p14="http://schemas.microsoft.com/office/powerpoint/2010/main" val="8552154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038CD2-9585-7E51-5359-D52935A77DF0}"/>
              </a:ext>
            </a:extLst>
          </p:cNvPr>
          <p:cNvSpPr>
            <a:spLocks noGrp="1"/>
          </p:cNvSpPr>
          <p:nvPr>
            <p:ph idx="1"/>
          </p:nvPr>
        </p:nvSpPr>
        <p:spPr>
          <a:xfrm>
            <a:off x="5449824" y="2182273"/>
            <a:ext cx="5760720" cy="3319272"/>
          </a:xfrm>
        </p:spPr>
        <p:txBody>
          <a:bodyPr>
            <a:normAutofit/>
          </a:bodyPr>
          <a:lstStyle/>
          <a:p>
            <a:r>
              <a:rPr lang="en-GB" sz="2400" dirty="0"/>
              <a:t>We will look at hard and soft engineering approaches for coastal protection, economic development and ecosystem management.</a:t>
            </a:r>
            <a:endParaRPr lang="en-US" dirty="0"/>
          </a:p>
        </p:txBody>
      </p:sp>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a:xfrm>
            <a:off x="420624" y="6019801"/>
            <a:ext cx="457200" cy="184150"/>
          </a:xfrm>
        </p:spPr>
        <p:txBody>
          <a:bodyPr anchor="ctr">
            <a:normAutofit/>
          </a:bodyPr>
          <a:lstStyle/>
          <a:p>
            <a:pPr>
              <a:spcAft>
                <a:spcPts val="600"/>
              </a:spcAft>
            </a:pPr>
            <a:fld id="{75DF2D63-3FF5-D547-96B9-BE9CCD1ABA58}" type="slidenum">
              <a:rPr lang="en-US" smtClean="0"/>
              <a:pPr>
                <a:spcAft>
                  <a:spcPts val="600"/>
                </a:spcAft>
              </a:pPr>
              <a:t>2</a:t>
            </a:fld>
            <a:endParaRPr lang="en-US"/>
          </a:p>
        </p:txBody>
      </p:sp>
      <p:sp>
        <p:nvSpPr>
          <p:cNvPr id="6" name="Footer Placeholder 4">
            <a:extLst>
              <a:ext uri="{FF2B5EF4-FFF2-40B4-BE49-F238E27FC236}">
                <a16:creationId xmlns:a16="http://schemas.microsoft.com/office/drawing/2014/main" id="{809DCE54-E2D0-99C0-FD3F-FECAEAA84F63}"/>
              </a:ext>
            </a:extLst>
          </p:cNvPr>
          <p:cNvSpPr>
            <a:spLocks noGrp="1"/>
          </p:cNvSpPr>
          <p:nvPr>
            <p:ph type="ftr" sz="quarter" idx="12"/>
          </p:nvPr>
        </p:nvSpPr>
        <p:spPr>
          <a:xfrm rot="16200000">
            <a:off x="-242952" y="1451496"/>
            <a:ext cx="1784352" cy="189457"/>
          </a:xfrm>
        </p:spPr>
        <p:txBody>
          <a:bodyPr anchor="ctr">
            <a:normAutofit/>
          </a:bodyPr>
          <a:lstStyle/>
          <a:p>
            <a:pPr>
              <a:lnSpc>
                <a:spcPct val="90000"/>
              </a:lnSpc>
              <a:spcAft>
                <a:spcPts val="600"/>
              </a:spcAft>
            </a:pPr>
            <a:r>
              <a:rPr lang="en-US" sz="1000"/>
              <a:t>Coastal ecosystems</a:t>
            </a:r>
          </a:p>
        </p:txBody>
      </p:sp>
      <p:pic>
        <p:nvPicPr>
          <p:cNvPr id="11" name="Picture Placeholder 10" descr="A screen shot of a globe&#10;&#10;Description automatically generated">
            <a:extLst>
              <a:ext uri="{FF2B5EF4-FFF2-40B4-BE49-F238E27FC236}">
                <a16:creationId xmlns:a16="http://schemas.microsoft.com/office/drawing/2014/main" id="{E43EEF8E-AE54-A261-7B48-6D4AC54812D8}"/>
              </a:ext>
            </a:extLst>
          </p:cNvPr>
          <p:cNvPicPr>
            <a:picLocks noGrp="1" noChangeAspect="1"/>
          </p:cNvPicPr>
          <p:nvPr>
            <p:ph type="pic" sz="quarter" idx="13"/>
          </p:nvPr>
        </p:nvPicPr>
        <p:blipFill>
          <a:blip r:embed="rId2" cstate="print">
            <a:extLst>
              <a:ext uri="{28A0092B-C50C-407E-A947-70E740481C1C}">
                <a14:useLocalDpi xmlns:a14="http://schemas.microsoft.com/office/drawing/2010/main"/>
              </a:ext>
            </a:extLst>
          </a:blip>
          <a:srcRect/>
          <a:stretch>
            <a:fillRect/>
          </a:stretch>
        </p:blipFill>
        <p:spPr/>
      </p:pic>
      <p:sp>
        <p:nvSpPr>
          <p:cNvPr id="13" name="TextBox 12">
            <a:extLst>
              <a:ext uri="{FF2B5EF4-FFF2-40B4-BE49-F238E27FC236}">
                <a16:creationId xmlns:a16="http://schemas.microsoft.com/office/drawing/2014/main" id="{97CB6B8E-E05E-30EB-26CD-4CD7CB7A1D3C}"/>
              </a:ext>
            </a:extLst>
          </p:cNvPr>
          <p:cNvSpPr txBox="1"/>
          <p:nvPr/>
        </p:nvSpPr>
        <p:spPr>
          <a:xfrm>
            <a:off x="528942" y="5788710"/>
            <a:ext cx="6097656" cy="646331"/>
          </a:xfrm>
          <a:prstGeom prst="rect">
            <a:avLst/>
          </a:prstGeom>
          <a:noFill/>
        </p:spPr>
        <p:txBody>
          <a:bodyPr wrap="square">
            <a:spAutoFit/>
          </a:bodyPr>
          <a:lstStyle/>
          <a:p>
            <a:pPr>
              <a:spcAft>
                <a:spcPts val="600"/>
              </a:spcAft>
            </a:pPr>
            <a:r>
              <a:rPr lang="en-GB" sz="1800" dirty="0">
                <a:latin typeface="Arial" panose="020B0604020202020204" pitchFamily="34" charset="0"/>
                <a:cs typeface="Arial" panose="020B0604020202020204" pitchFamily="34" charset="0"/>
                <a:hlinkClick r:id="rId3"/>
              </a:rPr>
              <a:t>earth :: a global map of wind, weather, and ocean conditions (nullschool.net)</a:t>
            </a:r>
            <a:endParaRPr lang="en-US" sz="1800" dirty="0">
              <a:solidFill>
                <a:srgbClr val="002060"/>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6880F19A-CE80-94F6-EE17-15C12A7B85CE}"/>
              </a:ext>
            </a:extLst>
          </p:cNvPr>
          <p:cNvSpPr/>
          <p:nvPr/>
        </p:nvSpPr>
        <p:spPr>
          <a:xfrm>
            <a:off x="5449824" y="1219076"/>
            <a:ext cx="905392"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AIM</a:t>
            </a:r>
          </a:p>
        </p:txBody>
      </p:sp>
    </p:spTree>
    <p:extLst>
      <p:ext uri="{BB962C8B-B14F-4D97-AF65-F5344CB8AC3E}">
        <p14:creationId xmlns:p14="http://schemas.microsoft.com/office/powerpoint/2010/main" val="29108664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038CD2-9585-7E51-5359-D52935A77DF0}"/>
              </a:ext>
            </a:extLst>
          </p:cNvPr>
          <p:cNvSpPr>
            <a:spLocks noGrp="1"/>
          </p:cNvSpPr>
          <p:nvPr>
            <p:ph idx="1"/>
          </p:nvPr>
        </p:nvSpPr>
        <p:spPr>
          <a:xfrm>
            <a:off x="5449824" y="2182273"/>
            <a:ext cx="5760720" cy="3319272"/>
          </a:xfrm>
        </p:spPr>
        <p:txBody>
          <a:bodyPr>
            <a:normAutofit/>
          </a:bodyPr>
          <a:lstStyle/>
          <a:p>
            <a:pPr marL="457200" indent="-457200">
              <a:buAutoNum type="arabicParenR"/>
            </a:pPr>
            <a:r>
              <a:rPr lang="en-US" sz="2400" dirty="0"/>
              <a:t>Quantifying pressure to coastal areas</a:t>
            </a:r>
          </a:p>
          <a:p>
            <a:r>
              <a:rPr lang="en-US" sz="2400" dirty="0"/>
              <a:t>2) Hard Engineering (Hannah Williams)</a:t>
            </a:r>
          </a:p>
          <a:p>
            <a:r>
              <a:rPr lang="en-US" sz="2400" dirty="0"/>
              <a:t>3) Soft Engineering</a:t>
            </a:r>
          </a:p>
          <a:p>
            <a:r>
              <a:rPr lang="en-US" sz="2400" dirty="0"/>
              <a:t>4) Blended Approaches (Activity)</a:t>
            </a:r>
          </a:p>
          <a:p>
            <a:endParaRPr lang="en-US" dirty="0"/>
          </a:p>
        </p:txBody>
      </p:sp>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a:xfrm>
            <a:off x="420624" y="6019801"/>
            <a:ext cx="457200" cy="184150"/>
          </a:xfrm>
        </p:spPr>
        <p:txBody>
          <a:bodyPr anchor="ctr">
            <a:normAutofit/>
          </a:bodyPr>
          <a:lstStyle/>
          <a:p>
            <a:pPr>
              <a:spcAft>
                <a:spcPts val="600"/>
              </a:spcAft>
            </a:pPr>
            <a:fld id="{75DF2D63-3FF5-D547-96B9-BE9CCD1ABA58}" type="slidenum">
              <a:rPr lang="en-US" smtClean="0"/>
              <a:pPr>
                <a:spcAft>
                  <a:spcPts val="600"/>
                </a:spcAft>
              </a:pPr>
              <a:t>3</a:t>
            </a:fld>
            <a:endParaRPr lang="en-US"/>
          </a:p>
        </p:txBody>
      </p:sp>
      <p:sp>
        <p:nvSpPr>
          <p:cNvPr id="6" name="Footer Placeholder 4">
            <a:extLst>
              <a:ext uri="{FF2B5EF4-FFF2-40B4-BE49-F238E27FC236}">
                <a16:creationId xmlns:a16="http://schemas.microsoft.com/office/drawing/2014/main" id="{809DCE54-E2D0-99C0-FD3F-FECAEAA84F63}"/>
              </a:ext>
            </a:extLst>
          </p:cNvPr>
          <p:cNvSpPr>
            <a:spLocks noGrp="1"/>
          </p:cNvSpPr>
          <p:nvPr>
            <p:ph type="ftr" sz="quarter" idx="12"/>
          </p:nvPr>
        </p:nvSpPr>
        <p:spPr>
          <a:xfrm rot="16200000">
            <a:off x="-242952" y="1451496"/>
            <a:ext cx="1784352" cy="189457"/>
          </a:xfrm>
        </p:spPr>
        <p:txBody>
          <a:bodyPr anchor="ctr">
            <a:normAutofit/>
          </a:bodyPr>
          <a:lstStyle/>
          <a:p>
            <a:pPr>
              <a:lnSpc>
                <a:spcPct val="90000"/>
              </a:lnSpc>
              <a:spcAft>
                <a:spcPts val="600"/>
              </a:spcAft>
            </a:pPr>
            <a:r>
              <a:rPr lang="en-US" sz="1000"/>
              <a:t>Coastal ecosystems</a:t>
            </a:r>
          </a:p>
        </p:txBody>
      </p:sp>
      <p:pic>
        <p:nvPicPr>
          <p:cNvPr id="8" name="Picture Placeholder 7" descr="Humpback whale emerging from the ocean">
            <a:extLst>
              <a:ext uri="{FF2B5EF4-FFF2-40B4-BE49-F238E27FC236}">
                <a16:creationId xmlns:a16="http://schemas.microsoft.com/office/drawing/2014/main" id="{9DA934D8-2609-4227-78DF-CF8F07A2F9C7}"/>
              </a:ext>
            </a:extLst>
          </p:cNvPr>
          <p:cNvPicPr>
            <a:picLocks noGrp="1" noChangeAspect="1"/>
          </p:cNvPicPr>
          <p:nvPr>
            <p:ph type="pic" sz="quarter" idx="13"/>
          </p:nvPr>
        </p:nvPicPr>
        <p:blipFill>
          <a:blip r:embed="rId2" cstate="print">
            <a:extLst>
              <a:ext uri="{28A0092B-C50C-407E-A947-70E740481C1C}">
                <a14:useLocalDpi xmlns:a14="http://schemas.microsoft.com/office/drawing/2010/main"/>
              </a:ext>
            </a:extLst>
          </a:blip>
          <a:srcRect/>
          <a:stretch/>
        </p:blipFill>
        <p:spPr>
          <a:xfrm>
            <a:off x="877824" y="1546224"/>
            <a:ext cx="3771900" cy="3771900"/>
          </a:xfrm>
          <a:noFill/>
        </p:spPr>
      </p:pic>
      <p:sp>
        <p:nvSpPr>
          <p:cNvPr id="5" name="Rectangle 4">
            <a:extLst>
              <a:ext uri="{FF2B5EF4-FFF2-40B4-BE49-F238E27FC236}">
                <a16:creationId xmlns:a16="http://schemas.microsoft.com/office/drawing/2014/main" id="{5DEE8668-C5D9-FBB1-05E9-EEA6DBC70941}"/>
              </a:ext>
            </a:extLst>
          </p:cNvPr>
          <p:cNvSpPr/>
          <p:nvPr/>
        </p:nvSpPr>
        <p:spPr>
          <a:xfrm>
            <a:off x="5449824" y="1149525"/>
            <a:ext cx="1827107"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CONTENT</a:t>
            </a:r>
          </a:p>
        </p:txBody>
      </p:sp>
    </p:spTree>
    <p:extLst>
      <p:ext uri="{BB962C8B-B14F-4D97-AF65-F5344CB8AC3E}">
        <p14:creationId xmlns:p14="http://schemas.microsoft.com/office/powerpoint/2010/main" val="31241298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BA78BB5-CE99-0716-8605-75149887BF37}"/>
              </a:ext>
            </a:extLst>
          </p:cNvPr>
          <p:cNvSpPr/>
          <p:nvPr/>
        </p:nvSpPr>
        <p:spPr>
          <a:xfrm>
            <a:off x="1437894" y="345741"/>
            <a:ext cx="3217996"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HARD ENGINEERING</a:t>
            </a:r>
          </a:p>
        </p:txBody>
      </p:sp>
      <p:sp>
        <p:nvSpPr>
          <p:cNvPr id="10" name="Content Placeholder 2">
            <a:extLst>
              <a:ext uri="{FF2B5EF4-FFF2-40B4-BE49-F238E27FC236}">
                <a16:creationId xmlns:a16="http://schemas.microsoft.com/office/drawing/2014/main" id="{F05C0B40-A924-C3C5-35FE-A73B31C02F0E}"/>
              </a:ext>
            </a:extLst>
          </p:cNvPr>
          <p:cNvSpPr txBox="1">
            <a:spLocks/>
          </p:cNvSpPr>
          <p:nvPr/>
        </p:nvSpPr>
        <p:spPr>
          <a:xfrm>
            <a:off x="5600618" y="1091704"/>
            <a:ext cx="5984578" cy="3319272"/>
          </a:xfrm>
          <a:prstGeom prst="rect">
            <a:avLst/>
          </a:prstGeom>
        </p:spPr>
        <p:txBody>
          <a:bodyPr vert="horz" lIns="0" tIns="0" rIns="0" bIns="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b="0" i="0" kern="1200" baseline="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b="0" i="0" kern="1200" baseline="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b="0" i="0" kern="1200" baseline="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b="0" i="0" kern="1200" baseline="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b="0" i="0" kern="1200" baseline="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DR. HANNAH WILLIAMS</a:t>
            </a:r>
            <a:endParaRPr lang="en-US" dirty="0"/>
          </a:p>
        </p:txBody>
      </p:sp>
      <p:sp>
        <p:nvSpPr>
          <p:cNvPr id="2" name="Footer Placeholder 4">
            <a:extLst>
              <a:ext uri="{FF2B5EF4-FFF2-40B4-BE49-F238E27FC236}">
                <a16:creationId xmlns:a16="http://schemas.microsoft.com/office/drawing/2014/main" id="{CD583ECB-4AD3-5593-3856-737C697F7B16}"/>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spTree>
    <p:extLst>
      <p:ext uri="{BB962C8B-B14F-4D97-AF65-F5344CB8AC3E}">
        <p14:creationId xmlns:p14="http://schemas.microsoft.com/office/powerpoint/2010/main" val="18582323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Seals, life and facts | Ecomare Texel">
            <a:extLst>
              <a:ext uri="{FF2B5EF4-FFF2-40B4-BE49-F238E27FC236}">
                <a16:creationId xmlns:a16="http://schemas.microsoft.com/office/drawing/2014/main" id="{52559E7E-19EB-A532-0A5C-668597D7EFF5}"/>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594691" y="0"/>
            <a:ext cx="11002617" cy="6876636"/>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11BD2F80-E1DC-E311-E49F-645348D0B1E4}"/>
              </a:ext>
            </a:extLst>
          </p:cNvPr>
          <p:cNvSpPr/>
          <p:nvPr/>
        </p:nvSpPr>
        <p:spPr>
          <a:xfrm>
            <a:off x="854125" y="230991"/>
            <a:ext cx="4739432"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TIME FOR A BREAK – 5 MINS</a:t>
            </a:r>
          </a:p>
        </p:txBody>
      </p:sp>
      <p:sp>
        <p:nvSpPr>
          <p:cNvPr id="3" name="Footer Placeholder 4">
            <a:extLst>
              <a:ext uri="{FF2B5EF4-FFF2-40B4-BE49-F238E27FC236}">
                <a16:creationId xmlns:a16="http://schemas.microsoft.com/office/drawing/2014/main" id="{FCBD901F-3671-3A76-293B-1C97F38D3CB1}"/>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spTree>
    <p:extLst>
      <p:ext uri="{BB962C8B-B14F-4D97-AF65-F5344CB8AC3E}">
        <p14:creationId xmlns:p14="http://schemas.microsoft.com/office/powerpoint/2010/main" val="393931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0978C00-E2B6-4FF2-9CEB-27D0FC4ED186}"/>
              </a:ext>
            </a:extLst>
          </p:cNvPr>
          <p:cNvSpPr txBox="1"/>
          <p:nvPr/>
        </p:nvSpPr>
        <p:spPr>
          <a:xfrm>
            <a:off x="0" y="6120849"/>
            <a:ext cx="5521616" cy="461665"/>
          </a:xfrm>
          <a:prstGeom prst="rect">
            <a:avLst/>
          </a:prstGeom>
          <a:solidFill>
            <a:schemeClr val="bg1"/>
          </a:solidFill>
        </p:spPr>
        <p:txBody>
          <a:bodyPr wrap="square" rtlCol="0">
            <a:spAutoFit/>
          </a:bodyPr>
          <a:lstStyle/>
          <a:p>
            <a:pPr marL="342900" indent="-342900">
              <a:buFont typeface="Arial" panose="020B0604020202020204" pitchFamily="34" charset="0"/>
              <a:buChar char="•"/>
            </a:pPr>
            <a:endParaRPr lang="en-US" sz="2400" dirty="0"/>
          </a:p>
        </p:txBody>
      </p:sp>
      <p:sp>
        <p:nvSpPr>
          <p:cNvPr id="7" name="Rectangle 6">
            <a:extLst>
              <a:ext uri="{FF2B5EF4-FFF2-40B4-BE49-F238E27FC236}">
                <a16:creationId xmlns:a16="http://schemas.microsoft.com/office/drawing/2014/main" id="{37F0C089-CE14-4D80-BC0C-38AA8E25096D}"/>
              </a:ext>
            </a:extLst>
          </p:cNvPr>
          <p:cNvSpPr/>
          <p:nvPr/>
        </p:nvSpPr>
        <p:spPr>
          <a:xfrm>
            <a:off x="1735395" y="191234"/>
            <a:ext cx="2772311"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INTRODUCTION</a:t>
            </a:r>
          </a:p>
        </p:txBody>
      </p:sp>
      <p:sp>
        <p:nvSpPr>
          <p:cNvPr id="3" name="Footer Placeholder 4">
            <a:extLst>
              <a:ext uri="{FF2B5EF4-FFF2-40B4-BE49-F238E27FC236}">
                <a16:creationId xmlns:a16="http://schemas.microsoft.com/office/drawing/2014/main" id="{993BDD07-8261-9FE5-ABC7-07AC5CF53535}"/>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sp>
        <p:nvSpPr>
          <p:cNvPr id="10" name="TextBox 9">
            <a:extLst>
              <a:ext uri="{FF2B5EF4-FFF2-40B4-BE49-F238E27FC236}">
                <a16:creationId xmlns:a16="http://schemas.microsoft.com/office/drawing/2014/main" id="{224D51DF-0144-7DCE-5FD1-A632F9F2F842}"/>
              </a:ext>
            </a:extLst>
          </p:cNvPr>
          <p:cNvSpPr txBox="1"/>
          <p:nvPr/>
        </p:nvSpPr>
        <p:spPr>
          <a:xfrm>
            <a:off x="877826" y="5797684"/>
            <a:ext cx="10921831" cy="1569660"/>
          </a:xfrm>
          <a:prstGeom prst="rect">
            <a:avLst/>
          </a:prstGeom>
          <a:noFill/>
        </p:spPr>
        <p:txBody>
          <a:bodyPr wrap="square">
            <a:spAutoFit/>
          </a:bodyPr>
          <a:lstStyle/>
          <a:p>
            <a:r>
              <a:rPr lang="en-AU" sz="2400" b="1" dirty="0">
                <a:cs typeface="Arial" panose="020B0604020202020204" pitchFamily="34" charset="0"/>
              </a:rPr>
              <a:t>50 % of global population </a:t>
            </a:r>
            <a:r>
              <a:rPr lang="en-AU" sz="2400" dirty="0">
                <a:cs typeface="Arial" panose="020B0604020202020204" pitchFamily="34" charset="0"/>
              </a:rPr>
              <a:t>lives in the coastal zone (</a:t>
            </a:r>
            <a:r>
              <a:rPr lang="en-AU" sz="2400" dirty="0"/>
              <a:t>Small &amp; Nicholls, 2003)</a:t>
            </a:r>
          </a:p>
          <a:p>
            <a:r>
              <a:rPr lang="en-AU" sz="2400" dirty="0">
                <a:cs typeface="Arial" panose="020B0604020202020204" pitchFamily="34" charset="0"/>
              </a:rPr>
              <a:t>Coastal population density is </a:t>
            </a:r>
            <a:r>
              <a:rPr lang="en-AU" sz="2400" b="1" dirty="0">
                <a:cs typeface="Arial" panose="020B0604020202020204" pitchFamily="34" charset="0"/>
              </a:rPr>
              <a:t>3 x higher </a:t>
            </a:r>
            <a:r>
              <a:rPr lang="en-AU" sz="2400" dirty="0">
                <a:cs typeface="Arial" panose="020B0604020202020204" pitchFamily="34" charset="0"/>
              </a:rPr>
              <a:t>than the global average</a:t>
            </a:r>
          </a:p>
          <a:p>
            <a:endParaRPr lang="en-AU" sz="2400" dirty="0">
              <a:cs typeface="Arial" panose="020B0604020202020204" pitchFamily="34" charset="0"/>
            </a:endParaRPr>
          </a:p>
          <a:p>
            <a:endParaRPr lang="en-GB" sz="2400" dirty="0"/>
          </a:p>
        </p:txBody>
      </p:sp>
      <p:pic>
        <p:nvPicPr>
          <p:cNvPr id="4" name="Picture 3">
            <a:extLst>
              <a:ext uri="{FF2B5EF4-FFF2-40B4-BE49-F238E27FC236}">
                <a16:creationId xmlns:a16="http://schemas.microsoft.com/office/drawing/2014/main" id="{9CE54E4C-C6CA-0BD9-51AE-54932E3FD622}"/>
              </a:ext>
            </a:extLst>
          </p:cNvPr>
          <p:cNvPicPr>
            <a:picLocks noChangeAspect="1"/>
          </p:cNvPicPr>
          <p:nvPr/>
        </p:nvPicPr>
        <p:blipFill>
          <a:blip r:embed="rId2"/>
          <a:stretch>
            <a:fillRect/>
          </a:stretch>
        </p:blipFill>
        <p:spPr>
          <a:xfrm>
            <a:off x="1163576" y="1218405"/>
            <a:ext cx="8871964" cy="4371660"/>
          </a:xfrm>
          <a:prstGeom prst="rect">
            <a:avLst/>
          </a:prstGeom>
        </p:spPr>
      </p:pic>
    </p:spTree>
    <p:extLst>
      <p:ext uri="{BB962C8B-B14F-4D97-AF65-F5344CB8AC3E}">
        <p14:creationId xmlns:p14="http://schemas.microsoft.com/office/powerpoint/2010/main" val="19325050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11E1ADF-38B1-3A56-65DD-E3A78454F222}"/>
              </a:ext>
            </a:extLst>
          </p:cNvPr>
          <p:cNvPicPr>
            <a:picLocks noChangeAspect="1"/>
          </p:cNvPicPr>
          <p:nvPr/>
        </p:nvPicPr>
        <p:blipFill>
          <a:blip r:embed="rId3"/>
          <a:stretch>
            <a:fillRect/>
          </a:stretch>
        </p:blipFill>
        <p:spPr>
          <a:xfrm>
            <a:off x="1693265" y="726399"/>
            <a:ext cx="8805471" cy="3508641"/>
          </a:xfrm>
          <a:prstGeom prst="rect">
            <a:avLst/>
          </a:prstGeom>
        </p:spPr>
      </p:pic>
      <p:sp>
        <p:nvSpPr>
          <p:cNvPr id="5" name="Rectangle 4">
            <a:extLst>
              <a:ext uri="{FF2B5EF4-FFF2-40B4-BE49-F238E27FC236}">
                <a16:creationId xmlns:a16="http://schemas.microsoft.com/office/drawing/2014/main" id="{EC0CE7C0-1FEF-EAA9-2345-275491728583}"/>
              </a:ext>
            </a:extLst>
          </p:cNvPr>
          <p:cNvSpPr/>
          <p:nvPr/>
        </p:nvSpPr>
        <p:spPr>
          <a:xfrm>
            <a:off x="1756566" y="4369300"/>
            <a:ext cx="8678867" cy="800219"/>
          </a:xfrm>
          <a:prstGeom prst="rect">
            <a:avLst/>
          </a:prstGeom>
          <a:solidFill>
            <a:srgbClr val="FFFFCC"/>
          </a:solidFill>
        </p:spPr>
        <p:txBody>
          <a:bodyPr wrap="square">
            <a:spAutoFit/>
          </a:bodyPr>
          <a:lstStyle/>
          <a:p>
            <a:pPr algn="ctr"/>
            <a:r>
              <a:rPr lang="en-AU" sz="2300" dirty="0">
                <a:cs typeface="Arial" panose="020B0604020202020204" pitchFamily="34" charset="0"/>
              </a:rPr>
              <a:t>Rates of</a:t>
            </a:r>
            <a:r>
              <a:rPr lang="en-AU" dirty="0">
                <a:cs typeface="Arial" panose="020B0604020202020204" pitchFamily="34" charset="0"/>
              </a:rPr>
              <a:t> </a:t>
            </a:r>
            <a:r>
              <a:rPr lang="en-AU" sz="2300" dirty="0">
                <a:cs typeface="Arial" panose="020B0604020202020204" pitchFamily="34" charset="0"/>
              </a:rPr>
              <a:t>change are increasing</a:t>
            </a:r>
            <a:r>
              <a:rPr lang="en-AU" dirty="0">
                <a:cs typeface="Arial" panose="020B0604020202020204" pitchFamily="34" charset="0"/>
              </a:rPr>
              <a:t> </a:t>
            </a:r>
            <a:r>
              <a:rPr lang="en-AU" sz="2300" dirty="0">
                <a:cs typeface="Arial" panose="020B0604020202020204" pitchFamily="34" charset="0"/>
              </a:rPr>
              <a:t>-</a:t>
            </a:r>
            <a:r>
              <a:rPr lang="en-AU" dirty="0">
                <a:cs typeface="Arial" panose="020B0604020202020204" pitchFamily="34" charset="0"/>
              </a:rPr>
              <a:t> </a:t>
            </a:r>
            <a:r>
              <a:rPr lang="en-AU" sz="2300" dirty="0">
                <a:cs typeface="Arial" panose="020B0604020202020204" pitchFamily="34" charset="0"/>
              </a:rPr>
              <a:t>makes this a very relevant topic</a:t>
            </a:r>
            <a:r>
              <a:rPr lang="en-AU" dirty="0">
                <a:cs typeface="Arial" panose="020B0604020202020204" pitchFamily="34" charset="0"/>
              </a:rPr>
              <a:t> </a:t>
            </a:r>
            <a:r>
              <a:rPr lang="en-AU" sz="2300" dirty="0">
                <a:cs typeface="Arial" panose="020B0604020202020204" pitchFamily="34" charset="0"/>
              </a:rPr>
              <a:t>and job</a:t>
            </a:r>
          </a:p>
        </p:txBody>
      </p:sp>
      <p:pic>
        <p:nvPicPr>
          <p:cNvPr id="6" name="Picture 5">
            <a:extLst>
              <a:ext uri="{FF2B5EF4-FFF2-40B4-BE49-F238E27FC236}">
                <a16:creationId xmlns:a16="http://schemas.microsoft.com/office/drawing/2014/main" id="{E8103F95-F0BF-0DA7-0F17-D7C9BC630A8C}"/>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1756566" y="4891284"/>
            <a:ext cx="5544727" cy="1490063"/>
          </a:xfrm>
          <a:prstGeom prst="rect">
            <a:avLst/>
          </a:prstGeom>
        </p:spPr>
      </p:pic>
      <p:sp>
        <p:nvSpPr>
          <p:cNvPr id="7" name="TextBox 6">
            <a:extLst>
              <a:ext uri="{FF2B5EF4-FFF2-40B4-BE49-F238E27FC236}">
                <a16:creationId xmlns:a16="http://schemas.microsoft.com/office/drawing/2014/main" id="{164229A7-1C90-8C2A-13A5-FBFDAA0F4D8A}"/>
              </a:ext>
            </a:extLst>
          </p:cNvPr>
          <p:cNvSpPr txBox="1"/>
          <p:nvPr/>
        </p:nvSpPr>
        <p:spPr>
          <a:xfrm>
            <a:off x="1523998" y="6488668"/>
            <a:ext cx="9144000" cy="369332"/>
          </a:xfrm>
          <a:prstGeom prst="rect">
            <a:avLst/>
          </a:prstGeom>
          <a:solidFill>
            <a:schemeClr val="bg1"/>
          </a:solidFill>
        </p:spPr>
        <p:txBody>
          <a:bodyPr wrap="square">
            <a:spAutoFit/>
          </a:bodyPr>
          <a:lstStyle/>
          <a:p>
            <a:r>
              <a:rPr lang="en-AU" dirty="0">
                <a:hlinkClick r:id="rId5"/>
              </a:rPr>
              <a:t>https://www.ipcc.ch/site/assets/uploads/sites/3/2019/11/08_SROCC_Ch04_FINAL.pdf</a:t>
            </a:r>
            <a:r>
              <a:rPr lang="en-AU" dirty="0"/>
              <a:t> </a:t>
            </a:r>
          </a:p>
        </p:txBody>
      </p:sp>
      <p:sp>
        <p:nvSpPr>
          <p:cNvPr id="8" name="Rectangle 7">
            <a:extLst>
              <a:ext uri="{FF2B5EF4-FFF2-40B4-BE49-F238E27FC236}">
                <a16:creationId xmlns:a16="http://schemas.microsoft.com/office/drawing/2014/main" id="{21698D2C-DCA2-CDC6-FEF6-D77BBA32EAE0}"/>
              </a:ext>
            </a:extLst>
          </p:cNvPr>
          <p:cNvSpPr/>
          <p:nvPr/>
        </p:nvSpPr>
        <p:spPr>
          <a:xfrm>
            <a:off x="1735395" y="191234"/>
            <a:ext cx="2772311"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INTRODUCTION</a:t>
            </a:r>
          </a:p>
        </p:txBody>
      </p:sp>
      <p:sp>
        <p:nvSpPr>
          <p:cNvPr id="2" name="Footer Placeholder 4">
            <a:extLst>
              <a:ext uri="{FF2B5EF4-FFF2-40B4-BE49-F238E27FC236}">
                <a16:creationId xmlns:a16="http://schemas.microsoft.com/office/drawing/2014/main" id="{0BA67F3E-3F5C-98A3-C9A3-43B21E5D7430}"/>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spTree>
    <p:extLst>
      <p:ext uri="{BB962C8B-B14F-4D97-AF65-F5344CB8AC3E}">
        <p14:creationId xmlns:p14="http://schemas.microsoft.com/office/powerpoint/2010/main" val="3482096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174545D-7EF3-9439-0BD5-A91C83F715BE}"/>
              </a:ext>
            </a:extLst>
          </p:cNvPr>
          <p:cNvPicPr>
            <a:picLocks noChangeAspect="1"/>
          </p:cNvPicPr>
          <p:nvPr/>
        </p:nvPicPr>
        <p:blipFill>
          <a:blip r:embed="rId3"/>
          <a:stretch>
            <a:fillRect/>
          </a:stretch>
        </p:blipFill>
        <p:spPr>
          <a:xfrm>
            <a:off x="3215868" y="300614"/>
            <a:ext cx="8774202" cy="5961704"/>
          </a:xfrm>
          <a:prstGeom prst="rect">
            <a:avLst/>
          </a:prstGeom>
        </p:spPr>
      </p:pic>
      <p:sp>
        <p:nvSpPr>
          <p:cNvPr id="9" name="Rectangle 8">
            <a:extLst>
              <a:ext uri="{FF2B5EF4-FFF2-40B4-BE49-F238E27FC236}">
                <a16:creationId xmlns:a16="http://schemas.microsoft.com/office/drawing/2014/main" id="{E1490EA1-1AA9-E1AF-B3AF-BF6C5EFE5BB0}"/>
              </a:ext>
            </a:extLst>
          </p:cNvPr>
          <p:cNvSpPr/>
          <p:nvPr/>
        </p:nvSpPr>
        <p:spPr>
          <a:xfrm>
            <a:off x="3491323" y="6311164"/>
            <a:ext cx="8652992" cy="492443"/>
          </a:xfrm>
          <a:prstGeom prst="rect">
            <a:avLst/>
          </a:prstGeom>
          <a:solidFill>
            <a:schemeClr val="bg1"/>
          </a:solidFill>
        </p:spPr>
        <p:txBody>
          <a:bodyPr wrap="square">
            <a:spAutoFit/>
          </a:bodyPr>
          <a:lstStyle/>
          <a:p>
            <a:pPr algn="ctr"/>
            <a:r>
              <a:rPr lang="en-AU" sz="2600" b="1" dirty="0"/>
              <a:t>People can also affect beach stability over multiple scales</a:t>
            </a:r>
            <a:endParaRPr lang="en-US" sz="2600" b="1" dirty="0"/>
          </a:p>
        </p:txBody>
      </p:sp>
      <p:sp>
        <p:nvSpPr>
          <p:cNvPr id="4" name="Rectangle 3">
            <a:extLst>
              <a:ext uri="{FF2B5EF4-FFF2-40B4-BE49-F238E27FC236}">
                <a16:creationId xmlns:a16="http://schemas.microsoft.com/office/drawing/2014/main" id="{BDB4EEEC-3EF5-A18E-AD0F-8A18D9C8D302}"/>
              </a:ext>
            </a:extLst>
          </p:cNvPr>
          <p:cNvSpPr/>
          <p:nvPr/>
        </p:nvSpPr>
        <p:spPr>
          <a:xfrm>
            <a:off x="1735395" y="191234"/>
            <a:ext cx="2772311"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INTRODUCTION</a:t>
            </a:r>
          </a:p>
        </p:txBody>
      </p:sp>
      <p:sp>
        <p:nvSpPr>
          <p:cNvPr id="2" name="Footer Placeholder 4">
            <a:extLst>
              <a:ext uri="{FF2B5EF4-FFF2-40B4-BE49-F238E27FC236}">
                <a16:creationId xmlns:a16="http://schemas.microsoft.com/office/drawing/2014/main" id="{9FC995EA-99C5-5DDC-4990-FA2EC12721FB}"/>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spTree>
    <p:extLst>
      <p:ext uri="{BB962C8B-B14F-4D97-AF65-F5344CB8AC3E}">
        <p14:creationId xmlns:p14="http://schemas.microsoft.com/office/powerpoint/2010/main" val="16950588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BA78BB5-CE99-0716-8605-75149887BF37}"/>
              </a:ext>
            </a:extLst>
          </p:cNvPr>
          <p:cNvSpPr/>
          <p:nvPr/>
        </p:nvSpPr>
        <p:spPr>
          <a:xfrm>
            <a:off x="1437894" y="345741"/>
            <a:ext cx="2722626"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INTRODUCTION</a:t>
            </a:r>
          </a:p>
        </p:txBody>
      </p:sp>
      <p:pic>
        <p:nvPicPr>
          <p:cNvPr id="3" name="Picture 2">
            <a:extLst>
              <a:ext uri="{FF2B5EF4-FFF2-40B4-BE49-F238E27FC236}">
                <a16:creationId xmlns:a16="http://schemas.microsoft.com/office/drawing/2014/main" id="{E11F4479-5629-2E32-BE3C-8B07E5119FD9}"/>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5600618" y="2869035"/>
            <a:ext cx="5984578" cy="3447875"/>
          </a:xfrm>
          <a:prstGeom prst="rect">
            <a:avLst/>
          </a:prstGeom>
          <a:ln w="28575">
            <a:solidFill>
              <a:schemeClr val="accent1">
                <a:lumMod val="75000"/>
              </a:schemeClr>
            </a:solidFill>
          </a:ln>
        </p:spPr>
      </p:pic>
      <p:pic>
        <p:nvPicPr>
          <p:cNvPr id="8" name="Picture 7">
            <a:extLst>
              <a:ext uri="{FF2B5EF4-FFF2-40B4-BE49-F238E27FC236}">
                <a16:creationId xmlns:a16="http://schemas.microsoft.com/office/drawing/2014/main" id="{77023B87-04E1-54F8-8146-49EB2C76A256}"/>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1299313" y="2147580"/>
            <a:ext cx="4052864" cy="4169330"/>
          </a:xfrm>
          <a:prstGeom prst="rect">
            <a:avLst/>
          </a:prstGeom>
          <a:ln w="28575">
            <a:solidFill>
              <a:srgbClr val="00B0F0"/>
            </a:solidFill>
          </a:ln>
        </p:spPr>
      </p:pic>
      <p:sp>
        <p:nvSpPr>
          <p:cNvPr id="10" name="Content Placeholder 2">
            <a:extLst>
              <a:ext uri="{FF2B5EF4-FFF2-40B4-BE49-F238E27FC236}">
                <a16:creationId xmlns:a16="http://schemas.microsoft.com/office/drawing/2014/main" id="{F05C0B40-A924-C3C5-35FE-A73B31C02F0E}"/>
              </a:ext>
            </a:extLst>
          </p:cNvPr>
          <p:cNvSpPr txBox="1">
            <a:spLocks/>
          </p:cNvSpPr>
          <p:nvPr/>
        </p:nvSpPr>
        <p:spPr>
          <a:xfrm>
            <a:off x="5600618" y="1091704"/>
            <a:ext cx="5984578" cy="3319272"/>
          </a:xfrm>
          <a:prstGeom prst="rect">
            <a:avLst/>
          </a:prstGeom>
        </p:spPr>
        <p:txBody>
          <a:bodyPr vert="horz" lIns="0" tIns="0" rIns="0" bIns="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b="0" i="0" kern="1200" baseline="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b="0" i="0" kern="1200" baseline="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b="0" i="0" kern="1200" baseline="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b="0" i="0" kern="1200" baseline="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b="0" i="0" kern="1200" baseline="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Last week we looked at the DPSIR framework</a:t>
            </a:r>
          </a:p>
          <a:p>
            <a:r>
              <a:rPr lang="en-GB" dirty="0"/>
              <a:t>Shoreline management plans (SMP) and sea level rise…….</a:t>
            </a:r>
            <a:endParaRPr lang="en-US" dirty="0"/>
          </a:p>
        </p:txBody>
      </p:sp>
      <p:sp>
        <p:nvSpPr>
          <p:cNvPr id="11" name="Footer Placeholder 4">
            <a:extLst>
              <a:ext uri="{FF2B5EF4-FFF2-40B4-BE49-F238E27FC236}">
                <a16:creationId xmlns:a16="http://schemas.microsoft.com/office/drawing/2014/main" id="{71C76CC7-8DAB-954D-CAFC-3C47FFB7C267}"/>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spTree>
    <p:extLst>
      <p:ext uri="{BB962C8B-B14F-4D97-AF65-F5344CB8AC3E}">
        <p14:creationId xmlns:p14="http://schemas.microsoft.com/office/powerpoint/2010/main" val="28861544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86933" y="1196752"/>
            <a:ext cx="4653053" cy="5256584"/>
          </a:xfrm>
        </p:spPr>
        <p:txBody>
          <a:bodyPr>
            <a:noAutofit/>
          </a:bodyPr>
          <a:lstStyle/>
          <a:p>
            <a:r>
              <a:rPr lang="en-GB" sz="1800" dirty="0"/>
              <a:t>Beach nourishment refers to constant replenishment of large quantities of sand to the beach system. Beach is therefore extended seawards, leading to improvement of both beach quality and storm protection. Usually dredged (Various types of dredging) offshore and planted in required area.</a:t>
            </a:r>
          </a:p>
          <a:p>
            <a:r>
              <a:rPr lang="en-GB" sz="1800" dirty="0"/>
              <a:t>Needs to be carefully considered not to cause problems</a:t>
            </a:r>
          </a:p>
          <a:p>
            <a:pPr lvl="1"/>
            <a:r>
              <a:rPr lang="en-GB" sz="1800" dirty="0"/>
              <a:t>Short term mortality</a:t>
            </a:r>
          </a:p>
          <a:p>
            <a:pPr lvl="1"/>
            <a:r>
              <a:rPr lang="en-GB" sz="1800" dirty="0"/>
              <a:t>Burial</a:t>
            </a:r>
          </a:p>
          <a:p>
            <a:pPr lvl="1"/>
            <a:r>
              <a:rPr lang="en-GB" sz="1800" dirty="0"/>
              <a:t>Reduced light</a:t>
            </a:r>
          </a:p>
          <a:p>
            <a:pPr lvl="1"/>
            <a:r>
              <a:rPr lang="en-GB" sz="1800" dirty="0"/>
              <a:t>Toxicity</a:t>
            </a:r>
          </a:p>
          <a:p>
            <a:pPr lvl="1"/>
            <a:r>
              <a:rPr lang="en-GB" sz="1800" dirty="0"/>
              <a:t>Can cause erosion</a:t>
            </a:r>
          </a:p>
          <a:p>
            <a:pPr lvl="1"/>
            <a:r>
              <a:rPr lang="en-GB" sz="1800" dirty="0"/>
              <a:t>Increased development pressure because of cost and misguided sense of security</a:t>
            </a:r>
          </a:p>
          <a:p>
            <a:pPr lvl="1"/>
            <a:r>
              <a:rPr lang="en-GB" sz="1800" dirty="0"/>
              <a:t>High proportions of suspension in water column</a:t>
            </a:r>
          </a:p>
          <a:p>
            <a:pPr lvl="1"/>
            <a:endParaRPr lang="en-GB" sz="1800" dirty="0"/>
          </a:p>
          <a:p>
            <a:pPr marL="0" indent="0">
              <a:buNone/>
            </a:pPr>
            <a:r>
              <a:rPr lang="en-GB" sz="1800" dirty="0"/>
              <a:t> </a:t>
            </a:r>
          </a:p>
          <a:p>
            <a:endParaRPr lang="en-GB" sz="1400"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6252014" y="345741"/>
            <a:ext cx="5652119" cy="377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a:extLst>
              <a:ext uri="{FF2B5EF4-FFF2-40B4-BE49-F238E27FC236}">
                <a16:creationId xmlns:a16="http://schemas.microsoft.com/office/drawing/2014/main" id="{A1B8E9B9-40AE-5398-BE54-2DA606D8761D}"/>
              </a:ext>
            </a:extLst>
          </p:cNvPr>
          <p:cNvSpPr/>
          <p:nvPr/>
        </p:nvSpPr>
        <p:spPr>
          <a:xfrm>
            <a:off x="1437894" y="345741"/>
            <a:ext cx="3991356"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BEACH NOURISHMENT</a:t>
            </a:r>
          </a:p>
        </p:txBody>
      </p:sp>
      <p:sp>
        <p:nvSpPr>
          <p:cNvPr id="2" name="Footer Placeholder 4">
            <a:extLst>
              <a:ext uri="{FF2B5EF4-FFF2-40B4-BE49-F238E27FC236}">
                <a16:creationId xmlns:a16="http://schemas.microsoft.com/office/drawing/2014/main" id="{2EB0D450-8A2A-22C7-FE0E-BD3602BA84AA}"/>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spTree>
    <p:extLst>
      <p:ext uri="{BB962C8B-B14F-4D97-AF65-F5344CB8AC3E}">
        <p14:creationId xmlns:p14="http://schemas.microsoft.com/office/powerpoint/2010/main" val="1148373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par>
                                <p:cTn id="13" presetID="6" presetClass="entr" presetSubtype="16"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circle(in)">
                                      <p:cBhvr>
                                        <p:cTn id="15" dur="2000"/>
                                        <p:tgtEl>
                                          <p:spTgt spid="3">
                                            <p:txEl>
                                              <p:pRg st="2" end="2"/>
                                            </p:txEl>
                                          </p:spTgt>
                                        </p:tgtEl>
                                      </p:cBhvr>
                                    </p:animEffect>
                                  </p:childTnLst>
                                </p:cTn>
                              </p:par>
                              <p:par>
                                <p:cTn id="16" presetID="6" presetClass="entr" presetSubtype="16"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circle(in)">
                                      <p:cBhvr>
                                        <p:cTn id="18" dur="2000"/>
                                        <p:tgtEl>
                                          <p:spTgt spid="3">
                                            <p:txEl>
                                              <p:pRg st="3" end="3"/>
                                            </p:txEl>
                                          </p:spTgt>
                                        </p:tgtEl>
                                      </p:cBhvr>
                                    </p:animEffect>
                                  </p:childTnLst>
                                </p:cTn>
                              </p:par>
                              <p:par>
                                <p:cTn id="19" presetID="6" presetClass="entr" presetSubtype="16"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circle(in)">
                                      <p:cBhvr>
                                        <p:cTn id="21" dur="2000"/>
                                        <p:tgtEl>
                                          <p:spTgt spid="3">
                                            <p:txEl>
                                              <p:pRg st="4" end="4"/>
                                            </p:txEl>
                                          </p:spTgt>
                                        </p:tgtEl>
                                      </p:cBhvr>
                                    </p:animEffect>
                                  </p:childTnLst>
                                </p:cTn>
                              </p:par>
                              <p:par>
                                <p:cTn id="22" presetID="6" presetClass="entr" presetSubtype="16" fill="hold" grpId="0"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circle(in)">
                                      <p:cBhvr>
                                        <p:cTn id="24" dur="2000"/>
                                        <p:tgtEl>
                                          <p:spTgt spid="3">
                                            <p:txEl>
                                              <p:pRg st="5" end="5"/>
                                            </p:txEl>
                                          </p:spTgt>
                                        </p:tgtEl>
                                      </p:cBhvr>
                                    </p:animEffect>
                                  </p:childTnLst>
                                </p:cTn>
                              </p:par>
                              <p:par>
                                <p:cTn id="25" presetID="6" presetClass="entr" presetSubtype="16"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circle(in)">
                                      <p:cBhvr>
                                        <p:cTn id="27" dur="2000"/>
                                        <p:tgtEl>
                                          <p:spTgt spid="3">
                                            <p:txEl>
                                              <p:pRg st="6" end="6"/>
                                            </p:txEl>
                                          </p:spTgt>
                                        </p:tgtEl>
                                      </p:cBhvr>
                                    </p:animEffect>
                                  </p:childTnLst>
                                </p:cTn>
                              </p:par>
                              <p:par>
                                <p:cTn id="28" presetID="6" presetClass="entr" presetSubtype="16" fill="hold" grpId="0" nodeType="with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circle(in)">
                                      <p:cBhvr>
                                        <p:cTn id="30" dur="2000"/>
                                        <p:tgtEl>
                                          <p:spTgt spid="3">
                                            <p:txEl>
                                              <p:pRg st="7" end="7"/>
                                            </p:txEl>
                                          </p:spTgt>
                                        </p:tgtEl>
                                      </p:cBhvr>
                                    </p:animEffect>
                                  </p:childTnLst>
                                </p:cTn>
                              </p:par>
                              <p:par>
                                <p:cTn id="31" presetID="6" presetClass="entr" presetSubtype="16" fill="hold" grpId="0" nodeType="with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animEffect transition="in" filter="circle(in)">
                                      <p:cBhvr>
                                        <p:cTn id="33" dur="2000"/>
                                        <p:tgtEl>
                                          <p:spTgt spid="3">
                                            <p:txEl>
                                              <p:pRg st="8" end="8"/>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6" presetClass="entr" presetSubtype="16" fill="hold" grpId="0" nodeType="clickEffect">
                                  <p:stCondLst>
                                    <p:cond delay="0"/>
                                  </p:stCondLst>
                                  <p:childTnLst>
                                    <p:set>
                                      <p:cBhvr>
                                        <p:cTn id="37" dur="1" fill="hold">
                                          <p:stCondLst>
                                            <p:cond delay="0"/>
                                          </p:stCondLst>
                                        </p:cTn>
                                        <p:tgtEl>
                                          <p:spTgt spid="3">
                                            <p:txEl>
                                              <p:pRg st="10" end="10"/>
                                            </p:txEl>
                                          </p:spTgt>
                                        </p:tgtEl>
                                        <p:attrNameLst>
                                          <p:attrName>style.visibility</p:attrName>
                                        </p:attrNameLst>
                                      </p:cBhvr>
                                      <p:to>
                                        <p:strVal val="visible"/>
                                      </p:to>
                                    </p:set>
                                    <p:animEffect transition="in" filter="circle(in)">
                                      <p:cBhvr>
                                        <p:cTn id="38"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86933" y="1574800"/>
            <a:ext cx="9922934" cy="4878536"/>
          </a:xfrm>
        </p:spPr>
        <p:txBody>
          <a:bodyPr>
            <a:noAutofit/>
          </a:bodyPr>
          <a:lstStyle/>
          <a:p>
            <a:r>
              <a:rPr lang="en-GB" dirty="0"/>
              <a:t>Expensive and impractical to constantly transport large quantities of sand to fill up beach. Imported sand that can be continuously eroded and transported away could have serious consequences on wildlife living within coastal environment.</a:t>
            </a:r>
          </a:p>
          <a:p>
            <a:pPr marL="0" indent="0">
              <a:buNone/>
            </a:pPr>
            <a:endParaRPr lang="en-GB" dirty="0"/>
          </a:p>
          <a:p>
            <a:pPr lvl="1"/>
            <a:r>
              <a:rPr lang="en-GB" dirty="0">
                <a:solidFill>
                  <a:schemeClr val="bg2">
                    <a:lumMod val="25000"/>
                  </a:schemeClr>
                </a:solidFill>
              </a:rPr>
              <a:t>E.g. Coral reefs at Waikiki Beach of Hawaii are destroyed as imported sand gets washed out to sea and covers the corals. Corals are deprived of sunlight they need to survive </a:t>
            </a:r>
          </a:p>
          <a:p>
            <a:pPr lvl="1"/>
            <a:r>
              <a:rPr lang="en-GB" dirty="0">
                <a:solidFill>
                  <a:schemeClr val="bg2">
                    <a:lumMod val="25000"/>
                  </a:schemeClr>
                </a:solidFill>
              </a:rPr>
              <a:t>E.g. Singapore – Large scale land reclamation along coast has led to muddy and polluted water and has destroyed coral reefs.</a:t>
            </a:r>
          </a:p>
          <a:p>
            <a:pPr marL="457200" lvl="1" indent="0">
              <a:buNone/>
            </a:pPr>
            <a:endParaRPr lang="en-GB" dirty="0">
              <a:solidFill>
                <a:schemeClr val="bg2">
                  <a:lumMod val="25000"/>
                </a:schemeClr>
              </a:solidFill>
            </a:endParaRPr>
          </a:p>
          <a:p>
            <a:r>
              <a:rPr lang="en-GB" dirty="0"/>
              <a:t>Often to ‘save’ £ dredging occurs in &lt;40ft water which is generally fine sediment which is easily eroded and creates a steep beach profile e.g. Wrightsville , North Carolina in 1965</a:t>
            </a:r>
          </a:p>
          <a:p>
            <a:pPr lvl="1"/>
            <a:endParaRPr lang="en-GB" sz="1800" dirty="0"/>
          </a:p>
          <a:p>
            <a:pPr marL="0" indent="0">
              <a:buNone/>
            </a:pPr>
            <a:r>
              <a:rPr lang="en-GB" sz="1800" dirty="0"/>
              <a:t> </a:t>
            </a:r>
          </a:p>
          <a:p>
            <a:endParaRPr lang="en-GB" sz="1400" dirty="0"/>
          </a:p>
        </p:txBody>
      </p:sp>
      <p:sp>
        <p:nvSpPr>
          <p:cNvPr id="8" name="Rectangle 7">
            <a:extLst>
              <a:ext uri="{FF2B5EF4-FFF2-40B4-BE49-F238E27FC236}">
                <a16:creationId xmlns:a16="http://schemas.microsoft.com/office/drawing/2014/main" id="{A1B8E9B9-40AE-5398-BE54-2DA606D8761D}"/>
              </a:ext>
            </a:extLst>
          </p:cNvPr>
          <p:cNvSpPr/>
          <p:nvPr/>
        </p:nvSpPr>
        <p:spPr>
          <a:xfrm>
            <a:off x="1437894" y="345741"/>
            <a:ext cx="3991356"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SOME ISSUES</a:t>
            </a:r>
          </a:p>
        </p:txBody>
      </p:sp>
      <p:sp>
        <p:nvSpPr>
          <p:cNvPr id="2" name="Footer Placeholder 4">
            <a:extLst>
              <a:ext uri="{FF2B5EF4-FFF2-40B4-BE49-F238E27FC236}">
                <a16:creationId xmlns:a16="http://schemas.microsoft.com/office/drawing/2014/main" id="{2EB0D450-8A2A-22C7-FE0E-BD3602BA84AA}"/>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spTree>
    <p:extLst>
      <p:ext uri="{BB962C8B-B14F-4D97-AF65-F5344CB8AC3E}">
        <p14:creationId xmlns:p14="http://schemas.microsoft.com/office/powerpoint/2010/main" val="3652646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circle(in)">
                                      <p:cBhvr>
                                        <p:cTn id="10" dur="2000"/>
                                        <p:tgtEl>
                                          <p:spTgt spid="3">
                                            <p:txEl>
                                              <p:pRg st="2" end="2"/>
                                            </p:txEl>
                                          </p:spTgt>
                                        </p:tgtEl>
                                      </p:cBhvr>
                                    </p:animEffect>
                                  </p:childTnLst>
                                </p:cTn>
                              </p:par>
                              <p:par>
                                <p:cTn id="11" presetID="6" presetClass="entr" presetSubtype="16"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circle(in)">
                                      <p:cBhvr>
                                        <p:cTn id="13" dur="2000"/>
                                        <p:tgtEl>
                                          <p:spTgt spid="3">
                                            <p:txEl>
                                              <p:pRg st="3" end="3"/>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grpId="0" nodeType="clickEffect">
                                  <p:stCondLst>
                                    <p:cond delay="0"/>
                                  </p:stCondLst>
                                  <p:childTnLst>
                                    <p:set>
                                      <p:cBhvr>
                                        <p:cTn id="17" dur="1" fill="hold">
                                          <p:stCondLst>
                                            <p:cond delay="0"/>
                                          </p:stCondLst>
                                        </p:cTn>
                                        <p:tgtEl>
                                          <p:spTgt spid="3">
                                            <p:txEl>
                                              <p:pRg st="5" end="5"/>
                                            </p:txEl>
                                          </p:spTgt>
                                        </p:tgtEl>
                                        <p:attrNameLst>
                                          <p:attrName>style.visibility</p:attrName>
                                        </p:attrNameLst>
                                      </p:cBhvr>
                                      <p:to>
                                        <p:strVal val="visible"/>
                                      </p:to>
                                    </p:set>
                                    <p:animEffect transition="in" filter="circle(in)">
                                      <p:cBhvr>
                                        <p:cTn id="18" dur="2000"/>
                                        <p:tgtEl>
                                          <p:spTgt spid="3">
                                            <p:txEl>
                                              <p:pRg st="5" end="5"/>
                                            </p:txEl>
                                          </p:spTgt>
                                        </p:tgtEl>
                                      </p:cBhvr>
                                    </p:animEffect>
                                  </p:childTnLst>
                                </p:cTn>
                              </p:par>
                              <p:par>
                                <p:cTn id="19" presetID="6" presetClass="entr" presetSubtype="16"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animEffect transition="in" filter="circle(in)">
                                      <p:cBhvr>
                                        <p:cTn id="21"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5303913" y="0"/>
            <a:ext cx="5364087"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6627" name="Picture 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515120" y="1"/>
            <a:ext cx="3788792" cy="25649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6629" name="Picture 5"/>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1524001" y="2564905"/>
            <a:ext cx="3779911" cy="42930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3" name="Straight Connector 2">
            <a:extLst>
              <a:ext uri="{FF2B5EF4-FFF2-40B4-BE49-F238E27FC236}">
                <a16:creationId xmlns:a16="http://schemas.microsoft.com/office/drawing/2014/main" id="{44439D52-401F-C4B2-8880-7B9FC275F1D9}"/>
              </a:ext>
            </a:extLst>
          </p:cNvPr>
          <p:cNvCxnSpPr/>
          <p:nvPr/>
        </p:nvCxnSpPr>
        <p:spPr>
          <a:xfrm>
            <a:off x="1722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5" name="Rectangle 4">
            <a:extLst>
              <a:ext uri="{FF2B5EF4-FFF2-40B4-BE49-F238E27FC236}">
                <a16:creationId xmlns:a16="http://schemas.microsoft.com/office/drawing/2014/main" id="{8522E7A7-49BC-205E-6741-16ABB9CA5444}"/>
              </a:ext>
            </a:extLst>
          </p:cNvPr>
          <p:cNvSpPr/>
          <p:nvPr/>
        </p:nvSpPr>
        <p:spPr>
          <a:xfrm>
            <a:off x="1437894" y="345741"/>
            <a:ext cx="3430439"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BEACH NOURISHMENT</a:t>
            </a:r>
          </a:p>
        </p:txBody>
      </p:sp>
      <p:sp>
        <p:nvSpPr>
          <p:cNvPr id="6" name="Footer Placeholder 4">
            <a:extLst>
              <a:ext uri="{FF2B5EF4-FFF2-40B4-BE49-F238E27FC236}">
                <a16:creationId xmlns:a16="http://schemas.microsoft.com/office/drawing/2014/main" id="{42A67CC2-04F7-5E47-8C76-C05DB57D273A}"/>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spTree>
    <p:extLst>
      <p:ext uri="{BB962C8B-B14F-4D97-AF65-F5344CB8AC3E}">
        <p14:creationId xmlns:p14="http://schemas.microsoft.com/office/powerpoint/2010/main" val="24206078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95400" y="4089399"/>
            <a:ext cx="10414000" cy="2119089"/>
          </a:xfrm>
        </p:spPr>
        <p:txBody>
          <a:bodyPr/>
          <a:lstStyle/>
          <a:p>
            <a:r>
              <a:rPr lang="en-GB" dirty="0"/>
              <a:t>Moller &amp; Spencer, (2001) highlight how intertidal zones help protect the coast</a:t>
            </a:r>
          </a:p>
          <a:p>
            <a:r>
              <a:rPr lang="en-GB" dirty="0"/>
              <a:t>An 80m wide saltmarsh can reduce wave energy by 40% (Brampton, 2002)</a:t>
            </a:r>
          </a:p>
          <a:p>
            <a:r>
              <a:rPr lang="en-GB" dirty="0"/>
              <a:t>Moller &amp; Spencer, (2001) note in their studies in Essex that a 10m saltmarsh reduced wave </a:t>
            </a:r>
            <a:r>
              <a:rPr lang="en-GB" u="sng" dirty="0"/>
              <a:t>energy by 44% </a:t>
            </a:r>
            <a:r>
              <a:rPr lang="en-GB" dirty="0"/>
              <a:t>and </a:t>
            </a:r>
            <a:r>
              <a:rPr lang="en-GB" u="sng" dirty="0"/>
              <a:t>height by 79%.  </a:t>
            </a:r>
          </a:p>
          <a:p>
            <a:r>
              <a:rPr lang="en-GB" dirty="0"/>
              <a:t>Cooper (2005) found if the saltmarsh is &gt;300m then energy can be reduced by 97% and height by 91%</a:t>
            </a:r>
          </a:p>
        </p:txBody>
      </p:sp>
      <p:sp>
        <p:nvSpPr>
          <p:cNvPr id="8" name="Rectangle 7">
            <a:extLst>
              <a:ext uri="{FF2B5EF4-FFF2-40B4-BE49-F238E27FC236}">
                <a16:creationId xmlns:a16="http://schemas.microsoft.com/office/drawing/2014/main" id="{4F22D02E-3194-14EC-7CF4-6EA1D6661874}"/>
              </a:ext>
            </a:extLst>
          </p:cNvPr>
          <p:cNvSpPr/>
          <p:nvPr/>
        </p:nvSpPr>
        <p:spPr>
          <a:xfrm>
            <a:off x="1437894" y="345741"/>
            <a:ext cx="3454146"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INTER-TIDAL ZONES</a:t>
            </a:r>
          </a:p>
        </p:txBody>
      </p:sp>
      <p:sp>
        <p:nvSpPr>
          <p:cNvPr id="2" name="Footer Placeholder 4">
            <a:extLst>
              <a:ext uri="{FF2B5EF4-FFF2-40B4-BE49-F238E27FC236}">
                <a16:creationId xmlns:a16="http://schemas.microsoft.com/office/drawing/2014/main" id="{D336D8A5-750C-40CE-3BD3-A0AFFD3E71AA}"/>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pic>
        <p:nvPicPr>
          <p:cNvPr id="1026" name="Picture 2" descr="Ranking the ecological effects of coastal armoring on mobile  macroinvertebrates across intertidal zones on sandy beaches - ScienceDirect">
            <a:extLst>
              <a:ext uri="{FF2B5EF4-FFF2-40B4-BE49-F238E27FC236}">
                <a16:creationId xmlns:a16="http://schemas.microsoft.com/office/drawing/2014/main" id="{BC397FFB-4846-946D-DBE1-4C27B1BB38FF}"/>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5087185" y="500744"/>
            <a:ext cx="6550319" cy="32427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9111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389032" y="196335"/>
            <a:ext cx="4248472" cy="369332"/>
          </a:xfrm>
          <a:prstGeom prst="rect">
            <a:avLst/>
          </a:prstGeom>
          <a:noFill/>
        </p:spPr>
        <p:txBody>
          <a:bodyPr wrap="square" rtlCol="0">
            <a:spAutoFit/>
          </a:bodyPr>
          <a:lstStyle/>
          <a:p>
            <a:r>
              <a:rPr lang="en-GB" dirty="0"/>
              <a:t>Artificial oyster reef, Eastern Scheldt</a:t>
            </a:r>
          </a:p>
        </p:txBody>
      </p:sp>
      <p:pic>
        <p:nvPicPr>
          <p:cNvPr id="33795" name="Picture 3"/>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7396169" y="3707861"/>
            <a:ext cx="4425722" cy="2957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3796" name="Picture 4"/>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7396169" y="560190"/>
            <a:ext cx="4425722" cy="36367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a:extLst>
              <a:ext uri="{FF2B5EF4-FFF2-40B4-BE49-F238E27FC236}">
                <a16:creationId xmlns:a16="http://schemas.microsoft.com/office/drawing/2014/main" id="{62E95A95-C366-82C4-2A6E-D63736A24FB3}"/>
              </a:ext>
            </a:extLst>
          </p:cNvPr>
          <p:cNvSpPr/>
          <p:nvPr/>
        </p:nvSpPr>
        <p:spPr>
          <a:xfrm>
            <a:off x="1437894" y="345741"/>
            <a:ext cx="2345436"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OYSTER REEF</a:t>
            </a:r>
          </a:p>
        </p:txBody>
      </p:sp>
      <p:sp>
        <p:nvSpPr>
          <p:cNvPr id="2" name="Footer Placeholder 4">
            <a:extLst>
              <a:ext uri="{FF2B5EF4-FFF2-40B4-BE49-F238E27FC236}">
                <a16:creationId xmlns:a16="http://schemas.microsoft.com/office/drawing/2014/main" id="{72DE515D-CA94-1063-D9C3-CF6BCC4BEB11}"/>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sp>
        <p:nvSpPr>
          <p:cNvPr id="9" name="TextBox 8">
            <a:extLst>
              <a:ext uri="{FF2B5EF4-FFF2-40B4-BE49-F238E27FC236}">
                <a16:creationId xmlns:a16="http://schemas.microsoft.com/office/drawing/2014/main" id="{FBA26B59-9FCD-F209-B92F-4EA9C402E37C}"/>
              </a:ext>
            </a:extLst>
          </p:cNvPr>
          <p:cNvSpPr txBox="1"/>
          <p:nvPr/>
        </p:nvSpPr>
        <p:spPr>
          <a:xfrm>
            <a:off x="1284513" y="1409701"/>
            <a:ext cx="5485725" cy="4154984"/>
          </a:xfrm>
          <a:prstGeom prst="rect">
            <a:avLst/>
          </a:prstGeom>
          <a:noFill/>
        </p:spPr>
        <p:txBody>
          <a:bodyPr wrap="square">
            <a:spAutoFit/>
          </a:bodyPr>
          <a:lstStyle/>
          <a:p>
            <a:r>
              <a:rPr lang="en-GB" sz="2400" dirty="0"/>
              <a:t>Oyster reef living shorelines have been proposed as an effective alternative to traditional coastal defence structures (e.g. bulkheads, breakwaters), with the benefit that they may keep pace with sea-level rise and provide co-benefits, such as </a:t>
            </a:r>
            <a:r>
              <a:rPr lang="en-GB" sz="2400" b="1" dirty="0"/>
              <a:t>habitat provision</a:t>
            </a:r>
            <a:r>
              <a:rPr lang="en-GB" sz="2400" dirty="0"/>
              <a:t>.</a:t>
            </a:r>
          </a:p>
          <a:p>
            <a:endParaRPr lang="en-GB" sz="2400" dirty="0"/>
          </a:p>
          <a:p>
            <a:r>
              <a:rPr lang="en-GB" sz="2400" dirty="0"/>
              <a:t>However, there remains uncertainty about the effectiveness of shoreline protection provided by oyster reefs, which limits their broader application.</a:t>
            </a:r>
          </a:p>
        </p:txBody>
      </p:sp>
      <p:sp>
        <p:nvSpPr>
          <p:cNvPr id="11" name="TextBox 10">
            <a:extLst>
              <a:ext uri="{FF2B5EF4-FFF2-40B4-BE49-F238E27FC236}">
                <a16:creationId xmlns:a16="http://schemas.microsoft.com/office/drawing/2014/main" id="{AC6CB5EA-AEA5-7E72-2FDF-46D94E000033}"/>
              </a:ext>
            </a:extLst>
          </p:cNvPr>
          <p:cNvSpPr txBox="1"/>
          <p:nvPr/>
        </p:nvSpPr>
        <p:spPr>
          <a:xfrm>
            <a:off x="1284513" y="5741906"/>
            <a:ext cx="6096000" cy="923330"/>
          </a:xfrm>
          <a:prstGeom prst="rect">
            <a:avLst/>
          </a:prstGeom>
          <a:noFill/>
        </p:spPr>
        <p:txBody>
          <a:bodyPr wrap="square">
            <a:spAutoFit/>
          </a:bodyPr>
          <a:lstStyle/>
          <a:p>
            <a:r>
              <a:rPr lang="en-GB" dirty="0">
                <a:hlinkClick r:id="rId4"/>
              </a:rPr>
              <a:t>The application of oyster reefs in shoreline protection: Are we over‐engineering for an ecosystem engineer? - Morris - 2019 - Journal of Applied Ecology - Wiley Online Library</a:t>
            </a:r>
            <a:endParaRPr lang="en-GB" dirty="0"/>
          </a:p>
        </p:txBody>
      </p:sp>
    </p:spTree>
    <p:extLst>
      <p:ext uri="{BB962C8B-B14F-4D97-AF65-F5344CB8AC3E}">
        <p14:creationId xmlns:p14="http://schemas.microsoft.com/office/powerpoint/2010/main" val="6124571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389032" y="196335"/>
            <a:ext cx="4248472" cy="369332"/>
          </a:xfrm>
          <a:prstGeom prst="rect">
            <a:avLst/>
          </a:prstGeom>
          <a:noFill/>
        </p:spPr>
        <p:txBody>
          <a:bodyPr wrap="square" rtlCol="0">
            <a:spAutoFit/>
          </a:bodyPr>
          <a:lstStyle/>
          <a:p>
            <a:r>
              <a:rPr lang="en-GB" dirty="0"/>
              <a:t>Artificial oyster reef, Eastern Scheldt</a:t>
            </a:r>
          </a:p>
        </p:txBody>
      </p:sp>
      <p:pic>
        <p:nvPicPr>
          <p:cNvPr id="33795" name="Picture 3"/>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7396169" y="3707861"/>
            <a:ext cx="4425722" cy="2957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3796" name="Picture 4"/>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7396169" y="560190"/>
            <a:ext cx="4425722" cy="36367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a:extLst>
              <a:ext uri="{FF2B5EF4-FFF2-40B4-BE49-F238E27FC236}">
                <a16:creationId xmlns:a16="http://schemas.microsoft.com/office/drawing/2014/main" id="{62E95A95-C366-82C4-2A6E-D63736A24FB3}"/>
              </a:ext>
            </a:extLst>
          </p:cNvPr>
          <p:cNvSpPr/>
          <p:nvPr/>
        </p:nvSpPr>
        <p:spPr>
          <a:xfrm>
            <a:off x="1437894" y="345741"/>
            <a:ext cx="2345436"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OYSTER REEF</a:t>
            </a:r>
          </a:p>
        </p:txBody>
      </p:sp>
      <p:sp>
        <p:nvSpPr>
          <p:cNvPr id="2" name="Footer Placeholder 4">
            <a:extLst>
              <a:ext uri="{FF2B5EF4-FFF2-40B4-BE49-F238E27FC236}">
                <a16:creationId xmlns:a16="http://schemas.microsoft.com/office/drawing/2014/main" id="{72DE515D-CA94-1063-D9C3-CF6BCC4BEB11}"/>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sp>
        <p:nvSpPr>
          <p:cNvPr id="11" name="TextBox 10">
            <a:extLst>
              <a:ext uri="{FF2B5EF4-FFF2-40B4-BE49-F238E27FC236}">
                <a16:creationId xmlns:a16="http://schemas.microsoft.com/office/drawing/2014/main" id="{AC6CB5EA-AEA5-7E72-2FDF-46D94E000033}"/>
              </a:ext>
            </a:extLst>
          </p:cNvPr>
          <p:cNvSpPr txBox="1"/>
          <p:nvPr/>
        </p:nvSpPr>
        <p:spPr>
          <a:xfrm>
            <a:off x="1284513" y="5741906"/>
            <a:ext cx="6096000" cy="923330"/>
          </a:xfrm>
          <a:prstGeom prst="rect">
            <a:avLst/>
          </a:prstGeom>
          <a:noFill/>
        </p:spPr>
        <p:txBody>
          <a:bodyPr wrap="square">
            <a:spAutoFit/>
          </a:bodyPr>
          <a:lstStyle/>
          <a:p>
            <a:r>
              <a:rPr lang="en-GB" dirty="0">
                <a:hlinkClick r:id="rId4"/>
              </a:rPr>
              <a:t>The application of oyster reefs in shoreline protection: Are we over‐engineering for an ecosystem engineer? - Morris - 2019 - Journal of Applied Ecology - Wiley Online Library</a:t>
            </a:r>
            <a:endParaRPr lang="en-GB" dirty="0"/>
          </a:p>
        </p:txBody>
      </p:sp>
      <p:pic>
        <p:nvPicPr>
          <p:cNvPr id="2050" name="Picture 2" descr="Details are in the caption following the image">
            <a:extLst>
              <a:ext uri="{FF2B5EF4-FFF2-40B4-BE49-F238E27FC236}">
                <a16:creationId xmlns:a16="http://schemas.microsoft.com/office/drawing/2014/main" id="{9E51148A-36DF-AA03-44FC-3A9C4800DB9C}"/>
              </a:ext>
            </a:extLst>
          </p:cNvPr>
          <p:cNvPicPr>
            <a:picLocks noChangeAspect="1" noChangeArrowheads="1"/>
          </p:cNvPicPr>
          <p:nvPr/>
        </p:nvPicPr>
        <p:blipFill>
          <a:blip r:embed="rId5" cstate="print">
            <a:extLst>
              <a:ext uri="{28A0092B-C50C-407E-A947-70E740481C1C}">
                <a14:useLocalDpi xmlns:a14="http://schemas.microsoft.com/office/drawing/2010/main"/>
              </a:ext>
            </a:extLst>
          </a:blip>
          <a:srcRect/>
          <a:stretch>
            <a:fillRect/>
          </a:stretch>
        </p:blipFill>
        <p:spPr bwMode="auto">
          <a:xfrm>
            <a:off x="1284513" y="1367276"/>
            <a:ext cx="5891900" cy="42907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58467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254726" y="683757"/>
            <a:ext cx="8677337" cy="57380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1205107" y="5588929"/>
            <a:ext cx="10268435" cy="1015663"/>
          </a:xfrm>
          <a:prstGeom prst="rect">
            <a:avLst/>
          </a:prstGeom>
          <a:noFill/>
        </p:spPr>
        <p:txBody>
          <a:bodyPr wrap="square" rtlCol="0">
            <a:spAutoFit/>
          </a:bodyPr>
          <a:lstStyle/>
          <a:p>
            <a:r>
              <a:rPr lang="en-GB" sz="2000" dirty="0"/>
              <a:t>Loughor is the 4</a:t>
            </a:r>
            <a:r>
              <a:rPr lang="en-GB" sz="2000" baseline="30000" dirty="0"/>
              <a:t>th</a:t>
            </a:r>
            <a:r>
              <a:rPr lang="en-GB" sz="2000" dirty="0"/>
              <a:t> largest saltmarsh in the UK and a Ramsar site (</a:t>
            </a:r>
            <a:r>
              <a:rPr lang="en-GB" sz="2000" dirty="0" err="1"/>
              <a:t>Barne</a:t>
            </a:r>
            <a:r>
              <a:rPr lang="en-GB" sz="2000" dirty="0"/>
              <a:t> et al., 1995) and is macro-tidal (max. 7.5m).  Natural coastal defence but the area seems to have reduced since the industrial revolution (Bristow &amp; Pye, 2003)</a:t>
            </a:r>
          </a:p>
        </p:txBody>
      </p:sp>
      <p:sp>
        <p:nvSpPr>
          <p:cNvPr id="9" name="Rectangle 8">
            <a:extLst>
              <a:ext uri="{FF2B5EF4-FFF2-40B4-BE49-F238E27FC236}">
                <a16:creationId xmlns:a16="http://schemas.microsoft.com/office/drawing/2014/main" id="{093C2C6A-B2FA-3FAF-71F2-F49A5826831C}"/>
              </a:ext>
            </a:extLst>
          </p:cNvPr>
          <p:cNvSpPr/>
          <p:nvPr/>
        </p:nvSpPr>
        <p:spPr>
          <a:xfrm>
            <a:off x="1437894" y="345741"/>
            <a:ext cx="4330824"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SALT MARSH</a:t>
            </a:r>
          </a:p>
        </p:txBody>
      </p:sp>
      <p:sp>
        <p:nvSpPr>
          <p:cNvPr id="2" name="Footer Placeholder 4">
            <a:extLst>
              <a:ext uri="{FF2B5EF4-FFF2-40B4-BE49-F238E27FC236}">
                <a16:creationId xmlns:a16="http://schemas.microsoft.com/office/drawing/2014/main" id="{02E5D63C-BCB0-E90C-080B-F4A2529A1481}"/>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spTree>
    <p:extLst>
      <p:ext uri="{BB962C8B-B14F-4D97-AF65-F5344CB8AC3E}">
        <p14:creationId xmlns:p14="http://schemas.microsoft.com/office/powerpoint/2010/main" val="30603363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590675" y="504825"/>
            <a:ext cx="9010650" cy="5848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4" name="Straight Connector 3">
            <a:extLst>
              <a:ext uri="{FF2B5EF4-FFF2-40B4-BE49-F238E27FC236}">
                <a16:creationId xmlns:a16="http://schemas.microsoft.com/office/drawing/2014/main" id="{410C73CB-2440-4BBB-E7DF-977583CB4782}"/>
              </a:ext>
            </a:extLst>
          </p:cNvPr>
          <p:cNvCxnSpPr/>
          <p:nvPr/>
        </p:nvCxnSpPr>
        <p:spPr>
          <a:xfrm>
            <a:off x="1722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Footer Placeholder 4">
            <a:extLst>
              <a:ext uri="{FF2B5EF4-FFF2-40B4-BE49-F238E27FC236}">
                <a16:creationId xmlns:a16="http://schemas.microsoft.com/office/drawing/2014/main" id="{B0509A66-EBD4-58FD-7647-F209A52F3E47}"/>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spTree>
    <p:extLst>
      <p:ext uri="{BB962C8B-B14F-4D97-AF65-F5344CB8AC3E}">
        <p14:creationId xmlns:p14="http://schemas.microsoft.com/office/powerpoint/2010/main" val="36053591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37894" y="6020893"/>
            <a:ext cx="10455785" cy="4389120"/>
          </a:xfrm>
        </p:spPr>
        <p:txBody>
          <a:bodyPr>
            <a:normAutofit/>
          </a:bodyPr>
          <a:lstStyle/>
          <a:p>
            <a:r>
              <a:rPr lang="en-GB" sz="1800" dirty="0"/>
              <a:t>Human activities such as urban and industrial runoff, urban and port infrastructure development and dredging are currently among the major threats to seagrass ecosystems worldwide (</a:t>
            </a:r>
            <a:r>
              <a:rPr lang="en-GB" sz="1800" dirty="0" err="1"/>
              <a:t>Grech</a:t>
            </a:r>
            <a:r>
              <a:rPr lang="en-GB" sz="1800" dirty="0"/>
              <a:t> et al., 2012).</a:t>
            </a:r>
          </a:p>
          <a:p>
            <a:pPr marL="0" indent="0">
              <a:buNone/>
            </a:pPr>
            <a:endParaRPr lang="en-GB" sz="1600" dirty="0">
              <a:latin typeface="+mj-lt"/>
            </a:endParaRPr>
          </a:p>
          <a:p>
            <a:endParaRPr lang="en-GB" sz="1600" dirty="0">
              <a:latin typeface="+mj-lt"/>
            </a:endParaRPr>
          </a:p>
        </p:txBody>
      </p:sp>
      <p:pic>
        <p:nvPicPr>
          <p:cNvPr id="34819" name="Picture 3"/>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437894" y="1244079"/>
            <a:ext cx="8195630" cy="45253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4" name="Straight Connector 3">
            <a:extLst>
              <a:ext uri="{FF2B5EF4-FFF2-40B4-BE49-F238E27FC236}">
                <a16:creationId xmlns:a16="http://schemas.microsoft.com/office/drawing/2014/main" id="{0E7CD70A-5859-80FF-3E3A-B2071AD30910}"/>
              </a:ext>
            </a:extLst>
          </p:cNvPr>
          <p:cNvCxnSpPr/>
          <p:nvPr/>
        </p:nvCxnSpPr>
        <p:spPr>
          <a:xfrm>
            <a:off x="1722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FA478963-B65A-9F01-2FB4-3F20951BDBD5}"/>
              </a:ext>
            </a:extLst>
          </p:cNvPr>
          <p:cNvSpPr/>
          <p:nvPr/>
        </p:nvSpPr>
        <p:spPr>
          <a:xfrm>
            <a:off x="1437894" y="345741"/>
            <a:ext cx="4330824"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SEAGRASS EXTENT</a:t>
            </a:r>
          </a:p>
        </p:txBody>
      </p:sp>
      <p:sp>
        <p:nvSpPr>
          <p:cNvPr id="2" name="Footer Placeholder 4">
            <a:extLst>
              <a:ext uri="{FF2B5EF4-FFF2-40B4-BE49-F238E27FC236}">
                <a16:creationId xmlns:a16="http://schemas.microsoft.com/office/drawing/2014/main" id="{E7D2D04D-270F-77E4-18B1-F686508354F6}"/>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sp>
        <p:nvSpPr>
          <p:cNvPr id="10" name="TextBox 9">
            <a:extLst>
              <a:ext uri="{FF2B5EF4-FFF2-40B4-BE49-F238E27FC236}">
                <a16:creationId xmlns:a16="http://schemas.microsoft.com/office/drawing/2014/main" id="{9A814140-012D-32A3-1C94-4B45C0898B6B}"/>
              </a:ext>
            </a:extLst>
          </p:cNvPr>
          <p:cNvSpPr txBox="1"/>
          <p:nvPr/>
        </p:nvSpPr>
        <p:spPr>
          <a:xfrm>
            <a:off x="6061869" y="837107"/>
            <a:ext cx="6097772" cy="369332"/>
          </a:xfrm>
          <a:prstGeom prst="rect">
            <a:avLst/>
          </a:prstGeom>
          <a:noFill/>
        </p:spPr>
        <p:txBody>
          <a:bodyPr wrap="square">
            <a:spAutoFit/>
          </a:bodyPr>
          <a:lstStyle/>
          <a:p>
            <a:r>
              <a:rPr lang="en-GB" dirty="0"/>
              <a:t>Seagrass distribution. Source: UNEP RAC/SPA (2011)</a:t>
            </a:r>
          </a:p>
        </p:txBody>
      </p:sp>
    </p:spTree>
    <p:extLst>
      <p:ext uri="{BB962C8B-B14F-4D97-AF65-F5344CB8AC3E}">
        <p14:creationId xmlns:p14="http://schemas.microsoft.com/office/powerpoint/2010/main" val="4074418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4819"/>
                                        </p:tgtEl>
                                        <p:attrNameLst>
                                          <p:attrName>style.visibility</p:attrName>
                                        </p:attrNameLst>
                                      </p:cBhvr>
                                      <p:to>
                                        <p:strVal val="visible"/>
                                      </p:to>
                                    </p:set>
                                    <p:animEffect transition="in" filter="fade">
                                      <p:cBhvr>
                                        <p:cTn id="7" dur="1000"/>
                                        <p:tgtEl>
                                          <p:spTgt spid="34819"/>
                                        </p:tgtEl>
                                      </p:cBhvr>
                                    </p:animEffect>
                                    <p:anim calcmode="lin" valueType="num">
                                      <p:cBhvr>
                                        <p:cTn id="8" dur="1000" fill="hold"/>
                                        <p:tgtEl>
                                          <p:spTgt spid="34819"/>
                                        </p:tgtEl>
                                        <p:attrNameLst>
                                          <p:attrName>ppt_x</p:attrName>
                                        </p:attrNameLst>
                                      </p:cBhvr>
                                      <p:tavLst>
                                        <p:tav tm="0">
                                          <p:val>
                                            <p:strVal val="#ppt_x"/>
                                          </p:val>
                                        </p:tav>
                                        <p:tav tm="100000">
                                          <p:val>
                                            <p:strVal val="#ppt_x"/>
                                          </p:val>
                                        </p:tav>
                                      </p:tavLst>
                                    </p:anim>
                                    <p:anim calcmode="lin" valueType="num">
                                      <p:cBhvr>
                                        <p:cTn id="9" dur="1000" fill="hold"/>
                                        <p:tgtEl>
                                          <p:spTgt spid="3481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A478963-B65A-9F01-2FB4-3F20951BDBD5}"/>
              </a:ext>
            </a:extLst>
          </p:cNvPr>
          <p:cNvSpPr/>
          <p:nvPr/>
        </p:nvSpPr>
        <p:spPr>
          <a:xfrm>
            <a:off x="1437894" y="345741"/>
            <a:ext cx="4330824"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SEAGRASS</a:t>
            </a:r>
          </a:p>
        </p:txBody>
      </p:sp>
      <p:sp>
        <p:nvSpPr>
          <p:cNvPr id="2" name="Footer Placeholder 4">
            <a:extLst>
              <a:ext uri="{FF2B5EF4-FFF2-40B4-BE49-F238E27FC236}">
                <a16:creationId xmlns:a16="http://schemas.microsoft.com/office/drawing/2014/main" id="{E7D2D04D-270F-77E4-18B1-F686508354F6}"/>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sp>
        <p:nvSpPr>
          <p:cNvPr id="9" name="TextBox 8">
            <a:extLst>
              <a:ext uri="{FF2B5EF4-FFF2-40B4-BE49-F238E27FC236}">
                <a16:creationId xmlns:a16="http://schemas.microsoft.com/office/drawing/2014/main" id="{54BAFDC3-1372-D754-CB5B-0064B3F24168}"/>
              </a:ext>
            </a:extLst>
          </p:cNvPr>
          <p:cNvSpPr txBox="1"/>
          <p:nvPr/>
        </p:nvSpPr>
        <p:spPr>
          <a:xfrm>
            <a:off x="5915199" y="281802"/>
            <a:ext cx="10754281" cy="830997"/>
          </a:xfrm>
          <a:prstGeom prst="rect">
            <a:avLst/>
          </a:prstGeom>
          <a:noFill/>
        </p:spPr>
        <p:txBody>
          <a:bodyPr wrap="square">
            <a:spAutoFit/>
          </a:bodyPr>
          <a:lstStyle/>
          <a:p>
            <a:r>
              <a:rPr lang="en-GB" sz="2400" dirty="0"/>
              <a:t>Erosion control </a:t>
            </a:r>
            <a:r>
              <a:rPr lang="en-GB" sz="2400" u="sng" dirty="0"/>
              <a:t>and </a:t>
            </a:r>
          </a:p>
          <a:p>
            <a:r>
              <a:rPr lang="en-GB" sz="2400" dirty="0"/>
              <a:t>habitat benefits</a:t>
            </a:r>
          </a:p>
        </p:txBody>
      </p:sp>
      <p:pic>
        <p:nvPicPr>
          <p:cNvPr id="3076" name="Picture 4" descr="Get Started - EcoShape">
            <a:extLst>
              <a:ext uri="{FF2B5EF4-FFF2-40B4-BE49-F238E27FC236}">
                <a16:creationId xmlns:a16="http://schemas.microsoft.com/office/drawing/2014/main" id="{D1B2C9BD-7310-362B-E0AF-223AA5D05595}"/>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437894" y="1203825"/>
            <a:ext cx="7550114" cy="5441524"/>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8A14AF7F-6504-31E3-F444-41940272E478}"/>
              </a:ext>
            </a:extLst>
          </p:cNvPr>
          <p:cNvSpPr txBox="1"/>
          <p:nvPr/>
        </p:nvSpPr>
        <p:spPr>
          <a:xfrm>
            <a:off x="9229061" y="6206866"/>
            <a:ext cx="8335924" cy="369332"/>
          </a:xfrm>
          <a:prstGeom prst="rect">
            <a:avLst/>
          </a:prstGeom>
          <a:noFill/>
        </p:spPr>
        <p:txBody>
          <a:bodyPr wrap="square">
            <a:spAutoFit/>
          </a:bodyPr>
          <a:lstStyle/>
          <a:p>
            <a:r>
              <a:rPr lang="en-GB" dirty="0">
                <a:hlinkClick r:id="rId3"/>
              </a:rPr>
              <a:t>Get Started - </a:t>
            </a:r>
            <a:r>
              <a:rPr lang="en-GB" dirty="0" err="1">
                <a:hlinkClick r:id="rId3"/>
              </a:rPr>
              <a:t>EcoShape</a:t>
            </a:r>
            <a:endParaRPr lang="en-GB" dirty="0"/>
          </a:p>
        </p:txBody>
      </p:sp>
    </p:spTree>
    <p:extLst>
      <p:ext uri="{BB962C8B-B14F-4D97-AF65-F5344CB8AC3E}">
        <p14:creationId xmlns:p14="http://schemas.microsoft.com/office/powerpoint/2010/main" val="33034754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A478963-B65A-9F01-2FB4-3F20951BDBD5}"/>
              </a:ext>
            </a:extLst>
          </p:cNvPr>
          <p:cNvSpPr/>
          <p:nvPr/>
        </p:nvSpPr>
        <p:spPr>
          <a:xfrm>
            <a:off x="1437894" y="345741"/>
            <a:ext cx="4330824"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SEAGRASS (WADDEN SEA)</a:t>
            </a:r>
          </a:p>
        </p:txBody>
      </p:sp>
      <p:sp>
        <p:nvSpPr>
          <p:cNvPr id="2" name="Footer Placeholder 4">
            <a:extLst>
              <a:ext uri="{FF2B5EF4-FFF2-40B4-BE49-F238E27FC236}">
                <a16:creationId xmlns:a16="http://schemas.microsoft.com/office/drawing/2014/main" id="{E7D2D04D-270F-77E4-18B1-F686508354F6}"/>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pic>
        <p:nvPicPr>
          <p:cNvPr id="3074" name="Picture 2" descr="figure 2">
            <a:extLst>
              <a:ext uri="{FF2B5EF4-FFF2-40B4-BE49-F238E27FC236}">
                <a16:creationId xmlns:a16="http://schemas.microsoft.com/office/drawing/2014/main" id="{403FF496-A8C1-AC9B-A771-6FE93C810A6E}"/>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617400" y="1388270"/>
            <a:ext cx="9208497" cy="325322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4BAFDC3-1372-D754-CB5B-0064B3F24168}"/>
              </a:ext>
            </a:extLst>
          </p:cNvPr>
          <p:cNvSpPr txBox="1"/>
          <p:nvPr/>
        </p:nvSpPr>
        <p:spPr>
          <a:xfrm>
            <a:off x="1294070" y="4881043"/>
            <a:ext cx="10754281" cy="1631216"/>
          </a:xfrm>
          <a:prstGeom prst="rect">
            <a:avLst/>
          </a:prstGeom>
          <a:noFill/>
        </p:spPr>
        <p:txBody>
          <a:bodyPr wrap="square">
            <a:spAutoFit/>
          </a:bodyPr>
          <a:lstStyle/>
          <a:p>
            <a:r>
              <a:rPr lang="en-GB" sz="2000" dirty="0"/>
              <a:t>Schematic of the effect of seagrass on hydrodynamics, waves, and sediment dynamics. a shows the boundary layer flow without seagrass and high shear generation in the rough bottom layer. b is the situation with submerged canopy (green lines), which dampens velocities in the bottom layer and increases shear generation above the canopy. c is the situation with fully emerged canopy, which dampens velocities over the whole water column and reduces shear over the whole water column. </a:t>
            </a:r>
          </a:p>
        </p:txBody>
      </p:sp>
      <p:sp>
        <p:nvSpPr>
          <p:cNvPr id="13" name="TextBox 12">
            <a:extLst>
              <a:ext uri="{FF2B5EF4-FFF2-40B4-BE49-F238E27FC236}">
                <a16:creationId xmlns:a16="http://schemas.microsoft.com/office/drawing/2014/main" id="{37862B4D-4CF8-7F58-DEBB-31F5E083EFF8}"/>
              </a:ext>
            </a:extLst>
          </p:cNvPr>
          <p:cNvSpPr txBox="1"/>
          <p:nvPr/>
        </p:nvSpPr>
        <p:spPr>
          <a:xfrm>
            <a:off x="6328786" y="98443"/>
            <a:ext cx="6097772" cy="923330"/>
          </a:xfrm>
          <a:prstGeom prst="rect">
            <a:avLst/>
          </a:prstGeom>
          <a:noFill/>
        </p:spPr>
        <p:txBody>
          <a:bodyPr wrap="square">
            <a:spAutoFit/>
          </a:bodyPr>
          <a:lstStyle/>
          <a:p>
            <a:r>
              <a:rPr lang="en-GB" dirty="0">
                <a:hlinkClick r:id="rId3"/>
              </a:rPr>
              <a:t>Evaluation of seagrass as a nature-based solution for coastal protection in the German </a:t>
            </a:r>
            <a:r>
              <a:rPr lang="en-GB" dirty="0" err="1">
                <a:hlinkClick r:id="rId3"/>
              </a:rPr>
              <a:t>Wadden</a:t>
            </a:r>
            <a:r>
              <a:rPr lang="en-GB" dirty="0">
                <a:hlinkClick r:id="rId3"/>
              </a:rPr>
              <a:t> Sea | Ocean Dynamics (springer.com)</a:t>
            </a:r>
            <a:endParaRPr lang="en-GB" dirty="0"/>
          </a:p>
        </p:txBody>
      </p:sp>
    </p:spTree>
    <p:extLst>
      <p:ext uri="{BB962C8B-B14F-4D97-AF65-F5344CB8AC3E}">
        <p14:creationId xmlns:p14="http://schemas.microsoft.com/office/powerpoint/2010/main" val="28907420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37894" y="1489108"/>
            <a:ext cx="5302102" cy="4389120"/>
          </a:xfrm>
        </p:spPr>
        <p:txBody>
          <a:bodyPr>
            <a:noAutofit/>
          </a:bodyPr>
          <a:lstStyle/>
          <a:p>
            <a:r>
              <a:rPr lang="en-GB" sz="2800" dirty="0"/>
              <a:t>Mangrove forest consists of trees and shrubs that can tolerate regular flooding by seawater. </a:t>
            </a:r>
          </a:p>
          <a:p>
            <a:r>
              <a:rPr lang="en-GB" sz="2800" dirty="0"/>
              <a:t>This tolerance is due to one of the most distinct characteristics of the mangrove trees: aerial roots which are part of the day exposed to the air, and thereby enable them to survive tidal inundation and anoxic (depleted dissolved oxygen) sediments.</a:t>
            </a:r>
          </a:p>
          <a:p>
            <a:r>
              <a:rPr lang="en-GB" sz="2800" dirty="0">
                <a:highlight>
                  <a:srgbClr val="FFFF00"/>
                </a:highlight>
                <a:hlinkClick r:id="rId2"/>
              </a:rPr>
              <a:t>Guardians of the coast</a:t>
            </a:r>
            <a:r>
              <a:rPr lang="en-GB" sz="2800" dirty="0">
                <a:highlight>
                  <a:srgbClr val="FFFF00"/>
                </a:highlight>
              </a:rPr>
              <a:t> 25 mins</a:t>
            </a:r>
          </a:p>
        </p:txBody>
      </p:sp>
      <p:pic>
        <p:nvPicPr>
          <p:cNvPr id="35845" name="Picture 5"/>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7576617" y="3317836"/>
            <a:ext cx="4365401" cy="32663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5846" name="Picture 6"/>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7504038" y="195475"/>
            <a:ext cx="4437980" cy="29609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a:extLst>
              <a:ext uri="{FF2B5EF4-FFF2-40B4-BE49-F238E27FC236}">
                <a16:creationId xmlns:a16="http://schemas.microsoft.com/office/drawing/2014/main" id="{9EEF0162-EFD1-0AF9-B274-9CC2E5B64753}"/>
              </a:ext>
            </a:extLst>
          </p:cNvPr>
          <p:cNvSpPr/>
          <p:nvPr/>
        </p:nvSpPr>
        <p:spPr>
          <a:xfrm>
            <a:off x="1437894" y="345741"/>
            <a:ext cx="2345436"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MANGROVES</a:t>
            </a:r>
          </a:p>
        </p:txBody>
      </p:sp>
      <p:sp>
        <p:nvSpPr>
          <p:cNvPr id="2" name="Footer Placeholder 4">
            <a:extLst>
              <a:ext uri="{FF2B5EF4-FFF2-40B4-BE49-F238E27FC236}">
                <a16:creationId xmlns:a16="http://schemas.microsoft.com/office/drawing/2014/main" id="{E06BF72E-513B-6787-5F10-83D1A6000F96}"/>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spTree>
    <p:extLst>
      <p:ext uri="{BB962C8B-B14F-4D97-AF65-F5344CB8AC3E}">
        <p14:creationId xmlns:p14="http://schemas.microsoft.com/office/powerpoint/2010/main" val="1427056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56010" y="1409701"/>
            <a:ext cx="9903869" cy="4389120"/>
          </a:xfrm>
        </p:spPr>
        <p:txBody>
          <a:bodyPr>
            <a:normAutofit/>
          </a:bodyPr>
          <a:lstStyle/>
          <a:p>
            <a:r>
              <a:rPr lang="en-GB" dirty="0"/>
              <a:t>Planting of Mangroves (-) Not all coastal regions can support mangroves, especially in coastal regions with destructive waves. As sediments build up along coast after planting mangroves, depth of coast may become shallower and thus affect port activities – (E.g. Pose a problem for countries like Singapore that depends heavily on maritime trade.) </a:t>
            </a:r>
          </a:p>
          <a:p>
            <a:endParaRPr lang="en-GB" sz="1800" dirty="0">
              <a:latin typeface="+mj-lt"/>
            </a:endParaRPr>
          </a:p>
        </p:txBody>
      </p:sp>
      <p:pic>
        <p:nvPicPr>
          <p:cNvPr id="36866"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518837" y="2812899"/>
            <a:ext cx="7219226" cy="39600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a:extLst>
              <a:ext uri="{FF2B5EF4-FFF2-40B4-BE49-F238E27FC236}">
                <a16:creationId xmlns:a16="http://schemas.microsoft.com/office/drawing/2014/main" id="{CE056874-228B-4499-C38F-A1713396B838}"/>
              </a:ext>
            </a:extLst>
          </p:cNvPr>
          <p:cNvSpPr/>
          <p:nvPr/>
        </p:nvSpPr>
        <p:spPr>
          <a:xfrm>
            <a:off x="1437894" y="345741"/>
            <a:ext cx="3945636"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MANGROVE ZONATION</a:t>
            </a:r>
          </a:p>
        </p:txBody>
      </p:sp>
      <p:sp>
        <p:nvSpPr>
          <p:cNvPr id="2" name="Footer Placeholder 4">
            <a:extLst>
              <a:ext uri="{FF2B5EF4-FFF2-40B4-BE49-F238E27FC236}">
                <a16:creationId xmlns:a16="http://schemas.microsoft.com/office/drawing/2014/main" id="{D085F10B-F8BD-B4B3-EBCC-37D871C14BFD}"/>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spTree>
    <p:extLst>
      <p:ext uri="{BB962C8B-B14F-4D97-AF65-F5344CB8AC3E}">
        <p14:creationId xmlns:p14="http://schemas.microsoft.com/office/powerpoint/2010/main" val="1900461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631504" y="14057"/>
            <a:ext cx="8928992" cy="65947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Oval 3"/>
          <p:cNvSpPr/>
          <p:nvPr/>
        </p:nvSpPr>
        <p:spPr>
          <a:xfrm>
            <a:off x="1991544" y="3789040"/>
            <a:ext cx="3168352" cy="1008112"/>
          </a:xfrm>
          <a:prstGeom prst="ellipse">
            <a:avLst/>
          </a:prstGeom>
          <a:noFill/>
          <a:ln>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8551567" y="6469777"/>
            <a:ext cx="2016224" cy="369332"/>
          </a:xfrm>
          <a:prstGeom prst="rect">
            <a:avLst/>
          </a:prstGeom>
          <a:noFill/>
        </p:spPr>
        <p:txBody>
          <a:bodyPr wrap="square" rtlCol="0">
            <a:spAutoFit/>
          </a:bodyPr>
          <a:lstStyle/>
          <a:p>
            <a:r>
              <a:rPr lang="en-GB" err="1"/>
              <a:t>Boxelaere</a:t>
            </a:r>
            <a:r>
              <a:rPr lang="en-GB"/>
              <a:t>, 2014)</a:t>
            </a:r>
          </a:p>
        </p:txBody>
      </p:sp>
      <p:sp>
        <p:nvSpPr>
          <p:cNvPr id="8" name="Footer Placeholder 4">
            <a:extLst>
              <a:ext uri="{FF2B5EF4-FFF2-40B4-BE49-F238E27FC236}">
                <a16:creationId xmlns:a16="http://schemas.microsoft.com/office/drawing/2014/main" id="{45754349-3603-1178-057E-BFEDD49E6B99}"/>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spTree>
    <p:extLst>
      <p:ext uri="{BB962C8B-B14F-4D97-AF65-F5344CB8AC3E}">
        <p14:creationId xmlns:p14="http://schemas.microsoft.com/office/powerpoint/2010/main" val="1929185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37894" y="1409701"/>
            <a:ext cx="9820656" cy="4352544"/>
          </a:xfrm>
        </p:spPr>
        <p:txBody>
          <a:bodyPr/>
          <a:lstStyle/>
          <a:p>
            <a:pPr lvl="0">
              <a:buClr>
                <a:srgbClr val="0BD0D9"/>
              </a:buClr>
            </a:pPr>
            <a:r>
              <a:rPr lang="en-GB" dirty="0">
                <a:solidFill>
                  <a:srgbClr val="002060"/>
                </a:solidFill>
              </a:rPr>
              <a:t>Shrimp farm pressure</a:t>
            </a:r>
          </a:p>
          <a:p>
            <a:pPr lvl="0">
              <a:buClr>
                <a:srgbClr val="0BD0D9"/>
              </a:buClr>
            </a:pPr>
            <a:r>
              <a:rPr lang="en-GB" dirty="0">
                <a:solidFill>
                  <a:srgbClr val="002060"/>
                </a:solidFill>
                <a:hlinkClick r:id="rId2">
                  <a:extLst>
                    <a:ext uri="{A12FA001-AC4F-418D-AE19-62706E023703}">
                      <ahyp:hlinkClr xmlns:ahyp="http://schemas.microsoft.com/office/drawing/2018/hyperlinkcolor" val="tx"/>
                    </a:ext>
                  </a:extLst>
                </a:hlinkClick>
              </a:rPr>
              <a:t>Protection from wave erosion: Mangroves</a:t>
            </a:r>
            <a:endParaRPr lang="en-GB" dirty="0">
              <a:solidFill>
                <a:srgbClr val="002060"/>
              </a:solidFill>
            </a:endParaRPr>
          </a:p>
          <a:p>
            <a:endParaRPr lang="en-GB" dirty="0"/>
          </a:p>
        </p:txBody>
      </p:sp>
      <p:pic>
        <p:nvPicPr>
          <p:cNvPr id="37890" name="Picture 2"/>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546326" y="2530895"/>
            <a:ext cx="5046873" cy="376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Oval 3"/>
          <p:cNvSpPr/>
          <p:nvPr/>
        </p:nvSpPr>
        <p:spPr>
          <a:xfrm>
            <a:off x="5509865" y="4050910"/>
            <a:ext cx="936104" cy="360040"/>
          </a:xfrm>
          <a:prstGeom prst="ellipse">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D2020E74-A2FA-6A9D-C2E6-A18E69D257EE}"/>
              </a:ext>
            </a:extLst>
          </p:cNvPr>
          <p:cNvSpPr/>
          <p:nvPr/>
        </p:nvSpPr>
        <p:spPr>
          <a:xfrm>
            <a:off x="1437894" y="345741"/>
            <a:ext cx="2768346"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CONSERVATION</a:t>
            </a:r>
          </a:p>
        </p:txBody>
      </p:sp>
      <p:sp>
        <p:nvSpPr>
          <p:cNvPr id="2" name="Footer Placeholder 4">
            <a:extLst>
              <a:ext uri="{FF2B5EF4-FFF2-40B4-BE49-F238E27FC236}">
                <a16:creationId xmlns:a16="http://schemas.microsoft.com/office/drawing/2014/main" id="{4081BF8C-4540-AEA6-A469-83A47DBC9A76}"/>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pic>
        <p:nvPicPr>
          <p:cNvPr id="7" name="Picture 6">
            <a:extLst>
              <a:ext uri="{FF2B5EF4-FFF2-40B4-BE49-F238E27FC236}">
                <a16:creationId xmlns:a16="http://schemas.microsoft.com/office/drawing/2014/main" id="{EC0A9D2E-F741-ABD5-3E37-AC0AE50E784C}"/>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6858234" y="2054657"/>
            <a:ext cx="3551274" cy="4352545"/>
          </a:xfrm>
          <a:prstGeom prst="rect">
            <a:avLst/>
          </a:prstGeom>
        </p:spPr>
      </p:pic>
      <p:sp>
        <p:nvSpPr>
          <p:cNvPr id="10" name="TextBox 9">
            <a:extLst>
              <a:ext uri="{FF2B5EF4-FFF2-40B4-BE49-F238E27FC236}">
                <a16:creationId xmlns:a16="http://schemas.microsoft.com/office/drawing/2014/main" id="{DC4A1140-AB45-0F3C-E267-02713039C946}"/>
              </a:ext>
            </a:extLst>
          </p:cNvPr>
          <p:cNvSpPr txBox="1"/>
          <p:nvPr/>
        </p:nvSpPr>
        <p:spPr>
          <a:xfrm>
            <a:off x="4256129" y="1401556"/>
            <a:ext cx="6097772" cy="369332"/>
          </a:xfrm>
          <a:prstGeom prst="rect">
            <a:avLst/>
          </a:prstGeom>
          <a:noFill/>
        </p:spPr>
        <p:txBody>
          <a:bodyPr wrap="square">
            <a:spAutoFit/>
          </a:bodyPr>
          <a:lstStyle/>
          <a:p>
            <a:r>
              <a:rPr lang="en-GB" dirty="0">
                <a:hlinkClick r:id="rId5"/>
              </a:rPr>
              <a:t>Farming The Sea, Costing The Earth (ejfoundation.org)</a:t>
            </a:r>
            <a:endParaRPr lang="en-GB" dirty="0"/>
          </a:p>
        </p:txBody>
      </p:sp>
    </p:spTree>
    <p:extLst>
      <p:ext uri="{BB962C8B-B14F-4D97-AF65-F5344CB8AC3E}">
        <p14:creationId xmlns:p14="http://schemas.microsoft.com/office/powerpoint/2010/main" val="23620779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2020E74-A2FA-6A9D-C2E6-A18E69D257EE}"/>
              </a:ext>
            </a:extLst>
          </p:cNvPr>
          <p:cNvSpPr/>
          <p:nvPr/>
        </p:nvSpPr>
        <p:spPr>
          <a:xfrm>
            <a:off x="1437893" y="345741"/>
            <a:ext cx="4335585"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DUNES</a:t>
            </a:r>
          </a:p>
        </p:txBody>
      </p:sp>
      <p:sp>
        <p:nvSpPr>
          <p:cNvPr id="2" name="Footer Placeholder 4">
            <a:extLst>
              <a:ext uri="{FF2B5EF4-FFF2-40B4-BE49-F238E27FC236}">
                <a16:creationId xmlns:a16="http://schemas.microsoft.com/office/drawing/2014/main" id="{4081BF8C-4540-AEA6-A469-83A47DBC9A76}"/>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sp>
        <p:nvSpPr>
          <p:cNvPr id="6" name="TextBox 5">
            <a:extLst>
              <a:ext uri="{FF2B5EF4-FFF2-40B4-BE49-F238E27FC236}">
                <a16:creationId xmlns:a16="http://schemas.microsoft.com/office/drawing/2014/main" id="{08DA6047-6C7F-536A-EBE3-68608B205BE7}"/>
              </a:ext>
            </a:extLst>
          </p:cNvPr>
          <p:cNvSpPr txBox="1"/>
          <p:nvPr/>
        </p:nvSpPr>
        <p:spPr>
          <a:xfrm>
            <a:off x="1437893" y="1313825"/>
            <a:ext cx="9361171" cy="830997"/>
          </a:xfrm>
          <a:prstGeom prst="rect">
            <a:avLst/>
          </a:prstGeom>
          <a:noFill/>
        </p:spPr>
        <p:txBody>
          <a:bodyPr wrap="square">
            <a:spAutoFit/>
          </a:bodyPr>
          <a:lstStyle/>
          <a:p>
            <a:r>
              <a:rPr lang="en-GB" sz="2400" dirty="0">
                <a:hlinkClick r:id="rId2"/>
              </a:rPr>
              <a:t>Swept away: $500,000 sand dune built to protect US homes disappears in days | Massachusetts | The Guardian</a:t>
            </a:r>
            <a:endParaRPr lang="en-GB" sz="2400" dirty="0"/>
          </a:p>
        </p:txBody>
      </p:sp>
      <p:pic>
        <p:nvPicPr>
          <p:cNvPr id="17" name="Picture 16">
            <a:extLst>
              <a:ext uri="{FF2B5EF4-FFF2-40B4-BE49-F238E27FC236}">
                <a16:creationId xmlns:a16="http://schemas.microsoft.com/office/drawing/2014/main" id="{24DAC04F-EB05-7C66-3120-8E65672D449E}"/>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7570839" y="2194560"/>
            <a:ext cx="4392680" cy="4498849"/>
          </a:xfrm>
          <a:prstGeom prst="rect">
            <a:avLst/>
          </a:prstGeom>
        </p:spPr>
      </p:pic>
      <p:pic>
        <p:nvPicPr>
          <p:cNvPr id="6146" name="Picture 2">
            <a:extLst>
              <a:ext uri="{FF2B5EF4-FFF2-40B4-BE49-F238E27FC236}">
                <a16:creationId xmlns:a16="http://schemas.microsoft.com/office/drawing/2014/main" id="{D89F18D0-92AB-0B6D-CCF0-3614F0A363CE}"/>
              </a:ext>
            </a:extLst>
          </p:cNvPr>
          <p:cNvPicPr>
            <a:picLocks noChangeAspect="1" noChangeArrowheads="1"/>
          </p:cNvPicPr>
          <p:nvPr/>
        </p:nvPicPr>
        <p:blipFill rotWithShape="1">
          <a:blip r:embed="rId4" cstate="print">
            <a:extLst>
              <a:ext uri="{28A0092B-C50C-407E-A947-70E740481C1C}">
                <a14:useLocalDpi xmlns:a14="http://schemas.microsoft.com/office/drawing/2010/main"/>
              </a:ext>
            </a:extLst>
          </a:blip>
          <a:srcRect/>
          <a:stretch/>
        </p:blipFill>
        <p:spPr bwMode="auto">
          <a:xfrm>
            <a:off x="351672" y="2682239"/>
            <a:ext cx="7107448" cy="37947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2689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2"/>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798064" y="181999"/>
            <a:ext cx="9245894" cy="65371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1524000" y="6478741"/>
            <a:ext cx="3672408" cy="369332"/>
          </a:xfrm>
          <a:prstGeom prst="rect">
            <a:avLst/>
          </a:prstGeom>
          <a:noFill/>
        </p:spPr>
        <p:txBody>
          <a:bodyPr wrap="square" rtlCol="0">
            <a:spAutoFit/>
          </a:bodyPr>
          <a:lstStyle/>
          <a:p>
            <a:r>
              <a:rPr lang="en-GB"/>
              <a:t>Wetlands.org, 2014)</a:t>
            </a:r>
          </a:p>
        </p:txBody>
      </p:sp>
      <p:sp>
        <p:nvSpPr>
          <p:cNvPr id="7" name="Footer Placeholder 4">
            <a:extLst>
              <a:ext uri="{FF2B5EF4-FFF2-40B4-BE49-F238E27FC236}">
                <a16:creationId xmlns:a16="http://schemas.microsoft.com/office/drawing/2014/main" id="{0323B665-9F65-513D-5B2B-EDAD6B5FD130}"/>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sp>
        <p:nvSpPr>
          <p:cNvPr id="8" name="Rectangle 7">
            <a:extLst>
              <a:ext uri="{FF2B5EF4-FFF2-40B4-BE49-F238E27FC236}">
                <a16:creationId xmlns:a16="http://schemas.microsoft.com/office/drawing/2014/main" id="{81F255F8-1731-2082-E4D3-2688543DF336}"/>
              </a:ext>
            </a:extLst>
          </p:cNvPr>
          <p:cNvSpPr/>
          <p:nvPr/>
        </p:nvSpPr>
        <p:spPr>
          <a:xfrm>
            <a:off x="1437894" y="381001"/>
            <a:ext cx="1305306"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CORAL</a:t>
            </a:r>
          </a:p>
        </p:txBody>
      </p:sp>
    </p:spTree>
    <p:extLst>
      <p:ext uri="{BB962C8B-B14F-4D97-AF65-F5344CB8AC3E}">
        <p14:creationId xmlns:p14="http://schemas.microsoft.com/office/powerpoint/2010/main" val="38343817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14621" y="1736920"/>
            <a:ext cx="3358662" cy="4389120"/>
          </a:xfrm>
        </p:spPr>
        <p:txBody>
          <a:bodyPr>
            <a:normAutofit/>
          </a:bodyPr>
          <a:lstStyle/>
          <a:p>
            <a:r>
              <a:rPr lang="en-GB" dirty="0">
                <a:hlinkClick r:id="rId2"/>
              </a:rPr>
              <a:t>JMSE | Free Full-Text | Beach Drainage System: A Comprehensive Review of a Controversial Soft-Engineering Method (mdpi.com)</a:t>
            </a:r>
            <a:endParaRPr lang="en-GB" dirty="0">
              <a:latin typeface="+mj-lt"/>
            </a:endParaRPr>
          </a:p>
        </p:txBody>
      </p:sp>
      <p:sp>
        <p:nvSpPr>
          <p:cNvPr id="10" name="Rectangle 9">
            <a:extLst>
              <a:ext uri="{FF2B5EF4-FFF2-40B4-BE49-F238E27FC236}">
                <a16:creationId xmlns:a16="http://schemas.microsoft.com/office/drawing/2014/main" id="{D9E3A025-174C-D270-D407-4A3B1C846F61}"/>
              </a:ext>
            </a:extLst>
          </p:cNvPr>
          <p:cNvSpPr/>
          <p:nvPr/>
        </p:nvSpPr>
        <p:spPr>
          <a:xfrm>
            <a:off x="1437894" y="381001"/>
            <a:ext cx="3444768" cy="659129"/>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BEACH DRAINAGE</a:t>
            </a:r>
          </a:p>
        </p:txBody>
      </p:sp>
      <p:sp>
        <p:nvSpPr>
          <p:cNvPr id="2" name="Footer Placeholder 4">
            <a:extLst>
              <a:ext uri="{FF2B5EF4-FFF2-40B4-BE49-F238E27FC236}">
                <a16:creationId xmlns:a16="http://schemas.microsoft.com/office/drawing/2014/main" id="{89125C12-C60A-F1DE-6725-4F3DA72B4BC5}"/>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pic>
        <p:nvPicPr>
          <p:cNvPr id="5122" name="Picture 2" descr="Jmse 10 00145 g001">
            <a:extLst>
              <a:ext uri="{FF2B5EF4-FFF2-40B4-BE49-F238E27FC236}">
                <a16:creationId xmlns:a16="http://schemas.microsoft.com/office/drawing/2014/main" id="{23DDE61A-3449-DB58-1AD4-BC94EEAD6734}"/>
              </a:ext>
            </a:extLst>
          </p:cNvPr>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1437894" y="4117846"/>
            <a:ext cx="4277106" cy="2507749"/>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Jmse 10 00145 g002">
            <a:extLst>
              <a:ext uri="{FF2B5EF4-FFF2-40B4-BE49-F238E27FC236}">
                <a16:creationId xmlns:a16="http://schemas.microsoft.com/office/drawing/2014/main" id="{E7EB785B-645C-5634-509B-8B3F3CA4281A}"/>
              </a:ext>
            </a:extLst>
          </p:cNvPr>
          <p:cNvPicPr>
            <a:picLocks noChangeAspect="1" noChangeArrowheads="1"/>
          </p:cNvPicPr>
          <p:nvPr/>
        </p:nvPicPr>
        <p:blipFill>
          <a:blip r:embed="rId4" cstate="print">
            <a:extLst>
              <a:ext uri="{28A0092B-C50C-407E-A947-70E740481C1C}">
                <a14:useLocalDpi xmlns:a14="http://schemas.microsoft.com/office/drawing/2010/main"/>
              </a:ext>
            </a:extLst>
          </a:blip>
          <a:srcRect/>
          <a:stretch>
            <a:fillRect/>
          </a:stretch>
        </p:blipFill>
        <p:spPr bwMode="auto">
          <a:xfrm>
            <a:off x="4907407" y="197348"/>
            <a:ext cx="7189216" cy="438912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6CD7B451-1572-F536-11BE-C1E1C12A3A2C}"/>
              </a:ext>
            </a:extLst>
          </p:cNvPr>
          <p:cNvSpPr txBox="1"/>
          <p:nvPr/>
        </p:nvSpPr>
        <p:spPr>
          <a:xfrm>
            <a:off x="5791727" y="4642397"/>
            <a:ext cx="6094476" cy="2031325"/>
          </a:xfrm>
          <a:prstGeom prst="rect">
            <a:avLst/>
          </a:prstGeom>
          <a:noFill/>
        </p:spPr>
        <p:txBody>
          <a:bodyPr wrap="square">
            <a:spAutoFit/>
          </a:bodyPr>
          <a:lstStyle/>
          <a:p>
            <a:pPr marL="342900" indent="-342900">
              <a:buFont typeface="Arial" panose="020B0604020202020204" pitchFamily="34" charset="0"/>
              <a:buChar char="•"/>
            </a:pPr>
            <a:r>
              <a:rPr lang="en-GB" dirty="0"/>
              <a:t>Application of the beach drainage system (BDS) as a tool able to modify the natural dynamics of groundwater table at sandy beaches. </a:t>
            </a:r>
          </a:p>
          <a:p>
            <a:pPr marL="342900" indent="-342900">
              <a:buFont typeface="Arial" panose="020B0604020202020204" pitchFamily="34" charset="0"/>
              <a:buChar char="•"/>
            </a:pPr>
            <a:r>
              <a:rPr lang="en-GB" dirty="0"/>
              <a:t>Due to the drainage, the thickening of the layer of dry sand makes the solid grains less prone to be mobilized by the action of the waves at the swash zone, where interaction phenomena between the percolating and the incoming water lens take place.</a:t>
            </a:r>
          </a:p>
        </p:txBody>
      </p:sp>
    </p:spTree>
    <p:extLst>
      <p:ext uri="{BB962C8B-B14F-4D97-AF65-F5344CB8AC3E}">
        <p14:creationId xmlns:p14="http://schemas.microsoft.com/office/powerpoint/2010/main" val="5596151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9E3A025-174C-D270-D407-4A3B1C846F61}"/>
              </a:ext>
            </a:extLst>
          </p:cNvPr>
          <p:cNvSpPr/>
          <p:nvPr/>
        </p:nvSpPr>
        <p:spPr>
          <a:xfrm>
            <a:off x="1419987" y="750572"/>
            <a:ext cx="9352026" cy="659129"/>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WORKING WITH NATURE &amp; HYBRID INTERVENTIONS (ACTIVITY)</a:t>
            </a:r>
          </a:p>
        </p:txBody>
      </p:sp>
      <p:sp>
        <p:nvSpPr>
          <p:cNvPr id="2" name="Footer Placeholder 4">
            <a:extLst>
              <a:ext uri="{FF2B5EF4-FFF2-40B4-BE49-F238E27FC236}">
                <a16:creationId xmlns:a16="http://schemas.microsoft.com/office/drawing/2014/main" id="{89125C12-C60A-F1DE-6725-4F3DA72B4BC5}"/>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sp>
        <p:nvSpPr>
          <p:cNvPr id="5" name="Content Placeholder 4">
            <a:extLst>
              <a:ext uri="{FF2B5EF4-FFF2-40B4-BE49-F238E27FC236}">
                <a16:creationId xmlns:a16="http://schemas.microsoft.com/office/drawing/2014/main" id="{9B46270E-FB4A-903F-F98E-81FE3C3FD630}"/>
              </a:ext>
            </a:extLst>
          </p:cNvPr>
          <p:cNvSpPr>
            <a:spLocks noGrp="1"/>
          </p:cNvSpPr>
          <p:nvPr>
            <p:ph idx="1"/>
          </p:nvPr>
        </p:nvSpPr>
        <p:spPr>
          <a:xfrm>
            <a:off x="1295400" y="1855945"/>
            <a:ext cx="4918587" cy="4352544"/>
          </a:xfrm>
        </p:spPr>
        <p:txBody>
          <a:bodyPr/>
          <a:lstStyle/>
          <a:p>
            <a:r>
              <a:rPr lang="en-GB" b="1" dirty="0"/>
              <a:t>Find an example of a soft or hybrid intervention (e.g. a mixture of hard and soft engineering) not covered here.</a:t>
            </a:r>
          </a:p>
          <a:p>
            <a:r>
              <a:rPr lang="en-GB" dirty="0"/>
              <a:t>Summarise the approach</a:t>
            </a:r>
          </a:p>
          <a:p>
            <a:r>
              <a:rPr lang="en-GB" dirty="0"/>
              <a:t>How effective has it been? If it has not been constructed yet, can you identify any key risks?</a:t>
            </a:r>
          </a:p>
          <a:p>
            <a:endParaRPr lang="en-GB" dirty="0"/>
          </a:p>
        </p:txBody>
      </p:sp>
      <p:sp>
        <p:nvSpPr>
          <p:cNvPr id="4" name="TextBox 3">
            <a:extLst>
              <a:ext uri="{FF2B5EF4-FFF2-40B4-BE49-F238E27FC236}">
                <a16:creationId xmlns:a16="http://schemas.microsoft.com/office/drawing/2014/main" id="{8EDA8C82-D123-B89B-AE2C-84257488F7D2}"/>
              </a:ext>
            </a:extLst>
          </p:cNvPr>
          <p:cNvSpPr txBox="1"/>
          <p:nvPr/>
        </p:nvSpPr>
        <p:spPr>
          <a:xfrm>
            <a:off x="1295400" y="5246870"/>
            <a:ext cx="6094476" cy="369332"/>
          </a:xfrm>
          <a:prstGeom prst="rect">
            <a:avLst/>
          </a:prstGeom>
          <a:noFill/>
        </p:spPr>
        <p:txBody>
          <a:bodyPr wrap="square">
            <a:spAutoFit/>
          </a:bodyPr>
          <a:lstStyle/>
          <a:p>
            <a:r>
              <a:rPr lang="en-GB" dirty="0">
                <a:hlinkClick r:id="rId2"/>
              </a:rPr>
              <a:t>WWF Nature-based Solutions Database Map (arcgis.com)</a:t>
            </a:r>
            <a:endParaRPr lang="en-GB" dirty="0"/>
          </a:p>
        </p:txBody>
      </p:sp>
      <p:pic>
        <p:nvPicPr>
          <p:cNvPr id="9" name="Picture 8">
            <a:extLst>
              <a:ext uri="{FF2B5EF4-FFF2-40B4-BE49-F238E27FC236}">
                <a16:creationId xmlns:a16="http://schemas.microsoft.com/office/drawing/2014/main" id="{6BE7E544-C651-4275-C076-704902EA671C}"/>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6631561" y="1643906"/>
            <a:ext cx="4713857" cy="4463522"/>
          </a:xfrm>
          <a:prstGeom prst="rect">
            <a:avLst/>
          </a:prstGeom>
        </p:spPr>
      </p:pic>
    </p:spTree>
    <p:extLst>
      <p:ext uri="{BB962C8B-B14F-4D97-AF65-F5344CB8AC3E}">
        <p14:creationId xmlns:p14="http://schemas.microsoft.com/office/powerpoint/2010/main" val="11943413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FAF825B-BED8-1F19-2212-42CDA2F1F739}"/>
              </a:ext>
            </a:extLst>
          </p:cNvPr>
          <p:cNvSpPr>
            <a:spLocks noGrp="1"/>
          </p:cNvSpPr>
          <p:nvPr>
            <p:ph idx="1"/>
          </p:nvPr>
        </p:nvSpPr>
        <p:spPr/>
        <p:txBody>
          <a:bodyPr>
            <a:normAutofit/>
          </a:bodyPr>
          <a:lstStyle/>
          <a:p>
            <a:r>
              <a:rPr lang="en-GB" dirty="0"/>
              <a:t>Compromise or cosmetic strategy?</a:t>
            </a:r>
          </a:p>
          <a:p>
            <a:r>
              <a:rPr lang="en-GB" dirty="0"/>
              <a:t> Temporary hard infrastructure – a natural approach can take time to establish and hard infrastructure can be used to temporarily reduce disturbances.</a:t>
            </a:r>
          </a:p>
          <a:p>
            <a:r>
              <a:rPr lang="en-GB" dirty="0">
                <a:hlinkClick r:id="rId2"/>
              </a:rPr>
              <a:t>Nature-based solutions: Creating a living shoreline in Louisiana</a:t>
            </a:r>
            <a:endParaRPr lang="en-GB" dirty="0"/>
          </a:p>
          <a:p>
            <a:pPr marL="0" indent="0">
              <a:buNone/>
            </a:pPr>
            <a:endParaRPr lang="en-GB" dirty="0">
              <a:latin typeface="+mj-lt"/>
            </a:endParaRPr>
          </a:p>
        </p:txBody>
      </p:sp>
      <p:pic>
        <p:nvPicPr>
          <p:cNvPr id="5" name="Picture 4">
            <a:extLst>
              <a:ext uri="{FF2B5EF4-FFF2-40B4-BE49-F238E27FC236}">
                <a16:creationId xmlns:a16="http://schemas.microsoft.com/office/drawing/2014/main" id="{48C16252-295A-C0E0-ACE9-AC71C2648369}"/>
              </a:ext>
            </a:extLst>
          </p:cNvPr>
          <p:cNvPicPr>
            <a:picLocks noChangeAspect="1"/>
          </p:cNvPicPr>
          <p:nvPr/>
        </p:nvPicPr>
        <p:blipFill>
          <a:blip r:embed="rId3"/>
          <a:stretch>
            <a:fillRect/>
          </a:stretch>
        </p:blipFill>
        <p:spPr>
          <a:xfrm>
            <a:off x="1419987" y="3927489"/>
            <a:ext cx="10203730" cy="2363295"/>
          </a:xfrm>
          <a:prstGeom prst="rect">
            <a:avLst/>
          </a:prstGeom>
        </p:spPr>
      </p:pic>
      <p:sp>
        <p:nvSpPr>
          <p:cNvPr id="6" name="Footer Placeholder 4">
            <a:extLst>
              <a:ext uri="{FF2B5EF4-FFF2-40B4-BE49-F238E27FC236}">
                <a16:creationId xmlns:a16="http://schemas.microsoft.com/office/drawing/2014/main" id="{53B2C28B-31F9-2106-E1CF-B9F1AE57869D}"/>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CONTROLS</a:t>
            </a:r>
          </a:p>
        </p:txBody>
      </p:sp>
      <p:sp>
        <p:nvSpPr>
          <p:cNvPr id="9" name="Rectangle 8">
            <a:extLst>
              <a:ext uri="{FF2B5EF4-FFF2-40B4-BE49-F238E27FC236}">
                <a16:creationId xmlns:a16="http://schemas.microsoft.com/office/drawing/2014/main" id="{09F9C2CF-1DF2-CF64-0147-864C48530DC3}"/>
              </a:ext>
            </a:extLst>
          </p:cNvPr>
          <p:cNvSpPr/>
          <p:nvPr/>
        </p:nvSpPr>
        <p:spPr>
          <a:xfrm>
            <a:off x="1419987" y="750572"/>
            <a:ext cx="9352026" cy="659129"/>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WORKING WITH NATURE &amp; HYBRID INTERVENTIONS (ACTIVITY)</a:t>
            </a:r>
          </a:p>
        </p:txBody>
      </p:sp>
    </p:spTree>
    <p:extLst>
      <p:ext uri="{BB962C8B-B14F-4D97-AF65-F5344CB8AC3E}">
        <p14:creationId xmlns:p14="http://schemas.microsoft.com/office/powerpoint/2010/main" val="3792196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4">
            <a:extLst>
              <a:ext uri="{FF2B5EF4-FFF2-40B4-BE49-F238E27FC236}">
                <a16:creationId xmlns:a16="http://schemas.microsoft.com/office/drawing/2014/main" id="{53B2C28B-31F9-2106-E1CF-B9F1AE57869D}"/>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CONTROLS</a:t>
            </a:r>
          </a:p>
        </p:txBody>
      </p:sp>
      <p:sp>
        <p:nvSpPr>
          <p:cNvPr id="9" name="Rectangle 8">
            <a:extLst>
              <a:ext uri="{FF2B5EF4-FFF2-40B4-BE49-F238E27FC236}">
                <a16:creationId xmlns:a16="http://schemas.microsoft.com/office/drawing/2014/main" id="{09F9C2CF-1DF2-CF64-0147-864C48530DC3}"/>
              </a:ext>
            </a:extLst>
          </p:cNvPr>
          <p:cNvSpPr/>
          <p:nvPr/>
        </p:nvSpPr>
        <p:spPr>
          <a:xfrm>
            <a:off x="1419987" y="750572"/>
            <a:ext cx="9352026" cy="659129"/>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WORKING WITH NATURE &amp; HYBRID INTERVENTIONS (ACTIVITY)</a:t>
            </a:r>
          </a:p>
        </p:txBody>
      </p:sp>
      <p:pic>
        <p:nvPicPr>
          <p:cNvPr id="7" name="Picture 6">
            <a:extLst>
              <a:ext uri="{FF2B5EF4-FFF2-40B4-BE49-F238E27FC236}">
                <a16:creationId xmlns:a16="http://schemas.microsoft.com/office/drawing/2014/main" id="{B8E4ED88-246C-259B-CDBD-6CCE43A38DC6}"/>
              </a:ext>
            </a:extLst>
          </p:cNvPr>
          <p:cNvPicPr>
            <a:picLocks noChangeAspect="1"/>
          </p:cNvPicPr>
          <p:nvPr/>
        </p:nvPicPr>
        <p:blipFill>
          <a:blip r:embed="rId2"/>
          <a:stretch>
            <a:fillRect/>
          </a:stretch>
        </p:blipFill>
        <p:spPr>
          <a:xfrm>
            <a:off x="4768746" y="1938528"/>
            <a:ext cx="7423254" cy="4791456"/>
          </a:xfrm>
          <a:prstGeom prst="rect">
            <a:avLst/>
          </a:prstGeom>
        </p:spPr>
      </p:pic>
      <p:pic>
        <p:nvPicPr>
          <p:cNvPr id="8" name="Picture 7">
            <a:extLst>
              <a:ext uri="{FF2B5EF4-FFF2-40B4-BE49-F238E27FC236}">
                <a16:creationId xmlns:a16="http://schemas.microsoft.com/office/drawing/2014/main" id="{4C71B7EC-5F50-5C60-AF69-2203CD3352B0}"/>
              </a:ext>
            </a:extLst>
          </p:cNvPr>
          <p:cNvPicPr>
            <a:picLocks noChangeAspect="1"/>
          </p:cNvPicPr>
          <p:nvPr/>
        </p:nvPicPr>
        <p:blipFill>
          <a:blip r:embed="rId3"/>
          <a:stretch>
            <a:fillRect/>
          </a:stretch>
        </p:blipFill>
        <p:spPr>
          <a:xfrm>
            <a:off x="636722" y="2438401"/>
            <a:ext cx="5459278" cy="3630420"/>
          </a:xfrm>
          <a:prstGeom prst="rect">
            <a:avLst/>
          </a:prstGeom>
        </p:spPr>
      </p:pic>
    </p:spTree>
    <p:extLst>
      <p:ext uri="{BB962C8B-B14F-4D97-AF65-F5344CB8AC3E}">
        <p14:creationId xmlns:p14="http://schemas.microsoft.com/office/powerpoint/2010/main" val="4284308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randombar(horizontal)">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85898" y="5218937"/>
            <a:ext cx="9411462" cy="807368"/>
          </a:xfrm>
        </p:spPr>
        <p:txBody>
          <a:bodyPr>
            <a:noAutofit/>
          </a:bodyPr>
          <a:lstStyle/>
          <a:p>
            <a:pPr marL="0" indent="0">
              <a:buNone/>
            </a:pPr>
            <a:r>
              <a:rPr lang="en-GB" sz="2000" dirty="0"/>
              <a:t>Temmerman et al (2013) Ecosystem-based coastal defence in the face of global change Nature 504</a:t>
            </a:r>
          </a:p>
        </p:txBody>
      </p:sp>
      <p:pic>
        <p:nvPicPr>
          <p:cNvPr id="28675" name="Picture 3" descr="Conventional coastal engineering compared with new ecosystem-based defence."/>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228051" y="1336548"/>
            <a:ext cx="10327157" cy="3882389"/>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6875E375-A1B3-CCE7-24E1-ACA9B7219FBA}"/>
              </a:ext>
            </a:extLst>
          </p:cNvPr>
          <p:cNvSpPr/>
          <p:nvPr/>
        </p:nvSpPr>
        <p:spPr>
          <a:xfrm>
            <a:off x="1437894" y="381001"/>
            <a:ext cx="6254496"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ECOSYSTEM BASED COASTAL DEFENCE</a:t>
            </a:r>
          </a:p>
        </p:txBody>
      </p:sp>
      <p:sp>
        <p:nvSpPr>
          <p:cNvPr id="2" name="Footer Placeholder 4">
            <a:extLst>
              <a:ext uri="{FF2B5EF4-FFF2-40B4-BE49-F238E27FC236}">
                <a16:creationId xmlns:a16="http://schemas.microsoft.com/office/drawing/2014/main" id="{BEB50069-47C1-F695-65C9-D7BE8419397B}"/>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spTree>
    <p:extLst>
      <p:ext uri="{BB962C8B-B14F-4D97-AF65-F5344CB8AC3E}">
        <p14:creationId xmlns:p14="http://schemas.microsoft.com/office/powerpoint/2010/main" val="18726441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9E3A025-174C-D270-D407-4A3B1C846F61}"/>
              </a:ext>
            </a:extLst>
          </p:cNvPr>
          <p:cNvSpPr/>
          <p:nvPr/>
        </p:nvSpPr>
        <p:spPr>
          <a:xfrm>
            <a:off x="1437894" y="381001"/>
            <a:ext cx="3819906" cy="659129"/>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BUILDING WITH NATURE</a:t>
            </a:r>
          </a:p>
        </p:txBody>
      </p:sp>
      <p:sp>
        <p:nvSpPr>
          <p:cNvPr id="2" name="Footer Placeholder 4">
            <a:extLst>
              <a:ext uri="{FF2B5EF4-FFF2-40B4-BE49-F238E27FC236}">
                <a16:creationId xmlns:a16="http://schemas.microsoft.com/office/drawing/2014/main" id="{89125C12-C60A-F1DE-6725-4F3DA72B4BC5}"/>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sp>
        <p:nvSpPr>
          <p:cNvPr id="5" name="Content Placeholder 4">
            <a:extLst>
              <a:ext uri="{FF2B5EF4-FFF2-40B4-BE49-F238E27FC236}">
                <a16:creationId xmlns:a16="http://schemas.microsoft.com/office/drawing/2014/main" id="{9B46270E-FB4A-903F-F98E-81FE3C3FD630}"/>
              </a:ext>
            </a:extLst>
          </p:cNvPr>
          <p:cNvSpPr>
            <a:spLocks noGrp="1"/>
          </p:cNvSpPr>
          <p:nvPr>
            <p:ph idx="1"/>
          </p:nvPr>
        </p:nvSpPr>
        <p:spPr/>
        <p:txBody>
          <a:bodyPr/>
          <a:lstStyle/>
          <a:p>
            <a:r>
              <a:rPr lang="en-GB" dirty="0">
                <a:hlinkClick r:id="rId2"/>
              </a:rPr>
              <a:t>Are Current UK Coastal Defences Good Enough for Tomorrow? An Assessment of Vulnerability to Coastal (tandfonline.com)</a:t>
            </a:r>
            <a:endParaRPr lang="en-GB" dirty="0">
              <a:latin typeface="+mj-lt"/>
            </a:endParaRPr>
          </a:p>
          <a:p>
            <a:endParaRPr lang="en-GB" dirty="0"/>
          </a:p>
        </p:txBody>
      </p:sp>
    </p:spTree>
    <p:extLst>
      <p:ext uri="{BB962C8B-B14F-4D97-AF65-F5344CB8AC3E}">
        <p14:creationId xmlns:p14="http://schemas.microsoft.com/office/powerpoint/2010/main" val="307728453"/>
      </p:ext>
    </p:extLst>
  </p:cSld>
  <p:clrMapOvr>
    <a:masterClrMapping/>
  </p:clrMapOvr>
</p:sld>
</file>

<file path=ppt/theme/theme1.xml><?xml version="1.0" encoding="utf-8"?>
<a:theme xmlns:a="http://schemas.openxmlformats.org/drawingml/2006/main" name="Office Theme">
  <a:themeElements>
    <a:clrScheme name="Scientific Discovery">
      <a:dk1>
        <a:srgbClr val="000000"/>
      </a:dk1>
      <a:lt1>
        <a:srgbClr val="FFFFFF"/>
      </a:lt1>
      <a:dk2>
        <a:srgbClr val="44546A"/>
      </a:dk2>
      <a:lt2>
        <a:srgbClr val="E7E6E6"/>
      </a:lt2>
      <a:accent1>
        <a:srgbClr val="96D3ED"/>
      </a:accent1>
      <a:accent2>
        <a:srgbClr val="C7DBE1"/>
      </a:accent2>
      <a:accent3>
        <a:srgbClr val="688EBD"/>
      </a:accent3>
      <a:accent4>
        <a:srgbClr val="BCE5DD"/>
      </a:accent4>
      <a:accent5>
        <a:srgbClr val="66DDCC"/>
      </a:accent5>
      <a:accent6>
        <a:srgbClr val="E0CE61"/>
      </a:accent6>
      <a:hlink>
        <a:srgbClr val="0563C1"/>
      </a:hlink>
      <a:folHlink>
        <a:srgbClr val="954F72"/>
      </a:folHlink>
    </a:clrScheme>
    <a:fontScheme name="Custom 36">
      <a:majorFont>
        <a:latin typeface="Posterama"/>
        <a:ea typeface=""/>
        <a:cs typeface=""/>
      </a:majorFont>
      <a:minorFont>
        <a:latin typeface="Daytona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cientific-Discovery_Win32_EF_v4" id="{D94798B6-E450-4518-8015-6EE17CD1412B}" vid="{16A04E6B-C80A-471C-86D6-D49E9EAD763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5" ma:contentTypeDescription="Create a new document." ma:contentTypeScope="" ma:versionID="e02306daf00165b375dc6a58966960b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df88fb76bf5f555224557953949c1ec9"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2EB2FABB-45EC-440E-B647-8CA57BA45AC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E8B3377-22F1-4153-96F0-CC2E4BE41C57}">
  <ds:schemaRefs>
    <ds:schemaRef ds:uri="http://schemas.microsoft.com/sharepoint/v3/contenttype/forms"/>
  </ds:schemaRefs>
</ds:datastoreItem>
</file>

<file path=customXml/itemProps3.xml><?xml version="1.0" encoding="utf-8"?>
<ds:datastoreItem xmlns:ds="http://schemas.openxmlformats.org/officeDocument/2006/customXml" ds:itemID="{99746342-5E84-430E-9251-61001F208E7A}">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{4C0D8D0A-9907-484D-8840-E41FD016F5B3}tf67061901_win32</Template>
  <TotalTime>8810</TotalTime>
  <Words>1487</Words>
  <Application>Microsoft Office PowerPoint</Application>
  <PresentationFormat>Widescreen</PresentationFormat>
  <Paragraphs>149</Paragraphs>
  <Slides>32</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GeographEditWeb</vt:lpstr>
      <vt:lpstr>Arial</vt:lpstr>
      <vt:lpstr>Calibri</vt:lpstr>
      <vt:lpstr>Daytona Condensed Light</vt:lpstr>
      <vt:lpstr>Posterama</vt:lpstr>
      <vt:lpstr>Office Theme</vt:lpstr>
      <vt:lpstr>Coastal defence: hard and soft engineering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Coastal ecosystem Management</dc:title>
  <dc:creator>Alissa</dc:creator>
  <cp:lastModifiedBy>Alissa Flatley</cp:lastModifiedBy>
  <cp:revision>40</cp:revision>
  <dcterms:created xsi:type="dcterms:W3CDTF">2023-03-27T03:45:04Z</dcterms:created>
  <dcterms:modified xsi:type="dcterms:W3CDTF">2024-11-07T20:47:51Z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