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svg" ContentType="image/sv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773" r:id="rId1"/>
  </p:sldMasterIdLst>
  <p:notesMasterIdLst>
    <p:notesMasterId r:id="rId11"/>
  </p:notesMasterIdLst>
  <p:sldIdLst>
    <p:sldId id="256" r:id="rId2"/>
    <p:sldId id="257" r:id="rId3"/>
    <p:sldId id="262" r:id="rId4"/>
    <p:sldId id="261" r:id="rId5"/>
    <p:sldId id="258" r:id="rId6"/>
    <p:sldId id="265" r:id="rId7"/>
    <p:sldId id="267" r:id="rId8"/>
    <p:sldId id="270" r:id="rId9"/>
    <p:sldId id="268" r:id="rId10"/>
  </p:sldIdLst>
  <p:sldSz cx="18288000" cy="10287000"/>
  <p:notesSz cx="6858000" cy="9144000"/>
  <p:embeddedFontLst>
    <p:embeddedFont>
      <p:font typeface="Century Gothic" pitchFamily="34" charset="0"/>
      <p:regular r:id="rId12"/>
      <p:bold r:id="rId13"/>
      <p:italic r:id="rId14"/>
      <p:boldItalic r:id="rId15"/>
    </p:embeddedFont>
    <p:embeddedFont>
      <p:font typeface="Calibri" pitchFamily="34" charset="0"/>
      <p:regular r:id="rId16"/>
      <p:bold r:id="rId17"/>
      <p:italic r:id="rId18"/>
      <p:boldItalic r:id="rId19"/>
    </p:embeddedFont>
    <p:embeddedFont>
      <p:font typeface="Wingdings 3" pitchFamily="18" charset="2"/>
      <p:regular r:id="rId20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 autoAdjust="0"/>
    <p:restoredTop sz="92026" autoAdjust="0"/>
  </p:normalViewPr>
  <p:slideViewPr>
    <p:cSldViewPr>
      <p:cViewPr varScale="1">
        <p:scale>
          <a:sx n="41" d="100"/>
          <a:sy n="41" d="100"/>
        </p:scale>
        <p:origin x="-816" y="-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C679C-C9C1-417F-B6A2-6A58B2350EF1}" type="datetimeFigureOut">
              <a:rPr lang="en-IN" smtClean="0"/>
              <a:pPr/>
              <a:t>13-10-2025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3ED2A1-0A34-4CA2-93E9-33E4A3915581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3757003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3ED2A1-0A34-4CA2-93E9-33E4A3915581}" type="slidenum">
              <a:rPr lang="en-IN" smtClean="0"/>
              <a:pPr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1355147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3ED2A1-0A34-4CA2-93E9-33E4A3915581}" type="slidenum">
              <a:rPr lang="en-IN" smtClean="0"/>
              <a:pPr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24285697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3ED2A1-0A34-4CA2-93E9-33E4A3915581}" type="slidenum">
              <a:rPr lang="en-IN" smtClean="0"/>
              <a:pPr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27039201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3ED2A1-0A34-4CA2-93E9-33E4A3915581}" type="slidenum">
              <a:rPr lang="en-IN" smtClean="0"/>
              <a:pPr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38922934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3ED2A1-0A34-4CA2-93E9-33E4A3915581}" type="slidenum">
              <a:rPr lang="en-IN" smtClean="0"/>
              <a:pPr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33076581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3ED2A1-0A34-4CA2-93E9-33E4A3915581}" type="slidenum">
              <a:rPr lang="en-IN" smtClean="0"/>
              <a:pPr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xmlns="" val="16411282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83820" y="3771901"/>
            <a:ext cx="13373099" cy="3394172"/>
          </a:xfrm>
        </p:spPr>
        <p:txBody>
          <a:bodyPr anchor="b">
            <a:normAutofit/>
          </a:bodyPr>
          <a:lstStyle>
            <a:lvl1pPr>
              <a:defRPr sz="81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83820" y="7166069"/>
            <a:ext cx="13373099" cy="1689425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429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4114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800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486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6485716"/>
            <a:ext cx="2616978" cy="1167884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7719" y="6794311"/>
            <a:ext cx="1169651" cy="547688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7794673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9388" y="936165"/>
            <a:ext cx="13367531" cy="192133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3818" y="3200400"/>
            <a:ext cx="13373100" cy="56664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605728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3819" y="3088125"/>
            <a:ext cx="13373099" cy="2203200"/>
          </a:xfrm>
        </p:spPr>
        <p:txBody>
          <a:bodyPr anchor="b"/>
          <a:lstStyle>
            <a:lvl1pPr algn="l">
              <a:defRPr sz="6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3819" y="5295194"/>
            <a:ext cx="13373099" cy="1290600"/>
          </a:xfrm>
        </p:spPr>
        <p:txBody>
          <a:bodyPr anchor="t"/>
          <a:lstStyle>
            <a:lvl1pPr marL="0" indent="0" algn="l">
              <a:buNone/>
              <a:defRPr sz="3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6283" y="4767263"/>
            <a:ext cx="2382791" cy="760946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7719" y="4866209"/>
            <a:ext cx="1169651" cy="547688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891007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83818" y="3200400"/>
            <a:ext cx="6470796" cy="56664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786121" y="3189333"/>
            <a:ext cx="6470796" cy="56664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6283" y="1071563"/>
            <a:ext cx="2382791" cy="760946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7719" y="1181674"/>
            <a:ext cx="1169651" cy="547688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832287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409060" y="2959055"/>
            <a:ext cx="5989098" cy="864393"/>
          </a:xfrm>
        </p:spPr>
        <p:txBody>
          <a:bodyPr anchor="b">
            <a:noAutofit/>
          </a:bodyPr>
          <a:lstStyle>
            <a:lvl1pPr marL="0" indent="0">
              <a:buNone/>
              <a:defRPr sz="3600" b="0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83819" y="3823449"/>
            <a:ext cx="6514340" cy="503109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1259944" y="2954213"/>
            <a:ext cx="5998502" cy="864393"/>
          </a:xfrm>
        </p:spPr>
        <p:txBody>
          <a:bodyPr anchor="b">
            <a:noAutofit/>
          </a:bodyPr>
          <a:lstStyle>
            <a:lvl1pPr marL="0" indent="0">
              <a:buNone/>
              <a:defRPr sz="3600" b="0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750436" y="3818607"/>
            <a:ext cx="6508011" cy="503109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6283" y="1071563"/>
            <a:ext cx="2382791" cy="760946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7719" y="1181674"/>
            <a:ext cx="1169651" cy="547688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995181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19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28169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3819" y="669132"/>
            <a:ext cx="5257799" cy="1464468"/>
          </a:xfrm>
        </p:spPr>
        <p:txBody>
          <a:bodyPr anchor="b"/>
          <a:lstStyle>
            <a:lvl1pPr algn="l">
              <a:defRPr sz="3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84518" y="669133"/>
            <a:ext cx="7772400" cy="812244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3819" y="2397920"/>
            <a:ext cx="5257799" cy="6393654"/>
          </a:xfrm>
        </p:spPr>
        <p:txBody>
          <a:bodyPr/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6283" y="1071563"/>
            <a:ext cx="2382791" cy="760946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285433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3820" y="7200900"/>
            <a:ext cx="13373100" cy="85010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3818" y="952448"/>
            <a:ext cx="13373100" cy="5782455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/>
            </a:lvl1pPr>
            <a:lvl2pPr marL="685800" indent="0">
              <a:buNone/>
              <a:defRPr sz="2400"/>
            </a:lvl2pPr>
            <a:lvl3pPr marL="1371600" indent="0">
              <a:buNone/>
              <a:defRPr sz="2400"/>
            </a:lvl3pPr>
            <a:lvl4pPr marL="2057400" indent="0">
              <a:buNone/>
              <a:defRPr sz="2400"/>
            </a:lvl4pPr>
            <a:lvl5pPr marL="2743200" indent="0">
              <a:buNone/>
              <a:defRPr sz="2400"/>
            </a:lvl5pPr>
            <a:lvl6pPr marL="3429000" indent="0">
              <a:buNone/>
              <a:defRPr sz="2400"/>
            </a:lvl6pPr>
            <a:lvl7pPr marL="4114800" indent="0">
              <a:buNone/>
              <a:defRPr sz="2400"/>
            </a:lvl7pPr>
            <a:lvl8pPr marL="4800600" indent="0">
              <a:buNone/>
              <a:defRPr sz="2400"/>
            </a:lvl8pPr>
            <a:lvl9pPr marL="5486400" indent="0">
              <a:buNone/>
              <a:defRPr sz="24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3820" y="8051007"/>
            <a:ext cx="13373100" cy="74056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6283" y="7367588"/>
            <a:ext cx="2382791" cy="760946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97719" y="7474631"/>
            <a:ext cx="1169651" cy="547688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272542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3819" y="914400"/>
            <a:ext cx="13373099" cy="4675560"/>
          </a:xfrm>
        </p:spPr>
        <p:txBody>
          <a:bodyPr anchor="ctr">
            <a:normAutofit/>
          </a:bodyPr>
          <a:lstStyle>
            <a:lvl1pPr algn="l">
              <a:defRPr sz="7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3819" y="6531069"/>
            <a:ext cx="13373099" cy="2333796"/>
          </a:xfrm>
        </p:spPr>
        <p:txBody>
          <a:bodyPr anchor="ctr">
            <a:normAutofit/>
          </a:bodyPr>
          <a:lstStyle>
            <a:lvl1pPr marL="0" indent="0" algn="l">
              <a:buNone/>
              <a:defRPr sz="27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6283" y="4767263"/>
            <a:ext cx="2382791" cy="760946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7719" y="4866209"/>
            <a:ext cx="1169651" cy="547688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636281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74924" y="914400"/>
            <a:ext cx="12590889" cy="4343400"/>
          </a:xfrm>
        </p:spPr>
        <p:txBody>
          <a:bodyPr anchor="ctr">
            <a:normAutofit/>
          </a:bodyPr>
          <a:lstStyle>
            <a:lvl1pPr algn="l">
              <a:defRPr sz="7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912518" y="5257800"/>
            <a:ext cx="11304831" cy="5715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85800" indent="0">
              <a:buFontTx/>
              <a:buNone/>
              <a:defRPr/>
            </a:lvl2pPr>
            <a:lvl3pPr marL="1371600" indent="0">
              <a:buFontTx/>
              <a:buNone/>
              <a:defRPr/>
            </a:lvl3pPr>
            <a:lvl4pPr marL="2057400" indent="0">
              <a:buFontTx/>
              <a:buNone/>
              <a:defRPr/>
            </a:lvl4pPr>
            <a:lvl5pPr marL="27432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3819" y="6531069"/>
            <a:ext cx="13373099" cy="2333796"/>
          </a:xfrm>
        </p:spPr>
        <p:txBody>
          <a:bodyPr anchor="ctr">
            <a:normAutofit/>
          </a:bodyPr>
          <a:lstStyle>
            <a:lvl1pPr marL="0" indent="0" algn="l">
              <a:buNone/>
              <a:defRPr sz="27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6283" y="4767263"/>
            <a:ext cx="2382791" cy="760946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7719" y="4866209"/>
            <a:ext cx="1169651" cy="547688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3701478" y="972008"/>
            <a:ext cx="914400" cy="877164"/>
          </a:xfrm>
          <a:prstGeom prst="rect">
            <a:avLst/>
          </a:prstGeom>
        </p:spPr>
        <p:txBody>
          <a:bodyPr vert="horz" lIns="137160" tIns="68580" rIns="137160" bIns="68580" rtlCol="0" anchor="ctr">
            <a:noAutofit/>
          </a:bodyPr>
          <a:lstStyle/>
          <a:p>
            <a:pPr lvl="0"/>
            <a:r>
              <a:rPr lang="en-US" sz="12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6672278" y="4357959"/>
            <a:ext cx="914400" cy="877164"/>
          </a:xfrm>
          <a:prstGeom prst="rect">
            <a:avLst/>
          </a:prstGeom>
        </p:spPr>
        <p:txBody>
          <a:bodyPr vert="horz" lIns="137160" tIns="68580" rIns="137160" bIns="68580" rtlCol="0" anchor="ctr">
            <a:noAutofit/>
          </a:bodyPr>
          <a:lstStyle/>
          <a:p>
            <a:r>
              <a:rPr lang="en-US" sz="12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1933411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3820" y="3657601"/>
            <a:ext cx="13373100" cy="4087268"/>
          </a:xfrm>
        </p:spPr>
        <p:txBody>
          <a:bodyPr anchor="b">
            <a:normAutofit/>
          </a:bodyPr>
          <a:lstStyle>
            <a:lvl1pPr algn="l"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3820" y="7772400"/>
            <a:ext cx="13373100" cy="109443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6283" y="7367588"/>
            <a:ext cx="2382791" cy="760946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97719" y="7474631"/>
            <a:ext cx="1169651" cy="547688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163462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4274924" y="914400"/>
            <a:ext cx="12590889" cy="4343400"/>
          </a:xfrm>
        </p:spPr>
        <p:txBody>
          <a:bodyPr anchor="ctr">
            <a:normAutofit/>
          </a:bodyPr>
          <a:lstStyle>
            <a:lvl1pPr algn="l">
              <a:defRPr sz="7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883818" y="6515100"/>
            <a:ext cx="13373100" cy="12573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3600">
                <a:solidFill>
                  <a:schemeClr val="accent1"/>
                </a:solidFill>
              </a:defRPr>
            </a:lvl1pPr>
            <a:lvl2pPr marL="685800" indent="0">
              <a:buFontTx/>
              <a:buNone/>
              <a:defRPr/>
            </a:lvl2pPr>
            <a:lvl3pPr marL="1371600" indent="0">
              <a:buFontTx/>
              <a:buNone/>
              <a:defRPr/>
            </a:lvl3pPr>
            <a:lvl4pPr marL="2057400" indent="0">
              <a:buFontTx/>
              <a:buNone/>
              <a:defRPr/>
            </a:lvl4pPr>
            <a:lvl5pPr marL="27432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3820" y="7772400"/>
            <a:ext cx="13373100" cy="109443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6283" y="7367588"/>
            <a:ext cx="2382791" cy="760946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97719" y="7474631"/>
            <a:ext cx="1169651" cy="547688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3701478" y="972008"/>
            <a:ext cx="914400" cy="877164"/>
          </a:xfrm>
          <a:prstGeom prst="rect">
            <a:avLst/>
          </a:prstGeom>
        </p:spPr>
        <p:txBody>
          <a:bodyPr vert="horz" lIns="137160" tIns="68580" rIns="137160" bIns="68580" rtlCol="0" anchor="ctr">
            <a:noAutofit/>
          </a:bodyPr>
          <a:lstStyle/>
          <a:p>
            <a:pPr lvl="0"/>
            <a:r>
              <a:rPr lang="en-US" sz="12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6672278" y="4357959"/>
            <a:ext cx="914400" cy="877164"/>
          </a:xfrm>
          <a:prstGeom prst="rect">
            <a:avLst/>
          </a:prstGeom>
        </p:spPr>
        <p:txBody>
          <a:bodyPr vert="horz" lIns="137160" tIns="68580" rIns="137160" bIns="68580" rtlCol="0" anchor="ctr">
            <a:noAutofit/>
          </a:bodyPr>
          <a:lstStyle/>
          <a:p>
            <a:pPr lvl="0"/>
            <a:r>
              <a:rPr lang="en-US" sz="12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6887187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3819" y="941111"/>
            <a:ext cx="13373099" cy="4320030"/>
          </a:xfrm>
        </p:spPr>
        <p:txBody>
          <a:bodyPr anchor="ctr">
            <a:normAutofit/>
          </a:bodyPr>
          <a:lstStyle>
            <a:lvl1pPr algn="l"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883818" y="6515100"/>
            <a:ext cx="13373100" cy="12573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3600">
                <a:solidFill>
                  <a:schemeClr val="accent1"/>
                </a:solidFill>
              </a:defRPr>
            </a:lvl1pPr>
            <a:lvl2pPr marL="685800" indent="0">
              <a:buFontTx/>
              <a:buNone/>
              <a:defRPr/>
            </a:lvl2pPr>
            <a:lvl3pPr marL="1371600" indent="0">
              <a:buFontTx/>
              <a:buNone/>
              <a:defRPr/>
            </a:lvl3pPr>
            <a:lvl4pPr marL="2057400" indent="0">
              <a:buFontTx/>
              <a:buNone/>
              <a:defRPr/>
            </a:lvl4pPr>
            <a:lvl5pPr marL="27432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3820" y="7772400"/>
            <a:ext cx="13373100" cy="109443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6283" y="7367588"/>
            <a:ext cx="2382791" cy="760946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97719" y="7474631"/>
            <a:ext cx="1169651" cy="547688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482036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6283" y="1071563"/>
            <a:ext cx="2382791" cy="760946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1424169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3942219" y="941108"/>
            <a:ext cx="3311402" cy="7925726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83818" y="941108"/>
            <a:ext cx="9715500" cy="7925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6283" y="1071563"/>
            <a:ext cx="2382791" cy="760946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564885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2" y="342900"/>
            <a:ext cx="4277274" cy="9957942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40832" y="-48"/>
            <a:ext cx="3535011" cy="10279928"/>
            <a:chOff x="6627813" y="195454"/>
            <a:chExt cx="1952625" cy="5678297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274320" cy="10287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89387" y="936165"/>
            <a:ext cx="13367531" cy="19213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3818" y="3200400"/>
            <a:ext cx="13373100" cy="5829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5542419" y="9195656"/>
            <a:ext cx="1719425" cy="55559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83819" y="9203713"/>
            <a:ext cx="11429999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7719" y="1181674"/>
            <a:ext cx="1169651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000">
                <a:solidFill>
                  <a:srgbClr val="FE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693126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  <p:sldLayoutId id="2147483785" r:id="rId12"/>
    <p:sldLayoutId id="2147483786" r:id="rId13"/>
    <p:sldLayoutId id="2147483787" r:id="rId14"/>
    <p:sldLayoutId id="2147483788" r:id="rId15"/>
    <p:sldLayoutId id="2147483789" r:id="rId16"/>
  </p:sldLayoutIdLst>
  <p:txStyles>
    <p:titleStyle>
      <a:lvl1pPr algn="l" defTabSz="6858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514350" indent="-51435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Font typeface="Wingdings 3" charset="2"/>
        <a:buChar char=""/>
        <a:defRPr sz="2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1114425" indent="-428625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Font typeface="Wingdings 3" charset="2"/>
        <a:buChar char="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7145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Font typeface="Wingdings 3" charset="2"/>
        <a:buChar char=""/>
        <a:defRPr sz="2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24003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30861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37719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44577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51435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58293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2.pn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abetes.org.uk/about-us/news-and-views/number-people-living-diabetes-uk-tops-5-million-first-time" TargetMode="External"/><Relationship Id="rId2" Type="http://schemas.openxmlformats.org/officeDocument/2006/relationships/hyperlink" Target="https://www.diabetes.org.uk/about-us/news-and-views/1-10-adults-living-diabetes-2030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england.nhs.uk/digitaltechnology/" TargetMode="External"/><Relationship Id="rId4" Type="http://schemas.openxmlformats.org/officeDocument/2006/relationships/hyperlink" Target="https://www.drwf.org.uk/news-and-events/news/number-of-people-living-with-diabetes-recorded-at-5-million-in-uk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hrma.org/policy-issues/innovative-medicines/digital-health" TargetMode="External"/><Relationship Id="rId7" Type="http://schemas.openxmlformats.org/officeDocument/2006/relationships/hyperlink" Target="https://www.statista.com/statistics/386885/diabetes-prevalence-in-england-uk/?srsltid=AfmBOopf1nkgKFeqNVKjTPoecajAgaa43TPJnW1ceEBlPiDp5_t2aFjR" TargetMode="External"/><Relationship Id="rId2" Type="http://schemas.openxmlformats.org/officeDocument/2006/relationships/hyperlink" Target="https://evidence.nihr.ac.uk/collection/what-is-digital-health-technology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v.uk/government/statistics/diabetes-profile-update-march-2025/diabetes-profile-statistical-commentary-march-2025" TargetMode="External"/><Relationship Id="rId5" Type="http://schemas.openxmlformats.org/officeDocument/2006/relationships/hyperlink" Target="https://www.facebook.com/LeedsHealth/posts/the-healthier-you-programme-is-free-to-people-at-risk-of-type-2-diabetesthe-prog/1166227092211748/" TargetMode="External"/><Relationship Id="rId4" Type="http://schemas.openxmlformats.org/officeDocument/2006/relationships/hyperlink" Target="https://www.e-dmj.org/journal/view.php?doi=10.4093/dmj.2022.0386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3"/>
          <p:cNvSpPr/>
          <p:nvPr/>
        </p:nvSpPr>
        <p:spPr>
          <a:xfrm flipV="1">
            <a:off x="6553200" y="0"/>
            <a:ext cx="0" cy="1028700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4" name="Group 4"/>
          <p:cNvGrpSpPr/>
          <p:nvPr/>
        </p:nvGrpSpPr>
        <p:grpSpPr>
          <a:xfrm>
            <a:off x="6158345" y="4326684"/>
            <a:ext cx="789709" cy="789709"/>
            <a:chOff x="0" y="0"/>
            <a:chExt cx="1052945" cy="105294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52945" cy="1052945"/>
            </a:xfrm>
            <a:custGeom>
              <a:avLst/>
              <a:gdLst/>
              <a:ahLst/>
              <a:cxnLst/>
              <a:rect l="l" t="t" r="r" b="b"/>
              <a:pathLst>
                <a:path w="1052945" h="1052945">
                  <a:moveTo>
                    <a:pt x="0" y="0"/>
                  </a:moveTo>
                  <a:lnTo>
                    <a:pt x="1052945" y="0"/>
                  </a:lnTo>
                  <a:lnTo>
                    <a:pt x="1052945" y="1052945"/>
                  </a:lnTo>
                  <a:lnTo>
                    <a:pt x="0" y="105294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 cstate="print">
                <a:extLst>
                  <a:ext uri="{96DAC541-7B7A-43D3-8B79-37D633B846F1}">
                    <asvg:svgBlip xmlns:asvg="http://schemas.microsoft.com/office/drawing/2016/SVG/main" xmlns="" r:embed="rId4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6" name="Freeform 6"/>
            <p:cNvSpPr/>
            <p:nvPr/>
          </p:nvSpPr>
          <p:spPr>
            <a:xfrm>
              <a:off x="189911" y="189911"/>
              <a:ext cx="673123" cy="673123"/>
            </a:xfrm>
            <a:custGeom>
              <a:avLst/>
              <a:gdLst/>
              <a:ahLst/>
              <a:cxnLst/>
              <a:rect l="l" t="t" r="r" b="b"/>
              <a:pathLst>
                <a:path w="673123" h="673123">
                  <a:moveTo>
                    <a:pt x="0" y="0"/>
                  </a:moveTo>
                  <a:lnTo>
                    <a:pt x="673123" y="0"/>
                  </a:lnTo>
                  <a:lnTo>
                    <a:pt x="673123" y="673123"/>
                  </a:lnTo>
                  <a:lnTo>
                    <a:pt x="0" y="6731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 cstate="print">
                <a:extLst>
                  <a:ext uri="{96DAC541-7B7A-43D3-8B79-37D633B846F1}">
                    <asvg:svgBlip xmlns:asvg="http://schemas.microsoft.com/office/drawing/2016/SVG/main" xmlns="" r:embed="rId6"/>
                  </a:ext>
                </a:extLst>
              </a:blip>
              <a:stretch>
                <a:fillRect/>
              </a:stretch>
            </a:blipFill>
          </p:spPr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95514907-0428-D52E-4C69-8A15B3566B0A}"/>
              </a:ext>
            </a:extLst>
          </p:cNvPr>
          <p:cNvSpPr txBox="1"/>
          <p:nvPr/>
        </p:nvSpPr>
        <p:spPr>
          <a:xfrm>
            <a:off x="7342908" y="2324100"/>
            <a:ext cx="10716492" cy="647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en-GB" sz="2800" b="1" dirty="0">
                <a:effectLst/>
                <a:ea typeface="Times New Roman" panose="02020603050405020304" pitchFamily="18" charset="0"/>
              </a:rPr>
              <a:t>Topic: </a:t>
            </a:r>
          </a:p>
          <a:p>
            <a:pPr algn="ctr">
              <a:lnSpc>
                <a:spcPct val="150000"/>
              </a:lnSpc>
              <a:buNone/>
            </a:pPr>
            <a:r>
              <a:rPr lang="en-US" sz="2800" b="1" dirty="0"/>
              <a:t>The Role of Digital Health Promotion in Diabetes Prevention and Management Among Middle-Aged Adults in the United Kingdom’s Public Health System</a:t>
            </a:r>
          </a:p>
          <a:p>
            <a:pPr>
              <a:lnSpc>
                <a:spcPct val="150000"/>
              </a:lnSpc>
              <a:buNone/>
            </a:pPr>
            <a:endParaRPr lang="en-US" sz="2800" b="1" dirty="0"/>
          </a:p>
          <a:p>
            <a:pPr>
              <a:lnSpc>
                <a:spcPct val="150000"/>
              </a:lnSpc>
            </a:pPr>
            <a:r>
              <a:rPr lang="en-IN" sz="2800" b="1" dirty="0"/>
              <a:t>Programme: </a:t>
            </a:r>
            <a:r>
              <a:rPr lang="en-US" sz="2800" dirty="0"/>
              <a:t>MSc Public Health and Social Care in Practice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Module Code &amp; Title: </a:t>
            </a:r>
            <a:r>
              <a:rPr lang="en-US" sz="2800" dirty="0"/>
              <a:t>LCHS7008 - Practice-Based Research</a:t>
            </a:r>
          </a:p>
          <a:p>
            <a:pPr>
              <a:lnSpc>
                <a:spcPct val="150000"/>
              </a:lnSpc>
              <a:buNone/>
            </a:pPr>
            <a:r>
              <a:rPr lang="en-US" sz="2800" b="1" dirty="0"/>
              <a:t>Student ID and Name: </a:t>
            </a:r>
            <a:r>
              <a:rPr lang="en-US" sz="2800" dirty="0"/>
              <a:t>2437863 - Rucha </a:t>
            </a:r>
            <a:r>
              <a:rPr lang="en-US" sz="2800" dirty="0" err="1"/>
              <a:t>Jastinkumar</a:t>
            </a:r>
            <a:r>
              <a:rPr lang="en-US" sz="2800" dirty="0"/>
              <a:t> Vaghela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Student Email: </a:t>
            </a:r>
            <a:r>
              <a:rPr lang="en-US" sz="2800" dirty="0"/>
              <a:t>2437863@student.uwtsd.ac.uk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Module Leader: </a:t>
            </a:r>
            <a:r>
              <a:rPr lang="en-US" sz="2800" err="1"/>
              <a:t>Dr</a:t>
            </a:r>
            <a:r>
              <a:rPr lang="en-US" sz="2800"/>
              <a:t>. Zeno </a:t>
            </a:r>
            <a:r>
              <a:rPr lang="en-US" sz="2800" dirty="0"/>
              <a:t>Leung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BC451372-5477-11A4-F184-80122539EDB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66800" y="2857500"/>
            <a:ext cx="5881253" cy="647343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3A1288EF-A795-852C-7387-168CC5AB84B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576858" y="419100"/>
            <a:ext cx="3715189" cy="137599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09600" y="2095500"/>
            <a:ext cx="16916400" cy="7543800"/>
            <a:chOff x="0" y="0"/>
            <a:chExt cx="4241195" cy="1219200"/>
          </a:xfrm>
          <a:noFill/>
        </p:grpSpPr>
        <p:sp>
          <p:nvSpPr>
            <p:cNvPr id="3" name="Freeform 3"/>
            <p:cNvSpPr/>
            <p:nvPr/>
          </p:nvSpPr>
          <p:spPr>
            <a:xfrm>
              <a:off x="0" y="0"/>
              <a:ext cx="4241195" cy="1219200"/>
            </a:xfrm>
            <a:custGeom>
              <a:avLst/>
              <a:gdLst/>
              <a:ahLst/>
              <a:cxnLst/>
              <a:rect l="l" t="t" r="r" b="b"/>
              <a:pathLst>
                <a:path w="4241195" h="1219200">
                  <a:moveTo>
                    <a:pt x="0" y="0"/>
                  </a:moveTo>
                  <a:lnTo>
                    <a:pt x="4241195" y="0"/>
                  </a:lnTo>
                  <a:lnTo>
                    <a:pt x="4241195" y="1219200"/>
                  </a:lnTo>
                  <a:lnTo>
                    <a:pt x="0" y="1219200"/>
                  </a:lnTo>
                  <a:close/>
                </a:path>
              </a:pathLst>
            </a:custGeom>
            <a:grpFill/>
            <a:ln cap="sq">
              <a:noFill/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241195" cy="1257300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32DC1102-C6BA-B65A-EF40-FB17278BCF9F}"/>
              </a:ext>
            </a:extLst>
          </p:cNvPr>
          <p:cNvSpPr txBox="1"/>
          <p:nvPr/>
        </p:nvSpPr>
        <p:spPr>
          <a:xfrm>
            <a:off x="4737099" y="832366"/>
            <a:ext cx="9144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800" b="1" dirty="0">
                <a:latin typeface="Calibri" panose="020F0502020204030204" pitchFamily="34" charset="0"/>
                <a:ea typeface="Times New Roman" panose="02020603050405020304" pitchFamily="18" charset="0"/>
              </a:rPr>
              <a:t>PREVALENCE</a:t>
            </a:r>
            <a:endParaRPr lang="en-IN" sz="4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F6C988B5-0C41-CEEE-DEFC-86395A2E7853}"/>
              </a:ext>
            </a:extLst>
          </p:cNvPr>
          <p:cNvSpPr txBox="1"/>
          <p:nvPr/>
        </p:nvSpPr>
        <p:spPr>
          <a:xfrm>
            <a:off x="9448801" y="1859756"/>
            <a:ext cx="8544984" cy="801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800" u="none" strike="noStrike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Middle-aged adults aged 40–65 face increasing diabetes risks.</a:t>
            </a:r>
            <a:endParaRPr lang="en-IN" sz="2800" u="none" strike="noStrike" dirty="0">
              <a:effectLst/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GB" sz="2800" u="none" strike="noStrike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NHS promotes digital prevention under national health innovation programmes (england.nhs.uk, 2023).</a:t>
            </a:r>
          </a:p>
          <a:p>
            <a:pPr marL="342900" lvl="0" indent="-342900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●"/>
            </a:pPr>
            <a:r>
              <a:rPr lang="en-GB" sz="28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4.3 million people are diagnosed with diabetes across the UK (drwf.org.uk, 2023).</a:t>
            </a:r>
            <a:endParaRPr lang="en-IN" sz="2800" dirty="0"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8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An estimated 850,000 cases remain undiagnosed nationwide.</a:t>
            </a:r>
            <a:endParaRPr lang="en-IN" sz="2800" dirty="0"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8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“Type 2” diabetes accounts for 90% of total cases (diabetes.org.uk, 2023).</a:t>
            </a:r>
            <a:endParaRPr lang="en-IN" sz="2800" dirty="0"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●"/>
            </a:pPr>
            <a:r>
              <a:rPr lang="en-GB" sz="28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Cases projected to reach 5.5 million by the year 2030 (diabetes.org.uk, 2021).</a:t>
            </a:r>
            <a:endParaRPr lang="en-IN" sz="2800" u="none" strike="noStrike" dirty="0">
              <a:effectLst/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</p:txBody>
      </p:sp>
      <p:pic>
        <p:nvPicPr>
          <p:cNvPr id="3074" name="Picture 2" descr="Diabetes prevalence in England 2008-2018| Statista">
            <a:extLst>
              <a:ext uri="{FF2B5EF4-FFF2-40B4-BE49-F238E27FC236}">
                <a16:creationId xmlns:a16="http://schemas.microsoft.com/office/drawing/2014/main" xmlns="" id="{5BD1A814-A870-ACC2-5D9E-C09AD95C13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4059" y="2170187"/>
            <a:ext cx="7992533" cy="6825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8141D3C8-E59F-E1CC-8F47-714CAAF8A4FF}"/>
              </a:ext>
            </a:extLst>
          </p:cNvPr>
          <p:cNvSpPr txBox="1"/>
          <p:nvPr/>
        </p:nvSpPr>
        <p:spPr>
          <a:xfrm>
            <a:off x="3273426" y="9240892"/>
            <a:ext cx="3733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b="1" dirty="0"/>
              <a:t>Source: Statista, 2020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93F7D8B3-0B64-0B57-8D9A-6B16B388E663}"/>
              </a:ext>
            </a:extLst>
          </p:cNvPr>
          <p:cNvSpPr txBox="1"/>
          <p:nvPr/>
        </p:nvSpPr>
        <p:spPr>
          <a:xfrm>
            <a:off x="4191000" y="500031"/>
            <a:ext cx="99822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RATIONALE OF THE RESEARCH</a:t>
            </a:r>
            <a:endParaRPr lang="en-IN" sz="48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7F53F291-4AC5-4900-E84C-291FE9F69EEC}"/>
              </a:ext>
            </a:extLst>
          </p:cNvPr>
          <p:cNvSpPr txBox="1"/>
          <p:nvPr/>
        </p:nvSpPr>
        <p:spPr>
          <a:xfrm>
            <a:off x="9448800" y="5052734"/>
            <a:ext cx="8610600" cy="51961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Research explores digital health promotion supporting diabetes prevention midlife.</a:t>
            </a:r>
            <a:endParaRPr lang="en-IN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Aligns with NHS Long Term Plan promoting digital self-management (Moody et al. 2022).</a:t>
            </a:r>
            <a:endParaRPr lang="en-IN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Addresses gaps in </a:t>
            </a:r>
            <a:r>
              <a:rPr lang="en-GB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behavioral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adherence and equity within interventions.</a:t>
            </a:r>
            <a:endParaRPr lang="en-IN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●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Expected outcomes improve population health and reduce NHS costs.</a:t>
            </a:r>
            <a:endParaRPr lang="en-IN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C1D3ACD1-ABE3-39B8-85FA-2CFF592A2BE0}"/>
              </a:ext>
            </a:extLst>
          </p:cNvPr>
          <p:cNvSpPr txBox="1"/>
          <p:nvPr/>
        </p:nvSpPr>
        <p:spPr>
          <a:xfrm>
            <a:off x="990600" y="1774634"/>
            <a:ext cx="16383000" cy="40573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●"/>
            </a:pPr>
            <a:r>
              <a:rPr lang="en-GB" sz="2800" u="none" strike="noStrike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Type 2 diabetes affects millions of UK adults annually.</a:t>
            </a:r>
            <a:endParaRPr lang="en-IN" sz="2800" u="none" strike="noStrike" dirty="0">
              <a:effectLst/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800" u="none" strike="noStrike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Sedentary lifestyles and obesity increase risk among middle-aged individuals (Zhang and Liu, 2024).</a:t>
            </a:r>
            <a:endParaRPr lang="en-IN" sz="2800" u="none" strike="noStrike" dirty="0">
              <a:effectLst/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2800" u="none" strike="noStrike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Diabetes contributes heavily to NHS healthcare and treatment expenditures.</a:t>
            </a:r>
            <a:endParaRPr lang="en-IN" sz="2800" u="none" strike="noStrike" dirty="0">
              <a:effectLst/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GB" sz="2800" u="none" strike="noStrike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prevalence of diabetes in the UK demonstrates the steady increase over the last 20 years.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Socioeconomic and </a:t>
            </a:r>
            <a:r>
              <a:rPr lang="en-GB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behavioral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barriers affect middle-aged adults’ engagement levels (Hamasaki, 2025).</a:t>
            </a:r>
            <a:endParaRPr lang="en-IN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lnSpc>
                <a:spcPct val="150000"/>
              </a:lnSpc>
              <a:spcAft>
                <a:spcPts val="600"/>
              </a:spcAft>
            </a:pPr>
            <a:endParaRPr lang="en-GB" sz="2800" u="none" strike="noStrike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xmlns="" id="{B7B439CF-BAAC-8C9B-4AC6-10096D0527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0601" y="5209461"/>
            <a:ext cx="7965865" cy="4593907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4B9DA6F0-A0E2-09CF-C63D-183C31259E83}"/>
              </a:ext>
            </a:extLst>
          </p:cNvPr>
          <p:cNvSpPr txBox="1"/>
          <p:nvPr/>
        </p:nvSpPr>
        <p:spPr>
          <a:xfrm>
            <a:off x="2878033" y="9803368"/>
            <a:ext cx="4191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b="1" dirty="0"/>
              <a:t>Source: gov.uk, 2025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E8A85BF2-51DE-FAF8-56CC-8A2621F811D8}"/>
              </a:ext>
            </a:extLst>
          </p:cNvPr>
          <p:cNvSpPr txBox="1"/>
          <p:nvPr/>
        </p:nvSpPr>
        <p:spPr>
          <a:xfrm>
            <a:off x="2019300" y="537001"/>
            <a:ext cx="142494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RESEARCH QUESTION</a:t>
            </a:r>
            <a:r>
              <a:rPr lang="en-GB" sz="4800" b="1" dirty="0">
                <a:latin typeface="Calibri" panose="020F0502020204030204" pitchFamily="34" charset="0"/>
                <a:ea typeface="Times New Roman" panose="02020603050405020304" pitchFamily="18" charset="0"/>
              </a:rPr>
              <a:t> AND</a:t>
            </a:r>
            <a:r>
              <a:rPr lang="en-GB" sz="4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AIM</a:t>
            </a:r>
            <a:endParaRPr lang="en-IN" sz="4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3A702A21-ED73-1D9E-780F-97364354948A}"/>
              </a:ext>
            </a:extLst>
          </p:cNvPr>
          <p:cNvSpPr txBox="1"/>
          <p:nvPr/>
        </p:nvSpPr>
        <p:spPr>
          <a:xfrm>
            <a:off x="1143000" y="2188418"/>
            <a:ext cx="8382000" cy="6688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2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Research Question:</a:t>
            </a:r>
            <a:endParaRPr lang="en-IN" sz="2800" dirty="0">
              <a:effectLst/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How effective are digital health promotion interventions in preventing and managing diabetes among middle-aged adults in the UK’s public health system?</a:t>
            </a:r>
            <a:endParaRPr lang="en-IN" sz="2800" dirty="0">
              <a:effectLst/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2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Aim:</a:t>
            </a:r>
            <a:endParaRPr lang="en-IN" sz="2800" dirty="0">
              <a:effectLst/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purpose of the study is to determine the impact of digital health tools on improving the prevention and self-management of diabetes among middle-aged adults in the UK.</a:t>
            </a:r>
            <a:endParaRPr lang="en-IN" sz="2800" dirty="0">
              <a:effectLst/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B7F223B2-5412-8A21-ACAD-4D14FBF700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82200" y="2019300"/>
            <a:ext cx="7636933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2734D36F-A85C-40EB-FC8F-5677525F0C7B}"/>
              </a:ext>
            </a:extLst>
          </p:cNvPr>
          <p:cNvSpPr txBox="1"/>
          <p:nvPr/>
        </p:nvSpPr>
        <p:spPr>
          <a:xfrm>
            <a:off x="11675534" y="9079353"/>
            <a:ext cx="365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b="1" dirty="0"/>
              <a:t>Source: Facebook, 2025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5EE51E8E-9697-A920-66C3-DC879CDBA768}"/>
              </a:ext>
            </a:extLst>
          </p:cNvPr>
          <p:cNvSpPr txBox="1"/>
          <p:nvPr/>
        </p:nvSpPr>
        <p:spPr>
          <a:xfrm>
            <a:off x="2786018" y="0"/>
            <a:ext cx="12665676" cy="10858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4800" b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RESEARCH OBJECTIVE</a:t>
            </a:r>
            <a:endParaRPr lang="en-IN" sz="4800" dirty="0"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00448D68-CAD3-0332-96A5-A6C930B103D4}"/>
              </a:ext>
            </a:extLst>
          </p:cNvPr>
          <p:cNvSpPr txBox="1"/>
          <p:nvPr/>
        </p:nvSpPr>
        <p:spPr>
          <a:xfrm>
            <a:off x="1168401" y="1364962"/>
            <a:ext cx="8130117" cy="39035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800" u="none" strike="noStrike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To analyse digital interventions used for diabetes prevention in the UK.</a:t>
            </a:r>
            <a:endParaRPr lang="en-IN" sz="2800" u="none" strike="noStrike" dirty="0">
              <a:effectLst/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800" u="none" strike="noStrike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To assess their effectiveness in improving lifestyle and health outcomes.</a:t>
            </a:r>
            <a:endParaRPr lang="en-IN" sz="2800" u="none" strike="noStrike" dirty="0">
              <a:effectLst/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800" u="none" strike="noStrike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To identify barriers and facilitators to adoption among middle-aged adults.</a:t>
            </a:r>
            <a:endParaRPr lang="en-IN" sz="2800" u="none" strike="noStrike" dirty="0">
              <a:effectLst/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1A999E1B-9C4D-4A25-A185-215034AB5F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2898" y="1889190"/>
            <a:ext cx="8649414" cy="7326276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759B38AA-63F8-6183-7CB4-54BF4BE8CF3C}"/>
              </a:ext>
            </a:extLst>
          </p:cNvPr>
          <p:cNvSpPr txBox="1"/>
          <p:nvPr/>
        </p:nvSpPr>
        <p:spPr>
          <a:xfrm>
            <a:off x="11432117" y="9486409"/>
            <a:ext cx="3429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b="1" dirty="0"/>
              <a:t>Source: </a:t>
            </a:r>
            <a:r>
              <a:rPr lang="en-IN" b="1" dirty="0" err="1"/>
              <a:t>phrma</a:t>
            </a:r>
            <a:r>
              <a:rPr lang="en-IN" b="1" dirty="0"/>
              <a:t>, 2025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10DD58BF-4E17-539F-D951-2209329AB0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93334" y="5295900"/>
            <a:ext cx="7315200" cy="4452600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E58B7DA1-EE2F-D2DF-D9A1-4F168CC1E8EF}"/>
              </a:ext>
            </a:extLst>
          </p:cNvPr>
          <p:cNvSpPr txBox="1"/>
          <p:nvPr/>
        </p:nvSpPr>
        <p:spPr>
          <a:xfrm>
            <a:off x="2286000" y="9803368"/>
            <a:ext cx="4953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b="1" dirty="0"/>
              <a:t>Source: </a:t>
            </a:r>
            <a:r>
              <a:rPr lang="en-IN" b="1" dirty="0" err="1"/>
              <a:t>Dmj</a:t>
            </a:r>
            <a:r>
              <a:rPr lang="en-IN" b="1" dirty="0"/>
              <a:t>, 2022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41535" y="0"/>
            <a:ext cx="0" cy="1028700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E98BFAE9-BEA0-227D-C456-1D317A4DAF5C}"/>
              </a:ext>
            </a:extLst>
          </p:cNvPr>
          <p:cNvSpPr txBox="1"/>
          <p:nvPr/>
        </p:nvSpPr>
        <p:spPr>
          <a:xfrm>
            <a:off x="5981700" y="689402"/>
            <a:ext cx="63246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RESEARCH IMPACT</a:t>
            </a:r>
            <a:endParaRPr lang="en-IN" sz="4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F1AB5D21-ABC5-46BD-38B1-4FEB41893AD7}"/>
              </a:ext>
            </a:extLst>
          </p:cNvPr>
          <p:cNvSpPr txBox="1"/>
          <p:nvPr/>
        </p:nvSpPr>
        <p:spPr>
          <a:xfrm>
            <a:off x="9334614" y="2209800"/>
            <a:ext cx="7391400" cy="67551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This study enhances self-management and middle-aged diabetes literacy.</a:t>
            </a:r>
            <a:endParaRPr lang="en-IN" sz="2800" dirty="0">
              <a:effectLst/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It adds to the level of population-oriented preventive programmes and strategies to promote the health of the populace.</a:t>
            </a:r>
            <a:endParaRPr lang="en-IN" sz="2800" dirty="0">
              <a:effectLst/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It helps health and social care professionals to adopt digital tools successfully.</a:t>
            </a:r>
            <a:endParaRPr lang="en-IN" sz="2800" dirty="0">
              <a:effectLst/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It informs policymaking and advocacy of the digital inclusion efforts.</a:t>
            </a:r>
            <a:endParaRPr lang="en-IN" sz="2800" dirty="0">
              <a:effectLst/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7B026910-7BFA-6E80-93D2-013BBD7F7A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4135" y="2209800"/>
            <a:ext cx="7162800" cy="5867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E3856F9D-34FB-D7D7-742B-E91A506CCD2F}"/>
              </a:ext>
            </a:extLst>
          </p:cNvPr>
          <p:cNvSpPr txBox="1"/>
          <p:nvPr/>
        </p:nvSpPr>
        <p:spPr>
          <a:xfrm>
            <a:off x="2267736" y="8699837"/>
            <a:ext cx="4191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b="1" dirty="0"/>
              <a:t>Source: </a:t>
            </a:r>
            <a:r>
              <a:rPr lang="en-IN" b="1" dirty="0" err="1"/>
              <a:t>nhr</a:t>
            </a:r>
            <a:r>
              <a:rPr lang="en-IN" b="1" dirty="0"/>
              <a:t>, 2025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7A789FA2-3FF2-1380-2DC3-964FCF0F60F7}"/>
              </a:ext>
            </a:extLst>
          </p:cNvPr>
          <p:cNvSpPr txBox="1"/>
          <p:nvPr/>
        </p:nvSpPr>
        <p:spPr>
          <a:xfrm>
            <a:off x="6438900" y="214279"/>
            <a:ext cx="54102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REFERENCES</a:t>
            </a:r>
            <a:endParaRPr lang="en-IN" sz="4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91F798DA-2375-F53A-6D43-A0BBE2E894B6}"/>
              </a:ext>
            </a:extLst>
          </p:cNvPr>
          <p:cNvSpPr txBox="1"/>
          <p:nvPr/>
        </p:nvSpPr>
        <p:spPr>
          <a:xfrm>
            <a:off x="1028700" y="1638300"/>
            <a:ext cx="16230600" cy="82176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err="1"/>
              <a:t>Alruwaili</a:t>
            </a:r>
            <a:r>
              <a:rPr lang="en-GB" dirty="0"/>
              <a:t>, M.M., Shaban, M. and Elsayed Ramadan, O.M., 2023. Digital health interventions for promoting healthy aging: a systematic review of adoption patterns, efficacy, and user experience. Sustainability, 15(23), p.16503.</a:t>
            </a:r>
            <a:endParaRPr lang="en-IN" dirty="0"/>
          </a:p>
          <a:p>
            <a:pPr marL="285750" lvl="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diabetes.org.uk, 2021. </a:t>
            </a:r>
            <a:r>
              <a:rPr lang="en-GB" i="1" dirty="0"/>
              <a:t>1-in-10 adults living with diabetes by 2030</a:t>
            </a:r>
            <a:r>
              <a:rPr lang="en-GB" dirty="0"/>
              <a:t> Available at:</a:t>
            </a:r>
            <a:r>
              <a:rPr lang="en-GB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 https://www.diabetes.org.uk/about-us/news-and-views/1-10-adults-living-diabetes-2030</a:t>
            </a:r>
            <a:r>
              <a:rPr lang="en-GB" dirty="0"/>
              <a:t> [Accessed on 1st October 2025]</a:t>
            </a:r>
            <a:endParaRPr lang="en-IN" dirty="0"/>
          </a:p>
          <a:p>
            <a:pPr marL="285750" lvl="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diabetes.org.uk, 2023. </a:t>
            </a:r>
            <a:r>
              <a:rPr lang="en-GB" i="1" dirty="0"/>
              <a:t>Number of people living with diabetes in the UK tops 5 million for the first time </a:t>
            </a:r>
            <a:r>
              <a:rPr lang="en-GB" dirty="0"/>
              <a:t>Available at:</a:t>
            </a:r>
            <a:r>
              <a:rPr lang="en-GB" u="sng" dirty="0"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 https://www.diabetes.org.uk/about-us/news-and-views/number-people-living-diabetes-uk-tops-5-million-first-time</a:t>
            </a:r>
            <a:r>
              <a:rPr lang="en-GB" dirty="0"/>
              <a:t> [Accessed on 1st October 2025]</a:t>
            </a:r>
            <a:endParaRPr lang="en-IN" dirty="0"/>
          </a:p>
          <a:p>
            <a:pPr marL="285750" lvl="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drwf.org.uk, 2023. </a:t>
            </a:r>
            <a:r>
              <a:rPr lang="en-GB" i="1" dirty="0"/>
              <a:t>Number of people living with diabetes in UK hits 5 million</a:t>
            </a:r>
            <a:r>
              <a:rPr lang="en-GB" dirty="0"/>
              <a:t> Available at:</a:t>
            </a:r>
            <a:r>
              <a:rPr lang="en-GB" u="sng" dirty="0">
                <a:hlinkClick r:id="rId4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 https://www.drwf.org.uk/news-and-events/news/number-of-people-living-with-diabetes-recorded-at-5-million-in-uk/</a:t>
            </a:r>
            <a:r>
              <a:rPr lang="en-GB" dirty="0"/>
              <a:t> [Accessed on 1st October 2025]</a:t>
            </a:r>
            <a:endParaRPr lang="en-IN" dirty="0"/>
          </a:p>
          <a:p>
            <a:pPr marL="285750" lvl="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england.nhs.uk, 2023. Digital transformation Available at:</a:t>
            </a:r>
            <a:r>
              <a:rPr lang="en-GB" u="sng" dirty="0">
                <a:hlinkClick r:id="rId5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 https://www.england.nhs.uk/digitaltechnology/</a:t>
            </a:r>
            <a:r>
              <a:rPr lang="en-GB" dirty="0"/>
              <a:t> [Accessed on 1st October 2025]</a:t>
            </a:r>
            <a:endParaRPr lang="en-IN" dirty="0"/>
          </a:p>
          <a:p>
            <a:pPr marL="285750" lvl="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err="1"/>
              <a:t>Grudziąż-Sękowska</a:t>
            </a:r>
            <a:r>
              <a:rPr lang="en-GB" dirty="0"/>
              <a:t>, J., </a:t>
            </a:r>
            <a:r>
              <a:rPr lang="en-GB" dirty="0" err="1"/>
              <a:t>Sękowski</a:t>
            </a:r>
            <a:r>
              <a:rPr lang="en-GB" dirty="0"/>
              <a:t>, K., Pinkas, J. and Jankowski, M., 2024. Preferred sources of information on diabetes prevention programmes: a population-based cross-sectional study in Poland. BMJ open, 14(5), p.e083362.</a:t>
            </a:r>
            <a:endParaRPr lang="en-IN" dirty="0"/>
          </a:p>
          <a:p>
            <a:pPr marL="285750" lvl="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Hamasaki, H., 2025, July. The Relationship Between Socioeconomic Status and Health </a:t>
            </a:r>
            <a:r>
              <a:rPr lang="en-GB" dirty="0" err="1"/>
              <a:t>Behaviors</a:t>
            </a:r>
            <a:r>
              <a:rPr lang="en-GB" dirty="0"/>
              <a:t> in Older Adults: A Narrative Review. In </a:t>
            </a:r>
            <a:r>
              <a:rPr lang="en-GB" i="1" dirty="0"/>
              <a:t>Healthcare</a:t>
            </a:r>
            <a:r>
              <a:rPr lang="en-GB" dirty="0"/>
              <a:t> (Vol. 13, No. 14, p. 1669). MDPI.</a:t>
            </a:r>
            <a:endParaRPr lang="en-IN" dirty="0"/>
          </a:p>
          <a:p>
            <a:pPr marL="285750" lvl="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Liang, F., Yang, X., Peng, W., Zhen, S., Cao, W., Li, Q., Xiao, Z., Gong, M., Wang, Y. and Gu, D., 2024. Applications of digital health approaches for cardiometabolic diseases prevention and management in the Western Pacific region. The Lancet Regional Health–Western Pacific, 43.</a:t>
            </a:r>
            <a:endParaRPr lang="en-IN" dirty="0"/>
          </a:p>
          <a:p>
            <a:pPr marL="285750" lvl="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Moody, L., Wood, E., Needham, A., Booth, A., Jimenez-Aranda, A. and Tindale, W., 2022. Identifying individual enablers and barriers to the use of digital technology for the self-management of long-term conditions by older adults. </a:t>
            </a:r>
            <a:r>
              <a:rPr lang="en-GB" i="1" dirty="0"/>
              <a:t>Journal of Medical Engineering &amp; Technology</a:t>
            </a:r>
            <a:r>
              <a:rPr lang="en-GB" dirty="0"/>
              <a:t>, </a:t>
            </a:r>
            <a:r>
              <a:rPr lang="en-GB" i="1" dirty="0"/>
              <a:t>46</a:t>
            </a:r>
            <a:r>
              <a:rPr lang="en-GB" dirty="0"/>
              <a:t>(6), pp.448-461.</a:t>
            </a:r>
            <a:endParaRPr lang="en-IN" dirty="0"/>
          </a:p>
          <a:p>
            <a:pPr marL="285750" lvl="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Stark, A.L., </a:t>
            </a:r>
            <a:r>
              <a:rPr lang="en-GB" dirty="0" err="1"/>
              <a:t>Geukes</a:t>
            </a:r>
            <a:r>
              <a:rPr lang="en-GB" dirty="0"/>
              <a:t>, C. and Dockweiler, C., 2022. Digital health promotion and prevention in settings: scoping review. Journal of Medical Internet Research, 24(1), p.e21063.</a:t>
            </a:r>
            <a:endParaRPr lang="en-IN" dirty="0"/>
          </a:p>
          <a:p>
            <a:pPr marL="285750" lvl="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Taflinger, S. and Sattler, S., 2024. A situational test of the health belief model: How perceived susceptibility mediates the effects of the environment on </a:t>
            </a:r>
            <a:r>
              <a:rPr lang="en-GB" dirty="0" err="1"/>
              <a:t>behavioral</a:t>
            </a:r>
            <a:r>
              <a:rPr lang="en-GB" dirty="0"/>
              <a:t> intentions. </a:t>
            </a:r>
            <a:r>
              <a:rPr lang="en-GB" i="1" dirty="0"/>
              <a:t>Social Science &amp; Medicine</a:t>
            </a:r>
            <a:r>
              <a:rPr lang="en-GB" dirty="0"/>
              <a:t>, </a:t>
            </a:r>
            <a:r>
              <a:rPr lang="en-GB" i="1" dirty="0"/>
              <a:t>346</a:t>
            </a:r>
            <a:r>
              <a:rPr lang="en-GB" dirty="0"/>
              <a:t>, p.116715.</a:t>
            </a:r>
            <a:endParaRPr lang="en-IN" dirty="0"/>
          </a:p>
          <a:p>
            <a:pPr marL="285750" lvl="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Zhang, Y. and Liu, X., 2024. Effects of physical activity and sedentary </a:t>
            </a:r>
            <a:r>
              <a:rPr lang="en-GB" dirty="0" err="1"/>
              <a:t>behaviors</a:t>
            </a:r>
            <a:r>
              <a:rPr lang="en-GB" dirty="0"/>
              <a:t> on cardiovascular disease and the risk of all-cause mortality in overweight or obese middle-aged and older adults. </a:t>
            </a:r>
            <a:r>
              <a:rPr lang="en-GB" i="1" dirty="0"/>
              <a:t>Frontiers in public health</a:t>
            </a:r>
            <a:r>
              <a:rPr lang="en-GB" dirty="0"/>
              <a:t>, </a:t>
            </a:r>
            <a:r>
              <a:rPr lang="en-GB" i="1" dirty="0"/>
              <a:t>12</a:t>
            </a:r>
            <a:r>
              <a:rPr lang="en-GB" dirty="0"/>
              <a:t>, p.1302783.</a:t>
            </a:r>
          </a:p>
          <a:p>
            <a:pPr lvl="0">
              <a:spcAft>
                <a:spcPts val="600"/>
              </a:spcAft>
            </a:pP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CB6BF4C4-083A-ADDC-714C-C212E49644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CBBC138F-5538-112A-C97C-870D9DD25106}"/>
              </a:ext>
            </a:extLst>
          </p:cNvPr>
          <p:cNvSpPr txBox="1"/>
          <p:nvPr/>
        </p:nvSpPr>
        <p:spPr>
          <a:xfrm>
            <a:off x="6438900" y="807303"/>
            <a:ext cx="54102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REFERENCES</a:t>
            </a:r>
            <a:endParaRPr lang="en-IN" sz="4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BB635749-7532-C8D5-3A1D-C2EBA21FCD2A}"/>
              </a:ext>
            </a:extLst>
          </p:cNvPr>
          <p:cNvSpPr txBox="1"/>
          <p:nvPr/>
        </p:nvSpPr>
        <p:spPr>
          <a:xfrm>
            <a:off x="1028700" y="1638300"/>
            <a:ext cx="16230600" cy="34009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spcAft>
                <a:spcPts val="600"/>
              </a:spcAft>
            </a:pPr>
            <a:r>
              <a:rPr lang="en-GB" b="1" dirty="0"/>
              <a:t>Images</a:t>
            </a:r>
          </a:p>
          <a:p>
            <a:pPr lvl="0">
              <a:spcAft>
                <a:spcPts val="600"/>
              </a:spcAft>
            </a:pPr>
            <a:endParaRPr lang="en-GB" b="1" dirty="0"/>
          </a:p>
          <a:p>
            <a:pPr marL="285750" lvl="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N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https://evidence.nihr.ac.uk/collection/what-is-digital-health-technology/</a:t>
            </a:r>
            <a:endParaRPr lang="en-IN" dirty="0"/>
          </a:p>
          <a:p>
            <a:pPr marL="285750" lvl="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N" u="sng" dirty="0"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https://phrma.org/policy-issues/innovative-medicines/digital-health</a:t>
            </a:r>
            <a:endParaRPr lang="en-IN" dirty="0"/>
          </a:p>
          <a:p>
            <a:pPr marL="285750" lvl="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N" u="sng" dirty="0">
                <a:hlinkClick r:id="rId4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https://www.e-dmj.org/journal/view.php?doi=10.4093/dmj.2022.0386</a:t>
            </a:r>
            <a:endParaRPr lang="en-IN" dirty="0"/>
          </a:p>
          <a:p>
            <a:pPr marL="285750" lvl="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N" u="sng" dirty="0">
                <a:hlinkClick r:id="rId5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https://www.facebook.com/LeedsHealth/posts/the-healthier-you-programme-is-free-to-people-at-risk-of-type-2-diabetesthe-prog/1166227092211748/</a:t>
            </a:r>
            <a:endParaRPr lang="en-IN" dirty="0"/>
          </a:p>
          <a:p>
            <a:pPr marL="285750" lvl="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N" u="sng" dirty="0">
                <a:hlinkClick r:id="rId6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https://www.gov.uk/government/statistics/diabetes-profile-update-march-2025/diabetes-profile-statistical-commentary-march-2025</a:t>
            </a:r>
            <a:endParaRPr lang="en-IN" dirty="0"/>
          </a:p>
          <a:p>
            <a:pPr marL="285750" lvl="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IN" u="sng" dirty="0">
                <a:hlinkClick r:id="rId7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https://www.statista.com/statistics/386885/diabetes-prevalence-in-england-uk/?srsltid=AfmBOopf1nkgKFeqNVKjTPoecajAgaa43TPJnW1ceEBlPiDp5_t2aFjR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xmlns="" val="24372007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EE92579E-52CA-F4BE-3338-FD6B04364BDA}"/>
              </a:ext>
            </a:extLst>
          </p:cNvPr>
          <p:cNvSpPr txBox="1"/>
          <p:nvPr/>
        </p:nvSpPr>
        <p:spPr>
          <a:xfrm>
            <a:off x="6172200" y="2973675"/>
            <a:ext cx="5943600" cy="4339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3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THANK YOU</a:t>
            </a:r>
            <a:endParaRPr lang="en-IN" sz="13800" dirty="0"/>
          </a:p>
        </p:txBody>
      </p:sp>
    </p:spTree>
    <p:extLst>
      <p:ext uri="{BB962C8B-B14F-4D97-AF65-F5344CB8AC3E}">
        <p14:creationId xmlns:p14="http://schemas.microsoft.com/office/powerpoint/2010/main" xmlns="" val="166038312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54F6613E-5ED7-40ED-90A8-F639BE712C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xmlns="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128</TotalTime>
  <Words>955</Words>
  <Application>Microsoft Office PowerPoint</Application>
  <PresentationFormat>Custom</PresentationFormat>
  <Paragraphs>74</Paragraphs>
  <Slides>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Century Gothic</vt:lpstr>
      <vt:lpstr>Times New Roman</vt:lpstr>
      <vt:lpstr>Calibri</vt:lpstr>
      <vt:lpstr>Symbol</vt:lpstr>
      <vt:lpstr>Aptos</vt:lpstr>
      <vt:lpstr>Wingdings 3</vt:lpstr>
      <vt:lpstr>Wisp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Dell 2025</dc:creator>
  <cp:lastModifiedBy>Dell 2025</cp:lastModifiedBy>
  <cp:revision>62</cp:revision>
  <dcterms:created xsi:type="dcterms:W3CDTF">2006-08-16T00:00:00Z</dcterms:created>
  <dcterms:modified xsi:type="dcterms:W3CDTF">2025-10-13T10:55:34Z</dcterms:modified>
  <dc:identifier>DAG1dAFXaC8</dc:identifier>
</cp:coreProperties>
</file>