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0BDEE-28A6-2542-FA98-684CAC3ACDB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7257044-1DDE-F3AF-604A-4D27E61427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325F17-4F9B-F6EC-6A71-1779DA03C533}"/>
              </a:ext>
            </a:extLst>
          </p:cNvPr>
          <p:cNvSpPr>
            <a:spLocks noGrp="1"/>
          </p:cNvSpPr>
          <p:nvPr>
            <p:ph type="dt" sz="half" idx="10"/>
          </p:nvPr>
        </p:nvSpPr>
        <p:spPr/>
        <p:txBody>
          <a:bodyPr/>
          <a:lstStyle/>
          <a:p>
            <a:fld id="{EFB5414D-9C65-4374-891F-08A59B743D0B}" type="datetimeFigureOut">
              <a:rPr lang="en-GB" smtClean="0"/>
              <a:t>17/10/2023</a:t>
            </a:fld>
            <a:endParaRPr lang="en-GB"/>
          </a:p>
        </p:txBody>
      </p:sp>
      <p:sp>
        <p:nvSpPr>
          <p:cNvPr id="5" name="Footer Placeholder 4">
            <a:extLst>
              <a:ext uri="{FF2B5EF4-FFF2-40B4-BE49-F238E27FC236}">
                <a16:creationId xmlns:a16="http://schemas.microsoft.com/office/drawing/2014/main" id="{833F2156-5D24-48DF-9EA1-4C4748703A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64DE9E-B535-E260-F34B-FEBE9143BDC1}"/>
              </a:ext>
            </a:extLst>
          </p:cNvPr>
          <p:cNvSpPr>
            <a:spLocks noGrp="1"/>
          </p:cNvSpPr>
          <p:nvPr>
            <p:ph type="sldNum" sz="quarter" idx="12"/>
          </p:nvPr>
        </p:nvSpPr>
        <p:spPr/>
        <p:txBody>
          <a:bodyPr/>
          <a:lstStyle/>
          <a:p>
            <a:fld id="{6C416040-D628-4272-8F82-1B5B28C1A9EB}" type="slidenum">
              <a:rPr lang="en-GB" smtClean="0"/>
              <a:t>‹#›</a:t>
            </a:fld>
            <a:endParaRPr lang="en-GB"/>
          </a:p>
        </p:txBody>
      </p:sp>
    </p:spTree>
    <p:extLst>
      <p:ext uri="{BB962C8B-B14F-4D97-AF65-F5344CB8AC3E}">
        <p14:creationId xmlns:p14="http://schemas.microsoft.com/office/powerpoint/2010/main" val="42068144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4FFD1-07DE-9DC2-408F-5745621594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969725-71BE-340F-E862-7B37ECF67A2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7C8C24-7032-B5C2-BA16-F9D4F7CE96DD}"/>
              </a:ext>
            </a:extLst>
          </p:cNvPr>
          <p:cNvSpPr>
            <a:spLocks noGrp="1"/>
          </p:cNvSpPr>
          <p:nvPr>
            <p:ph type="dt" sz="half" idx="10"/>
          </p:nvPr>
        </p:nvSpPr>
        <p:spPr/>
        <p:txBody>
          <a:bodyPr/>
          <a:lstStyle/>
          <a:p>
            <a:fld id="{EFB5414D-9C65-4374-891F-08A59B743D0B}" type="datetimeFigureOut">
              <a:rPr lang="en-GB" smtClean="0"/>
              <a:t>17/10/2023</a:t>
            </a:fld>
            <a:endParaRPr lang="en-GB"/>
          </a:p>
        </p:txBody>
      </p:sp>
      <p:sp>
        <p:nvSpPr>
          <p:cNvPr id="5" name="Footer Placeholder 4">
            <a:extLst>
              <a:ext uri="{FF2B5EF4-FFF2-40B4-BE49-F238E27FC236}">
                <a16:creationId xmlns:a16="http://schemas.microsoft.com/office/drawing/2014/main" id="{5181F44F-0EB2-A46F-DD92-62584845D8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35945F-D525-1D1E-1398-BCCCE582F625}"/>
              </a:ext>
            </a:extLst>
          </p:cNvPr>
          <p:cNvSpPr>
            <a:spLocks noGrp="1"/>
          </p:cNvSpPr>
          <p:nvPr>
            <p:ph type="sldNum" sz="quarter" idx="12"/>
          </p:nvPr>
        </p:nvSpPr>
        <p:spPr/>
        <p:txBody>
          <a:bodyPr/>
          <a:lstStyle/>
          <a:p>
            <a:fld id="{6C416040-D628-4272-8F82-1B5B28C1A9EB}" type="slidenum">
              <a:rPr lang="en-GB" smtClean="0"/>
              <a:t>‹#›</a:t>
            </a:fld>
            <a:endParaRPr lang="en-GB"/>
          </a:p>
        </p:txBody>
      </p:sp>
    </p:spTree>
    <p:extLst>
      <p:ext uri="{BB962C8B-B14F-4D97-AF65-F5344CB8AC3E}">
        <p14:creationId xmlns:p14="http://schemas.microsoft.com/office/powerpoint/2010/main" val="13196417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0C3E4-5F5E-D660-188F-7A4E49405D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0362D25-EE55-2C4B-4B0C-131FE823B96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CD807B8-0DBA-8C2D-61C9-6B546E26FF56}"/>
              </a:ext>
            </a:extLst>
          </p:cNvPr>
          <p:cNvSpPr>
            <a:spLocks noGrp="1"/>
          </p:cNvSpPr>
          <p:nvPr>
            <p:ph type="dt" sz="half" idx="10"/>
          </p:nvPr>
        </p:nvSpPr>
        <p:spPr/>
        <p:txBody>
          <a:bodyPr/>
          <a:lstStyle/>
          <a:p>
            <a:fld id="{EFB5414D-9C65-4374-891F-08A59B743D0B}" type="datetimeFigureOut">
              <a:rPr lang="en-GB" smtClean="0"/>
              <a:t>17/10/2023</a:t>
            </a:fld>
            <a:endParaRPr lang="en-GB"/>
          </a:p>
        </p:txBody>
      </p:sp>
      <p:sp>
        <p:nvSpPr>
          <p:cNvPr id="5" name="Footer Placeholder 4">
            <a:extLst>
              <a:ext uri="{FF2B5EF4-FFF2-40B4-BE49-F238E27FC236}">
                <a16:creationId xmlns:a16="http://schemas.microsoft.com/office/drawing/2014/main" id="{2C13F65E-13D4-4F1C-82A4-16E2FDFB97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0162D0-FAFD-CF6E-DAF8-18A6909D9777}"/>
              </a:ext>
            </a:extLst>
          </p:cNvPr>
          <p:cNvSpPr>
            <a:spLocks noGrp="1"/>
          </p:cNvSpPr>
          <p:nvPr>
            <p:ph type="sldNum" sz="quarter" idx="12"/>
          </p:nvPr>
        </p:nvSpPr>
        <p:spPr/>
        <p:txBody>
          <a:bodyPr/>
          <a:lstStyle/>
          <a:p>
            <a:fld id="{6C416040-D628-4272-8F82-1B5B28C1A9EB}" type="slidenum">
              <a:rPr lang="en-GB" smtClean="0"/>
              <a:t>‹#›</a:t>
            </a:fld>
            <a:endParaRPr lang="en-GB"/>
          </a:p>
        </p:txBody>
      </p:sp>
    </p:spTree>
    <p:extLst>
      <p:ext uri="{BB962C8B-B14F-4D97-AF65-F5344CB8AC3E}">
        <p14:creationId xmlns:p14="http://schemas.microsoft.com/office/powerpoint/2010/main" val="1664199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FF670-8963-6381-68FB-9EF04FAD77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38F061-FC2E-79AA-5A4B-D5C2E9CE65E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A82A356-5D83-564A-E392-B97A7E9B9CA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D3D68F0-0E91-6786-4B2D-EB71DEFB29EF}"/>
              </a:ext>
            </a:extLst>
          </p:cNvPr>
          <p:cNvSpPr>
            <a:spLocks noGrp="1"/>
          </p:cNvSpPr>
          <p:nvPr>
            <p:ph type="dt" sz="half" idx="10"/>
          </p:nvPr>
        </p:nvSpPr>
        <p:spPr/>
        <p:txBody>
          <a:bodyPr/>
          <a:lstStyle/>
          <a:p>
            <a:fld id="{EFB5414D-9C65-4374-891F-08A59B743D0B}" type="datetimeFigureOut">
              <a:rPr lang="en-GB" smtClean="0"/>
              <a:t>17/10/2023</a:t>
            </a:fld>
            <a:endParaRPr lang="en-GB"/>
          </a:p>
        </p:txBody>
      </p:sp>
      <p:sp>
        <p:nvSpPr>
          <p:cNvPr id="6" name="Footer Placeholder 5">
            <a:extLst>
              <a:ext uri="{FF2B5EF4-FFF2-40B4-BE49-F238E27FC236}">
                <a16:creationId xmlns:a16="http://schemas.microsoft.com/office/drawing/2014/main" id="{3EF47F65-A195-B53B-04C7-8AEB3B3D5C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3F8092-8426-7CC7-091E-C3A9CAB4DE4C}"/>
              </a:ext>
            </a:extLst>
          </p:cNvPr>
          <p:cNvSpPr>
            <a:spLocks noGrp="1"/>
          </p:cNvSpPr>
          <p:nvPr>
            <p:ph type="sldNum" sz="quarter" idx="12"/>
          </p:nvPr>
        </p:nvSpPr>
        <p:spPr/>
        <p:txBody>
          <a:bodyPr/>
          <a:lstStyle/>
          <a:p>
            <a:fld id="{6C416040-D628-4272-8F82-1B5B28C1A9EB}" type="slidenum">
              <a:rPr lang="en-GB" smtClean="0"/>
              <a:t>‹#›</a:t>
            </a:fld>
            <a:endParaRPr lang="en-GB"/>
          </a:p>
        </p:txBody>
      </p:sp>
    </p:spTree>
    <p:extLst>
      <p:ext uri="{BB962C8B-B14F-4D97-AF65-F5344CB8AC3E}">
        <p14:creationId xmlns:p14="http://schemas.microsoft.com/office/powerpoint/2010/main" val="3964324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F4552-EAA5-0960-0A00-7693036BDF6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DAEBD7-3556-AA0E-8B6C-1FD9D8AEF0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27323B5-2371-A6C4-65D8-02918645D04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6800B0F-9E3B-60AD-522F-B938141D93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4C3D17-0A0D-94DE-474E-8EE9C5DEEFF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0ED48F-2A04-C040-632C-EAC63221458C}"/>
              </a:ext>
            </a:extLst>
          </p:cNvPr>
          <p:cNvSpPr>
            <a:spLocks noGrp="1"/>
          </p:cNvSpPr>
          <p:nvPr>
            <p:ph type="dt" sz="half" idx="10"/>
          </p:nvPr>
        </p:nvSpPr>
        <p:spPr/>
        <p:txBody>
          <a:bodyPr/>
          <a:lstStyle/>
          <a:p>
            <a:fld id="{EFB5414D-9C65-4374-891F-08A59B743D0B}" type="datetimeFigureOut">
              <a:rPr lang="en-GB" smtClean="0"/>
              <a:t>17/10/2023</a:t>
            </a:fld>
            <a:endParaRPr lang="en-GB"/>
          </a:p>
        </p:txBody>
      </p:sp>
      <p:sp>
        <p:nvSpPr>
          <p:cNvPr id="8" name="Footer Placeholder 7">
            <a:extLst>
              <a:ext uri="{FF2B5EF4-FFF2-40B4-BE49-F238E27FC236}">
                <a16:creationId xmlns:a16="http://schemas.microsoft.com/office/drawing/2014/main" id="{6597CCF7-0BEA-C5E2-89BB-EAE9E91F02F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392272E-0502-53E8-949F-41588A15366E}"/>
              </a:ext>
            </a:extLst>
          </p:cNvPr>
          <p:cNvSpPr>
            <a:spLocks noGrp="1"/>
          </p:cNvSpPr>
          <p:nvPr>
            <p:ph type="sldNum" sz="quarter" idx="12"/>
          </p:nvPr>
        </p:nvSpPr>
        <p:spPr/>
        <p:txBody>
          <a:bodyPr/>
          <a:lstStyle/>
          <a:p>
            <a:fld id="{6C416040-D628-4272-8F82-1B5B28C1A9EB}" type="slidenum">
              <a:rPr lang="en-GB" smtClean="0"/>
              <a:t>‹#›</a:t>
            </a:fld>
            <a:endParaRPr lang="en-GB"/>
          </a:p>
        </p:txBody>
      </p:sp>
    </p:spTree>
    <p:extLst>
      <p:ext uri="{BB962C8B-B14F-4D97-AF65-F5344CB8AC3E}">
        <p14:creationId xmlns:p14="http://schemas.microsoft.com/office/powerpoint/2010/main" val="4043956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A820B-DA71-496D-5685-4FE7B2DB79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4006F0D-847A-F94C-6DA9-391FCC3D277B}"/>
              </a:ext>
            </a:extLst>
          </p:cNvPr>
          <p:cNvSpPr>
            <a:spLocks noGrp="1"/>
          </p:cNvSpPr>
          <p:nvPr>
            <p:ph type="dt" sz="half" idx="10"/>
          </p:nvPr>
        </p:nvSpPr>
        <p:spPr/>
        <p:txBody>
          <a:bodyPr/>
          <a:lstStyle/>
          <a:p>
            <a:fld id="{EFB5414D-9C65-4374-891F-08A59B743D0B}" type="datetimeFigureOut">
              <a:rPr lang="en-GB" smtClean="0"/>
              <a:t>17/10/2023</a:t>
            </a:fld>
            <a:endParaRPr lang="en-GB"/>
          </a:p>
        </p:txBody>
      </p:sp>
      <p:sp>
        <p:nvSpPr>
          <p:cNvPr id="4" name="Footer Placeholder 3">
            <a:extLst>
              <a:ext uri="{FF2B5EF4-FFF2-40B4-BE49-F238E27FC236}">
                <a16:creationId xmlns:a16="http://schemas.microsoft.com/office/drawing/2014/main" id="{1FF270B6-61FD-E21C-5512-D5A307DD33D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B771ADF-299C-6BC2-C927-ACF1EA60438A}"/>
              </a:ext>
            </a:extLst>
          </p:cNvPr>
          <p:cNvSpPr>
            <a:spLocks noGrp="1"/>
          </p:cNvSpPr>
          <p:nvPr>
            <p:ph type="sldNum" sz="quarter" idx="12"/>
          </p:nvPr>
        </p:nvSpPr>
        <p:spPr/>
        <p:txBody>
          <a:bodyPr/>
          <a:lstStyle/>
          <a:p>
            <a:fld id="{6C416040-D628-4272-8F82-1B5B28C1A9EB}" type="slidenum">
              <a:rPr lang="en-GB" smtClean="0"/>
              <a:t>‹#›</a:t>
            </a:fld>
            <a:endParaRPr lang="en-GB"/>
          </a:p>
        </p:txBody>
      </p:sp>
    </p:spTree>
    <p:extLst>
      <p:ext uri="{BB962C8B-B14F-4D97-AF65-F5344CB8AC3E}">
        <p14:creationId xmlns:p14="http://schemas.microsoft.com/office/powerpoint/2010/main" val="231786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E8089D-6E8D-8A84-FEE6-E775B0FF805E}"/>
              </a:ext>
            </a:extLst>
          </p:cNvPr>
          <p:cNvSpPr>
            <a:spLocks noGrp="1"/>
          </p:cNvSpPr>
          <p:nvPr>
            <p:ph type="dt" sz="half" idx="10"/>
          </p:nvPr>
        </p:nvSpPr>
        <p:spPr/>
        <p:txBody>
          <a:bodyPr/>
          <a:lstStyle/>
          <a:p>
            <a:fld id="{EFB5414D-9C65-4374-891F-08A59B743D0B}" type="datetimeFigureOut">
              <a:rPr lang="en-GB" smtClean="0"/>
              <a:t>17/10/2023</a:t>
            </a:fld>
            <a:endParaRPr lang="en-GB"/>
          </a:p>
        </p:txBody>
      </p:sp>
      <p:sp>
        <p:nvSpPr>
          <p:cNvPr id="3" name="Footer Placeholder 2">
            <a:extLst>
              <a:ext uri="{FF2B5EF4-FFF2-40B4-BE49-F238E27FC236}">
                <a16:creationId xmlns:a16="http://schemas.microsoft.com/office/drawing/2014/main" id="{A37D11B5-4782-D01A-7DFB-05267283472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F9334D-66E8-0E4A-894A-E36C4BFDE4D9}"/>
              </a:ext>
            </a:extLst>
          </p:cNvPr>
          <p:cNvSpPr>
            <a:spLocks noGrp="1"/>
          </p:cNvSpPr>
          <p:nvPr>
            <p:ph type="sldNum" sz="quarter" idx="12"/>
          </p:nvPr>
        </p:nvSpPr>
        <p:spPr/>
        <p:txBody>
          <a:bodyPr/>
          <a:lstStyle/>
          <a:p>
            <a:fld id="{6C416040-D628-4272-8F82-1B5B28C1A9EB}" type="slidenum">
              <a:rPr lang="en-GB" smtClean="0"/>
              <a:t>‹#›</a:t>
            </a:fld>
            <a:endParaRPr lang="en-GB"/>
          </a:p>
        </p:txBody>
      </p:sp>
    </p:spTree>
    <p:extLst>
      <p:ext uri="{BB962C8B-B14F-4D97-AF65-F5344CB8AC3E}">
        <p14:creationId xmlns:p14="http://schemas.microsoft.com/office/powerpoint/2010/main" val="30782810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1C526-B57E-80A6-210B-A696DB459E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D0D7D18-8565-84EF-D47B-827707FEC8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419102D-CDBE-04F6-998B-7C0244D476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00CC4D-5166-4165-C765-27E86B0DECA5}"/>
              </a:ext>
            </a:extLst>
          </p:cNvPr>
          <p:cNvSpPr>
            <a:spLocks noGrp="1"/>
          </p:cNvSpPr>
          <p:nvPr>
            <p:ph type="dt" sz="half" idx="10"/>
          </p:nvPr>
        </p:nvSpPr>
        <p:spPr/>
        <p:txBody>
          <a:bodyPr/>
          <a:lstStyle/>
          <a:p>
            <a:fld id="{EFB5414D-9C65-4374-891F-08A59B743D0B}" type="datetimeFigureOut">
              <a:rPr lang="en-GB" smtClean="0"/>
              <a:t>17/10/2023</a:t>
            </a:fld>
            <a:endParaRPr lang="en-GB"/>
          </a:p>
        </p:txBody>
      </p:sp>
      <p:sp>
        <p:nvSpPr>
          <p:cNvPr id="6" name="Footer Placeholder 5">
            <a:extLst>
              <a:ext uri="{FF2B5EF4-FFF2-40B4-BE49-F238E27FC236}">
                <a16:creationId xmlns:a16="http://schemas.microsoft.com/office/drawing/2014/main" id="{E1017250-E900-48E0-1BDE-29CE486534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D9098A-7767-4A6E-F734-9290C3F29590}"/>
              </a:ext>
            </a:extLst>
          </p:cNvPr>
          <p:cNvSpPr>
            <a:spLocks noGrp="1"/>
          </p:cNvSpPr>
          <p:nvPr>
            <p:ph type="sldNum" sz="quarter" idx="12"/>
          </p:nvPr>
        </p:nvSpPr>
        <p:spPr/>
        <p:txBody>
          <a:bodyPr/>
          <a:lstStyle/>
          <a:p>
            <a:fld id="{6C416040-D628-4272-8F82-1B5B28C1A9EB}" type="slidenum">
              <a:rPr lang="en-GB" smtClean="0"/>
              <a:t>‹#›</a:t>
            </a:fld>
            <a:endParaRPr lang="en-GB"/>
          </a:p>
        </p:txBody>
      </p:sp>
    </p:spTree>
    <p:extLst>
      <p:ext uri="{BB962C8B-B14F-4D97-AF65-F5344CB8AC3E}">
        <p14:creationId xmlns:p14="http://schemas.microsoft.com/office/powerpoint/2010/main" val="3881733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7E53C-9A12-8157-2FA2-C5235B9418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B2AA369-CDE5-6E8F-B4AF-0AE25D3696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34F1CB2-D283-AF31-2420-6EC04371ED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5056DAC-F396-8729-8E78-DFF0720164F8}"/>
              </a:ext>
            </a:extLst>
          </p:cNvPr>
          <p:cNvSpPr>
            <a:spLocks noGrp="1"/>
          </p:cNvSpPr>
          <p:nvPr>
            <p:ph type="dt" sz="half" idx="10"/>
          </p:nvPr>
        </p:nvSpPr>
        <p:spPr/>
        <p:txBody>
          <a:bodyPr/>
          <a:lstStyle/>
          <a:p>
            <a:fld id="{EFB5414D-9C65-4374-891F-08A59B743D0B}" type="datetimeFigureOut">
              <a:rPr lang="en-GB" smtClean="0"/>
              <a:t>17/10/2023</a:t>
            </a:fld>
            <a:endParaRPr lang="en-GB"/>
          </a:p>
        </p:txBody>
      </p:sp>
      <p:sp>
        <p:nvSpPr>
          <p:cNvPr id="6" name="Footer Placeholder 5">
            <a:extLst>
              <a:ext uri="{FF2B5EF4-FFF2-40B4-BE49-F238E27FC236}">
                <a16:creationId xmlns:a16="http://schemas.microsoft.com/office/drawing/2014/main" id="{D95628A8-350E-4D20-E84B-6AFBF04167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59080B-5E04-1EE8-41A3-EC603E1FE659}"/>
              </a:ext>
            </a:extLst>
          </p:cNvPr>
          <p:cNvSpPr>
            <a:spLocks noGrp="1"/>
          </p:cNvSpPr>
          <p:nvPr>
            <p:ph type="sldNum" sz="quarter" idx="12"/>
          </p:nvPr>
        </p:nvSpPr>
        <p:spPr/>
        <p:txBody>
          <a:bodyPr/>
          <a:lstStyle/>
          <a:p>
            <a:fld id="{6C416040-D628-4272-8F82-1B5B28C1A9EB}" type="slidenum">
              <a:rPr lang="en-GB" smtClean="0"/>
              <a:t>‹#›</a:t>
            </a:fld>
            <a:endParaRPr lang="en-GB"/>
          </a:p>
        </p:txBody>
      </p:sp>
    </p:spTree>
    <p:extLst>
      <p:ext uri="{BB962C8B-B14F-4D97-AF65-F5344CB8AC3E}">
        <p14:creationId xmlns:p14="http://schemas.microsoft.com/office/powerpoint/2010/main" val="378145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6D302-6AB1-BFFA-9CAC-E7E6D0AF7F3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F5B8796-5C6D-E53D-F7E9-958C5E40C12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9FAC09-D423-CC30-B855-60D221A6A523}"/>
              </a:ext>
            </a:extLst>
          </p:cNvPr>
          <p:cNvSpPr>
            <a:spLocks noGrp="1"/>
          </p:cNvSpPr>
          <p:nvPr>
            <p:ph type="dt" sz="half" idx="10"/>
          </p:nvPr>
        </p:nvSpPr>
        <p:spPr/>
        <p:txBody>
          <a:bodyPr/>
          <a:lstStyle/>
          <a:p>
            <a:fld id="{EFB5414D-9C65-4374-891F-08A59B743D0B}" type="datetimeFigureOut">
              <a:rPr lang="en-GB" smtClean="0"/>
              <a:t>17/10/2023</a:t>
            </a:fld>
            <a:endParaRPr lang="en-GB"/>
          </a:p>
        </p:txBody>
      </p:sp>
      <p:sp>
        <p:nvSpPr>
          <p:cNvPr id="5" name="Footer Placeholder 4">
            <a:extLst>
              <a:ext uri="{FF2B5EF4-FFF2-40B4-BE49-F238E27FC236}">
                <a16:creationId xmlns:a16="http://schemas.microsoft.com/office/drawing/2014/main" id="{C4475D42-3A67-E90A-B964-88C9BCB431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C7D91B-3B99-8790-1988-67B8CDC488FB}"/>
              </a:ext>
            </a:extLst>
          </p:cNvPr>
          <p:cNvSpPr>
            <a:spLocks noGrp="1"/>
          </p:cNvSpPr>
          <p:nvPr>
            <p:ph type="sldNum" sz="quarter" idx="12"/>
          </p:nvPr>
        </p:nvSpPr>
        <p:spPr/>
        <p:txBody>
          <a:bodyPr/>
          <a:lstStyle/>
          <a:p>
            <a:fld id="{6C416040-D628-4272-8F82-1B5B28C1A9EB}" type="slidenum">
              <a:rPr lang="en-GB" smtClean="0"/>
              <a:t>‹#›</a:t>
            </a:fld>
            <a:endParaRPr lang="en-GB"/>
          </a:p>
        </p:txBody>
      </p:sp>
    </p:spTree>
    <p:extLst>
      <p:ext uri="{BB962C8B-B14F-4D97-AF65-F5344CB8AC3E}">
        <p14:creationId xmlns:p14="http://schemas.microsoft.com/office/powerpoint/2010/main" val="1647553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696EDE-B8FA-421B-F0B6-1952AA57AA5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84A2C5-D74D-8828-7418-7056B8B709F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9FC3BE-0AE2-7586-B87C-81BCCCE947F2}"/>
              </a:ext>
            </a:extLst>
          </p:cNvPr>
          <p:cNvSpPr>
            <a:spLocks noGrp="1"/>
          </p:cNvSpPr>
          <p:nvPr>
            <p:ph type="dt" sz="half" idx="10"/>
          </p:nvPr>
        </p:nvSpPr>
        <p:spPr/>
        <p:txBody>
          <a:bodyPr/>
          <a:lstStyle/>
          <a:p>
            <a:fld id="{EFB5414D-9C65-4374-891F-08A59B743D0B}" type="datetimeFigureOut">
              <a:rPr lang="en-GB" smtClean="0"/>
              <a:t>17/10/2023</a:t>
            </a:fld>
            <a:endParaRPr lang="en-GB"/>
          </a:p>
        </p:txBody>
      </p:sp>
      <p:sp>
        <p:nvSpPr>
          <p:cNvPr id="5" name="Footer Placeholder 4">
            <a:extLst>
              <a:ext uri="{FF2B5EF4-FFF2-40B4-BE49-F238E27FC236}">
                <a16:creationId xmlns:a16="http://schemas.microsoft.com/office/drawing/2014/main" id="{C610D826-8BF1-C761-8B1A-8CFB794674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D25C8E-5477-E2CA-3D35-1F9CC484D6CD}"/>
              </a:ext>
            </a:extLst>
          </p:cNvPr>
          <p:cNvSpPr>
            <a:spLocks noGrp="1"/>
          </p:cNvSpPr>
          <p:nvPr>
            <p:ph type="sldNum" sz="quarter" idx="12"/>
          </p:nvPr>
        </p:nvSpPr>
        <p:spPr/>
        <p:txBody>
          <a:bodyPr/>
          <a:lstStyle/>
          <a:p>
            <a:fld id="{6C416040-D628-4272-8F82-1B5B28C1A9EB}" type="slidenum">
              <a:rPr lang="en-GB" smtClean="0"/>
              <a:t>‹#›</a:t>
            </a:fld>
            <a:endParaRPr lang="en-GB"/>
          </a:p>
        </p:txBody>
      </p:sp>
    </p:spTree>
    <p:extLst>
      <p:ext uri="{BB962C8B-B14F-4D97-AF65-F5344CB8AC3E}">
        <p14:creationId xmlns:p14="http://schemas.microsoft.com/office/powerpoint/2010/main" val="9678291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0B2EEAD-8A28-3F04-9800-1BB2A67447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B4A48A-B759-6605-81B4-2ED75F487A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6DDDB4-09A1-ABAE-9C28-53367F3950C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B5414D-9C65-4374-891F-08A59B743D0B}" type="datetimeFigureOut">
              <a:rPr lang="en-GB" smtClean="0"/>
              <a:t>17/10/2023</a:t>
            </a:fld>
            <a:endParaRPr lang="en-GB"/>
          </a:p>
        </p:txBody>
      </p:sp>
      <p:sp>
        <p:nvSpPr>
          <p:cNvPr id="5" name="Footer Placeholder 4">
            <a:extLst>
              <a:ext uri="{FF2B5EF4-FFF2-40B4-BE49-F238E27FC236}">
                <a16:creationId xmlns:a16="http://schemas.microsoft.com/office/drawing/2014/main" id="{73C8406A-67AB-5FBC-9A2C-00B51B29C6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EDE803C-93EF-A744-4C13-894DEB53C12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C416040-D628-4272-8F82-1B5B28C1A9EB}" type="slidenum">
              <a:rPr lang="en-GB" smtClean="0"/>
              <a:t>‹#›</a:t>
            </a:fld>
            <a:endParaRPr lang="en-GB"/>
          </a:p>
        </p:txBody>
      </p:sp>
      <p:sp>
        <p:nvSpPr>
          <p:cNvPr id="8" name="TextBox 7">
            <a:extLst>
              <a:ext uri="{FF2B5EF4-FFF2-40B4-BE49-F238E27FC236}">
                <a16:creationId xmlns:a16="http://schemas.microsoft.com/office/drawing/2014/main" id="{C1B06900-73DD-7061-8038-517E2A5342A9}"/>
              </a:ext>
            </a:extLst>
          </p:cNvPr>
          <p:cNvSpPr txBox="1"/>
          <p:nvPr userDrawn="1">
            <p:extLst>
              <p:ext uri="{1162E1C5-73C7-4A58-AE30-91384D911F3F}">
                <p184:classification xmlns:p184="http://schemas.microsoft.com/office/powerpoint/2018/4/main" val="ftr"/>
              </p:ext>
            </p:extLst>
          </p:nvPr>
        </p:nvSpPr>
        <p:spPr>
          <a:xfrm>
            <a:off x="0" y="6736080"/>
            <a:ext cx="803275" cy="121920"/>
          </a:xfrm>
          <a:prstGeom prst="rect">
            <a:avLst/>
          </a:prstGeom>
        </p:spPr>
        <p:txBody>
          <a:bodyPr horzOverflow="overflow" lIns="0" tIns="0" rIns="0" bIns="0">
            <a:spAutoFit/>
          </a:bodyPr>
          <a:lstStyle/>
          <a:p>
            <a:pPr algn="l"/>
            <a:r>
              <a:rPr lang="en-GB" sz="800">
                <a:solidFill>
                  <a:srgbClr val="000000"/>
                </a:solidFill>
                <a:latin typeface="Calibri" panose="020F0502020204030204" pitchFamily="34" charset="0"/>
                <a:cs typeface="Calibri" panose="020F0502020204030204" pitchFamily="34" charset="0"/>
              </a:rPr>
              <a:t>Sensitivity: general</a:t>
            </a:r>
          </a:p>
        </p:txBody>
      </p:sp>
    </p:spTree>
    <p:extLst>
      <p:ext uri="{BB962C8B-B14F-4D97-AF65-F5344CB8AC3E}">
        <p14:creationId xmlns:p14="http://schemas.microsoft.com/office/powerpoint/2010/main" val="30389286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8.svg"/></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F00E8-D2D9-BC12-91BA-2FB627DBDB90}"/>
              </a:ext>
            </a:extLst>
          </p:cNvPr>
          <p:cNvSpPr>
            <a:spLocks noGrp="1"/>
          </p:cNvSpPr>
          <p:nvPr>
            <p:ph type="ctrTitle"/>
          </p:nvPr>
        </p:nvSpPr>
        <p:spPr>
          <a:xfrm>
            <a:off x="1020355" y="195295"/>
            <a:ext cx="9734730" cy="1638926"/>
          </a:xfrm>
        </p:spPr>
        <p:txBody>
          <a:bodyPr>
            <a:normAutofit fontScale="90000"/>
          </a:bodyPr>
          <a:lstStyle/>
          <a:p>
            <a:r>
              <a:rPr lang="en-GB" dirty="0"/>
              <a:t>The Current Labour Market for Tata Steel UK </a:t>
            </a:r>
          </a:p>
        </p:txBody>
      </p:sp>
      <p:sp>
        <p:nvSpPr>
          <p:cNvPr id="5" name="TextBox 4">
            <a:extLst>
              <a:ext uri="{FF2B5EF4-FFF2-40B4-BE49-F238E27FC236}">
                <a16:creationId xmlns:a16="http://schemas.microsoft.com/office/drawing/2014/main" id="{0F32B7D1-362D-BEEB-76CF-798D0BA9ECF5}"/>
              </a:ext>
            </a:extLst>
          </p:cNvPr>
          <p:cNvSpPr txBox="1"/>
          <p:nvPr/>
        </p:nvSpPr>
        <p:spPr>
          <a:xfrm>
            <a:off x="2351314" y="2016445"/>
            <a:ext cx="8611325" cy="646331"/>
          </a:xfrm>
          <a:prstGeom prst="rect">
            <a:avLst/>
          </a:prstGeom>
          <a:noFill/>
        </p:spPr>
        <p:txBody>
          <a:bodyPr wrap="square">
            <a:spAutoFit/>
          </a:bodyPr>
          <a:lstStyle/>
          <a:p>
            <a:pPr marL="0" marR="0" rtl="0">
              <a:spcBef>
                <a:spcPts val="0"/>
              </a:spcBef>
              <a:spcAft>
                <a:spcPts val="0"/>
              </a:spcAft>
            </a:pPr>
            <a:r>
              <a:rPr lang="en-GB" dirty="0">
                <a:latin typeface="Arial" panose="020B0604020202020204" pitchFamily="34" charset="0"/>
              </a:rPr>
              <a:t>L</a:t>
            </a:r>
            <a:r>
              <a:rPr lang="en-GB" sz="1800" dirty="0">
                <a:effectLst/>
                <a:latin typeface="Arial" panose="020B0604020202020204" pitchFamily="34" charset="0"/>
              </a:rPr>
              <a:t>ack of both specialist skills and general labour availability has forced the sector to take a more retentive view of labour.</a:t>
            </a:r>
          </a:p>
        </p:txBody>
      </p:sp>
      <p:sp>
        <p:nvSpPr>
          <p:cNvPr id="7" name="TextBox 6">
            <a:extLst>
              <a:ext uri="{FF2B5EF4-FFF2-40B4-BE49-F238E27FC236}">
                <a16:creationId xmlns:a16="http://schemas.microsoft.com/office/drawing/2014/main" id="{3D77F4EF-9B62-53FF-5483-53809E04D864}"/>
              </a:ext>
            </a:extLst>
          </p:cNvPr>
          <p:cNvSpPr txBox="1"/>
          <p:nvPr/>
        </p:nvSpPr>
        <p:spPr>
          <a:xfrm>
            <a:off x="2351313" y="4942495"/>
            <a:ext cx="8611325" cy="646331"/>
          </a:xfrm>
          <a:prstGeom prst="rect">
            <a:avLst/>
          </a:prstGeom>
          <a:noFill/>
        </p:spPr>
        <p:txBody>
          <a:bodyPr wrap="square">
            <a:spAutoFit/>
          </a:bodyPr>
          <a:lstStyle/>
          <a:p>
            <a:pPr marL="0" marR="0" rtl="0">
              <a:spcBef>
                <a:spcPts val="0"/>
              </a:spcBef>
              <a:spcAft>
                <a:spcPts val="0"/>
              </a:spcAft>
            </a:pPr>
            <a:r>
              <a:rPr lang="en-GB" dirty="0">
                <a:latin typeface="Arial" panose="020B0604020202020204" pitchFamily="34" charset="0"/>
              </a:rPr>
              <a:t>S</a:t>
            </a:r>
            <a:r>
              <a:rPr lang="en-GB" sz="1800" dirty="0">
                <a:effectLst/>
                <a:latin typeface="Arial" panose="020B0604020202020204" pitchFamily="34" charset="0"/>
              </a:rPr>
              <a:t>eismic shift in the post-pandemic labour market has caused a grand rethinking of  usual behaviour, in favour of ensuring skills retention. </a:t>
            </a:r>
          </a:p>
        </p:txBody>
      </p:sp>
      <p:sp>
        <p:nvSpPr>
          <p:cNvPr id="9" name="TextBox 8">
            <a:extLst>
              <a:ext uri="{FF2B5EF4-FFF2-40B4-BE49-F238E27FC236}">
                <a16:creationId xmlns:a16="http://schemas.microsoft.com/office/drawing/2014/main" id="{9349D629-416F-9F8A-962A-F416259B0267}"/>
              </a:ext>
            </a:extLst>
          </p:cNvPr>
          <p:cNvSpPr txBox="1"/>
          <p:nvPr/>
        </p:nvSpPr>
        <p:spPr>
          <a:xfrm>
            <a:off x="2351314" y="5770923"/>
            <a:ext cx="6096000" cy="369332"/>
          </a:xfrm>
          <a:prstGeom prst="rect">
            <a:avLst/>
          </a:prstGeom>
          <a:noFill/>
        </p:spPr>
        <p:txBody>
          <a:bodyPr wrap="square">
            <a:spAutoFit/>
          </a:bodyPr>
          <a:lstStyle/>
          <a:p>
            <a:pPr marL="0" marR="0" rtl="0">
              <a:spcBef>
                <a:spcPts val="0"/>
              </a:spcBef>
              <a:spcAft>
                <a:spcPts val="0"/>
              </a:spcAft>
            </a:pPr>
            <a:r>
              <a:rPr lang="en-GB" sz="1800" dirty="0">
                <a:effectLst/>
                <a:latin typeface="Arial" panose="020B0604020202020204" pitchFamily="34" charset="0"/>
              </a:rPr>
              <a:t>2.9 roles vacant for every hundred employed.</a:t>
            </a:r>
          </a:p>
        </p:txBody>
      </p:sp>
      <p:sp>
        <p:nvSpPr>
          <p:cNvPr id="11" name="TextBox 10">
            <a:extLst>
              <a:ext uri="{FF2B5EF4-FFF2-40B4-BE49-F238E27FC236}">
                <a16:creationId xmlns:a16="http://schemas.microsoft.com/office/drawing/2014/main" id="{ABC341CC-89E1-E129-6DC3-F2DF2947AFE3}"/>
              </a:ext>
            </a:extLst>
          </p:cNvPr>
          <p:cNvSpPr txBox="1"/>
          <p:nvPr/>
        </p:nvSpPr>
        <p:spPr>
          <a:xfrm>
            <a:off x="2351314" y="4114067"/>
            <a:ext cx="8133804" cy="646331"/>
          </a:xfrm>
          <a:prstGeom prst="rect">
            <a:avLst/>
          </a:prstGeom>
          <a:noFill/>
        </p:spPr>
        <p:txBody>
          <a:bodyPr wrap="square">
            <a:spAutoFit/>
          </a:bodyPr>
          <a:lstStyle/>
          <a:p>
            <a:pPr marL="0" marR="0" rtl="0">
              <a:spcBef>
                <a:spcPts val="0"/>
              </a:spcBef>
              <a:spcAft>
                <a:spcPts val="0"/>
              </a:spcAft>
            </a:pPr>
            <a:r>
              <a:rPr lang="en-GB" sz="1800" dirty="0">
                <a:effectLst/>
                <a:latin typeface="Arial" panose="020B0604020202020204" pitchFamily="34" charset="0"/>
              </a:rPr>
              <a:t>Increased difficulty sourcing labour from the EU following the UKs exit from the Bloc an expensive labour market and changing flexible working. </a:t>
            </a:r>
          </a:p>
        </p:txBody>
      </p:sp>
      <p:sp>
        <p:nvSpPr>
          <p:cNvPr id="13" name="TextBox 12">
            <a:extLst>
              <a:ext uri="{FF2B5EF4-FFF2-40B4-BE49-F238E27FC236}">
                <a16:creationId xmlns:a16="http://schemas.microsoft.com/office/drawing/2014/main" id="{91ED221D-1675-EAE6-E5EF-385968F764AF}"/>
              </a:ext>
            </a:extLst>
          </p:cNvPr>
          <p:cNvSpPr txBox="1"/>
          <p:nvPr/>
        </p:nvSpPr>
        <p:spPr>
          <a:xfrm>
            <a:off x="2351314" y="2731641"/>
            <a:ext cx="8363131" cy="1200329"/>
          </a:xfrm>
          <a:prstGeom prst="rect">
            <a:avLst/>
          </a:prstGeom>
          <a:noFill/>
        </p:spPr>
        <p:txBody>
          <a:bodyPr wrap="square">
            <a:spAutoFit/>
          </a:bodyPr>
          <a:lstStyle/>
          <a:p>
            <a:pPr marL="0" marR="0" rtl="0">
              <a:spcBef>
                <a:spcPts val="0"/>
              </a:spcBef>
              <a:spcAft>
                <a:spcPts val="0"/>
              </a:spcAft>
            </a:pPr>
            <a:r>
              <a:rPr lang="en-GB" sz="1800" dirty="0">
                <a:effectLst/>
                <a:latin typeface="Arial" panose="020B0604020202020204" pitchFamily="34" charset="0"/>
              </a:rPr>
              <a:t>The labour market remains tight and unfilled vacancies are at historically high levels within the private sector 40% of workings are expected to be looking for new jobs throughout 2023. The reaction to this has predominantly been through the growth of pay rates where true retention can be achieved through flexibility. </a:t>
            </a:r>
          </a:p>
        </p:txBody>
      </p:sp>
      <p:pic>
        <p:nvPicPr>
          <p:cNvPr id="16" name="Graphic 15" descr="Office worker female outline">
            <a:extLst>
              <a:ext uri="{FF2B5EF4-FFF2-40B4-BE49-F238E27FC236}">
                <a16:creationId xmlns:a16="http://schemas.microsoft.com/office/drawing/2014/main" id="{A72EB93F-B179-8113-582F-B72D7594574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20355" y="2204745"/>
            <a:ext cx="914400" cy="914400"/>
          </a:xfrm>
          <a:prstGeom prst="rect">
            <a:avLst/>
          </a:prstGeom>
        </p:spPr>
      </p:pic>
      <p:pic>
        <p:nvPicPr>
          <p:cNvPr id="31" name="Graphic 30" descr="Linear Graph outline">
            <a:extLst>
              <a:ext uri="{FF2B5EF4-FFF2-40B4-BE49-F238E27FC236}">
                <a16:creationId xmlns:a16="http://schemas.microsoft.com/office/drawing/2014/main" id="{1F1B0C6E-1EF7-9092-ABA2-869E2600FD4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20355" y="3167334"/>
            <a:ext cx="914400" cy="914400"/>
          </a:xfrm>
          <a:prstGeom prst="rect">
            <a:avLst/>
          </a:prstGeom>
        </p:spPr>
      </p:pic>
      <p:pic>
        <p:nvPicPr>
          <p:cNvPr id="43" name="Graphic 42" descr="Exit outline">
            <a:extLst>
              <a:ext uri="{FF2B5EF4-FFF2-40B4-BE49-F238E27FC236}">
                <a16:creationId xmlns:a16="http://schemas.microsoft.com/office/drawing/2014/main" id="{4C9EA25B-70CB-31ED-8664-BF97951C640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20355" y="4168019"/>
            <a:ext cx="914400" cy="914400"/>
          </a:xfrm>
          <a:prstGeom prst="rect">
            <a:avLst/>
          </a:prstGeom>
        </p:spPr>
      </p:pic>
      <p:pic>
        <p:nvPicPr>
          <p:cNvPr id="45" name="Graphic 44" descr="Mental Health outline">
            <a:extLst>
              <a:ext uri="{FF2B5EF4-FFF2-40B4-BE49-F238E27FC236}">
                <a16:creationId xmlns:a16="http://schemas.microsoft.com/office/drawing/2014/main" id="{F7255141-82E4-5FEF-00EC-32462ACE839C}"/>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20355" y="5168705"/>
            <a:ext cx="914400" cy="914400"/>
          </a:xfrm>
          <a:prstGeom prst="rect">
            <a:avLst/>
          </a:prstGeom>
        </p:spPr>
      </p:pic>
    </p:spTree>
    <p:extLst>
      <p:ext uri="{BB962C8B-B14F-4D97-AF65-F5344CB8AC3E}">
        <p14:creationId xmlns:p14="http://schemas.microsoft.com/office/powerpoint/2010/main" val="2058734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Deindustrialization - Wikipedia">
            <a:extLst>
              <a:ext uri="{FF2B5EF4-FFF2-40B4-BE49-F238E27FC236}">
                <a16:creationId xmlns:a16="http://schemas.microsoft.com/office/drawing/2014/main" id="{6F83C177-17EB-5FCC-E1A4-41E9B7B4D30A}"/>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l="13368" r="4078" b="2"/>
          <a:stretch/>
        </p:blipFill>
        <p:spPr bwMode="auto">
          <a:xfrm>
            <a:off x="20" y="10"/>
            <a:ext cx="8450297"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2C34B74-3A64-197E-BCF2-8C03B05EACCA}"/>
              </a:ext>
            </a:extLst>
          </p:cNvPr>
          <p:cNvSpPr>
            <a:spLocks noGrp="1"/>
          </p:cNvSpPr>
          <p:nvPr>
            <p:ph type="title"/>
          </p:nvPr>
        </p:nvSpPr>
        <p:spPr>
          <a:xfrm>
            <a:off x="838201" y="365125"/>
            <a:ext cx="5251316" cy="1627636"/>
          </a:xfrm>
        </p:spPr>
        <p:txBody>
          <a:bodyPr>
            <a:normAutofit/>
          </a:bodyPr>
          <a:lstStyle/>
          <a:p>
            <a:r>
              <a:rPr lang="en-GB" dirty="0">
                <a:solidFill>
                  <a:srgbClr val="FFFFFF"/>
                </a:solidFill>
              </a:rPr>
              <a:t>Megatrends </a:t>
            </a:r>
          </a:p>
        </p:txBody>
      </p:sp>
      <p:sp>
        <p:nvSpPr>
          <p:cNvPr id="3" name="Content Placeholder 2">
            <a:extLst>
              <a:ext uri="{FF2B5EF4-FFF2-40B4-BE49-F238E27FC236}">
                <a16:creationId xmlns:a16="http://schemas.microsoft.com/office/drawing/2014/main" id="{9CAF0A93-AF4C-F7D2-3F4F-F02C8BF7B617}"/>
              </a:ext>
            </a:extLst>
          </p:cNvPr>
          <p:cNvSpPr>
            <a:spLocks noGrp="1"/>
          </p:cNvSpPr>
          <p:nvPr>
            <p:ph idx="1"/>
          </p:nvPr>
        </p:nvSpPr>
        <p:spPr>
          <a:xfrm>
            <a:off x="419100" y="1730835"/>
            <a:ext cx="5546904" cy="4762040"/>
          </a:xfrm>
        </p:spPr>
        <p:txBody>
          <a:bodyPr>
            <a:normAutofit fontScale="77500" lnSpcReduction="20000"/>
          </a:bodyPr>
          <a:lstStyle/>
          <a:p>
            <a:pPr marL="0" indent="0">
              <a:buNone/>
            </a:pPr>
            <a:r>
              <a:rPr lang="en-GB" sz="2600" b="1" u="sng" dirty="0">
                <a:solidFill>
                  <a:srgbClr val="FFFFFF"/>
                </a:solidFill>
              </a:rPr>
              <a:t>Deindustrialisation</a:t>
            </a:r>
            <a:endParaRPr lang="en-GB" sz="2600" b="1" dirty="0">
              <a:solidFill>
                <a:srgbClr val="FFFFFF"/>
              </a:solidFill>
            </a:endParaRPr>
          </a:p>
          <a:p>
            <a:pPr marL="0" indent="0">
              <a:buNone/>
            </a:pPr>
            <a:r>
              <a:rPr lang="en-GB" sz="2600" dirty="0">
                <a:solidFill>
                  <a:srgbClr val="FFFFFF"/>
                </a:solidFill>
              </a:rPr>
              <a:t>Less than 8% of labour market are employed in manufacturing compared to 36% in 1961. This causes a significant decreases in talent and skill availability and the successfulness of recruitment and talent development. This can have ongoing impacts and detrimental effects in succession and critical skill gaps. </a:t>
            </a:r>
          </a:p>
          <a:p>
            <a:pPr marL="0" indent="0">
              <a:buNone/>
            </a:pPr>
            <a:endParaRPr lang="en-GB" sz="2600" b="1" dirty="0">
              <a:solidFill>
                <a:srgbClr val="FFFFFF"/>
              </a:solidFill>
            </a:endParaRPr>
          </a:p>
          <a:p>
            <a:pPr marL="0" indent="0">
              <a:buNone/>
            </a:pPr>
            <a:r>
              <a:rPr lang="en-GB" sz="2600" b="1" u="sng" dirty="0">
                <a:solidFill>
                  <a:srgbClr val="FFFFFF"/>
                </a:solidFill>
              </a:rPr>
              <a:t>Technology</a:t>
            </a:r>
          </a:p>
          <a:p>
            <a:pPr marL="0" indent="0">
              <a:buNone/>
            </a:pPr>
            <a:r>
              <a:rPr lang="en-GB" sz="2600" u="sng" dirty="0">
                <a:solidFill>
                  <a:srgbClr val="FFFFFF"/>
                </a:solidFill>
              </a:rPr>
              <a:t>C</a:t>
            </a:r>
            <a:r>
              <a:rPr lang="en-GB" sz="2600" dirty="0">
                <a:solidFill>
                  <a:srgbClr val="FFFFFF"/>
                </a:solidFill>
              </a:rPr>
              <a:t>urrent investments relies upon implementation of EAF from the current blast furnace technologies. This will be a huge shift in terms of skill and knowledge requirement and will have a great impact on the community position of Tata Steel UK. The organisation will also have to give great consideration of what knowledge is needed to progress with EAF and how to attract and recruit the required skills moving forward. </a:t>
            </a:r>
          </a:p>
          <a:p>
            <a:pPr marL="514350" indent="-514350">
              <a:buAutoNum type="arabicPeriod"/>
            </a:pPr>
            <a:endParaRPr lang="en-GB" sz="1400" dirty="0">
              <a:solidFill>
                <a:srgbClr val="FFFFFF"/>
              </a:solidFill>
            </a:endParaRPr>
          </a:p>
        </p:txBody>
      </p:sp>
      <p:pic>
        <p:nvPicPr>
          <p:cNvPr id="1028" name="Picture 4" descr="Just how important Technology is to Customer Service in Today's Time -  transcosmos">
            <a:extLst>
              <a:ext uri="{FF2B5EF4-FFF2-40B4-BE49-F238E27FC236}">
                <a16:creationId xmlns:a16="http://schemas.microsoft.com/office/drawing/2014/main" id="{CA469D4A-8106-F8A2-B2C9-60D1AF70DA4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671" r="26640"/>
          <a:stretch/>
        </p:blipFill>
        <p:spPr bwMode="auto">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35226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265</Words>
  <Application>Microsoft Office PowerPoint</Application>
  <PresentationFormat>Widescreen</PresentationFormat>
  <Paragraphs>12</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The Current Labour Market for Tata Steel UK </vt:lpstr>
      <vt:lpstr>Megatrends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Current Labour Market for Tata Steel UK </dc:title>
  <dc:creator>Ashton, Hannah</dc:creator>
  <cp:lastModifiedBy>Ashton, Hannah</cp:lastModifiedBy>
  <cp:revision>1</cp:revision>
  <dcterms:created xsi:type="dcterms:W3CDTF">2023-10-17T14:39:53Z</dcterms:created>
  <dcterms:modified xsi:type="dcterms:W3CDTF">2023-10-17T14:54:01Z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3aa366c-74b9-492b-a1b9-5472c41e7d31_Enabled">
    <vt:lpwstr>true</vt:lpwstr>
  </property>
  <property fmtid="{D5CDD505-2E9C-101B-9397-08002B2CF9AE}" pid="3" name="MSIP_Label_73aa366c-74b9-492b-a1b9-5472c41e7d31_SetDate">
    <vt:lpwstr>2023-10-17T14:53:17Z</vt:lpwstr>
  </property>
  <property fmtid="{D5CDD505-2E9C-101B-9397-08002B2CF9AE}" pid="4" name="MSIP_Label_73aa366c-74b9-492b-a1b9-5472c41e7d31_Method">
    <vt:lpwstr>Standard</vt:lpwstr>
  </property>
  <property fmtid="{D5CDD505-2E9C-101B-9397-08002B2CF9AE}" pid="5" name="MSIP_Label_73aa366c-74b9-492b-a1b9-5472c41e7d31_Name">
    <vt:lpwstr>73aa366c-74b9-492b-a1b9-5472c41e7d31</vt:lpwstr>
  </property>
  <property fmtid="{D5CDD505-2E9C-101B-9397-08002B2CF9AE}" pid="6" name="MSIP_Label_73aa366c-74b9-492b-a1b9-5472c41e7d31_SiteId">
    <vt:lpwstr>44bbd632-fe04-42d7-933e-2649dcd22649</vt:lpwstr>
  </property>
  <property fmtid="{D5CDD505-2E9C-101B-9397-08002B2CF9AE}" pid="7" name="MSIP_Label_73aa366c-74b9-492b-a1b9-5472c41e7d31_ActionId">
    <vt:lpwstr>ca9995cb-7375-44b3-955e-f0f4624fe428</vt:lpwstr>
  </property>
  <property fmtid="{D5CDD505-2E9C-101B-9397-08002B2CF9AE}" pid="8" name="MSIP_Label_73aa366c-74b9-492b-a1b9-5472c41e7d31_ContentBits">
    <vt:lpwstr>2</vt:lpwstr>
  </property>
  <property fmtid="{D5CDD505-2E9C-101B-9397-08002B2CF9AE}" pid="9" name="ClassificationContentMarkingFooterLocations">
    <vt:lpwstr>Office Theme:8</vt:lpwstr>
  </property>
  <property fmtid="{D5CDD505-2E9C-101B-9397-08002B2CF9AE}" pid="10" name="ClassificationContentMarkingFooterText">
    <vt:lpwstr>Sensitivity: general</vt:lpwstr>
  </property>
</Properties>
</file>