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notesMasterIdLst>
    <p:notesMasterId r:id="rId16"/>
  </p:notesMasterIdLst>
  <p:sldIdLst>
    <p:sldId id="282" r:id="rId2"/>
    <p:sldId id="265" r:id="rId3"/>
    <p:sldId id="266" r:id="rId4"/>
    <p:sldId id="277" r:id="rId5"/>
    <p:sldId id="279" r:id="rId6"/>
    <p:sldId id="270" r:id="rId7"/>
    <p:sldId id="262" r:id="rId8"/>
    <p:sldId id="283" r:id="rId9"/>
    <p:sldId id="284" r:id="rId10"/>
    <p:sldId id="263" r:id="rId11"/>
    <p:sldId id="286" r:id="rId12"/>
    <p:sldId id="287" r:id="rId13"/>
    <p:sldId id="289" r:id="rId14"/>
    <p:sldId id="28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B27F04-3E6E-4CCE-8D0B-6378AC598EB9}" v="1" dt="2026-06-18T21:19:36.969"/>
    <p1510:client id="{7665FBE9-78E2-4E96-A670-9BB1C1F03EC2}" v="24" dt="2026-06-17T23:31:42.3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17" autoAdjust="0"/>
    <p:restoredTop sz="94660"/>
  </p:normalViewPr>
  <p:slideViewPr>
    <p:cSldViewPr snapToGrid="0">
      <p:cViewPr>
        <p:scale>
          <a:sx n="80" d="100"/>
          <a:sy n="80" d="100"/>
        </p:scale>
        <p:origin x="252" y="-4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celine Moya" userId="dc9dd3f2780f0672" providerId="LiveId" clId="{6743890F-7B41-4E58-A175-CB9EC5FA2648}"/>
    <pc:docChg chg="custSel delSld modSld sldOrd">
      <pc:chgData name="Marceline Moya" userId="dc9dd3f2780f0672" providerId="LiveId" clId="{6743890F-7B41-4E58-A175-CB9EC5FA2648}" dt="2026-06-18T22:02:55.501" v="815" actId="20577"/>
      <pc:docMkLst>
        <pc:docMk/>
      </pc:docMkLst>
      <pc:sldChg chg="modSp mod">
        <pc:chgData name="Marceline Moya" userId="dc9dd3f2780f0672" providerId="LiveId" clId="{6743890F-7B41-4E58-A175-CB9EC5FA2648}" dt="2026-06-18T21:14:46.271" v="123" actId="20577"/>
        <pc:sldMkLst>
          <pc:docMk/>
          <pc:sldMk cId="3514775285" sldId="262"/>
        </pc:sldMkLst>
        <pc:spChg chg="mod">
          <ac:chgData name="Marceline Moya" userId="dc9dd3f2780f0672" providerId="LiveId" clId="{6743890F-7B41-4E58-A175-CB9EC5FA2648}" dt="2026-06-18T21:14:46.271" v="123" actId="20577"/>
          <ac:spMkLst>
            <pc:docMk/>
            <pc:sldMk cId="3514775285" sldId="262"/>
            <ac:spMk id="3" creationId="{764D41D6-1B06-962E-0394-7324FCE4527E}"/>
          </ac:spMkLst>
        </pc:spChg>
      </pc:sldChg>
      <pc:sldChg chg="modSp mod">
        <pc:chgData name="Marceline Moya" userId="dc9dd3f2780f0672" providerId="LiveId" clId="{6743890F-7B41-4E58-A175-CB9EC5FA2648}" dt="2026-06-18T22:00:48.070" v="798" actId="20577"/>
        <pc:sldMkLst>
          <pc:docMk/>
          <pc:sldMk cId="1757659594" sldId="270"/>
        </pc:sldMkLst>
        <pc:spChg chg="mod">
          <ac:chgData name="Marceline Moya" userId="dc9dd3f2780f0672" providerId="LiveId" clId="{6743890F-7B41-4E58-A175-CB9EC5FA2648}" dt="2026-06-18T22:00:48.070" v="798" actId="20577"/>
          <ac:spMkLst>
            <pc:docMk/>
            <pc:sldMk cId="1757659594" sldId="270"/>
            <ac:spMk id="3" creationId="{9E7E8144-3D5D-70A9-1CCC-4FAE72D631ED}"/>
          </ac:spMkLst>
        </pc:spChg>
      </pc:sldChg>
      <pc:sldChg chg="modSp del mod ord">
        <pc:chgData name="Marceline Moya" userId="dc9dd3f2780f0672" providerId="LiveId" clId="{6743890F-7B41-4E58-A175-CB9EC5FA2648}" dt="2026-06-18T21:53:01.492" v="794" actId="47"/>
        <pc:sldMkLst>
          <pc:docMk/>
          <pc:sldMk cId="1099734200" sldId="281"/>
        </pc:sldMkLst>
        <pc:spChg chg="mod">
          <ac:chgData name="Marceline Moya" userId="dc9dd3f2780f0672" providerId="LiveId" clId="{6743890F-7B41-4E58-A175-CB9EC5FA2648}" dt="2026-06-18T21:35:26.690" v="164" actId="14"/>
          <ac:spMkLst>
            <pc:docMk/>
            <pc:sldMk cId="1099734200" sldId="281"/>
            <ac:spMk id="3" creationId="{4FAD3734-9F7A-8CC1-417F-B4C92B8972E8}"/>
          </ac:spMkLst>
        </pc:spChg>
      </pc:sldChg>
      <pc:sldChg chg="modSp mod">
        <pc:chgData name="Marceline Moya" userId="dc9dd3f2780f0672" providerId="LiveId" clId="{6743890F-7B41-4E58-A175-CB9EC5FA2648}" dt="2026-06-18T21:20:51.200" v="143" actId="255"/>
        <pc:sldMkLst>
          <pc:docMk/>
          <pc:sldMk cId="3240886081" sldId="284"/>
        </pc:sldMkLst>
        <pc:spChg chg="mod">
          <ac:chgData name="Marceline Moya" userId="dc9dd3f2780f0672" providerId="LiveId" clId="{6743890F-7B41-4E58-A175-CB9EC5FA2648}" dt="2026-06-18T21:20:51.200" v="143" actId="255"/>
          <ac:spMkLst>
            <pc:docMk/>
            <pc:sldMk cId="3240886081" sldId="284"/>
            <ac:spMk id="3" creationId="{D07E5289-6513-FD93-56DE-1F654234D9E7}"/>
          </ac:spMkLst>
        </pc:spChg>
      </pc:sldChg>
      <pc:sldChg chg="modSp mod">
        <pc:chgData name="Marceline Moya" userId="dc9dd3f2780f0672" providerId="LiveId" clId="{6743890F-7B41-4E58-A175-CB9EC5FA2648}" dt="2026-06-18T22:02:55.501" v="815" actId="20577"/>
        <pc:sldMkLst>
          <pc:docMk/>
          <pc:sldMk cId="1863281522" sldId="286"/>
        </pc:sldMkLst>
        <pc:spChg chg="mod">
          <ac:chgData name="Marceline Moya" userId="dc9dd3f2780f0672" providerId="LiveId" clId="{6743890F-7B41-4E58-A175-CB9EC5FA2648}" dt="2026-06-18T22:02:55.501" v="815" actId="20577"/>
          <ac:spMkLst>
            <pc:docMk/>
            <pc:sldMk cId="1863281522" sldId="286"/>
            <ac:spMk id="3" creationId="{2C1F5555-74F4-4361-A539-3C9D94746A9E}"/>
          </ac:spMkLst>
        </pc:spChg>
      </pc:sldChg>
      <pc:sldChg chg="delSp modSp mod">
        <pc:chgData name="Marceline Moya" userId="dc9dd3f2780f0672" providerId="LiveId" clId="{6743890F-7B41-4E58-A175-CB9EC5FA2648}" dt="2026-06-18T21:50:47.720" v="793" actId="20577"/>
        <pc:sldMkLst>
          <pc:docMk/>
          <pc:sldMk cId="707269822" sldId="287"/>
        </pc:sldMkLst>
        <pc:spChg chg="del mod">
          <ac:chgData name="Marceline Moya" userId="dc9dd3f2780f0672" providerId="LiveId" clId="{6743890F-7B41-4E58-A175-CB9EC5FA2648}" dt="2026-06-18T21:31:54.248" v="154" actId="478"/>
          <ac:spMkLst>
            <pc:docMk/>
            <pc:sldMk cId="707269822" sldId="287"/>
            <ac:spMk id="2" creationId="{173462FE-321F-131C-9660-505475C83631}"/>
          </ac:spMkLst>
        </pc:spChg>
        <pc:spChg chg="mod">
          <ac:chgData name="Marceline Moya" userId="dc9dd3f2780f0672" providerId="LiveId" clId="{6743890F-7B41-4E58-A175-CB9EC5FA2648}" dt="2026-06-18T21:50:47.720" v="793" actId="20577"/>
          <ac:spMkLst>
            <pc:docMk/>
            <pc:sldMk cId="707269822" sldId="287"/>
            <ac:spMk id="3" creationId="{4F01F991-085B-E51E-98E5-FDA49513CC37}"/>
          </ac:spMkLst>
        </pc:spChg>
      </pc:sldChg>
      <pc:sldChg chg="ord">
        <pc:chgData name="Marceline Moya" userId="dc9dd3f2780f0672" providerId="LiveId" clId="{6743890F-7B41-4E58-A175-CB9EC5FA2648}" dt="2026-06-18T21:28:27.403" v="145"/>
        <pc:sldMkLst>
          <pc:docMk/>
          <pc:sldMk cId="4094121641" sldId="288"/>
        </pc:sldMkLst>
      </pc:sldChg>
      <pc:sldChg chg="modSp mod ord">
        <pc:chgData name="Marceline Moya" userId="dc9dd3f2780f0672" providerId="LiveId" clId="{6743890F-7B41-4E58-A175-CB9EC5FA2648}" dt="2026-06-18T21:29:12.925" v="151" actId="20577"/>
        <pc:sldMkLst>
          <pc:docMk/>
          <pc:sldMk cId="541316236" sldId="289"/>
        </pc:sldMkLst>
        <pc:spChg chg="mod">
          <ac:chgData name="Marceline Moya" userId="dc9dd3f2780f0672" providerId="LiveId" clId="{6743890F-7B41-4E58-A175-CB9EC5FA2648}" dt="2026-06-18T21:29:12.925" v="151" actId="20577"/>
          <ac:spMkLst>
            <pc:docMk/>
            <pc:sldMk cId="541316236" sldId="289"/>
            <ac:spMk id="3" creationId="{5E6ED6C4-1423-12FA-A60E-4B12634C6166}"/>
          </ac:spMkLst>
        </pc:spChg>
      </pc:sldChg>
      <pc:sldChg chg="modSp del mod">
        <pc:chgData name="Marceline Moya" userId="dc9dd3f2780f0672" providerId="LiveId" clId="{6743890F-7B41-4E58-A175-CB9EC5FA2648}" dt="2026-06-18T21:15:16.981" v="124" actId="47"/>
        <pc:sldMkLst>
          <pc:docMk/>
          <pc:sldMk cId="1634570824" sldId="290"/>
        </pc:sldMkLst>
        <pc:spChg chg="mod">
          <ac:chgData name="Marceline Moya" userId="dc9dd3f2780f0672" providerId="LiveId" clId="{6743890F-7B41-4E58-A175-CB9EC5FA2648}" dt="2026-06-18T21:03:44.380" v="5" actId="255"/>
          <ac:spMkLst>
            <pc:docMk/>
            <pc:sldMk cId="1634570824" sldId="290"/>
            <ac:spMk id="5" creationId="{DAB8A80A-8EFC-5E55-E44F-5FAE4490920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5167CC-508E-41F3-B97F-7F198C483EE7}" type="datetimeFigureOut">
              <a:rPr lang="en-GB" smtClean="0"/>
              <a:t>18/06/2026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8ADE2-6EB0-4389-8D6B-AC8F433B0B4D}" type="slidenum">
              <a:rPr lang="en-GB" smtClean="0"/>
              <a:t>‹#›</a:t>
            </a:fld>
            <a:endParaRPr lang="en-GB"/>
          </a:p>
        </p:txBody>
      </p:sp>
    </p:spTree>
    <p:extLst>
      <p:ext uri="{BB962C8B-B14F-4D97-AF65-F5344CB8AC3E}">
        <p14:creationId xmlns:p14="http://schemas.microsoft.com/office/powerpoint/2010/main" val="22714584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8ADE2-6EB0-4389-8D6B-AC8F433B0B4D}" type="slidenum">
              <a:rPr lang="en-GB" smtClean="0"/>
              <a:t>2</a:t>
            </a:fld>
            <a:endParaRPr lang="en-GB"/>
          </a:p>
        </p:txBody>
      </p:sp>
    </p:spTree>
    <p:extLst>
      <p:ext uri="{BB962C8B-B14F-4D97-AF65-F5344CB8AC3E}">
        <p14:creationId xmlns:p14="http://schemas.microsoft.com/office/powerpoint/2010/main" val="35570468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8ADE2-6EB0-4389-8D6B-AC8F433B0B4D}" type="slidenum">
              <a:rPr lang="en-GB" smtClean="0"/>
              <a:t>9</a:t>
            </a:fld>
            <a:endParaRPr lang="en-GB"/>
          </a:p>
        </p:txBody>
      </p:sp>
    </p:spTree>
    <p:extLst>
      <p:ext uri="{BB962C8B-B14F-4D97-AF65-F5344CB8AC3E}">
        <p14:creationId xmlns:p14="http://schemas.microsoft.com/office/powerpoint/2010/main" val="1922445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CF22C3A-1933-4CAB-A1FD-DA959A8EF953}"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2170796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F22C3A-1933-4CAB-A1FD-DA959A8EF953}"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4228729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1958620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CF22C3A-1933-4CAB-A1FD-DA959A8EF953}" type="datetimeFigureOut">
              <a:rPr lang="en-GB" smtClean="0"/>
              <a:t>18/06/2026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2488899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CF22C3A-1933-4CAB-A1FD-DA959A8EF953}" type="datetimeFigureOut">
              <a:rPr lang="en-GB" smtClean="0"/>
              <a:t>18/06/2026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1279494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CF22C3A-1933-4CAB-A1FD-DA959A8EF953}" type="datetimeFigureOut">
              <a:rPr lang="en-GB" smtClean="0"/>
              <a:t>18/06/2026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354183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F22C3A-1933-4CAB-A1FD-DA959A8EF953}" type="datetimeFigureOut">
              <a:rPr lang="en-GB" smtClean="0"/>
              <a:t>18/06/2026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3400953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F22C3A-1933-4CAB-A1FD-DA959A8EF953}" type="datetimeFigureOut">
              <a:rPr lang="en-GB" smtClean="0"/>
              <a:t>18/06/2026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1765326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F22C3A-1933-4CAB-A1FD-DA959A8EF953}" type="datetimeFigureOut">
              <a:rPr lang="en-GB" smtClean="0"/>
              <a:t>18/06/2026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4124003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276592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1543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1901454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63046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11320585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F22C3A-1933-4CAB-A1FD-DA959A8EF953}"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40298408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F22C3A-1933-4CAB-A1FD-DA959A8EF953}"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2716513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CF22C3A-1933-4CAB-A1FD-DA959A8EF953}" type="datetimeFigureOut">
              <a:rPr lang="en-GB" smtClean="0"/>
              <a:t>18/06/2026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EE03AFC-BF66-4614-9915-C4B32DF22548}" type="slidenum">
              <a:rPr lang="en-GB" smtClean="0"/>
              <a:t>‹#›</a:t>
            </a:fld>
            <a:endParaRPr lang="en-GB"/>
          </a:p>
        </p:txBody>
      </p:sp>
    </p:spTree>
    <p:extLst>
      <p:ext uri="{BB962C8B-B14F-4D97-AF65-F5344CB8AC3E}">
        <p14:creationId xmlns:p14="http://schemas.microsoft.com/office/powerpoint/2010/main" val="3613156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gov.uk/government/publications/early-years-foundation-stage-framework--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4DE9CE-2440-8BC8-F816-F6A41A0D5957}"/>
              </a:ext>
            </a:extLst>
          </p:cNvPr>
          <p:cNvSpPr>
            <a:spLocks noGrp="1"/>
          </p:cNvSpPr>
          <p:nvPr>
            <p:ph idx="1"/>
          </p:nvPr>
        </p:nvSpPr>
        <p:spPr>
          <a:xfrm>
            <a:off x="141515" y="850376"/>
            <a:ext cx="10515600" cy="5642271"/>
          </a:xfrm>
        </p:spPr>
        <p:txBody>
          <a:bodyPr>
            <a:normAutofit/>
          </a:bodyPr>
          <a:lstStyle/>
          <a:p>
            <a:pPr marL="0" indent="0">
              <a:buNone/>
            </a:pPr>
            <a:r>
              <a:rPr lang="en-GB" sz="2800" dirty="0"/>
              <a:t>Name: Marceline </a:t>
            </a:r>
            <a:r>
              <a:rPr lang="en-GB" sz="2800" dirty="0" err="1"/>
              <a:t>Kinata</a:t>
            </a:r>
            <a:r>
              <a:rPr lang="en-GB" sz="2800" dirty="0"/>
              <a:t> Moya</a:t>
            </a:r>
          </a:p>
          <a:p>
            <a:pPr marL="0" indent="0">
              <a:buNone/>
            </a:pPr>
            <a:r>
              <a:rPr lang="en-GB" sz="2800" dirty="0"/>
              <a:t>Module: Psychology in Health and Social care</a:t>
            </a:r>
          </a:p>
          <a:p>
            <a:pPr marL="0" indent="0">
              <a:buNone/>
            </a:pPr>
            <a:r>
              <a:rPr lang="en-GB" sz="2800" dirty="0"/>
              <a:t>Module Code: LCHS4010</a:t>
            </a:r>
          </a:p>
          <a:p>
            <a:pPr marL="0" indent="0">
              <a:buNone/>
            </a:pPr>
            <a:r>
              <a:rPr lang="en-GB" sz="2800" dirty="0"/>
              <a:t>Lecturer: Neale Haddon</a:t>
            </a:r>
          </a:p>
        </p:txBody>
      </p:sp>
    </p:spTree>
    <p:extLst>
      <p:ext uri="{BB962C8B-B14F-4D97-AF65-F5344CB8AC3E}">
        <p14:creationId xmlns:p14="http://schemas.microsoft.com/office/powerpoint/2010/main" val="866274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0F501-AE36-5496-C1D9-3E4906685FA4}"/>
              </a:ext>
            </a:extLst>
          </p:cNvPr>
          <p:cNvSpPr>
            <a:spLocks noGrp="1"/>
          </p:cNvSpPr>
          <p:nvPr>
            <p:ph type="title"/>
          </p:nvPr>
        </p:nvSpPr>
        <p:spPr>
          <a:xfrm>
            <a:off x="1507066" y="1578133"/>
            <a:ext cx="4362101" cy="3864724"/>
          </a:xfrm>
        </p:spPr>
        <p:txBody>
          <a:bodyPr vert="horz" lIns="91440" tIns="45720" rIns="91440" bIns="45720" rtlCol="0" anchor="b">
            <a:normAutofit/>
          </a:bodyPr>
          <a:lstStyle/>
          <a:p>
            <a:pPr algn="r"/>
            <a:r>
              <a:rPr lang="en-US" sz="5400" dirty="0"/>
              <a:t>Isaac 4 year old (Google image) </a:t>
            </a:r>
          </a:p>
        </p:txBody>
      </p:sp>
      <p:pic>
        <p:nvPicPr>
          <p:cNvPr id="3074" name="Picture 2" descr="Your Preschooler: 4 years old - Today's Parent">
            <a:extLst>
              <a:ext uri="{FF2B5EF4-FFF2-40B4-BE49-F238E27FC236}">
                <a16:creationId xmlns:a16="http://schemas.microsoft.com/office/drawing/2014/main" id="{81595C73-0D5E-D3F6-69FE-6E6755BE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1" b="7111"/>
          <a:stretch>
            <a:fillRect/>
          </a:stretch>
        </p:blipFill>
        <p:spPr bwMode="auto">
          <a:xfrm>
            <a:off x="6095998" y="2134435"/>
            <a:ext cx="3280613" cy="2859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418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10D7-0B83-B41F-8A68-36A0EE51C5BE}"/>
              </a:ext>
            </a:extLst>
          </p:cNvPr>
          <p:cNvSpPr>
            <a:spLocks noGrp="1"/>
          </p:cNvSpPr>
          <p:nvPr>
            <p:ph type="title"/>
          </p:nvPr>
        </p:nvSpPr>
        <p:spPr>
          <a:xfrm>
            <a:off x="838200" y="402956"/>
            <a:ext cx="10515600" cy="1813302"/>
          </a:xfrm>
        </p:spPr>
        <p:txBody>
          <a:bodyPr>
            <a:normAutofit/>
          </a:bodyPr>
          <a:lstStyle/>
          <a:p>
            <a:r>
              <a:rPr lang="en-GB" dirty="0"/>
              <a:t>Introduction</a:t>
            </a:r>
          </a:p>
        </p:txBody>
      </p:sp>
      <p:sp>
        <p:nvSpPr>
          <p:cNvPr id="4" name="Rectangle 2">
            <a:extLst>
              <a:ext uri="{FF2B5EF4-FFF2-40B4-BE49-F238E27FC236}">
                <a16:creationId xmlns:a16="http://schemas.microsoft.com/office/drawing/2014/main" id="{5836CA64-CB7C-F5F4-2D33-FDEF19726E94}"/>
              </a:ext>
            </a:extLst>
          </p:cNvPr>
          <p:cNvSpPr>
            <a:spLocks noChangeArrowheads="1"/>
          </p:cNvSpPr>
          <p:nvPr/>
        </p:nvSpPr>
        <p:spPr bwMode="auto">
          <a:xfrm>
            <a:off x="77492" y="1191486"/>
            <a:ext cx="11787938" cy="38779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 </a:t>
            </a:r>
            <a:r>
              <a:rPr lang="en-US" altLang="en-US" sz="2400" dirty="0">
                <a:latin typeface="Arial" panose="020B0604020202020204" pitchFamily="34" charset="0"/>
              </a:rPr>
              <a:t>This</a:t>
            </a:r>
            <a:r>
              <a:rPr kumimoji="0" lang="en-US" altLang="en-US" sz="2400" b="0" i="0" u="none" strike="noStrike" cap="none" normalizeH="0" baseline="0" dirty="0">
                <a:ln>
                  <a:noFill/>
                </a:ln>
                <a:solidFill>
                  <a:schemeClr val="tx1"/>
                </a:solidFill>
                <a:effectLst/>
                <a:latin typeface="Arial" panose="020B0604020202020204" pitchFamily="34" charset="0"/>
              </a:rPr>
              <a:t> presentation will apply </a:t>
            </a:r>
            <a:r>
              <a:rPr kumimoji="0" lang="en-US" altLang="en-US" sz="2400" b="1" i="0" u="none" strike="noStrike" cap="none" normalizeH="0" baseline="0" dirty="0">
                <a:ln>
                  <a:noFill/>
                </a:ln>
                <a:solidFill>
                  <a:schemeClr val="tx1"/>
                </a:solidFill>
                <a:effectLst/>
                <a:latin typeface="Arial" panose="020B0604020202020204" pitchFamily="34" charset="0"/>
              </a:rPr>
              <a:t>Piaget's Cognitive Development Theory</a:t>
            </a:r>
            <a:r>
              <a:rPr kumimoji="0" lang="en-US" altLang="en-US" sz="2400" b="0" i="0" u="none" strike="noStrike" cap="none" normalizeH="0" baseline="0" dirty="0">
                <a:ln>
                  <a:noFill/>
                </a:ln>
                <a:solidFill>
                  <a:schemeClr val="tx1"/>
                </a:solidFill>
                <a:effectLst/>
                <a:latin typeface="Arial" panose="020B0604020202020204" pitchFamily="34" charset="0"/>
              </a:rPr>
              <a:t>. The theory will be used to </a:t>
            </a:r>
            <a:r>
              <a:rPr lang="en-US" altLang="en-US" sz="2400" dirty="0">
                <a:latin typeface="Arial" panose="020B0604020202020204" pitchFamily="34" charset="0"/>
              </a:rPr>
              <a:t>examine</a:t>
            </a:r>
            <a:r>
              <a:rPr kumimoji="0" lang="en-US" altLang="en-US" sz="2400" b="0" i="0" u="none" strike="noStrike" cap="none" normalizeH="0" baseline="0" dirty="0">
                <a:ln>
                  <a:noFill/>
                </a:ln>
                <a:solidFill>
                  <a:schemeClr val="tx1"/>
                </a:solidFill>
                <a:effectLst/>
                <a:latin typeface="Arial" panose="020B0604020202020204" pitchFamily="34" charset="0"/>
              </a:rPr>
              <a:t> how Isaac's experiences and environment may have </a:t>
            </a:r>
            <a:r>
              <a:rPr lang="en-US" altLang="en-US" sz="2400" dirty="0">
                <a:latin typeface="Arial" panose="020B0604020202020204" pitchFamily="34" charset="0"/>
              </a:rPr>
              <a:t>developpe</a:t>
            </a:r>
            <a:r>
              <a:rPr kumimoji="0" lang="en-US" altLang="en-US" sz="2400" b="0" i="0" u="none" strike="noStrike" cap="none" normalizeH="0" baseline="0" dirty="0">
                <a:ln>
                  <a:noFill/>
                </a:ln>
                <a:solidFill>
                  <a:schemeClr val="tx1"/>
                </a:solidFill>
                <a:effectLst/>
                <a:latin typeface="Arial" panose="020B0604020202020204" pitchFamily="34" charset="0"/>
              </a:rPr>
              <a:t> his </a:t>
            </a:r>
            <a:r>
              <a:rPr lang="en-US" altLang="en-US" sz="2400" dirty="0">
                <a:latin typeface="Arial" panose="020B0604020202020204" pitchFamily="34" charset="0"/>
              </a:rPr>
              <a:t>learning,</a:t>
            </a:r>
            <a:r>
              <a:rPr kumimoji="0" lang="en-US" altLang="en-US" sz="2400" b="0" i="0" u="none" strike="noStrike" cap="none" normalizeH="0" baseline="0" dirty="0">
                <a:ln>
                  <a:noFill/>
                </a:ln>
                <a:solidFill>
                  <a:schemeClr val="tx1"/>
                </a:solidFill>
                <a:effectLst/>
                <a:latin typeface="Arial" panose="020B0604020202020204" pitchFamily="34" charset="0"/>
              </a:rPr>
              <a:t> language, and social development. </a:t>
            </a:r>
            <a:r>
              <a:rPr lang="en-US" altLang="en-US" sz="2400" dirty="0">
                <a:latin typeface="Arial" panose="020B0604020202020204" pitchFamily="34" charset="0"/>
              </a:rPr>
              <a:t>It</a:t>
            </a:r>
            <a:r>
              <a:rPr kumimoji="0" lang="en-US" altLang="en-US" sz="2400" b="0" i="0" u="none" strike="noStrike" cap="none" normalizeH="0" baseline="0" dirty="0">
                <a:ln>
                  <a:noFill/>
                </a:ln>
                <a:solidFill>
                  <a:schemeClr val="tx1"/>
                </a:solidFill>
                <a:effectLst/>
                <a:latin typeface="Arial" panose="020B0604020202020204" pitchFamily="34" charset="0"/>
              </a:rPr>
              <a:t> will also consider the influence of both nature and nurture on Isaac's development and evaluate why Piaget's theory is appropriate for understanding his situation.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Finally, practical, theory-informed strategies will be proposed to support Isaac's development through early intervention, play-based learning, and multi-agency working. The </a:t>
            </a:r>
            <a:r>
              <a:rPr lang="en-US" altLang="en-US" sz="2400" dirty="0">
                <a:latin typeface="Arial" panose="020B0604020202020204" pitchFamily="34" charset="0"/>
              </a:rPr>
              <a:t>goal</a:t>
            </a:r>
            <a:r>
              <a:rPr kumimoji="0" lang="en-US" altLang="en-US" sz="2400" b="0" i="0" u="none" strike="noStrike" cap="none" normalizeH="0" baseline="0" dirty="0">
                <a:ln>
                  <a:noFill/>
                </a:ln>
                <a:solidFill>
                  <a:schemeClr val="tx1"/>
                </a:solidFill>
                <a:effectLst/>
                <a:latin typeface="Arial" panose="020B0604020202020204" pitchFamily="34" charset="0"/>
              </a:rPr>
              <a:t> is to demonstrate how psychological theory can be used to inform effective early years practice and improve </a:t>
            </a:r>
            <a:r>
              <a:rPr lang="en-US" altLang="en-US" sz="2400" dirty="0">
                <a:latin typeface="Arial" panose="020B0604020202020204" pitchFamily="34" charset="0"/>
              </a:rPr>
              <a:t>the results</a:t>
            </a:r>
            <a:r>
              <a:rPr kumimoji="0" lang="en-US" altLang="en-US" sz="2400" b="0" i="0" u="none" strike="noStrike" cap="none" normalizeH="0" baseline="0" dirty="0">
                <a:ln>
                  <a:noFill/>
                </a:ln>
                <a:solidFill>
                  <a:schemeClr val="tx1"/>
                </a:solidFill>
                <a:effectLst/>
                <a:latin typeface="Arial" panose="020B0604020202020204" pitchFamily="34" charset="0"/>
              </a:rPr>
              <a:t> for children and families.</a:t>
            </a:r>
          </a:p>
        </p:txBody>
      </p:sp>
    </p:spTree>
    <p:extLst>
      <p:ext uri="{BB962C8B-B14F-4D97-AF65-F5344CB8AC3E}">
        <p14:creationId xmlns:p14="http://schemas.microsoft.com/office/powerpoint/2010/main" val="3795438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9500D-3401-F474-D3B1-FA8B3FE39B3C}"/>
              </a:ext>
            </a:extLst>
          </p:cNvPr>
          <p:cNvSpPr>
            <a:spLocks noGrp="1"/>
          </p:cNvSpPr>
          <p:nvPr>
            <p:ph type="title"/>
          </p:nvPr>
        </p:nvSpPr>
        <p:spPr/>
        <p:txBody>
          <a:bodyPr/>
          <a:lstStyle/>
          <a:p>
            <a:r>
              <a:rPr lang="en-GB" dirty="0"/>
              <a:t>Development assumptions</a:t>
            </a:r>
          </a:p>
        </p:txBody>
      </p:sp>
      <p:sp>
        <p:nvSpPr>
          <p:cNvPr id="3" name="Content Placeholder 2">
            <a:extLst>
              <a:ext uri="{FF2B5EF4-FFF2-40B4-BE49-F238E27FC236}">
                <a16:creationId xmlns:a16="http://schemas.microsoft.com/office/drawing/2014/main" id="{09810556-DD1A-5CD5-DBF8-1FD8648BE3F6}"/>
              </a:ext>
            </a:extLst>
          </p:cNvPr>
          <p:cNvSpPr>
            <a:spLocks noGrp="1"/>
          </p:cNvSpPr>
          <p:nvPr>
            <p:ph idx="1"/>
          </p:nvPr>
        </p:nvSpPr>
        <p:spPr>
          <a:xfrm>
            <a:off x="76200" y="1480457"/>
            <a:ext cx="12115800" cy="5704114"/>
          </a:xfrm>
        </p:spPr>
        <p:txBody>
          <a:bodyPr>
            <a:noAutofit/>
          </a:bodyPr>
          <a:lstStyle/>
          <a:p>
            <a:r>
              <a:rPr lang="en-GB" sz="2400" dirty="0"/>
              <a:t>Piaget’s theory of cognitive development has four stages. This  theory describe how children’s thinking develops from birth to adolescence.</a:t>
            </a:r>
          </a:p>
          <a:p>
            <a:pPr marL="457200" indent="-457200">
              <a:buFont typeface="+mj-lt"/>
              <a:buAutoNum type="arabicPeriod"/>
            </a:pPr>
            <a:r>
              <a:rPr lang="en-GB" sz="2400" dirty="0"/>
              <a:t>Sensorimotor stage (0-2 years)</a:t>
            </a:r>
          </a:p>
          <a:p>
            <a:r>
              <a:rPr lang="en-GB" sz="2400" dirty="0"/>
              <a:t>Infants learn through their senses and actions.</a:t>
            </a:r>
          </a:p>
          <a:p>
            <a:r>
              <a:rPr lang="en-GB" sz="2400" dirty="0"/>
              <a:t>They develop object permanence( understanding that objects still exist when out of sight)</a:t>
            </a:r>
          </a:p>
          <a:p>
            <a:pPr marL="0" indent="0">
              <a:buNone/>
            </a:pPr>
            <a:r>
              <a:rPr lang="en-GB" sz="2400" dirty="0"/>
              <a:t>2. Preoperational Stage (2-7 years)</a:t>
            </a:r>
          </a:p>
          <a:p>
            <a:r>
              <a:rPr lang="en-GB" sz="2400" dirty="0"/>
              <a:t>Children start to use language and communication skills</a:t>
            </a:r>
          </a:p>
          <a:p>
            <a:r>
              <a:rPr lang="en-GB" sz="2400" dirty="0"/>
              <a:t>They engage in creative and symbolic play.</a:t>
            </a:r>
          </a:p>
          <a:p>
            <a:pPr marL="0" indent="0">
              <a:buNone/>
            </a:pPr>
            <a:r>
              <a:rPr lang="en-GB" sz="2400" dirty="0"/>
              <a:t>3.Concrete Operational stage (7-11 years)</a:t>
            </a:r>
          </a:p>
          <a:p>
            <a:r>
              <a:rPr lang="en-GB" sz="2400" dirty="0"/>
              <a:t>Children  thinking logically about actual objects an events</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0</a:t>
            </a:r>
          </a:p>
        </p:txBody>
      </p:sp>
    </p:spTree>
    <p:extLst>
      <p:ext uri="{BB962C8B-B14F-4D97-AF65-F5344CB8AC3E}">
        <p14:creationId xmlns:p14="http://schemas.microsoft.com/office/powerpoint/2010/main" val="937808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D4EBA2-59F7-A01E-9B8D-87CE5F6F26DD}"/>
              </a:ext>
            </a:extLst>
          </p:cNvPr>
          <p:cNvSpPr>
            <a:spLocks noGrp="1"/>
          </p:cNvSpPr>
          <p:nvPr>
            <p:ph idx="1"/>
          </p:nvPr>
        </p:nvSpPr>
        <p:spPr>
          <a:xfrm>
            <a:off x="317715" y="968644"/>
            <a:ext cx="11036085" cy="5208319"/>
          </a:xfrm>
        </p:spPr>
        <p:txBody>
          <a:bodyPr/>
          <a:lstStyle/>
          <a:p>
            <a:r>
              <a:rPr lang="en-GB" sz="2800" dirty="0"/>
              <a:t>They  can consider different viewpoints and problems.</a:t>
            </a:r>
          </a:p>
          <a:p>
            <a:r>
              <a:rPr lang="en-GB" sz="2800" dirty="0"/>
              <a:t>4. Formal operational stage (11 years and above)</a:t>
            </a:r>
          </a:p>
          <a:p>
            <a:r>
              <a:rPr lang="en-GB" sz="2800" dirty="0"/>
              <a:t>Young children start to develop theoretical and logical thinking</a:t>
            </a:r>
          </a:p>
          <a:p>
            <a:pPr marL="0" indent="0">
              <a:buNone/>
            </a:pPr>
            <a:r>
              <a:rPr lang="en-GB" sz="2800" dirty="0"/>
              <a:t>Decision-making skills continue to develop during this stage , advanced reasoning and planning. </a:t>
            </a:r>
          </a:p>
        </p:txBody>
      </p:sp>
    </p:spTree>
    <p:extLst>
      <p:ext uri="{BB962C8B-B14F-4D97-AF65-F5344CB8AC3E}">
        <p14:creationId xmlns:p14="http://schemas.microsoft.com/office/powerpoint/2010/main" val="1947797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7E8144-3D5D-70A9-1CCC-4FAE72D631ED}"/>
              </a:ext>
            </a:extLst>
          </p:cNvPr>
          <p:cNvSpPr txBox="1"/>
          <p:nvPr/>
        </p:nvSpPr>
        <p:spPr>
          <a:xfrm>
            <a:off x="185057" y="315687"/>
            <a:ext cx="11049000" cy="5386090"/>
          </a:xfrm>
          <a:prstGeom prst="rect">
            <a:avLst/>
          </a:prstGeom>
          <a:noFill/>
        </p:spPr>
        <p:txBody>
          <a:bodyPr wrap="square">
            <a:spAutoFit/>
          </a:bodyPr>
          <a:lstStyle/>
          <a:p>
            <a:r>
              <a:rPr lang="en-GB" sz="4000" b="1" dirty="0"/>
              <a:t>Early Childhood Education</a:t>
            </a:r>
          </a:p>
          <a:p>
            <a:endParaRPr lang="en-GB" sz="4000" b="1" dirty="0"/>
          </a:p>
          <a:p>
            <a:r>
              <a:rPr lang="en-GB" sz="2400" b="1" dirty="0"/>
              <a:t> Early Childhood  Education</a:t>
            </a:r>
            <a:r>
              <a:rPr lang="en-GB" sz="2400" dirty="0"/>
              <a:t> is a very important stage in a child's development, where the foundations of cognitive, social, emotional, and physical abilities begin to form. Early Childhood Education (ECED) is an educational process designed to develop various aspects of child development from birth to six years of age, in a supportive and loving environment (</a:t>
            </a:r>
            <a:r>
              <a:rPr lang="en-GB" sz="2400" dirty="0" err="1"/>
              <a:t>Hapinas</a:t>
            </a:r>
            <a:r>
              <a:rPr lang="en-GB" sz="2400" dirty="0"/>
              <a:t> et al., 2025); (</a:t>
            </a:r>
            <a:r>
              <a:rPr lang="en-GB" sz="2400" dirty="0" err="1"/>
              <a:t>Sitopu</a:t>
            </a:r>
            <a:r>
              <a:rPr lang="en-GB" sz="2400" dirty="0"/>
              <a:t> et al., 2024); (Guna et al., 2024); (</a:t>
            </a:r>
            <a:r>
              <a:rPr lang="en-GB" sz="2400" dirty="0" err="1"/>
              <a:t>Fawait</a:t>
            </a:r>
            <a:r>
              <a:rPr lang="en-GB" sz="2400" dirty="0"/>
              <a:t> et al., 2024). The focus of ECD is to provide appropriate stimulation according to children's developmental stages, their basic abilities in a </a:t>
            </a:r>
            <a:r>
              <a:rPr lang="en-GB" sz="2400" dirty="0" err="1"/>
              <a:t>fun,safe</a:t>
            </a:r>
            <a:r>
              <a:rPr lang="en-GB" sz="2400" dirty="0"/>
              <a:t> and supportive environment  so they are ready for next stage of education that they can optimise their cognitive, physical, social, emotional, and communication skills  .    </a:t>
            </a:r>
          </a:p>
        </p:txBody>
      </p:sp>
    </p:spTree>
    <p:extLst>
      <p:ext uri="{BB962C8B-B14F-4D97-AF65-F5344CB8AC3E}">
        <p14:creationId xmlns:p14="http://schemas.microsoft.com/office/powerpoint/2010/main" val="1757659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60AB6-2D8F-72F2-B200-5AABD5267741}"/>
              </a:ext>
            </a:extLst>
          </p:cNvPr>
          <p:cNvSpPr>
            <a:spLocks noGrp="1"/>
          </p:cNvSpPr>
          <p:nvPr>
            <p:ph type="title"/>
          </p:nvPr>
        </p:nvSpPr>
        <p:spPr/>
        <p:txBody>
          <a:bodyPr/>
          <a:lstStyle/>
          <a:p>
            <a:r>
              <a:rPr lang="en-GB" dirty="0"/>
              <a:t>Applying </a:t>
            </a:r>
            <a:r>
              <a:rPr lang="en-GB" dirty="0" err="1"/>
              <a:t>piaget’s</a:t>
            </a:r>
            <a:r>
              <a:rPr lang="en-GB" dirty="0"/>
              <a:t> Theory to Isaac’s case</a:t>
            </a:r>
          </a:p>
        </p:txBody>
      </p:sp>
      <p:sp>
        <p:nvSpPr>
          <p:cNvPr id="3" name="Content Placeholder 2">
            <a:extLst>
              <a:ext uri="{FF2B5EF4-FFF2-40B4-BE49-F238E27FC236}">
                <a16:creationId xmlns:a16="http://schemas.microsoft.com/office/drawing/2014/main" id="{764D41D6-1B06-962E-0394-7324FCE4527E}"/>
              </a:ext>
            </a:extLst>
          </p:cNvPr>
          <p:cNvSpPr>
            <a:spLocks noGrp="1"/>
          </p:cNvSpPr>
          <p:nvPr>
            <p:ph idx="1"/>
          </p:nvPr>
        </p:nvSpPr>
        <p:spPr>
          <a:xfrm>
            <a:off x="576943" y="1338943"/>
            <a:ext cx="8697059" cy="5268686"/>
          </a:xfrm>
        </p:spPr>
        <p:txBody>
          <a:bodyPr>
            <a:normAutofit fontScale="25000" lnSpcReduction="20000"/>
          </a:bodyPr>
          <a:lstStyle/>
          <a:p>
            <a:pPr marL="0" indent="0">
              <a:buNone/>
            </a:pPr>
            <a:endParaRPr lang="en-GB" b="1" dirty="0"/>
          </a:p>
          <a:p>
            <a:r>
              <a:rPr lang="en-GB" sz="11200" dirty="0"/>
              <a:t>Jean Piaget’s  theory is Cognitive Development Theory can be applied to Isaac’s situation because it  help understand how his early experiences have influenced his development.</a:t>
            </a:r>
          </a:p>
          <a:p>
            <a:r>
              <a:rPr lang="en-GB" sz="11200" dirty="0"/>
              <a:t>According to Jean Piaget, Isaac is  the preoperational stage (2-7 years)</a:t>
            </a:r>
          </a:p>
          <a:p>
            <a:r>
              <a:rPr lang="en-GB" sz="11200" dirty="0"/>
              <a:t>Isaac is 4 years old and is in the preoperational stage of development. At this stage, children are expected to develop language, use symbolic play, and begin to engage confidently with other children However, Isaac is showing delays in language, social isolation during free play, and difficulty joining group </a:t>
            </a:r>
            <a:r>
              <a:rPr lang="en-GB" sz="11200" dirty="0" err="1"/>
              <a:t>activities,may</a:t>
            </a:r>
            <a:r>
              <a:rPr lang="en-GB" sz="11200" dirty="0"/>
              <a:t> indicate developmental difficulties. </a:t>
            </a:r>
          </a:p>
          <a:p>
            <a:endParaRPr lang="en-GB" dirty="0"/>
          </a:p>
        </p:txBody>
      </p:sp>
    </p:spTree>
    <p:extLst>
      <p:ext uri="{BB962C8B-B14F-4D97-AF65-F5344CB8AC3E}">
        <p14:creationId xmlns:p14="http://schemas.microsoft.com/office/powerpoint/2010/main" val="3514775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6778D-FD2E-527F-5C55-38C7822AB99A}"/>
              </a:ext>
            </a:extLst>
          </p:cNvPr>
          <p:cNvSpPr>
            <a:spLocks noGrp="1"/>
          </p:cNvSpPr>
          <p:nvPr>
            <p:ph type="title"/>
          </p:nvPr>
        </p:nvSpPr>
        <p:spPr>
          <a:xfrm>
            <a:off x="677334" y="250372"/>
            <a:ext cx="8596668" cy="1066800"/>
          </a:xfrm>
        </p:spPr>
        <p:txBody>
          <a:bodyPr>
            <a:normAutofit fontScale="90000"/>
          </a:bodyPr>
          <a:lstStyle/>
          <a:p>
            <a:r>
              <a:rPr lang="en-GB" dirty="0"/>
              <a:t>Nature and nurture in Isaac’s Experiences</a:t>
            </a:r>
          </a:p>
        </p:txBody>
      </p:sp>
      <p:sp>
        <p:nvSpPr>
          <p:cNvPr id="3" name="Content Placeholder 2">
            <a:extLst>
              <a:ext uri="{FF2B5EF4-FFF2-40B4-BE49-F238E27FC236}">
                <a16:creationId xmlns:a16="http://schemas.microsoft.com/office/drawing/2014/main" id="{66D120B1-4C62-CC38-1D01-E40286519F7D}"/>
              </a:ext>
            </a:extLst>
          </p:cNvPr>
          <p:cNvSpPr>
            <a:spLocks noGrp="1"/>
          </p:cNvSpPr>
          <p:nvPr>
            <p:ph idx="1"/>
          </p:nvPr>
        </p:nvSpPr>
        <p:spPr>
          <a:xfrm>
            <a:off x="677333" y="1023257"/>
            <a:ext cx="10837333" cy="5954485"/>
          </a:xfrm>
        </p:spPr>
        <p:txBody>
          <a:bodyPr>
            <a:normAutofit fontScale="25000" lnSpcReduction="20000"/>
          </a:bodyPr>
          <a:lstStyle/>
          <a:p>
            <a:r>
              <a:rPr lang="en-GB" sz="11200" b="1" dirty="0"/>
              <a:t>Nature</a:t>
            </a:r>
          </a:p>
          <a:p>
            <a:r>
              <a:rPr lang="en-GB" sz="11200" dirty="0"/>
              <a:t>Isaac may inherit genetic traits, such as his temperament, personality,  that influence his development. These inherited traits can affect how he responds to new situations and learns.</a:t>
            </a:r>
          </a:p>
          <a:p>
            <a:r>
              <a:rPr lang="en-GB" sz="11200" b="1" dirty="0"/>
              <a:t>Nurture</a:t>
            </a:r>
            <a:endParaRPr lang="en-GB" sz="11200" dirty="0"/>
          </a:p>
          <a:p>
            <a:r>
              <a:rPr lang="en-GB" sz="11200" dirty="0"/>
              <a:t>Isaac's mother experienced postnatal depression, had low confidence, and limited social support. These environmental factors may have reduced opportunities for responsive interactions and stimulation during his early years, which could affect his emotional, social, and language development.</a:t>
            </a:r>
          </a:p>
          <a:p>
            <a:r>
              <a:rPr lang="en-GB" sz="11200" dirty="0"/>
              <a:t>Isaac's development is influenced by both his inherited characteristics and his early experiences. With nurturing relationships, consistent support, and enriching learning opportunities, he can continue to develop positive cognitive, social, emotional, and language skills.</a:t>
            </a:r>
          </a:p>
          <a:p>
            <a:endParaRPr lang="en-GB" dirty="0"/>
          </a:p>
        </p:txBody>
      </p:sp>
    </p:spTree>
    <p:extLst>
      <p:ext uri="{BB962C8B-B14F-4D97-AF65-F5344CB8AC3E}">
        <p14:creationId xmlns:p14="http://schemas.microsoft.com/office/powerpoint/2010/main" val="3990972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1E9B0-7667-80E7-BD56-329326C9D051}"/>
              </a:ext>
            </a:extLst>
          </p:cNvPr>
          <p:cNvSpPr>
            <a:spLocks noGrp="1"/>
          </p:cNvSpPr>
          <p:nvPr>
            <p:ph type="title"/>
          </p:nvPr>
        </p:nvSpPr>
        <p:spPr>
          <a:xfrm>
            <a:off x="677334" y="609600"/>
            <a:ext cx="8596668" cy="990600"/>
          </a:xfrm>
        </p:spPr>
        <p:txBody>
          <a:bodyPr/>
          <a:lstStyle/>
          <a:p>
            <a:r>
              <a:rPr lang="en-GB" dirty="0"/>
              <a:t>Theory-inform strategies for Isaac</a:t>
            </a:r>
          </a:p>
        </p:txBody>
      </p:sp>
      <p:sp>
        <p:nvSpPr>
          <p:cNvPr id="3" name="Content Placeholder 2">
            <a:extLst>
              <a:ext uri="{FF2B5EF4-FFF2-40B4-BE49-F238E27FC236}">
                <a16:creationId xmlns:a16="http://schemas.microsoft.com/office/drawing/2014/main" id="{D07E5289-6513-FD93-56DE-1F654234D9E7}"/>
              </a:ext>
            </a:extLst>
          </p:cNvPr>
          <p:cNvSpPr>
            <a:spLocks noGrp="1"/>
          </p:cNvSpPr>
          <p:nvPr>
            <p:ph idx="1"/>
          </p:nvPr>
        </p:nvSpPr>
        <p:spPr>
          <a:xfrm>
            <a:off x="1222435" y="1975112"/>
            <a:ext cx="8596668" cy="4705564"/>
          </a:xfrm>
        </p:spPr>
        <p:txBody>
          <a:bodyPr>
            <a:normAutofit fontScale="85000" lnSpcReduction="20000"/>
          </a:bodyPr>
          <a:lstStyle/>
          <a:p>
            <a:r>
              <a:rPr lang="en-GB" sz="2400" b="1" dirty="0"/>
              <a:t>Jean Piaget Theory-Informed Strategies for Isaac</a:t>
            </a:r>
          </a:p>
          <a:p>
            <a:r>
              <a:rPr lang="en-GB" sz="2400" dirty="0"/>
              <a:t>According to Piaget's theory, children learn best by actively exploring and interacting with their environment. Isaac should be given opportunities to discover, experiment, and solve problems independently, with adults providing appropriate materials and encouragement.</a:t>
            </a:r>
          </a:p>
          <a:p>
            <a:r>
              <a:rPr lang="en-GB" sz="2400" b="1" dirty="0"/>
              <a:t>Practical strategies:</a:t>
            </a:r>
            <a:endParaRPr lang="en-GB" sz="2400" dirty="0"/>
          </a:p>
          <a:p>
            <a:r>
              <a:rPr lang="en-GB" sz="2400" b="1" dirty="0"/>
              <a:t>Provide hands-on learning activities</a:t>
            </a:r>
            <a:r>
              <a:rPr lang="en-GB" sz="2400" dirty="0"/>
              <a:t> such as building blocks, playing with </a:t>
            </a:r>
            <a:r>
              <a:rPr lang="en-GB" sz="2400" dirty="0" err="1"/>
              <a:t>water,sand</a:t>
            </a:r>
            <a:r>
              <a:rPr lang="en-GB" sz="2400" dirty="0"/>
              <a:t>, puzzles, and sensory play to develop Isaac's thinking and problem-solving skills. </a:t>
            </a:r>
          </a:p>
          <a:p>
            <a:r>
              <a:rPr lang="en-GB" sz="2400" b="1" dirty="0"/>
              <a:t>Encourage exploratory play</a:t>
            </a:r>
            <a:r>
              <a:rPr lang="en-GB" sz="2400" dirty="0"/>
              <a:t> by allowing Isaac to investigate objects, ask questions, </a:t>
            </a:r>
            <a:r>
              <a:rPr lang="en-GB" sz="2400" dirty="0" err="1"/>
              <a:t>storytelling,drawing</a:t>
            </a:r>
            <a:r>
              <a:rPr lang="en-GB" sz="2400" dirty="0"/>
              <a:t> and singing.</a:t>
            </a:r>
          </a:p>
          <a:p>
            <a:r>
              <a:rPr lang="en-GB" sz="2400" dirty="0"/>
              <a:t>Children begin to develop </a:t>
            </a:r>
            <a:r>
              <a:rPr lang="en-GB" sz="2400" dirty="0" err="1"/>
              <a:t>symblolic</a:t>
            </a:r>
            <a:r>
              <a:rPr lang="en-GB" sz="2400" dirty="0"/>
              <a:t> thinking ,imagination play and language such as role-play with toys kitchens dolls or to shop  </a:t>
            </a:r>
            <a:r>
              <a:rPr lang="en-GB" sz="2600" dirty="0"/>
              <a:t>support </a:t>
            </a:r>
            <a:r>
              <a:rPr lang="en-GB" sz="2400" dirty="0"/>
              <a:t>his development</a:t>
            </a:r>
            <a:r>
              <a:rPr lang="en-GB" dirty="0"/>
              <a:t>. </a:t>
            </a:r>
          </a:p>
        </p:txBody>
      </p:sp>
    </p:spTree>
    <p:extLst>
      <p:ext uri="{BB962C8B-B14F-4D97-AF65-F5344CB8AC3E}">
        <p14:creationId xmlns:p14="http://schemas.microsoft.com/office/powerpoint/2010/main" val="3240886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4F338B-BC05-5613-CED0-B8BCD5E13761}"/>
              </a:ext>
            </a:extLst>
          </p:cNvPr>
          <p:cNvSpPr>
            <a:spLocks noGrp="1"/>
          </p:cNvSpPr>
          <p:nvPr>
            <p:ph idx="1"/>
          </p:nvPr>
        </p:nvSpPr>
        <p:spPr>
          <a:xfrm>
            <a:off x="825190" y="512956"/>
            <a:ext cx="10437542" cy="5664007"/>
          </a:xfrm>
        </p:spPr>
        <p:txBody>
          <a:bodyPr>
            <a:normAutofit/>
          </a:bodyPr>
          <a:lstStyle/>
          <a:p>
            <a:pPr marL="0" indent="0">
              <a:buNone/>
            </a:pPr>
            <a:endParaRPr lang="en-GB" dirty="0"/>
          </a:p>
          <a:p>
            <a:pPr marL="0" indent="0">
              <a:buNone/>
            </a:pPr>
            <a:r>
              <a:rPr lang="en-GB" dirty="0"/>
              <a:t> </a:t>
            </a:r>
            <a:r>
              <a:rPr lang="en-GB" sz="2400" dirty="0"/>
              <a:t> Children build knowledge through active exploration and repetition of experiences. Because Isaac has experienced changes in childcare arrangements, he may not have had enough stability to build strong  develop confidence in social situations.</a:t>
            </a:r>
          </a:p>
          <a:p>
            <a:r>
              <a:rPr lang="en-GB" sz="2400" dirty="0"/>
              <a:t>His mother’s postnatal depression may have also reduced opportunities for communication, participation in group activities and emotional availability at home. This could have impacted Isaac’s language development.</a:t>
            </a:r>
          </a:p>
          <a:p>
            <a:r>
              <a:rPr lang="en-GB" sz="2400" dirty="0"/>
              <a:t>Isaac’s distress during separation and clingy behaviour , This may limit his ability to engage in hands-on play, which is essential for cognitive development at his stage.</a:t>
            </a:r>
          </a:p>
          <a:p>
            <a:pPr marL="0" indent="0">
              <a:buNone/>
            </a:pPr>
            <a:endParaRPr lang="en-GB" sz="2400" dirty="0"/>
          </a:p>
          <a:p>
            <a:endParaRPr lang="en-GB" dirty="0"/>
          </a:p>
        </p:txBody>
      </p:sp>
    </p:spTree>
    <p:extLst>
      <p:ext uri="{BB962C8B-B14F-4D97-AF65-F5344CB8AC3E}">
        <p14:creationId xmlns:p14="http://schemas.microsoft.com/office/powerpoint/2010/main" val="27798999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29B6E-A0FC-7A2B-AF77-BE795A1F7812}"/>
              </a:ext>
            </a:extLst>
          </p:cNvPr>
          <p:cNvSpPr>
            <a:spLocks noGrp="1"/>
          </p:cNvSpPr>
          <p:nvPr>
            <p:ph type="title"/>
          </p:nvPr>
        </p:nvSpPr>
        <p:spPr/>
        <p:txBody>
          <a:bodyPr/>
          <a:lstStyle/>
          <a:p>
            <a:r>
              <a:rPr lang="en-GB" dirty="0"/>
              <a:t>Critical Evaluation</a:t>
            </a:r>
          </a:p>
        </p:txBody>
      </p:sp>
      <p:sp>
        <p:nvSpPr>
          <p:cNvPr id="3" name="Content Placeholder 2">
            <a:extLst>
              <a:ext uri="{FF2B5EF4-FFF2-40B4-BE49-F238E27FC236}">
                <a16:creationId xmlns:a16="http://schemas.microsoft.com/office/drawing/2014/main" id="{2C1F5555-74F4-4361-A539-3C9D94746A9E}"/>
              </a:ext>
            </a:extLst>
          </p:cNvPr>
          <p:cNvSpPr>
            <a:spLocks noGrp="1"/>
          </p:cNvSpPr>
          <p:nvPr>
            <p:ph idx="1"/>
          </p:nvPr>
        </p:nvSpPr>
        <p:spPr>
          <a:xfrm>
            <a:off x="523702" y="1221971"/>
            <a:ext cx="8750300" cy="4819391"/>
          </a:xfrm>
        </p:spPr>
        <p:txBody>
          <a:bodyPr>
            <a:normAutofit/>
          </a:bodyPr>
          <a:lstStyle/>
          <a:p>
            <a:r>
              <a:rPr lang="en-GB" b="1" dirty="0"/>
              <a:t>Critical Evaluation of Piaget’s Theory Isaac Case Context</a:t>
            </a:r>
          </a:p>
          <a:p>
            <a:r>
              <a:rPr lang="en-GB" b="1" dirty="0"/>
              <a:t>Jean Piaget’s theory of cognitive development</a:t>
            </a:r>
            <a:r>
              <a:rPr lang="en-GB" dirty="0"/>
              <a:t> explains how children move through stages of thinking and learning, suggesting that children actively construct knowledge through interaction with their environment. This theory is highly influential in early years education and is particularly relevant to Isaac’s development.</a:t>
            </a:r>
          </a:p>
          <a:p>
            <a:r>
              <a:rPr lang="en-GB" dirty="0"/>
              <a:t>A key strength of Piaget’s theory is </a:t>
            </a:r>
            <a:r>
              <a:rPr lang="en-GB"/>
              <a:t>its focused </a:t>
            </a:r>
            <a:r>
              <a:rPr lang="en-GB" dirty="0"/>
              <a:t>on the child as an </a:t>
            </a:r>
            <a:r>
              <a:rPr lang="en-GB" b="1" dirty="0"/>
              <a:t>active learner</a:t>
            </a:r>
            <a:r>
              <a:rPr lang="en-GB" dirty="0"/>
              <a:t>. It recognises that children learn best through exploration, experimentation, and play rather than passive instruction. This is highly useful in early years practice because it supports </a:t>
            </a:r>
            <a:r>
              <a:rPr lang="en-GB" b="1" dirty="0"/>
              <a:t>child-centred learning approaches</a:t>
            </a:r>
            <a:r>
              <a:rPr lang="en-GB" dirty="0"/>
              <a:t>, where practitioners provide rich, stimulating environments that encourage curiosity and independence.</a:t>
            </a:r>
          </a:p>
          <a:p>
            <a:endParaRPr lang="en-GB" dirty="0"/>
          </a:p>
        </p:txBody>
      </p:sp>
    </p:spTree>
    <p:extLst>
      <p:ext uri="{BB962C8B-B14F-4D97-AF65-F5344CB8AC3E}">
        <p14:creationId xmlns:p14="http://schemas.microsoft.com/office/powerpoint/2010/main" val="1863281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01F991-085B-E51E-98E5-FDA49513CC37}"/>
              </a:ext>
            </a:extLst>
          </p:cNvPr>
          <p:cNvSpPr>
            <a:spLocks noGrp="1"/>
          </p:cNvSpPr>
          <p:nvPr>
            <p:ph idx="1"/>
          </p:nvPr>
        </p:nvSpPr>
        <p:spPr>
          <a:xfrm>
            <a:off x="358588" y="887506"/>
            <a:ext cx="8915414" cy="4992493"/>
          </a:xfrm>
        </p:spPr>
        <p:txBody>
          <a:bodyPr/>
          <a:lstStyle/>
          <a:p>
            <a:r>
              <a:rPr lang="en-GB" dirty="0"/>
              <a:t>Piaget's theory provides useful guidance for planning age-appropriate learning activities. However, practitioners should recognise that children's development is influenced by cultural background, language, family experiences, and individual differences.</a:t>
            </a:r>
          </a:p>
          <a:p>
            <a:r>
              <a:rPr lang="en-GB" dirty="0"/>
              <a:t>In London's multicultural communities, practitioners should provide inclusive learning environments that respect different cultures, languages, and family values.</a:t>
            </a:r>
          </a:p>
          <a:p>
            <a:r>
              <a:rPr lang="en-GB" dirty="0"/>
              <a:t>A limitation of applying this theory to </a:t>
            </a:r>
            <a:r>
              <a:rPr lang="en-GB" dirty="0" err="1"/>
              <a:t>isaac</a:t>
            </a:r>
            <a:r>
              <a:rPr lang="en-GB" dirty="0"/>
              <a:t> is that it can be too general and unclear, it explain development as either nature or nurture but in reality they work together in complex ways ,it </a:t>
            </a:r>
            <a:r>
              <a:rPr lang="en-GB" dirty="0" err="1"/>
              <a:t>dooes</a:t>
            </a:r>
            <a:r>
              <a:rPr lang="en-GB" dirty="0"/>
              <a:t> not show exactly how munch each </a:t>
            </a:r>
            <a:r>
              <a:rPr lang="en-GB" dirty="0" err="1"/>
              <a:t>fac</a:t>
            </a:r>
            <a:r>
              <a:rPr lang="en-GB" dirty="0"/>
              <a:t> tor  influences Isaac’s development .</a:t>
            </a:r>
          </a:p>
          <a:p>
            <a:r>
              <a:rPr lang="en-GB" dirty="0"/>
              <a:t>Another </a:t>
            </a:r>
            <a:r>
              <a:rPr lang="en-GB" dirty="0" err="1"/>
              <a:t>criticisme</a:t>
            </a:r>
            <a:r>
              <a:rPr lang="en-GB" dirty="0"/>
              <a:t> is that it may lead practitioners to make assumptions .For example , if Isaac struggles in one area ,it may be wrongly linked to home environment or biology without full understanding. This can lead to  oversimplified judgments.</a:t>
            </a:r>
          </a:p>
        </p:txBody>
      </p:sp>
    </p:spTree>
    <p:extLst>
      <p:ext uri="{BB962C8B-B14F-4D97-AF65-F5344CB8AC3E}">
        <p14:creationId xmlns:p14="http://schemas.microsoft.com/office/powerpoint/2010/main" val="707269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B9F1C-FDE5-C62D-D9F0-B3104752DA41}"/>
              </a:ext>
            </a:extLst>
          </p:cNvPr>
          <p:cNvSpPr>
            <a:spLocks noGrp="1"/>
          </p:cNvSpPr>
          <p:nvPr>
            <p:ph type="title"/>
          </p:nvPr>
        </p:nvSpPr>
        <p:spPr>
          <a:xfrm>
            <a:off x="677334" y="609600"/>
            <a:ext cx="8596668" cy="707571"/>
          </a:xfrm>
        </p:spPr>
        <p:txBody>
          <a:bodyPr/>
          <a:lstStyle/>
          <a:p>
            <a:r>
              <a:rPr lang="en-GB" dirty="0"/>
              <a:t>Conclusion</a:t>
            </a:r>
          </a:p>
        </p:txBody>
      </p:sp>
      <p:sp>
        <p:nvSpPr>
          <p:cNvPr id="3" name="Content Placeholder 2">
            <a:extLst>
              <a:ext uri="{FF2B5EF4-FFF2-40B4-BE49-F238E27FC236}">
                <a16:creationId xmlns:a16="http://schemas.microsoft.com/office/drawing/2014/main" id="{5E6ED6C4-1423-12FA-A60E-4B12634C6166}"/>
              </a:ext>
            </a:extLst>
          </p:cNvPr>
          <p:cNvSpPr>
            <a:spLocks noGrp="1"/>
          </p:cNvSpPr>
          <p:nvPr>
            <p:ph idx="1"/>
          </p:nvPr>
        </p:nvSpPr>
        <p:spPr/>
        <p:txBody>
          <a:bodyPr/>
          <a:lstStyle/>
          <a:p>
            <a:pPr>
              <a:buNone/>
            </a:pPr>
            <a:r>
              <a:rPr lang="en-GB" b="1" dirty="0"/>
              <a:t>Conclusion</a:t>
            </a:r>
          </a:p>
          <a:p>
            <a:pPr>
              <a:buFont typeface="Arial" panose="020B0604020202020204" pitchFamily="34" charset="0"/>
              <a:buChar char="•"/>
            </a:pPr>
            <a:r>
              <a:rPr lang="en-GB" dirty="0"/>
              <a:t>Isaac’s development is influenced by both </a:t>
            </a:r>
            <a:r>
              <a:rPr lang="en-GB" b="1" dirty="0"/>
              <a:t>nature and nurture</a:t>
            </a:r>
            <a:endParaRPr lang="en-GB" dirty="0"/>
          </a:p>
          <a:p>
            <a:pPr>
              <a:buFont typeface="Arial" panose="020B0604020202020204" pitchFamily="34" charset="0"/>
              <a:buChar char="•"/>
            </a:pPr>
            <a:r>
              <a:rPr lang="en-GB" dirty="0"/>
              <a:t>Inherited traits affect his temperament and learning style.</a:t>
            </a:r>
          </a:p>
          <a:p>
            <a:pPr>
              <a:buFont typeface="Arial" panose="020B0604020202020204" pitchFamily="34" charset="0"/>
              <a:buChar char="•"/>
            </a:pPr>
            <a:r>
              <a:rPr lang="en-GB" dirty="0"/>
              <a:t>Early experiences (e.g. mother’s postnatal depression, low confidence, limited support) impact his social and emotional development</a:t>
            </a:r>
          </a:p>
          <a:p>
            <a:pPr>
              <a:buFont typeface="Arial" panose="020B0604020202020204" pitchFamily="34" charset="0"/>
              <a:buChar char="•"/>
            </a:pPr>
            <a:r>
              <a:rPr lang="en-GB" dirty="0"/>
              <a:t>Jean Piaget’s theory explains how Isaac learns through play and exploration</a:t>
            </a:r>
          </a:p>
          <a:p>
            <a:pPr>
              <a:buFont typeface="Arial" panose="020B0604020202020204" pitchFamily="34" charset="0"/>
              <a:buChar char="•"/>
            </a:pPr>
            <a:r>
              <a:rPr lang="en-GB" dirty="0"/>
              <a:t>No single theory fully explains child development</a:t>
            </a:r>
          </a:p>
          <a:p>
            <a:pPr>
              <a:buFont typeface="Arial" panose="020B0604020202020204" pitchFamily="34" charset="0"/>
              <a:buChar char="•"/>
            </a:pPr>
            <a:r>
              <a:rPr lang="en-GB" dirty="0"/>
              <a:t>Supportive relationships and a nurturing environment help Isaac reach his full potential.</a:t>
            </a:r>
          </a:p>
          <a:p>
            <a:endParaRPr lang="en-GB" dirty="0"/>
          </a:p>
        </p:txBody>
      </p:sp>
    </p:spTree>
    <p:extLst>
      <p:ext uri="{BB962C8B-B14F-4D97-AF65-F5344CB8AC3E}">
        <p14:creationId xmlns:p14="http://schemas.microsoft.com/office/powerpoint/2010/main" val="541316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EAF949-ECB1-CACB-5D4B-C1F4B859660E}"/>
              </a:ext>
            </a:extLst>
          </p:cNvPr>
          <p:cNvSpPr>
            <a:spLocks noGrp="1"/>
          </p:cNvSpPr>
          <p:nvPr>
            <p:ph idx="1"/>
          </p:nvPr>
        </p:nvSpPr>
        <p:spPr>
          <a:xfrm>
            <a:off x="677334" y="2160589"/>
            <a:ext cx="8596668" cy="3989840"/>
          </a:xfrm>
        </p:spPr>
        <p:txBody>
          <a:bodyPr>
            <a:normAutofit lnSpcReduction="10000"/>
          </a:bodyPr>
          <a:lstStyle/>
          <a:p>
            <a:r>
              <a:rPr lang="en-GB" dirty="0"/>
              <a:t>Berk, L.E. (2023) </a:t>
            </a:r>
            <a:r>
              <a:rPr lang="en-GB" i="1" dirty="0"/>
              <a:t>Development through the lifespan</a:t>
            </a:r>
            <a:r>
              <a:rPr lang="en-GB" dirty="0"/>
              <a:t>. 8th </a:t>
            </a:r>
            <a:r>
              <a:rPr lang="en-GB" dirty="0" err="1"/>
              <a:t>edn</a:t>
            </a:r>
            <a:r>
              <a:rPr lang="en-GB" dirty="0"/>
              <a:t>. Harlow: Pearson.</a:t>
            </a:r>
          </a:p>
          <a:p>
            <a:r>
              <a:rPr lang="en-GB" dirty="0"/>
              <a:t>Bruce, T. (2021) </a:t>
            </a:r>
            <a:r>
              <a:rPr lang="en-GB" i="1" dirty="0"/>
              <a:t>Early childhood education</a:t>
            </a:r>
            <a:r>
              <a:rPr lang="en-GB" dirty="0"/>
              <a:t>. 6th </a:t>
            </a:r>
            <a:r>
              <a:rPr lang="en-GB" dirty="0" err="1"/>
              <a:t>edn</a:t>
            </a:r>
            <a:r>
              <a:rPr lang="en-GB" dirty="0"/>
              <a:t>. London: Hodder Education.</a:t>
            </a:r>
          </a:p>
          <a:p>
            <a:r>
              <a:rPr lang="en-GB" dirty="0"/>
              <a:t>Department for Education (DfE) (2024) </a:t>
            </a:r>
            <a:r>
              <a:rPr lang="en-GB" i="1" dirty="0"/>
              <a:t>Statutory framework for the early years foundation stage (EYFS)</a:t>
            </a:r>
            <a:r>
              <a:rPr lang="en-GB" dirty="0"/>
              <a:t>. Available at: </a:t>
            </a:r>
            <a:r>
              <a:rPr lang="en-GB" dirty="0">
                <a:hlinkClick r:id="rId2"/>
              </a:rPr>
              <a:t>https://www.gov.uk/government/publications/early-years-foundation-stage-framework--2</a:t>
            </a:r>
            <a:r>
              <a:rPr lang="en-GB" dirty="0"/>
              <a:t> (Accessed: 18 June 2026).</a:t>
            </a:r>
          </a:p>
          <a:p>
            <a:r>
              <a:rPr lang="en-GB" dirty="0"/>
              <a:t>International journal of Teaching and Learning (INJOTEL) Vol.3 No.1, January 2025,pages: 126-134i</a:t>
            </a:r>
          </a:p>
          <a:p>
            <a:r>
              <a:rPr lang="en-GB" dirty="0"/>
              <a:t>Jean Piaget (1952) </a:t>
            </a:r>
            <a:r>
              <a:rPr lang="en-GB" i="1" dirty="0"/>
              <a:t>The origins of intelligence in children</a:t>
            </a:r>
            <a:r>
              <a:rPr lang="en-GB" dirty="0"/>
              <a:t>. New York: International Universities Press.</a:t>
            </a:r>
          </a:p>
          <a:p>
            <a:r>
              <a:rPr lang="en-GB" dirty="0"/>
              <a:t>Santrock, J.W. (2022) </a:t>
            </a:r>
            <a:r>
              <a:rPr lang="en-GB" i="1" dirty="0"/>
              <a:t>Child development</a:t>
            </a:r>
            <a:r>
              <a:rPr lang="en-GB" dirty="0"/>
              <a:t>. 15th </a:t>
            </a:r>
            <a:r>
              <a:rPr lang="en-GB" dirty="0" err="1"/>
              <a:t>edn</a:t>
            </a:r>
            <a:r>
              <a:rPr lang="en-GB" dirty="0"/>
              <a:t>. New York: McGraw-Hill.</a:t>
            </a:r>
          </a:p>
          <a:p>
            <a:endParaRPr lang="en-GB" dirty="0"/>
          </a:p>
        </p:txBody>
      </p:sp>
    </p:spTree>
    <p:extLst>
      <p:ext uri="{BB962C8B-B14F-4D97-AF65-F5344CB8AC3E}">
        <p14:creationId xmlns:p14="http://schemas.microsoft.com/office/powerpoint/2010/main" val="409412164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2440</TotalTime>
  <Words>1368</Words>
  <Application>Microsoft Office PowerPoint</Application>
  <PresentationFormat>Widescreen</PresentationFormat>
  <Paragraphs>169</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Trebuchet MS</vt:lpstr>
      <vt:lpstr>Wingdings 3</vt:lpstr>
      <vt:lpstr>Facet</vt:lpstr>
      <vt:lpstr>PowerPoint Presentation</vt:lpstr>
      <vt:lpstr>Isaac 4 year old (Google image) </vt:lpstr>
      <vt:lpstr>Introduction</vt:lpstr>
      <vt:lpstr>Development assumptions</vt:lpstr>
      <vt:lpstr>PowerPoint Presentation</vt:lpstr>
      <vt:lpstr>PowerPoint Presentation</vt:lpstr>
      <vt:lpstr>Applying piaget’s Theory to Isaac’s case</vt:lpstr>
      <vt:lpstr>Nature and nurture in Isaac’s Experiences</vt:lpstr>
      <vt:lpstr>Theory-inform strategies for Isaac</vt:lpstr>
      <vt:lpstr>PowerPoint Presentation</vt:lpstr>
      <vt:lpstr>Critical Evaluation</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Marceline Moya</dc:creator>
  <cp:lastModifiedBy>Marceline Moya</cp:lastModifiedBy>
  <cp:revision>2</cp:revision>
  <dcterms:created xsi:type="dcterms:W3CDTF">2026-06-14T14:32:10Z</dcterms:created>
  <dcterms:modified xsi:type="dcterms:W3CDTF">2026-06-18T22:03:00Z</dcterms:modified>
</cp:coreProperties>
</file>