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ldx" ContentType="application/vnd.openxmlformats-officedocument.presentationml.slide"/>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8" r:id="rId3"/>
    <p:sldId id="259" r:id="rId4"/>
    <p:sldId id="260" r:id="rId5"/>
    <p:sldId id="262" r:id="rId6"/>
    <p:sldId id="266" r:id="rId7"/>
    <p:sldId id="267" r:id="rId8"/>
    <p:sldId id="268" r:id="rId9"/>
    <p:sldId id="264" r:id="rId10"/>
    <p:sldId id="261"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6" d="100"/>
          <a:sy n="56" d="100"/>
        </p:scale>
        <p:origin x="106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endParaRPr lang="en-GB"/>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82EEB079-4507-4E8F-B5D1-6C1C34160C4D}" type="datetimeFigureOut">
              <a:rPr lang="en-GB" smtClean="0"/>
              <a:t>11/10/2026</a:t>
            </a:fld>
            <a:endParaRPr lang="en-GB"/>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1BA37A84-1339-43A9-B5EA-6CC512CC060E}" type="slidenum">
              <a:rPr lang="en-GB" smtClean="0"/>
              <a:t>‹#›</a:t>
            </a:fld>
            <a:endParaRPr lang="en-GB"/>
          </a:p>
        </p:txBody>
      </p:sp>
    </p:spTree>
    <p:extLst>
      <p:ext uri="{BB962C8B-B14F-4D97-AF65-F5344CB8AC3E}">
        <p14:creationId xmlns:p14="http://schemas.microsoft.com/office/powerpoint/2010/main" val="72144577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1BA37A84-1339-43A9-B5EA-6CC512CC060E}" type="slidenum">
              <a:rPr lang="en-GB" smtClean="0"/>
              <a:t>‹#›</a:t>
            </a:fld>
            <a:endParaRPr lang="en-GB"/>
          </a:p>
        </p:txBody>
      </p:sp>
    </p:spTree>
    <p:extLst>
      <p:ext uri="{BB962C8B-B14F-4D97-AF65-F5344CB8AC3E}">
        <p14:creationId xmlns:p14="http://schemas.microsoft.com/office/powerpoint/2010/main" val="1341928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endParaRPr lang="en-GB"/>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82EEB079-4507-4E8F-B5D1-6C1C34160C4D}" type="datetimeFigureOut">
              <a:rPr lang="en-GB" smtClean="0"/>
              <a:t>11/10/2026</a:t>
            </a:fld>
            <a:endParaRPr lang="en-GB"/>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1BA37A84-1339-43A9-B5EA-6CC512CC060E}" type="slidenum">
              <a:rPr lang="en-GB" smtClean="0"/>
              <a:t>‹#›</a:t>
            </a:fld>
            <a:endParaRPr lang="en-GB"/>
          </a:p>
        </p:txBody>
      </p:sp>
    </p:spTree>
    <p:extLst>
      <p:ext uri="{BB962C8B-B14F-4D97-AF65-F5344CB8AC3E}">
        <p14:creationId xmlns:p14="http://schemas.microsoft.com/office/powerpoint/2010/main" val="353935210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GB"/>
              <a:t>Click to edit Master title style</a:t>
            </a:r>
            <a:endParaRPr lang="en-US"/>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endParaRPr lang="en-GB"/>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GB"/>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82EEB079-4507-4E8F-B5D1-6C1C34160C4D}" type="datetimeFigureOut">
              <a:rPr lang="en-GB" smtClean="0"/>
              <a:t>11/10/2026</a:t>
            </a:fld>
            <a:endParaRPr lang="en-GB"/>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1BA37A84-1339-43A9-B5EA-6CC512CC060E}" type="slidenum">
              <a:rPr lang="en-GB" smtClean="0"/>
              <a:t>‹#›</a:t>
            </a:fld>
            <a:endParaRPr lang="en-GB"/>
          </a:p>
        </p:txBody>
      </p:sp>
    </p:spTree>
    <p:extLst>
      <p:ext uri="{BB962C8B-B14F-4D97-AF65-F5344CB8AC3E}">
        <p14:creationId xmlns:p14="http://schemas.microsoft.com/office/powerpoint/2010/main" val="277415839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1BA37A84-1339-43A9-B5EA-6CC512CC060E}" type="slidenum">
              <a:rPr lang="en-GB" smtClean="0"/>
              <a:t>‹#›</a:t>
            </a:fld>
            <a:endParaRPr lang="en-GB"/>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41593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1BA37A84-1339-43A9-B5EA-6CC512CC060E}" type="slidenum">
              <a:rPr lang="en-GB" smtClean="0"/>
              <a:t>‹#›</a:t>
            </a:fld>
            <a:endParaRPr lang="en-GB"/>
          </a:p>
        </p:txBody>
      </p:sp>
    </p:spTree>
    <p:extLst>
      <p:ext uri="{BB962C8B-B14F-4D97-AF65-F5344CB8AC3E}">
        <p14:creationId xmlns:p14="http://schemas.microsoft.com/office/powerpoint/2010/main" val="1565738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1BA37A84-1339-43A9-B5EA-6CC512CC060E}" type="slidenum">
              <a:rPr lang="en-GB" smtClean="0"/>
              <a:t>‹#›</a:t>
            </a:fld>
            <a:endParaRPr lang="en-GB"/>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521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1BA37A84-1339-43A9-B5EA-6CC512CC060E}" type="slidenum">
              <a:rPr lang="en-GB" smtClean="0"/>
              <a:t>‹#›</a:t>
            </a:fld>
            <a:endParaRPr lang="en-GB"/>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6389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1BA37A84-1339-43A9-B5EA-6CC512CC060E}" type="slidenum">
              <a:rPr lang="en-GB" smtClean="0"/>
              <a:t>‹#›</a:t>
            </a:fld>
            <a:endParaRPr lang="en-GB"/>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2883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GB"/>
              <a:t>Click to edit Master title style</a:t>
            </a:r>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endParaRPr lang="en-GB"/>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1BA37A84-1339-43A9-B5EA-6CC512CC060E}" type="slidenum">
              <a:rPr lang="en-GB" smtClean="0"/>
              <a:t>‹#›</a:t>
            </a:fld>
            <a:endParaRPr lang="en-GB"/>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927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82EEB079-4507-4E8F-B5D1-6C1C34160C4D}" type="datetimeFigureOut">
              <a:rPr lang="en-GB" smtClean="0"/>
              <a:t>11/10/2026</a:t>
            </a:fld>
            <a:endParaRPr lang="en-GB"/>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endParaRPr lang="en-GB"/>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1BA37A84-1339-43A9-B5EA-6CC512CC060E}" type="slidenum">
              <a:rPr lang="en-GB" smtClean="0"/>
              <a:t>‹#›</a:t>
            </a:fld>
            <a:endParaRPr lang="en-GB"/>
          </a:p>
        </p:txBody>
      </p:sp>
    </p:spTree>
    <p:extLst>
      <p:ext uri="{BB962C8B-B14F-4D97-AF65-F5344CB8AC3E}">
        <p14:creationId xmlns:p14="http://schemas.microsoft.com/office/powerpoint/2010/main" val="30621128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82EEB079-4507-4E8F-B5D1-6C1C34160C4D}" type="datetimeFigureOut">
              <a:rPr lang="en-GB" smtClean="0"/>
              <a:t>11/10/2026</a:t>
            </a:fld>
            <a:endParaRPr lang="en-GB"/>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endParaRPr lang="en-GB"/>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1BA37A84-1339-43A9-B5EA-6CC512CC060E}" type="slidenum">
              <a:rPr lang="en-GB" smtClean="0"/>
              <a:t>‹#›</a:t>
            </a:fld>
            <a:endParaRPr lang="en-GB"/>
          </a:p>
        </p:txBody>
      </p:sp>
    </p:spTree>
    <p:extLst>
      <p:ext uri="{BB962C8B-B14F-4D97-AF65-F5344CB8AC3E}">
        <p14:creationId xmlns:p14="http://schemas.microsoft.com/office/powerpoint/2010/main" val="17567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82EEB079-4507-4E8F-B5D1-6C1C34160C4D}" type="datetimeFigureOut">
              <a:rPr lang="en-GB" smtClean="0"/>
              <a:t>11/10/2026</a:t>
            </a:fld>
            <a:endParaRPr lang="en-GB"/>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endParaRPr lang="en-GB"/>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1BA37A84-1339-43A9-B5EA-6CC512CC060E}" type="slidenum">
              <a:rPr lang="en-GB" smtClean="0"/>
              <a:t>‹#›</a:t>
            </a:fld>
            <a:endParaRPr lang="en-GB"/>
          </a:p>
        </p:txBody>
      </p:sp>
    </p:spTree>
    <p:extLst>
      <p:ext uri="{BB962C8B-B14F-4D97-AF65-F5344CB8AC3E}">
        <p14:creationId xmlns:p14="http://schemas.microsoft.com/office/powerpoint/2010/main" val="3995294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82EEB079-4507-4E8F-B5D1-6C1C34160C4D}" type="datetimeFigureOut">
              <a:rPr lang="en-GB" smtClean="0"/>
              <a:t>11/10/2026</a:t>
            </a:fld>
            <a:endParaRPr lang="en-GB"/>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endParaRPr lang="en-GB"/>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1BA37A84-1339-43A9-B5EA-6CC512CC060E}" type="slidenum">
              <a:rPr lang="en-GB" smtClean="0"/>
              <a:t>‹#›</a:t>
            </a:fld>
            <a:endParaRPr lang="en-GB"/>
          </a:p>
        </p:txBody>
      </p:sp>
    </p:spTree>
    <p:extLst>
      <p:ext uri="{BB962C8B-B14F-4D97-AF65-F5344CB8AC3E}">
        <p14:creationId xmlns:p14="http://schemas.microsoft.com/office/powerpoint/2010/main" val="38174627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82EEB079-4507-4E8F-B5D1-6C1C34160C4D}" type="datetimeFigureOut">
              <a:rPr lang="en-GB" smtClean="0"/>
              <a:t>11/10/2026</a:t>
            </a:fld>
            <a:endParaRPr lang="en-GB"/>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endParaRPr lang="en-GB"/>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1BA37A84-1339-43A9-B5EA-6CC512CC060E}" type="slidenum">
              <a:rPr lang="en-GB" smtClean="0"/>
              <a:t>‹#›</a:t>
            </a:fld>
            <a:endParaRPr lang="en-GB"/>
          </a:p>
        </p:txBody>
      </p:sp>
    </p:spTree>
    <p:extLst>
      <p:ext uri="{BB962C8B-B14F-4D97-AF65-F5344CB8AC3E}">
        <p14:creationId xmlns:p14="http://schemas.microsoft.com/office/powerpoint/2010/main" val="38592066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1BA37A84-1339-43A9-B5EA-6CC512CC060E}" type="slidenum">
              <a:rPr lang="en-GB" smtClean="0"/>
              <a:t>‹#›</a:t>
            </a:fld>
            <a:endParaRPr lang="en-GB"/>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02290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1BA37A84-1339-43A9-B5EA-6CC512CC060E}" type="slidenum">
              <a:rPr lang="en-GB" smtClean="0"/>
              <a:t>‹#›</a:t>
            </a:fld>
            <a:endParaRPr lang="en-GB"/>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4743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GB"/>
              <a:t>Click to edit Master title style</a:t>
            </a:r>
            <a:endParaRPr lang="en-US"/>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endParaRPr lang="en-GB"/>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82EEB079-4507-4E8F-B5D1-6C1C34160C4D}" type="datetimeFigureOut">
              <a:rPr lang="en-GB" smtClean="0"/>
              <a:t>11/10/2026</a:t>
            </a:fld>
            <a:endParaRPr lang="en-GB"/>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1BA37A84-1339-43A9-B5EA-6CC512CC060E}" type="slidenum">
              <a:rPr lang="en-GB" smtClean="0"/>
              <a:t>‹#›</a:t>
            </a:fld>
            <a:endParaRPr lang="en-GB"/>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a:t> </a:t>
            </a:r>
          </a:p>
        </p:txBody>
      </p:sp>
    </p:spTree>
    <p:extLst>
      <p:ext uri="{BB962C8B-B14F-4D97-AF65-F5344CB8AC3E}">
        <p14:creationId xmlns:p14="http://schemas.microsoft.com/office/powerpoint/2010/main" val="1330758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1BA37A84-1339-43A9-B5EA-6CC512CC060E}" type="slidenum">
              <a:rPr lang="en-GB" smtClean="0"/>
              <a:t>‹#›</a:t>
            </a:fld>
            <a:endParaRPr lang="en-GB"/>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819982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GB"/>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1BA37A84-1339-43A9-B5EA-6CC512CC060E}" type="slidenum">
              <a:rPr lang="en-GB" smtClean="0"/>
              <a:t>‹#›</a:t>
            </a:fld>
            <a:endParaRPr lang="en-GB"/>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12971143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1BA37A84-1339-43A9-B5EA-6CC512CC060E}" type="slidenum">
              <a:rPr lang="en-GB" smtClean="0"/>
              <a:t>‹#›</a:t>
            </a:fld>
            <a:endParaRPr lang="en-GB"/>
          </a:p>
        </p:txBody>
      </p:sp>
    </p:spTree>
    <p:extLst>
      <p:ext uri="{BB962C8B-B14F-4D97-AF65-F5344CB8AC3E}">
        <p14:creationId xmlns:p14="http://schemas.microsoft.com/office/powerpoint/2010/main" val="188482161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1BA37A84-1339-43A9-B5EA-6CC512CC060E}" type="slidenum">
              <a:rPr lang="en-GB" smtClean="0"/>
              <a:t>‹#›</a:t>
            </a:fld>
            <a:endParaRPr lang="en-GB"/>
          </a:p>
        </p:txBody>
      </p:sp>
    </p:spTree>
    <p:extLst>
      <p:ext uri="{BB962C8B-B14F-4D97-AF65-F5344CB8AC3E}">
        <p14:creationId xmlns:p14="http://schemas.microsoft.com/office/powerpoint/2010/main" val="380056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1BA37A84-1339-43A9-B5EA-6CC512CC060E}" type="slidenum">
              <a:rPr lang="en-GB" smtClean="0"/>
              <a:t>‹#›</a:t>
            </a:fld>
            <a:endParaRPr lang="en-GB"/>
          </a:p>
        </p:txBody>
      </p:sp>
    </p:spTree>
    <p:extLst>
      <p:ext uri="{BB962C8B-B14F-4D97-AF65-F5344CB8AC3E}">
        <p14:creationId xmlns:p14="http://schemas.microsoft.com/office/powerpoint/2010/main" val="29637510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1BA37A84-1339-43A9-B5EA-6CC512CC060E}" type="slidenum">
              <a:rPr lang="en-GB" smtClean="0"/>
              <a:t>‹#›</a:t>
            </a:fld>
            <a:endParaRPr lang="en-GB"/>
          </a:p>
        </p:txBody>
      </p:sp>
    </p:spTree>
    <p:extLst>
      <p:ext uri="{BB962C8B-B14F-4D97-AF65-F5344CB8AC3E}">
        <p14:creationId xmlns:p14="http://schemas.microsoft.com/office/powerpoint/2010/main" val="4502999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1BA37A84-1339-43A9-B5EA-6CC512CC060E}" type="slidenum">
              <a:rPr lang="en-GB" smtClean="0"/>
              <a:t>‹#›</a:t>
            </a:fld>
            <a:endParaRPr lang="en-GB"/>
          </a:p>
        </p:txBody>
      </p:sp>
    </p:spTree>
    <p:extLst>
      <p:ext uri="{BB962C8B-B14F-4D97-AF65-F5344CB8AC3E}">
        <p14:creationId xmlns:p14="http://schemas.microsoft.com/office/powerpoint/2010/main" val="38382183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1BA37A84-1339-43A9-B5EA-6CC512CC060E}" type="slidenum">
              <a:rPr lang="en-GB" smtClean="0"/>
              <a:t>‹#›</a:t>
            </a:fld>
            <a:endParaRPr lang="en-GB"/>
          </a:p>
        </p:txBody>
      </p:sp>
    </p:spTree>
    <p:extLst>
      <p:ext uri="{BB962C8B-B14F-4D97-AF65-F5344CB8AC3E}">
        <p14:creationId xmlns:p14="http://schemas.microsoft.com/office/powerpoint/2010/main" val="195768730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82EEB079-4507-4E8F-B5D1-6C1C34160C4D}" type="datetimeFigureOut">
              <a:rPr lang="en-GB" smtClean="0"/>
              <a:t>11/10/2026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1BA37A84-1339-43A9-B5EA-6CC512CC060E}" type="slidenum">
              <a:rPr lang="en-GB" smtClean="0"/>
              <a:t>‹#›</a:t>
            </a:fld>
            <a:endParaRPr lang="en-GB"/>
          </a:p>
        </p:txBody>
      </p:sp>
    </p:spTree>
    <p:extLst>
      <p:ext uri="{BB962C8B-B14F-4D97-AF65-F5344CB8AC3E}">
        <p14:creationId xmlns:p14="http://schemas.microsoft.com/office/powerpoint/2010/main" val="147546120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2EEB079-4507-4E8F-B5D1-6C1C34160C4D}"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A37A84-1339-43A9-B5EA-6CC512CC060E}" type="slidenum">
              <a:rPr lang="en-GB" smtClean="0"/>
              <a:t>‹#›</a:t>
            </a:fld>
            <a:endParaRPr lang="en-GB"/>
          </a:p>
        </p:txBody>
      </p:sp>
    </p:spTree>
    <p:extLst>
      <p:ext uri="{BB962C8B-B14F-4D97-AF65-F5344CB8AC3E}">
        <p14:creationId xmlns:p14="http://schemas.microsoft.com/office/powerpoint/2010/main" val="352886151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EEB079-4507-4E8F-B5D1-6C1C34160C4D}"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A37A84-1339-43A9-B5EA-6CC512CC060E}" type="slidenum">
              <a:rPr lang="en-GB" smtClean="0"/>
              <a:t>‹#›</a:t>
            </a:fld>
            <a:endParaRPr lang="en-GB"/>
          </a:p>
        </p:txBody>
      </p:sp>
    </p:spTree>
    <p:extLst>
      <p:ext uri="{BB962C8B-B14F-4D97-AF65-F5344CB8AC3E}">
        <p14:creationId xmlns:p14="http://schemas.microsoft.com/office/powerpoint/2010/main" val="8870206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GB"/>
              <a:t>Click to edit Master title style</a:t>
            </a:r>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endParaRPr lang="en-GB"/>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82EEB079-4507-4E8F-B5D1-6C1C34160C4D}" type="datetimeFigureOut">
              <a:rPr lang="en-GB" smtClean="0"/>
              <a:t>11/10/2026</a:t>
            </a:fld>
            <a:endParaRPr lang="en-GB"/>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1BA37A84-1339-43A9-B5EA-6CC512CC060E}" type="slidenum">
              <a:rPr lang="en-GB" smtClean="0"/>
              <a:t>‹#›</a:t>
            </a:fld>
            <a:endParaRPr lang="en-GB"/>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223185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 id="2147483750" r:id="rId18"/>
    <p:sldLayoutId id="2147483751" r:id="rId19"/>
    <p:sldLayoutId id="2147483752" r:id="rId20"/>
    <p:sldLayoutId id="2147483753" r:id="rId21"/>
    <p:sldLayoutId id="2147483754" r:id="rId22"/>
    <p:sldLayoutId id="2147483755" r:id="rId23"/>
    <p:sldLayoutId id="2147483756" r:id="rId24"/>
    <p:sldLayoutId id="2147483757" r:id="rId25"/>
    <p:sldLayoutId id="2147483758" r:id="rId26"/>
    <p:sldLayoutId id="2147483759" r:id="rId27"/>
    <p:sldLayoutId id="2147483760" r:id="rId28"/>
    <p:sldLayoutId id="2147483761" r:id="rId29"/>
  </p:sldLayoutIdLst>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package" Target="../embeddings/Microsoft_PowerPoint_Slide.sldx"/><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3" Type="http://schemas.openxmlformats.org/officeDocument/2006/relationships/hyperlink" Target="https://www.sciencedirect.com/science/article/pii/S0016328726001564#sec0040" TargetMode="External"/><Relationship Id="rId2" Type="http://schemas.openxmlformats.org/officeDocument/2006/relationships/hyperlink" Target="https://r4-vlebooks-com.uwtsd.idm.oclc.org/Reader?ean=9781292145136" TargetMode="External"/><Relationship Id="rId1" Type="http://schemas.openxmlformats.org/officeDocument/2006/relationships/slideLayout" Target="../slideLayouts/slideLayout29.xml"/><Relationship Id="rId5" Type="http://schemas.openxmlformats.org/officeDocument/2006/relationships/hyperlink" Target="https://medicinebakery.co.uk/selfridges-birmingham" TargetMode="External"/><Relationship Id="rId4" Type="http://schemas.openxmlformats.org/officeDocument/2006/relationships/hyperlink" Target="https://link-springer-com.uwtsd.idm.oclc.org/article/10.1007/s11277-018-5344-y"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1141A-5822-ADC3-25F7-E910BC10E5C5}"/>
              </a:ext>
            </a:extLst>
          </p:cNvPr>
          <p:cNvSpPr>
            <a:spLocks noGrp="1"/>
          </p:cNvSpPr>
          <p:nvPr>
            <p:ph type="ctrTitle"/>
          </p:nvPr>
        </p:nvSpPr>
        <p:spPr/>
        <p:txBody>
          <a:bodyPr/>
          <a:lstStyle/>
          <a:p>
            <a:r>
              <a:rPr lang="en-US" dirty="0"/>
              <a:t>Ntumba Tshimanga </a:t>
            </a:r>
            <a:endParaRPr lang="en-GB" dirty="0"/>
          </a:p>
        </p:txBody>
      </p:sp>
      <p:sp>
        <p:nvSpPr>
          <p:cNvPr id="3" name="Subtitle 2">
            <a:extLst>
              <a:ext uri="{FF2B5EF4-FFF2-40B4-BE49-F238E27FC236}">
                <a16:creationId xmlns:a16="http://schemas.microsoft.com/office/drawing/2014/main" id="{1A33CA5A-7E54-F95D-8B0A-4F7A52FE735E}"/>
              </a:ext>
            </a:extLst>
          </p:cNvPr>
          <p:cNvSpPr>
            <a:spLocks noGrp="1"/>
          </p:cNvSpPr>
          <p:nvPr>
            <p:ph type="subTitle" idx="1"/>
          </p:nvPr>
        </p:nvSpPr>
        <p:spPr/>
        <p:txBody>
          <a:bodyPr>
            <a:normAutofit fontScale="85000" lnSpcReduction="20000"/>
          </a:bodyPr>
          <a:lstStyle/>
          <a:p>
            <a:r>
              <a:rPr lang="en-US" dirty="0"/>
              <a:t>Student number ⁚ 2541214</a:t>
            </a:r>
          </a:p>
          <a:p>
            <a:r>
              <a:rPr lang="en-US" dirty="0"/>
              <a:t>Lectures name ⁚ Sharon</a:t>
            </a:r>
          </a:p>
          <a:p>
            <a:r>
              <a:rPr lang="en-US" dirty="0"/>
              <a:t>Module code ⁚</a:t>
            </a:r>
          </a:p>
          <a:p>
            <a:r>
              <a:rPr lang="en-US" dirty="0" err="1"/>
              <a:t>Modle</a:t>
            </a:r>
            <a:r>
              <a:rPr lang="en-US" dirty="0"/>
              <a:t> name ⁚ </a:t>
            </a:r>
            <a:r>
              <a:rPr lang="en-US" dirty="0" err="1"/>
              <a:t>Proble</a:t>
            </a:r>
            <a:r>
              <a:rPr lang="en-US" dirty="0"/>
              <a:t> solving and decision making</a:t>
            </a:r>
          </a:p>
          <a:p>
            <a:r>
              <a:rPr lang="en-US" dirty="0"/>
              <a:t>Components 1 ⁚ Basil’s bakery</a:t>
            </a:r>
          </a:p>
          <a:p>
            <a:endParaRPr lang="en-US" dirty="0"/>
          </a:p>
          <a:p>
            <a:endParaRPr lang="en-GB" dirty="0"/>
          </a:p>
        </p:txBody>
      </p:sp>
    </p:spTree>
    <p:extLst>
      <p:ext uri="{BB962C8B-B14F-4D97-AF65-F5344CB8AC3E}">
        <p14:creationId xmlns:p14="http://schemas.microsoft.com/office/powerpoint/2010/main" val="233854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1AB7B-22D9-712A-B61C-94BF63A3099B}"/>
              </a:ext>
            </a:extLst>
          </p:cNvPr>
          <p:cNvSpPr>
            <a:spLocks noGrp="1"/>
          </p:cNvSpPr>
          <p:nvPr>
            <p:ph type="title"/>
          </p:nvPr>
        </p:nvSpPr>
        <p:spPr/>
        <p:txBody>
          <a:bodyPr>
            <a:normAutofit fontScale="90000"/>
          </a:bodyPr>
          <a:lstStyle/>
          <a:p>
            <a:r>
              <a:rPr lang="en-US" dirty="0"/>
              <a:t>Introduction  </a:t>
            </a:r>
            <a:br>
              <a:rPr lang="en-US" dirty="0"/>
            </a:br>
            <a:endParaRPr lang="en-GB" dirty="0"/>
          </a:p>
        </p:txBody>
      </p:sp>
      <p:sp>
        <p:nvSpPr>
          <p:cNvPr id="3" name="Content Placeholder 2">
            <a:extLst>
              <a:ext uri="{FF2B5EF4-FFF2-40B4-BE49-F238E27FC236}">
                <a16:creationId xmlns:a16="http://schemas.microsoft.com/office/drawing/2014/main" id="{361F6EA0-46C2-11C4-1C97-B92C4D4CE224}"/>
              </a:ext>
            </a:extLst>
          </p:cNvPr>
          <p:cNvSpPr>
            <a:spLocks noGrp="1"/>
          </p:cNvSpPr>
          <p:nvPr>
            <p:ph idx="1"/>
          </p:nvPr>
        </p:nvSpPr>
        <p:spPr/>
        <p:txBody>
          <a:bodyPr>
            <a:normAutofit/>
          </a:bodyPr>
          <a:lstStyle/>
          <a:p>
            <a:r>
              <a:rPr lang="en-US" sz="2000" dirty="0"/>
              <a:t>Good afternoon, my name is Ntumba and today I will be presenting a case study on Basil’s bakery in Coventry. </a:t>
            </a:r>
          </a:p>
          <a:p>
            <a:r>
              <a:rPr lang="en-GB" sz="2000" dirty="0"/>
              <a:t>In this demonstration I will be discussing the main challenges effecting the bakery which will include ⁚ decrease in sales, fewer customers, and rising in cost. </a:t>
            </a:r>
          </a:p>
          <a:p>
            <a:r>
              <a:rPr lang="en-US" sz="2000" dirty="0"/>
              <a:t>I will also be discussing the cause-and-effect module to analyses Basil's bakery.</a:t>
            </a:r>
          </a:p>
          <a:p>
            <a:r>
              <a:rPr lang="en-US" sz="2000" dirty="0"/>
              <a:t>At the end I will be speaking about my key findings.</a:t>
            </a:r>
          </a:p>
          <a:p>
            <a:endParaRPr lang="en-US" sz="2000" dirty="0"/>
          </a:p>
          <a:p>
            <a:r>
              <a:rPr lang="en-US" sz="2000" dirty="0"/>
              <a:t>Thank you, now lets begin.</a:t>
            </a:r>
          </a:p>
        </p:txBody>
      </p:sp>
    </p:spTree>
    <p:extLst>
      <p:ext uri="{BB962C8B-B14F-4D97-AF65-F5344CB8AC3E}">
        <p14:creationId xmlns:p14="http://schemas.microsoft.com/office/powerpoint/2010/main" val="1402991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3BA9C-DCF8-4435-1ED7-CF0B955B66B4}"/>
              </a:ext>
            </a:extLst>
          </p:cNvPr>
          <p:cNvSpPr>
            <a:spLocks noGrp="1"/>
          </p:cNvSpPr>
          <p:nvPr>
            <p:ph type="title"/>
          </p:nvPr>
        </p:nvSpPr>
        <p:spPr/>
        <p:txBody>
          <a:bodyPr/>
          <a:lstStyle/>
          <a:p>
            <a:r>
              <a:rPr lang="en-US" dirty="0"/>
              <a:t>Basils bakery </a:t>
            </a:r>
            <a:endParaRPr lang="en-GB" dirty="0"/>
          </a:p>
        </p:txBody>
      </p:sp>
      <p:sp>
        <p:nvSpPr>
          <p:cNvPr id="3" name="Content Placeholder 2">
            <a:extLst>
              <a:ext uri="{FF2B5EF4-FFF2-40B4-BE49-F238E27FC236}">
                <a16:creationId xmlns:a16="http://schemas.microsoft.com/office/drawing/2014/main" id="{18C18FF8-4645-A2A4-A54B-6EF9AE1C3ED5}"/>
              </a:ext>
            </a:extLst>
          </p:cNvPr>
          <p:cNvSpPr>
            <a:spLocks noGrp="1"/>
          </p:cNvSpPr>
          <p:nvPr>
            <p:ph idx="1"/>
          </p:nvPr>
        </p:nvSpPr>
        <p:spPr>
          <a:xfrm>
            <a:off x="838200" y="1825625"/>
            <a:ext cx="8511540" cy="2106295"/>
          </a:xfrm>
        </p:spPr>
        <p:txBody>
          <a:bodyPr>
            <a:normAutofit fontScale="92500" lnSpcReduction="20000"/>
          </a:bodyPr>
          <a:lstStyle/>
          <a:p>
            <a:r>
              <a:rPr lang="en-US" dirty="0">
                <a:solidFill>
                  <a:schemeClr val="tx1"/>
                </a:solidFill>
              </a:rPr>
              <a:t>Basils bakery is small independent business located in retail park in Coventry Birmingham. </a:t>
            </a:r>
          </a:p>
          <a:p>
            <a:r>
              <a:rPr lang="en-US" dirty="0">
                <a:solidFill>
                  <a:schemeClr val="tx1"/>
                </a:solidFill>
              </a:rPr>
              <a:t>The bakery was incorporated in 2015 and specializes in freshly made pastries, cakes and premium quality ingredients. </a:t>
            </a:r>
          </a:p>
          <a:p>
            <a:r>
              <a:rPr lang="en-US" dirty="0">
                <a:solidFill>
                  <a:schemeClr val="tx1"/>
                </a:solidFill>
              </a:rPr>
              <a:t>Over the years basils bakery gained significant popularity within local shoppers and warehouse workers. </a:t>
            </a:r>
          </a:p>
          <a:p>
            <a:r>
              <a:rPr lang="en-GB" dirty="0">
                <a:solidFill>
                  <a:schemeClr val="tx1"/>
                </a:solidFill>
              </a:rPr>
              <a:t>In contrast, since the covid 19 pandemic, basils bakery experienced a loss in revenue, sales, and less customers which had raised concerns for the business.</a:t>
            </a:r>
          </a:p>
        </p:txBody>
      </p:sp>
      <p:sp>
        <p:nvSpPr>
          <p:cNvPr id="5" name="TextBox 4">
            <a:extLst>
              <a:ext uri="{FF2B5EF4-FFF2-40B4-BE49-F238E27FC236}">
                <a16:creationId xmlns:a16="http://schemas.microsoft.com/office/drawing/2014/main" id="{FF258491-A1F1-F840-B4F6-69CB83E849ED}"/>
              </a:ext>
            </a:extLst>
          </p:cNvPr>
          <p:cNvSpPr txBox="1"/>
          <p:nvPr/>
        </p:nvSpPr>
        <p:spPr>
          <a:xfrm>
            <a:off x="941070" y="4066857"/>
            <a:ext cx="8785860" cy="2031325"/>
          </a:xfrm>
          <a:prstGeom prst="rect">
            <a:avLst/>
          </a:prstGeom>
          <a:noFill/>
        </p:spPr>
        <p:txBody>
          <a:bodyPr wrap="square">
            <a:spAutoFit/>
          </a:bodyPr>
          <a:lstStyle/>
          <a:p>
            <a:r>
              <a:rPr lang="en-US" dirty="0"/>
              <a:t>Basils bakery both  faces internal and external obstacles. </a:t>
            </a:r>
          </a:p>
          <a:p>
            <a:r>
              <a:rPr lang="en-US" dirty="0"/>
              <a:t>Internally the business is dealing with high rise in operating costs, ingredients </a:t>
            </a:r>
            <a:r>
              <a:rPr lang="en-GB" dirty="0"/>
              <a:t>and how to market daily operations. </a:t>
            </a:r>
          </a:p>
          <a:p>
            <a:r>
              <a:rPr lang="en-GB" dirty="0"/>
              <a:t>Externally, it is effected by specific elements outside the business control in reduced footfall, the rise in competition after the pandemic, and broader pressure in inflation.</a:t>
            </a:r>
          </a:p>
          <a:p>
            <a:r>
              <a:rPr lang="en-GB" dirty="0"/>
              <a:t>Together this explains the main reasons why there was a decrease in sales and customers.</a:t>
            </a:r>
            <a:endParaRPr lang="en-US" dirty="0"/>
          </a:p>
        </p:txBody>
      </p:sp>
      <p:pic>
        <p:nvPicPr>
          <p:cNvPr id="7" name="Picture 6">
            <a:extLst>
              <a:ext uri="{FF2B5EF4-FFF2-40B4-BE49-F238E27FC236}">
                <a16:creationId xmlns:a16="http://schemas.microsoft.com/office/drawing/2014/main" id="{336F1D7C-7D15-694D-4DBC-1CF1FD8A68C6}"/>
              </a:ext>
            </a:extLst>
          </p:cNvPr>
          <p:cNvPicPr>
            <a:picLocks noChangeAspect="1"/>
          </p:cNvPicPr>
          <p:nvPr/>
        </p:nvPicPr>
        <p:blipFill>
          <a:blip r:embed="rId2"/>
          <a:stretch>
            <a:fillRect/>
          </a:stretch>
        </p:blipFill>
        <p:spPr>
          <a:xfrm>
            <a:off x="9349740" y="117499"/>
            <a:ext cx="2544219" cy="3814421"/>
          </a:xfrm>
          <a:prstGeom prst="rect">
            <a:avLst/>
          </a:prstGeom>
        </p:spPr>
      </p:pic>
    </p:spTree>
    <p:extLst>
      <p:ext uri="{BB962C8B-B14F-4D97-AF65-F5344CB8AC3E}">
        <p14:creationId xmlns:p14="http://schemas.microsoft.com/office/powerpoint/2010/main" val="331851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138B-DF62-9A44-23CC-956ABCC1A9E7}"/>
              </a:ext>
            </a:extLst>
          </p:cNvPr>
          <p:cNvSpPr>
            <a:spLocks noGrp="1"/>
          </p:cNvSpPr>
          <p:nvPr>
            <p:ph type="title"/>
          </p:nvPr>
        </p:nvSpPr>
        <p:spPr/>
        <p:txBody>
          <a:bodyPr/>
          <a:lstStyle/>
          <a:p>
            <a:r>
              <a:rPr lang="en-US" dirty="0"/>
              <a:t> Pestel analysis </a:t>
            </a:r>
            <a:endParaRPr lang="en-GB" dirty="0"/>
          </a:p>
        </p:txBody>
      </p:sp>
      <p:sp>
        <p:nvSpPr>
          <p:cNvPr id="3" name="Content Placeholder 2">
            <a:extLst>
              <a:ext uri="{FF2B5EF4-FFF2-40B4-BE49-F238E27FC236}">
                <a16:creationId xmlns:a16="http://schemas.microsoft.com/office/drawing/2014/main" id="{0F5CA89D-751D-4B65-C045-F289222BBD1D}"/>
              </a:ext>
            </a:extLst>
          </p:cNvPr>
          <p:cNvSpPr>
            <a:spLocks noGrp="1"/>
          </p:cNvSpPr>
          <p:nvPr>
            <p:ph idx="1"/>
          </p:nvPr>
        </p:nvSpPr>
        <p:spPr>
          <a:xfrm>
            <a:off x="838200" y="2301499"/>
            <a:ext cx="10515600" cy="4114801"/>
          </a:xfrm>
        </p:spPr>
        <p:txBody>
          <a:bodyPr>
            <a:normAutofit/>
          </a:bodyPr>
          <a:lstStyle/>
          <a:p>
            <a:r>
              <a:rPr lang="en-US" sz="2000" dirty="0"/>
              <a:t>Pestel helps businesses to understand the problems that happen outside the </a:t>
            </a:r>
            <a:r>
              <a:rPr lang="en-US" sz="2000" dirty="0" err="1"/>
              <a:t>organisation</a:t>
            </a:r>
            <a:r>
              <a:rPr lang="en-US" sz="2000" dirty="0"/>
              <a:t> and can impact the business overall. </a:t>
            </a:r>
          </a:p>
          <a:p>
            <a:r>
              <a:rPr lang="en-US" sz="2000" dirty="0"/>
              <a:t>It helps business </a:t>
            </a:r>
            <a:r>
              <a:rPr lang="en-US" sz="2000" dirty="0" err="1"/>
              <a:t>organisation</a:t>
            </a:r>
            <a:r>
              <a:rPr lang="en-US" sz="2000" dirty="0"/>
              <a:t> to identify the advantages and threats that could reduce their effect in revenue. </a:t>
            </a:r>
          </a:p>
          <a:p>
            <a:r>
              <a:rPr lang="en-US" sz="2000" dirty="0"/>
              <a:t>It is normally used in reports and market research to understand the six relevant factors.</a:t>
            </a:r>
          </a:p>
          <a:p>
            <a:r>
              <a:rPr lang="en-US" sz="2000" dirty="0"/>
              <a:t>It helps understand market trends and business growth for to prepare external changes</a:t>
            </a:r>
          </a:p>
          <a:p>
            <a:r>
              <a:rPr lang="en-US" sz="2000" dirty="0"/>
              <a:t>Pestel mainly focuses on external issues and may underestimate the business internal benefit. [Andersen,2026]</a:t>
            </a:r>
          </a:p>
          <a:p>
            <a:r>
              <a:rPr lang="en-US" sz="2000" dirty="0"/>
              <a:t>In contrast Pestel cannot predict long term events and can overlook internal business elements. [Andersen,2026]</a:t>
            </a:r>
          </a:p>
          <a:p>
            <a:endParaRPr lang="en-US" sz="2000" dirty="0"/>
          </a:p>
          <a:p>
            <a:endParaRPr lang="en-US" dirty="0"/>
          </a:p>
        </p:txBody>
      </p:sp>
    </p:spTree>
    <p:extLst>
      <p:ext uri="{BB962C8B-B14F-4D97-AF65-F5344CB8AC3E}">
        <p14:creationId xmlns:p14="http://schemas.microsoft.com/office/powerpoint/2010/main" val="801084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D0173-5AD3-A4AB-6E1D-EDCCF51BC005}"/>
              </a:ext>
            </a:extLst>
          </p:cNvPr>
          <p:cNvSpPr>
            <a:spLocks noGrp="1"/>
          </p:cNvSpPr>
          <p:nvPr>
            <p:ph type="title"/>
          </p:nvPr>
        </p:nvSpPr>
        <p:spPr/>
        <p:txBody>
          <a:bodyPr/>
          <a:lstStyle/>
          <a:p>
            <a:r>
              <a:rPr lang="en-US" dirty="0"/>
              <a:t>Cause and effect </a:t>
            </a:r>
            <a:endParaRPr lang="en-GB" dirty="0"/>
          </a:p>
        </p:txBody>
      </p:sp>
      <p:sp>
        <p:nvSpPr>
          <p:cNvPr id="3" name="Content Placeholder 2">
            <a:extLst>
              <a:ext uri="{FF2B5EF4-FFF2-40B4-BE49-F238E27FC236}">
                <a16:creationId xmlns:a16="http://schemas.microsoft.com/office/drawing/2014/main" id="{6ED8C5E0-EA94-F753-D87A-243DA77D23D6}"/>
              </a:ext>
            </a:extLst>
          </p:cNvPr>
          <p:cNvSpPr>
            <a:spLocks noGrp="1"/>
          </p:cNvSpPr>
          <p:nvPr>
            <p:ph idx="1"/>
          </p:nvPr>
        </p:nvSpPr>
        <p:spPr>
          <a:xfrm>
            <a:off x="838200" y="2324359"/>
            <a:ext cx="10515600" cy="4114801"/>
          </a:xfrm>
        </p:spPr>
        <p:txBody>
          <a:bodyPr>
            <a:normAutofit lnSpcReduction="10000"/>
          </a:bodyPr>
          <a:lstStyle/>
          <a:p>
            <a:r>
              <a:rPr lang="en-US" sz="2000" dirty="0"/>
              <a:t>The cause and the effect model is also known as a fishbone diagram. It is used to identify and </a:t>
            </a:r>
            <a:r>
              <a:rPr lang="en-US" sz="2000" dirty="0" err="1"/>
              <a:t>analyse</a:t>
            </a:r>
            <a:r>
              <a:rPr lang="en-US" sz="2000" dirty="0"/>
              <a:t> the possible issues within the business.</a:t>
            </a:r>
          </a:p>
          <a:p>
            <a:r>
              <a:rPr lang="en-US" sz="2000" dirty="0"/>
              <a:t> The main purpose of this is to understand structed thinking and decision making by mapping out the head such as the fall in sales which can also be possible causes such as customer habits and costs in margin </a:t>
            </a:r>
          </a:p>
          <a:p>
            <a:r>
              <a:rPr lang="en-US" sz="2000" dirty="0"/>
              <a:t>For example – this can apply doing basils bakery in decrease in sales, mapping out factors as customer </a:t>
            </a:r>
            <a:r>
              <a:rPr lang="en-US" sz="2000" dirty="0" err="1"/>
              <a:t>behaviour</a:t>
            </a:r>
            <a:r>
              <a:rPr lang="en-US" sz="2000" dirty="0"/>
              <a:t>, operating costs and high rise in competition. </a:t>
            </a:r>
          </a:p>
          <a:p>
            <a:r>
              <a:rPr lang="en-US" sz="2000" dirty="0"/>
              <a:t>However, it supports logical thinking and makes the complex problems simple to understand also the discuss.</a:t>
            </a:r>
          </a:p>
          <a:p>
            <a:r>
              <a:rPr lang="en-US" sz="2000" dirty="0"/>
              <a:t>Nevertheless, this quality only relies on the information and does not provide factual causes which means you need further evidence before making a final decision.</a:t>
            </a:r>
          </a:p>
          <a:p>
            <a:endParaRPr lang="en-US" sz="2000" dirty="0"/>
          </a:p>
          <a:p>
            <a:endParaRPr lang="en-GB" dirty="0"/>
          </a:p>
        </p:txBody>
      </p:sp>
    </p:spTree>
    <p:extLst>
      <p:ext uri="{BB962C8B-B14F-4D97-AF65-F5344CB8AC3E}">
        <p14:creationId xmlns:p14="http://schemas.microsoft.com/office/powerpoint/2010/main" val="199557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Object 13">
            <a:extLst>
              <a:ext uri="{FF2B5EF4-FFF2-40B4-BE49-F238E27FC236}">
                <a16:creationId xmlns:a16="http://schemas.microsoft.com/office/drawing/2014/main" id="{37B6065F-B3F8-FB96-AE44-DF8C7D863C32}"/>
              </a:ext>
            </a:extLst>
          </p:cNvPr>
          <p:cNvGraphicFramePr>
            <a:graphicFrameLocks noChangeAspect="1"/>
          </p:cNvGraphicFramePr>
          <p:nvPr>
            <p:extLst>
              <p:ext uri="{D42A27DB-BD31-4B8C-83A1-F6EECF244321}">
                <p14:modId xmlns:p14="http://schemas.microsoft.com/office/powerpoint/2010/main" val="3584205978"/>
              </p:ext>
            </p:extLst>
          </p:nvPr>
        </p:nvGraphicFramePr>
        <p:xfrm>
          <a:off x="118745" y="256222"/>
          <a:ext cx="10746732" cy="6041708"/>
        </p:xfrm>
        <a:graphic>
          <a:graphicData uri="http://schemas.openxmlformats.org/presentationml/2006/ole">
            <mc:AlternateContent xmlns:mc="http://schemas.openxmlformats.org/markup-compatibility/2006">
              <mc:Choice xmlns:v="urn:schemas-microsoft-com:vml" Requires="v">
                <p:oleObj name="Slide" r:id="rId2" imgW="8924586" imgH="5020187" progId="PowerPoint.Slide.12">
                  <p:embed/>
                </p:oleObj>
              </mc:Choice>
              <mc:Fallback>
                <p:oleObj name="Slide" r:id="rId2" imgW="8924586" imgH="5020187" progId="PowerPoint.Slide.12">
                  <p:embed/>
                  <p:pic>
                    <p:nvPicPr>
                      <p:cNvPr id="0" name=""/>
                      <p:cNvPicPr/>
                      <p:nvPr/>
                    </p:nvPicPr>
                    <p:blipFill>
                      <a:blip r:embed="rId3"/>
                      <a:stretch>
                        <a:fillRect/>
                      </a:stretch>
                    </p:blipFill>
                    <p:spPr>
                      <a:xfrm>
                        <a:off x="118745" y="256222"/>
                        <a:ext cx="10746732" cy="6041708"/>
                      </a:xfrm>
                      <a:prstGeom prst="rect">
                        <a:avLst/>
                      </a:prstGeom>
                    </p:spPr>
                  </p:pic>
                </p:oleObj>
              </mc:Fallback>
            </mc:AlternateContent>
          </a:graphicData>
        </a:graphic>
      </p:graphicFrame>
    </p:spTree>
    <p:extLst>
      <p:ext uri="{BB962C8B-B14F-4D97-AF65-F5344CB8AC3E}">
        <p14:creationId xmlns:p14="http://schemas.microsoft.com/office/powerpoint/2010/main" val="1742712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59AEC-DF25-C4DD-4491-8CD139AC8640}"/>
              </a:ext>
            </a:extLst>
          </p:cNvPr>
          <p:cNvSpPr>
            <a:spLocks noGrp="1"/>
          </p:cNvSpPr>
          <p:nvPr>
            <p:ph type="title"/>
          </p:nvPr>
        </p:nvSpPr>
        <p:spPr/>
        <p:txBody>
          <a:bodyPr/>
          <a:lstStyle/>
          <a:p>
            <a:r>
              <a:rPr lang="en-US" dirty="0"/>
              <a:t>Fishbone diagram </a:t>
            </a:r>
            <a:endParaRPr lang="en-GB" dirty="0"/>
          </a:p>
        </p:txBody>
      </p:sp>
      <p:sp>
        <p:nvSpPr>
          <p:cNvPr id="3" name="Content Placeholder 2">
            <a:extLst>
              <a:ext uri="{FF2B5EF4-FFF2-40B4-BE49-F238E27FC236}">
                <a16:creationId xmlns:a16="http://schemas.microsoft.com/office/drawing/2014/main" id="{FF85B258-3027-7FA2-9F86-164BD985DC39}"/>
              </a:ext>
            </a:extLst>
          </p:cNvPr>
          <p:cNvSpPr>
            <a:spLocks noGrp="1"/>
          </p:cNvSpPr>
          <p:nvPr>
            <p:ph idx="1"/>
          </p:nvPr>
        </p:nvSpPr>
        <p:spPr/>
        <p:txBody>
          <a:bodyPr>
            <a:normAutofit/>
          </a:bodyPr>
          <a:lstStyle/>
          <a:p>
            <a:r>
              <a:rPr lang="en-US" sz="2400" dirty="0"/>
              <a:t>The fishbone diagram underlines the root causes which helps pinpoint the potential effects of stagnant sales in Basil’s bakery by </a:t>
            </a:r>
            <a:r>
              <a:rPr lang="en-US" sz="2400" dirty="0" err="1"/>
              <a:t>analysing</a:t>
            </a:r>
            <a:r>
              <a:rPr lang="en-US" sz="2400" dirty="0"/>
              <a:t> people, methods, machines, materials, measurements and environments. By </a:t>
            </a:r>
            <a:r>
              <a:rPr lang="en-US" sz="2400" dirty="0" err="1"/>
              <a:t>analysing</a:t>
            </a:r>
            <a:r>
              <a:rPr lang="en-US" sz="2400" dirty="0"/>
              <a:t> these key techniques, the bakery distinguish different causes including rising costs, competition and limited promotional support.</a:t>
            </a:r>
          </a:p>
          <a:p>
            <a:endParaRPr lang="en-GB" sz="2400" dirty="0"/>
          </a:p>
        </p:txBody>
      </p:sp>
    </p:spTree>
    <p:extLst>
      <p:ext uri="{BB962C8B-B14F-4D97-AF65-F5344CB8AC3E}">
        <p14:creationId xmlns:p14="http://schemas.microsoft.com/office/powerpoint/2010/main" val="1866026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49527-9830-A85E-C963-FC9988158335}"/>
              </a:ext>
            </a:extLst>
          </p:cNvPr>
          <p:cNvSpPr>
            <a:spLocks noGrp="1"/>
          </p:cNvSpPr>
          <p:nvPr>
            <p:ph type="title"/>
          </p:nvPr>
        </p:nvSpPr>
        <p:spPr/>
        <p:txBody>
          <a:bodyPr/>
          <a:lstStyle/>
          <a:p>
            <a:r>
              <a:rPr lang="en-US" dirty="0"/>
              <a:t>Key findings </a:t>
            </a:r>
            <a:endParaRPr lang="en-GB" dirty="0"/>
          </a:p>
        </p:txBody>
      </p:sp>
      <p:sp>
        <p:nvSpPr>
          <p:cNvPr id="3" name="Content Placeholder 2">
            <a:extLst>
              <a:ext uri="{FF2B5EF4-FFF2-40B4-BE49-F238E27FC236}">
                <a16:creationId xmlns:a16="http://schemas.microsoft.com/office/drawing/2014/main" id="{B966AD74-54D7-27D6-B0CF-180DEE3919D7}"/>
              </a:ext>
            </a:extLst>
          </p:cNvPr>
          <p:cNvSpPr>
            <a:spLocks noGrp="1"/>
          </p:cNvSpPr>
          <p:nvPr>
            <p:ph idx="1"/>
          </p:nvPr>
        </p:nvSpPr>
        <p:spPr/>
        <p:txBody>
          <a:bodyPr>
            <a:normAutofit/>
          </a:bodyPr>
          <a:lstStyle/>
          <a:p>
            <a:r>
              <a:rPr lang="en-US" sz="3200" dirty="0"/>
              <a:t>1] Rising ingredients and costs</a:t>
            </a:r>
          </a:p>
          <a:p>
            <a:r>
              <a:rPr lang="en-US" sz="3200" dirty="0"/>
              <a:t>2] Increased market competition</a:t>
            </a:r>
            <a:r>
              <a:rPr lang="en-GB" sz="3200" dirty="0"/>
              <a:t> from local bakeries</a:t>
            </a:r>
          </a:p>
          <a:p>
            <a:r>
              <a:rPr lang="en-GB" sz="3200" dirty="0"/>
              <a:t>3] Minimal advertisements and online orders</a:t>
            </a:r>
          </a:p>
          <a:p>
            <a:r>
              <a:rPr lang="en-GB" sz="3200" dirty="0"/>
              <a:t>4] Reduced customer visits</a:t>
            </a:r>
            <a:endParaRPr lang="en-US" sz="3200" dirty="0"/>
          </a:p>
        </p:txBody>
      </p:sp>
    </p:spTree>
    <p:extLst>
      <p:ext uri="{BB962C8B-B14F-4D97-AF65-F5344CB8AC3E}">
        <p14:creationId xmlns:p14="http://schemas.microsoft.com/office/powerpoint/2010/main" val="1530316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7E31E-12A8-435C-F41C-521297213C6D}"/>
              </a:ext>
            </a:extLst>
          </p:cNvPr>
          <p:cNvSpPr>
            <a:spLocks noGrp="1"/>
          </p:cNvSpPr>
          <p:nvPr>
            <p:ph type="title"/>
          </p:nvPr>
        </p:nvSpPr>
        <p:spPr/>
        <p:txBody>
          <a:bodyPr/>
          <a:lstStyle/>
          <a:p>
            <a:r>
              <a:rPr lang="en-US" dirty="0"/>
              <a:t>Conclusion  </a:t>
            </a:r>
            <a:endParaRPr lang="en-GB" dirty="0"/>
          </a:p>
        </p:txBody>
      </p:sp>
      <p:sp>
        <p:nvSpPr>
          <p:cNvPr id="3" name="Content Placeholder 2">
            <a:extLst>
              <a:ext uri="{FF2B5EF4-FFF2-40B4-BE49-F238E27FC236}">
                <a16:creationId xmlns:a16="http://schemas.microsoft.com/office/drawing/2014/main" id="{82001093-EEE2-4439-65CF-EEFEB44F63A9}"/>
              </a:ext>
            </a:extLst>
          </p:cNvPr>
          <p:cNvSpPr>
            <a:spLocks noGrp="1"/>
          </p:cNvSpPr>
          <p:nvPr>
            <p:ph idx="1"/>
          </p:nvPr>
        </p:nvSpPr>
        <p:spPr/>
        <p:txBody>
          <a:bodyPr>
            <a:normAutofit/>
          </a:bodyPr>
          <a:lstStyle/>
          <a:p>
            <a:pPr marL="0" indent="0">
              <a:buNone/>
            </a:pPr>
            <a:r>
              <a:rPr lang="en-US" sz="2400" dirty="0"/>
              <a:t>In conclusion, basils bakery concludes four main challenges which are sales reduction, fewer customers, increase in operating costs and delivery service.</a:t>
            </a:r>
          </a:p>
          <a:p>
            <a:pPr marL="0" indent="0">
              <a:buNone/>
            </a:pPr>
            <a:r>
              <a:rPr lang="en-US" sz="2400" dirty="0"/>
              <a:t>The Pestel analysis and cause effect models identifies the internal and external key causes which effects the business overall.</a:t>
            </a:r>
          </a:p>
          <a:p>
            <a:pPr marL="0" indent="0">
              <a:buNone/>
            </a:pPr>
            <a:r>
              <a:rPr lang="en-US" sz="2400" dirty="0"/>
              <a:t>By addressing these different variations challenges, basils bakery could improve the business outcome and  overcome present setbacks. </a:t>
            </a:r>
          </a:p>
        </p:txBody>
      </p:sp>
    </p:spTree>
    <p:extLst>
      <p:ext uri="{BB962C8B-B14F-4D97-AF65-F5344CB8AC3E}">
        <p14:creationId xmlns:p14="http://schemas.microsoft.com/office/powerpoint/2010/main" val="2723458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03E1F-D9ED-19DF-717B-FA8D549EB4EB}"/>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5ADA3909-1E03-CA6B-5C58-2D325FE74FC6}"/>
              </a:ext>
            </a:extLst>
          </p:cNvPr>
          <p:cNvSpPr>
            <a:spLocks noGrp="1"/>
          </p:cNvSpPr>
          <p:nvPr>
            <p:ph idx="1"/>
          </p:nvPr>
        </p:nvSpPr>
        <p:spPr/>
        <p:txBody>
          <a:bodyPr/>
          <a:lstStyle/>
          <a:p>
            <a:r>
              <a:rPr lang="en-GB" dirty="0">
                <a:hlinkClick r:id="rId2"/>
              </a:rPr>
              <a:t>https://r4-vlebooks-com.uwtsd.idm.oclc.org/Reader?ean=9781292145136</a:t>
            </a:r>
            <a:endParaRPr lang="en-GB" dirty="0"/>
          </a:p>
          <a:p>
            <a:r>
              <a:rPr lang="en-GB" dirty="0">
                <a:hlinkClick r:id="rId3"/>
              </a:rPr>
              <a:t>https://www.sciencedirect.com/science/article/pii/S0016328726001564#sec0040</a:t>
            </a:r>
            <a:endParaRPr lang="en-GB" dirty="0"/>
          </a:p>
          <a:p>
            <a:r>
              <a:rPr lang="en-GB" dirty="0">
                <a:hlinkClick r:id="rId4"/>
              </a:rPr>
              <a:t>https://link-springer-com.uwtsd.idm.oclc.org/article/10.1007/s11277-018-5344-y</a:t>
            </a:r>
            <a:endParaRPr lang="en-GB" dirty="0"/>
          </a:p>
          <a:p>
            <a:r>
              <a:rPr lang="en-GB" dirty="0">
                <a:hlinkClick r:id="rId5"/>
              </a:rPr>
              <a:t>https://medicinebakery.co.uk/selfridges-birmingham#</a:t>
            </a:r>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879773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9EE159-1A9C-D5F5-3864-25542BA80745}"/>
              </a:ext>
            </a:extLst>
          </p:cNvPr>
          <p:cNvSpPr>
            <a:spLocks noGrp="1"/>
          </p:cNvSpPr>
          <p:nvPr>
            <p:ph idx="1"/>
          </p:nvPr>
        </p:nvSpPr>
        <p:spPr/>
        <p:txBody>
          <a:bodyPr>
            <a:normAutofit/>
          </a:bodyPr>
          <a:lstStyle/>
          <a:p>
            <a:pPr marL="0" indent="0">
              <a:buNone/>
            </a:pPr>
            <a:r>
              <a:rPr lang="en-US" sz="4400" dirty="0"/>
              <a:t>Thank you for listening </a:t>
            </a:r>
            <a:endParaRPr lang="en-GB" sz="4400" dirty="0"/>
          </a:p>
        </p:txBody>
      </p:sp>
    </p:spTree>
    <p:extLst>
      <p:ext uri="{BB962C8B-B14F-4D97-AF65-F5344CB8AC3E}">
        <p14:creationId xmlns:p14="http://schemas.microsoft.com/office/powerpoint/2010/main" val="1607024555"/>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CCBE687C-D9F1-4254-B066-5079611C2397}" vid="{9D57D580-D4A7-454F-BF49-8DDDB4A8185C}"/>
    </a:ext>
  </a:extLst>
</a:theme>
</file>

<file path=docProps/app.xml><?xml version="1.0" encoding="utf-8"?>
<Properties xmlns="http://schemas.openxmlformats.org/officeDocument/2006/extended-properties" xmlns:vt="http://schemas.openxmlformats.org/officeDocument/2006/docPropsVTypes">
  <Template>Archway</Template>
  <TotalTime>477</TotalTime>
  <Words>733</Words>
  <Application>Microsoft Office PowerPoint</Application>
  <PresentationFormat>Widescreen</PresentationFormat>
  <Paragraphs>55</Paragraphs>
  <Slides>11</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11</vt:i4>
      </vt:variant>
    </vt:vector>
  </HeadingPairs>
  <TitlesOfParts>
    <vt:vector size="16" baseType="lpstr">
      <vt:lpstr>Arial</vt:lpstr>
      <vt:lpstr>Felix Titling</vt:lpstr>
      <vt:lpstr>Goudy Old Style</vt:lpstr>
      <vt:lpstr>Archway</vt:lpstr>
      <vt:lpstr>Microsoft PowerPoint Slide</vt:lpstr>
      <vt:lpstr>Ntumba Tshimanga </vt:lpstr>
      <vt:lpstr>Introduction   </vt:lpstr>
      <vt:lpstr>Basils bakery </vt:lpstr>
      <vt:lpstr> Pestel analysis </vt:lpstr>
      <vt:lpstr>Cause and effect </vt:lpstr>
      <vt:lpstr>PowerPoint Presentation</vt:lpstr>
      <vt:lpstr>Fishbone diagram </vt:lpstr>
      <vt:lpstr>Key findings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Ntumba Tshimanga (2541214)</dc:creator>
  <cp:lastModifiedBy>Ntumba Tshimanga (2541214)</cp:lastModifiedBy>
  <cp:revision>2</cp:revision>
  <dcterms:created xsi:type="dcterms:W3CDTF">2026-10-02T16:31:24Z</dcterms:created>
  <dcterms:modified xsi:type="dcterms:W3CDTF">2026-10-12T04:08:51Z</dcterms:modified>
</cp:coreProperties>
</file>