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2" r:id="rId17"/>
    <p:sldId id="273" r:id="rId18"/>
    <p:sldId id="27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B3D47-6C13-4356-9623-647BE130E5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CF9AC90-F940-4CAB-8E7E-2C04FFB5245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8E1BB52-2021-4AE8-AC42-23E9059E2287}"/>
              </a:ext>
            </a:extLst>
          </p:cNvPr>
          <p:cNvSpPr>
            <a:spLocks noGrp="1"/>
          </p:cNvSpPr>
          <p:nvPr>
            <p:ph type="dt" sz="half" idx="10"/>
          </p:nvPr>
        </p:nvSpPr>
        <p:spPr/>
        <p:txBody>
          <a:bodyPr/>
          <a:lstStyle/>
          <a:p>
            <a:fld id="{F2940893-9D74-4A62-9CA6-2FFAEAED8978}" type="datetimeFigureOut">
              <a:rPr lang="en-GB" smtClean="0"/>
              <a:t>15/01/2021</a:t>
            </a:fld>
            <a:endParaRPr lang="en-GB"/>
          </a:p>
        </p:txBody>
      </p:sp>
      <p:sp>
        <p:nvSpPr>
          <p:cNvPr id="5" name="Footer Placeholder 4">
            <a:extLst>
              <a:ext uri="{FF2B5EF4-FFF2-40B4-BE49-F238E27FC236}">
                <a16:creationId xmlns:a16="http://schemas.microsoft.com/office/drawing/2014/main" id="{3A4DAFC6-EC3D-4B60-973A-0CD6718F75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60FD96-30F1-4EE0-BC7C-7D0D0126230B}"/>
              </a:ext>
            </a:extLst>
          </p:cNvPr>
          <p:cNvSpPr>
            <a:spLocks noGrp="1"/>
          </p:cNvSpPr>
          <p:nvPr>
            <p:ph type="sldNum" sz="quarter" idx="12"/>
          </p:nvPr>
        </p:nvSpPr>
        <p:spPr/>
        <p:txBody>
          <a:bodyPr/>
          <a:lstStyle/>
          <a:p>
            <a:fld id="{303D40C0-9E66-4D9F-9FD6-0007B93539CD}" type="slidenum">
              <a:rPr lang="en-GB" smtClean="0"/>
              <a:t>‹#›</a:t>
            </a:fld>
            <a:endParaRPr lang="en-GB"/>
          </a:p>
        </p:txBody>
      </p:sp>
    </p:spTree>
    <p:extLst>
      <p:ext uri="{BB962C8B-B14F-4D97-AF65-F5344CB8AC3E}">
        <p14:creationId xmlns:p14="http://schemas.microsoft.com/office/powerpoint/2010/main" val="10720145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EB089-36B5-4793-AD79-61EE695FC28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6D30431-9F1C-4B11-A2D5-C4219F17D66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7BA6E0-968A-4854-8D66-B237B4899A74}"/>
              </a:ext>
            </a:extLst>
          </p:cNvPr>
          <p:cNvSpPr>
            <a:spLocks noGrp="1"/>
          </p:cNvSpPr>
          <p:nvPr>
            <p:ph type="dt" sz="half" idx="10"/>
          </p:nvPr>
        </p:nvSpPr>
        <p:spPr/>
        <p:txBody>
          <a:bodyPr/>
          <a:lstStyle/>
          <a:p>
            <a:fld id="{F2940893-9D74-4A62-9CA6-2FFAEAED8978}" type="datetimeFigureOut">
              <a:rPr lang="en-GB" smtClean="0"/>
              <a:t>15/01/2021</a:t>
            </a:fld>
            <a:endParaRPr lang="en-GB"/>
          </a:p>
        </p:txBody>
      </p:sp>
      <p:sp>
        <p:nvSpPr>
          <p:cNvPr id="5" name="Footer Placeholder 4">
            <a:extLst>
              <a:ext uri="{FF2B5EF4-FFF2-40B4-BE49-F238E27FC236}">
                <a16:creationId xmlns:a16="http://schemas.microsoft.com/office/drawing/2014/main" id="{E945AFFC-A50A-4E7F-B7FE-1AF0EE3867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EB6CF7-BF9F-47C6-B363-9BEE72273C80}"/>
              </a:ext>
            </a:extLst>
          </p:cNvPr>
          <p:cNvSpPr>
            <a:spLocks noGrp="1"/>
          </p:cNvSpPr>
          <p:nvPr>
            <p:ph type="sldNum" sz="quarter" idx="12"/>
          </p:nvPr>
        </p:nvSpPr>
        <p:spPr/>
        <p:txBody>
          <a:bodyPr/>
          <a:lstStyle/>
          <a:p>
            <a:fld id="{303D40C0-9E66-4D9F-9FD6-0007B93539CD}" type="slidenum">
              <a:rPr lang="en-GB" smtClean="0"/>
              <a:t>‹#›</a:t>
            </a:fld>
            <a:endParaRPr lang="en-GB"/>
          </a:p>
        </p:txBody>
      </p:sp>
    </p:spTree>
    <p:extLst>
      <p:ext uri="{BB962C8B-B14F-4D97-AF65-F5344CB8AC3E}">
        <p14:creationId xmlns:p14="http://schemas.microsoft.com/office/powerpoint/2010/main" val="34662102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CB971-2BBA-452D-84BD-D918A7DDC9D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28BC6EA-19A7-4A32-9B37-E9D690DC569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A62A160-8633-4AD3-A2A2-553242BD5D46}"/>
              </a:ext>
            </a:extLst>
          </p:cNvPr>
          <p:cNvSpPr>
            <a:spLocks noGrp="1"/>
          </p:cNvSpPr>
          <p:nvPr>
            <p:ph type="dt" sz="half" idx="10"/>
          </p:nvPr>
        </p:nvSpPr>
        <p:spPr/>
        <p:txBody>
          <a:bodyPr/>
          <a:lstStyle/>
          <a:p>
            <a:fld id="{F2940893-9D74-4A62-9CA6-2FFAEAED8978}" type="datetimeFigureOut">
              <a:rPr lang="en-GB" smtClean="0"/>
              <a:t>15/01/2021</a:t>
            </a:fld>
            <a:endParaRPr lang="en-GB"/>
          </a:p>
        </p:txBody>
      </p:sp>
      <p:sp>
        <p:nvSpPr>
          <p:cNvPr id="5" name="Footer Placeholder 4">
            <a:extLst>
              <a:ext uri="{FF2B5EF4-FFF2-40B4-BE49-F238E27FC236}">
                <a16:creationId xmlns:a16="http://schemas.microsoft.com/office/drawing/2014/main" id="{36A4EA04-BB19-4733-B3A7-976DA00BBA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BCCFD3-D880-4E99-9C2E-4D38B8E752DF}"/>
              </a:ext>
            </a:extLst>
          </p:cNvPr>
          <p:cNvSpPr>
            <a:spLocks noGrp="1"/>
          </p:cNvSpPr>
          <p:nvPr>
            <p:ph type="sldNum" sz="quarter" idx="12"/>
          </p:nvPr>
        </p:nvSpPr>
        <p:spPr/>
        <p:txBody>
          <a:bodyPr/>
          <a:lstStyle/>
          <a:p>
            <a:fld id="{303D40C0-9E66-4D9F-9FD6-0007B93539CD}" type="slidenum">
              <a:rPr lang="en-GB" smtClean="0"/>
              <a:t>‹#›</a:t>
            </a:fld>
            <a:endParaRPr lang="en-GB"/>
          </a:p>
        </p:txBody>
      </p:sp>
    </p:spTree>
    <p:extLst>
      <p:ext uri="{BB962C8B-B14F-4D97-AF65-F5344CB8AC3E}">
        <p14:creationId xmlns:p14="http://schemas.microsoft.com/office/powerpoint/2010/main" val="17677508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7E434-CF02-4140-8E0B-B4A60F4550D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8736EA5-512C-4003-B1FA-0BE756C0C65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CC09692-97AF-4136-AC25-926E10F51C0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7573292-B0CB-4B86-A7A4-E38512593217}"/>
              </a:ext>
            </a:extLst>
          </p:cNvPr>
          <p:cNvSpPr>
            <a:spLocks noGrp="1"/>
          </p:cNvSpPr>
          <p:nvPr>
            <p:ph type="dt" sz="half" idx="10"/>
          </p:nvPr>
        </p:nvSpPr>
        <p:spPr/>
        <p:txBody>
          <a:bodyPr/>
          <a:lstStyle/>
          <a:p>
            <a:fld id="{F2940893-9D74-4A62-9CA6-2FFAEAED8978}" type="datetimeFigureOut">
              <a:rPr lang="en-GB" smtClean="0"/>
              <a:t>15/01/2021</a:t>
            </a:fld>
            <a:endParaRPr lang="en-GB"/>
          </a:p>
        </p:txBody>
      </p:sp>
      <p:sp>
        <p:nvSpPr>
          <p:cNvPr id="6" name="Footer Placeholder 5">
            <a:extLst>
              <a:ext uri="{FF2B5EF4-FFF2-40B4-BE49-F238E27FC236}">
                <a16:creationId xmlns:a16="http://schemas.microsoft.com/office/drawing/2014/main" id="{46378662-BA99-4F3B-8162-D4E22A237C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F03AAF-EE4A-43B3-9BD3-E03B4B8D6A28}"/>
              </a:ext>
            </a:extLst>
          </p:cNvPr>
          <p:cNvSpPr>
            <a:spLocks noGrp="1"/>
          </p:cNvSpPr>
          <p:nvPr>
            <p:ph type="sldNum" sz="quarter" idx="12"/>
          </p:nvPr>
        </p:nvSpPr>
        <p:spPr/>
        <p:txBody>
          <a:bodyPr/>
          <a:lstStyle/>
          <a:p>
            <a:fld id="{303D40C0-9E66-4D9F-9FD6-0007B93539CD}" type="slidenum">
              <a:rPr lang="en-GB" smtClean="0"/>
              <a:t>‹#›</a:t>
            </a:fld>
            <a:endParaRPr lang="en-GB"/>
          </a:p>
        </p:txBody>
      </p:sp>
    </p:spTree>
    <p:extLst>
      <p:ext uri="{BB962C8B-B14F-4D97-AF65-F5344CB8AC3E}">
        <p14:creationId xmlns:p14="http://schemas.microsoft.com/office/powerpoint/2010/main" val="14874281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B0020-8EA3-4860-AF03-5C7C94C6CBD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3E8FF68-1109-4B96-86FC-387EAB113A1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DD5D43A-AD2A-4262-BCD1-07045C3C72F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A4C14E6-6B97-4BB8-B066-1240316B1F8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003DCB9-452E-43D2-8528-0C7111E328D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2473A3F-D5FA-47F8-92B3-0264AB650153}"/>
              </a:ext>
            </a:extLst>
          </p:cNvPr>
          <p:cNvSpPr>
            <a:spLocks noGrp="1"/>
          </p:cNvSpPr>
          <p:nvPr>
            <p:ph type="dt" sz="half" idx="10"/>
          </p:nvPr>
        </p:nvSpPr>
        <p:spPr/>
        <p:txBody>
          <a:bodyPr/>
          <a:lstStyle/>
          <a:p>
            <a:fld id="{F2940893-9D74-4A62-9CA6-2FFAEAED8978}" type="datetimeFigureOut">
              <a:rPr lang="en-GB" smtClean="0"/>
              <a:t>15/01/2021</a:t>
            </a:fld>
            <a:endParaRPr lang="en-GB"/>
          </a:p>
        </p:txBody>
      </p:sp>
      <p:sp>
        <p:nvSpPr>
          <p:cNvPr id="8" name="Footer Placeholder 7">
            <a:extLst>
              <a:ext uri="{FF2B5EF4-FFF2-40B4-BE49-F238E27FC236}">
                <a16:creationId xmlns:a16="http://schemas.microsoft.com/office/drawing/2014/main" id="{1A039A20-F0E7-49A0-9AD4-4EE274F1CB4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4CD5C1E-088F-4E67-822D-11E496C6024E}"/>
              </a:ext>
            </a:extLst>
          </p:cNvPr>
          <p:cNvSpPr>
            <a:spLocks noGrp="1"/>
          </p:cNvSpPr>
          <p:nvPr>
            <p:ph type="sldNum" sz="quarter" idx="12"/>
          </p:nvPr>
        </p:nvSpPr>
        <p:spPr/>
        <p:txBody>
          <a:bodyPr/>
          <a:lstStyle/>
          <a:p>
            <a:fld id="{303D40C0-9E66-4D9F-9FD6-0007B93539CD}" type="slidenum">
              <a:rPr lang="en-GB" smtClean="0"/>
              <a:t>‹#›</a:t>
            </a:fld>
            <a:endParaRPr lang="en-GB"/>
          </a:p>
        </p:txBody>
      </p:sp>
    </p:spTree>
    <p:extLst>
      <p:ext uri="{BB962C8B-B14F-4D97-AF65-F5344CB8AC3E}">
        <p14:creationId xmlns:p14="http://schemas.microsoft.com/office/powerpoint/2010/main" val="31944777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D42A7-E8F7-439D-ACC6-3212A7323C3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0C9B420-5AC6-49F4-8622-4364664BB7F6}"/>
              </a:ext>
            </a:extLst>
          </p:cNvPr>
          <p:cNvSpPr>
            <a:spLocks noGrp="1"/>
          </p:cNvSpPr>
          <p:nvPr>
            <p:ph type="dt" sz="half" idx="10"/>
          </p:nvPr>
        </p:nvSpPr>
        <p:spPr/>
        <p:txBody>
          <a:bodyPr/>
          <a:lstStyle/>
          <a:p>
            <a:fld id="{F2940893-9D74-4A62-9CA6-2FFAEAED8978}" type="datetimeFigureOut">
              <a:rPr lang="en-GB" smtClean="0"/>
              <a:t>15/01/2021</a:t>
            </a:fld>
            <a:endParaRPr lang="en-GB"/>
          </a:p>
        </p:txBody>
      </p:sp>
      <p:sp>
        <p:nvSpPr>
          <p:cNvPr id="4" name="Footer Placeholder 3">
            <a:extLst>
              <a:ext uri="{FF2B5EF4-FFF2-40B4-BE49-F238E27FC236}">
                <a16:creationId xmlns:a16="http://schemas.microsoft.com/office/drawing/2014/main" id="{05995172-0EB2-4332-AD13-0307EBB4EA9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D76DB69-3AC5-4797-9ACC-61DAAD8A32DF}"/>
              </a:ext>
            </a:extLst>
          </p:cNvPr>
          <p:cNvSpPr>
            <a:spLocks noGrp="1"/>
          </p:cNvSpPr>
          <p:nvPr>
            <p:ph type="sldNum" sz="quarter" idx="12"/>
          </p:nvPr>
        </p:nvSpPr>
        <p:spPr/>
        <p:txBody>
          <a:bodyPr/>
          <a:lstStyle/>
          <a:p>
            <a:fld id="{303D40C0-9E66-4D9F-9FD6-0007B93539CD}" type="slidenum">
              <a:rPr lang="en-GB" smtClean="0"/>
              <a:t>‹#›</a:t>
            </a:fld>
            <a:endParaRPr lang="en-GB"/>
          </a:p>
        </p:txBody>
      </p:sp>
    </p:spTree>
    <p:extLst>
      <p:ext uri="{BB962C8B-B14F-4D97-AF65-F5344CB8AC3E}">
        <p14:creationId xmlns:p14="http://schemas.microsoft.com/office/powerpoint/2010/main" val="42318432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A68D53-0E7E-4420-BEC3-F113677DC814}"/>
              </a:ext>
            </a:extLst>
          </p:cNvPr>
          <p:cNvSpPr>
            <a:spLocks noGrp="1"/>
          </p:cNvSpPr>
          <p:nvPr>
            <p:ph type="dt" sz="half" idx="10"/>
          </p:nvPr>
        </p:nvSpPr>
        <p:spPr/>
        <p:txBody>
          <a:bodyPr/>
          <a:lstStyle/>
          <a:p>
            <a:fld id="{F2940893-9D74-4A62-9CA6-2FFAEAED8978}" type="datetimeFigureOut">
              <a:rPr lang="en-GB" smtClean="0"/>
              <a:t>15/01/2021</a:t>
            </a:fld>
            <a:endParaRPr lang="en-GB"/>
          </a:p>
        </p:txBody>
      </p:sp>
      <p:sp>
        <p:nvSpPr>
          <p:cNvPr id="3" name="Footer Placeholder 2">
            <a:extLst>
              <a:ext uri="{FF2B5EF4-FFF2-40B4-BE49-F238E27FC236}">
                <a16:creationId xmlns:a16="http://schemas.microsoft.com/office/drawing/2014/main" id="{01615D65-9D0D-4681-8FD7-DF9BB39FAC8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948E6D0-AC72-47A1-80AD-0FA43A031828}"/>
              </a:ext>
            </a:extLst>
          </p:cNvPr>
          <p:cNvSpPr>
            <a:spLocks noGrp="1"/>
          </p:cNvSpPr>
          <p:nvPr>
            <p:ph type="sldNum" sz="quarter" idx="12"/>
          </p:nvPr>
        </p:nvSpPr>
        <p:spPr/>
        <p:txBody>
          <a:bodyPr/>
          <a:lstStyle/>
          <a:p>
            <a:fld id="{303D40C0-9E66-4D9F-9FD6-0007B93539CD}" type="slidenum">
              <a:rPr lang="en-GB" smtClean="0"/>
              <a:t>‹#›</a:t>
            </a:fld>
            <a:endParaRPr lang="en-GB"/>
          </a:p>
        </p:txBody>
      </p:sp>
    </p:spTree>
    <p:extLst>
      <p:ext uri="{BB962C8B-B14F-4D97-AF65-F5344CB8AC3E}">
        <p14:creationId xmlns:p14="http://schemas.microsoft.com/office/powerpoint/2010/main" val="23803443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88E26-68C0-4BF9-A0FC-B56431523CB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D6C8790-B6AD-42F6-B48C-711A78452EA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9667D01-CFC7-48C0-B604-C5FBA9C69E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63C8C0E-E7DB-408D-8848-889465716DD4}"/>
              </a:ext>
            </a:extLst>
          </p:cNvPr>
          <p:cNvSpPr>
            <a:spLocks noGrp="1"/>
          </p:cNvSpPr>
          <p:nvPr>
            <p:ph type="dt" sz="half" idx="10"/>
          </p:nvPr>
        </p:nvSpPr>
        <p:spPr/>
        <p:txBody>
          <a:bodyPr/>
          <a:lstStyle/>
          <a:p>
            <a:fld id="{F2940893-9D74-4A62-9CA6-2FFAEAED8978}" type="datetimeFigureOut">
              <a:rPr lang="en-GB" smtClean="0"/>
              <a:t>15/01/2021</a:t>
            </a:fld>
            <a:endParaRPr lang="en-GB"/>
          </a:p>
        </p:txBody>
      </p:sp>
      <p:sp>
        <p:nvSpPr>
          <p:cNvPr id="6" name="Footer Placeholder 5">
            <a:extLst>
              <a:ext uri="{FF2B5EF4-FFF2-40B4-BE49-F238E27FC236}">
                <a16:creationId xmlns:a16="http://schemas.microsoft.com/office/drawing/2014/main" id="{6CA418C6-DF28-49E6-A7E2-222371EFE4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213D6D8-5703-4324-B27B-EB75EA654D54}"/>
              </a:ext>
            </a:extLst>
          </p:cNvPr>
          <p:cNvSpPr>
            <a:spLocks noGrp="1"/>
          </p:cNvSpPr>
          <p:nvPr>
            <p:ph type="sldNum" sz="quarter" idx="12"/>
          </p:nvPr>
        </p:nvSpPr>
        <p:spPr/>
        <p:txBody>
          <a:bodyPr/>
          <a:lstStyle/>
          <a:p>
            <a:fld id="{303D40C0-9E66-4D9F-9FD6-0007B93539CD}" type="slidenum">
              <a:rPr lang="en-GB" smtClean="0"/>
              <a:t>‹#›</a:t>
            </a:fld>
            <a:endParaRPr lang="en-GB"/>
          </a:p>
        </p:txBody>
      </p:sp>
    </p:spTree>
    <p:extLst>
      <p:ext uri="{BB962C8B-B14F-4D97-AF65-F5344CB8AC3E}">
        <p14:creationId xmlns:p14="http://schemas.microsoft.com/office/powerpoint/2010/main" val="905269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91DE0-D5BC-4DF2-AFB7-9839F0382DE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C9F307-F2A3-43BE-A276-BA643754EB4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BC3328E-906D-43C0-8509-81B687C36C1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5F4873-2177-4340-A40C-A12D53B8E304}"/>
              </a:ext>
            </a:extLst>
          </p:cNvPr>
          <p:cNvSpPr>
            <a:spLocks noGrp="1"/>
          </p:cNvSpPr>
          <p:nvPr>
            <p:ph type="dt" sz="half" idx="10"/>
          </p:nvPr>
        </p:nvSpPr>
        <p:spPr/>
        <p:txBody>
          <a:bodyPr/>
          <a:lstStyle/>
          <a:p>
            <a:fld id="{F2940893-9D74-4A62-9CA6-2FFAEAED8978}" type="datetimeFigureOut">
              <a:rPr lang="en-GB" smtClean="0"/>
              <a:t>15/01/2021</a:t>
            </a:fld>
            <a:endParaRPr lang="en-GB"/>
          </a:p>
        </p:txBody>
      </p:sp>
      <p:sp>
        <p:nvSpPr>
          <p:cNvPr id="6" name="Footer Placeholder 5">
            <a:extLst>
              <a:ext uri="{FF2B5EF4-FFF2-40B4-BE49-F238E27FC236}">
                <a16:creationId xmlns:a16="http://schemas.microsoft.com/office/drawing/2014/main" id="{44444FE0-7CF9-4FE9-9741-9247C96023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F9824D-54E1-4465-A6BC-5E01592FB45A}"/>
              </a:ext>
            </a:extLst>
          </p:cNvPr>
          <p:cNvSpPr>
            <a:spLocks noGrp="1"/>
          </p:cNvSpPr>
          <p:nvPr>
            <p:ph type="sldNum" sz="quarter" idx="12"/>
          </p:nvPr>
        </p:nvSpPr>
        <p:spPr/>
        <p:txBody>
          <a:bodyPr/>
          <a:lstStyle/>
          <a:p>
            <a:fld id="{303D40C0-9E66-4D9F-9FD6-0007B93539CD}" type="slidenum">
              <a:rPr lang="en-GB" smtClean="0"/>
              <a:t>‹#›</a:t>
            </a:fld>
            <a:endParaRPr lang="en-GB"/>
          </a:p>
        </p:txBody>
      </p:sp>
    </p:spTree>
    <p:extLst>
      <p:ext uri="{BB962C8B-B14F-4D97-AF65-F5344CB8AC3E}">
        <p14:creationId xmlns:p14="http://schemas.microsoft.com/office/powerpoint/2010/main" val="4430654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E6A63-2DBA-419D-9FFD-D5EB74F4EBB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4E24C29-C1E9-44F2-838F-D47F3BB8493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EF127C-8F83-4858-A2F0-4CDA3536ED10}"/>
              </a:ext>
            </a:extLst>
          </p:cNvPr>
          <p:cNvSpPr>
            <a:spLocks noGrp="1"/>
          </p:cNvSpPr>
          <p:nvPr>
            <p:ph type="dt" sz="half" idx="10"/>
          </p:nvPr>
        </p:nvSpPr>
        <p:spPr/>
        <p:txBody>
          <a:bodyPr/>
          <a:lstStyle/>
          <a:p>
            <a:fld id="{F2940893-9D74-4A62-9CA6-2FFAEAED8978}" type="datetimeFigureOut">
              <a:rPr lang="en-GB" smtClean="0"/>
              <a:t>15/01/2021</a:t>
            </a:fld>
            <a:endParaRPr lang="en-GB"/>
          </a:p>
        </p:txBody>
      </p:sp>
      <p:sp>
        <p:nvSpPr>
          <p:cNvPr id="5" name="Footer Placeholder 4">
            <a:extLst>
              <a:ext uri="{FF2B5EF4-FFF2-40B4-BE49-F238E27FC236}">
                <a16:creationId xmlns:a16="http://schemas.microsoft.com/office/drawing/2014/main" id="{0958EDC6-E520-441A-AC46-9537D8B01B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7A1674-9EA0-4201-91C6-EDC285F15238}"/>
              </a:ext>
            </a:extLst>
          </p:cNvPr>
          <p:cNvSpPr>
            <a:spLocks noGrp="1"/>
          </p:cNvSpPr>
          <p:nvPr>
            <p:ph type="sldNum" sz="quarter" idx="12"/>
          </p:nvPr>
        </p:nvSpPr>
        <p:spPr/>
        <p:txBody>
          <a:bodyPr/>
          <a:lstStyle/>
          <a:p>
            <a:fld id="{303D40C0-9E66-4D9F-9FD6-0007B93539CD}" type="slidenum">
              <a:rPr lang="en-GB" smtClean="0"/>
              <a:t>‹#›</a:t>
            </a:fld>
            <a:endParaRPr lang="en-GB"/>
          </a:p>
        </p:txBody>
      </p:sp>
    </p:spTree>
    <p:extLst>
      <p:ext uri="{BB962C8B-B14F-4D97-AF65-F5344CB8AC3E}">
        <p14:creationId xmlns:p14="http://schemas.microsoft.com/office/powerpoint/2010/main" val="15768755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77A03C-81A9-44C5-80F4-C4B9E9EEC3B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7378CEA-A504-4CE9-9EC4-3456DDB4A99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772D18-B1D3-4AEC-9B66-11D98C3E7445}"/>
              </a:ext>
            </a:extLst>
          </p:cNvPr>
          <p:cNvSpPr>
            <a:spLocks noGrp="1"/>
          </p:cNvSpPr>
          <p:nvPr>
            <p:ph type="dt" sz="half" idx="10"/>
          </p:nvPr>
        </p:nvSpPr>
        <p:spPr/>
        <p:txBody>
          <a:bodyPr/>
          <a:lstStyle/>
          <a:p>
            <a:fld id="{F2940893-9D74-4A62-9CA6-2FFAEAED8978}" type="datetimeFigureOut">
              <a:rPr lang="en-GB" smtClean="0"/>
              <a:t>15/01/2021</a:t>
            </a:fld>
            <a:endParaRPr lang="en-GB"/>
          </a:p>
        </p:txBody>
      </p:sp>
      <p:sp>
        <p:nvSpPr>
          <p:cNvPr id="5" name="Footer Placeholder 4">
            <a:extLst>
              <a:ext uri="{FF2B5EF4-FFF2-40B4-BE49-F238E27FC236}">
                <a16:creationId xmlns:a16="http://schemas.microsoft.com/office/drawing/2014/main" id="{773FA25A-8608-4FB5-B641-76E128DBE8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2E1E75-71A9-49ED-B33D-DEC6B4976392}"/>
              </a:ext>
            </a:extLst>
          </p:cNvPr>
          <p:cNvSpPr>
            <a:spLocks noGrp="1"/>
          </p:cNvSpPr>
          <p:nvPr>
            <p:ph type="sldNum" sz="quarter" idx="12"/>
          </p:nvPr>
        </p:nvSpPr>
        <p:spPr/>
        <p:txBody>
          <a:bodyPr/>
          <a:lstStyle/>
          <a:p>
            <a:fld id="{303D40C0-9E66-4D9F-9FD6-0007B93539CD}" type="slidenum">
              <a:rPr lang="en-GB" smtClean="0"/>
              <a:t>‹#›</a:t>
            </a:fld>
            <a:endParaRPr lang="en-GB"/>
          </a:p>
        </p:txBody>
      </p:sp>
    </p:spTree>
    <p:extLst>
      <p:ext uri="{BB962C8B-B14F-4D97-AF65-F5344CB8AC3E}">
        <p14:creationId xmlns:p14="http://schemas.microsoft.com/office/powerpoint/2010/main" val="39750236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1A6E210-C261-4F56-8708-8877DC17DF5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0CD3F7D-0A0E-4AAE-AAED-7964E178A42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A3B5F1-8D1B-4870-B5FA-E60CC7AE80B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2940893-9D74-4A62-9CA6-2FFAEAED8978}" type="datetimeFigureOut">
              <a:rPr lang="en-GB" smtClean="0"/>
              <a:t>15/01/2021</a:t>
            </a:fld>
            <a:endParaRPr lang="en-GB"/>
          </a:p>
        </p:txBody>
      </p:sp>
      <p:sp>
        <p:nvSpPr>
          <p:cNvPr id="5" name="Footer Placeholder 4">
            <a:extLst>
              <a:ext uri="{FF2B5EF4-FFF2-40B4-BE49-F238E27FC236}">
                <a16:creationId xmlns:a16="http://schemas.microsoft.com/office/drawing/2014/main" id="{F6C7A215-EF49-4F85-8EA2-E4080A1805E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8859F49-03DF-4DC9-9C0C-B6B4E0B91CF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03D40C0-9E66-4D9F-9FD6-0007B93539CD}" type="slidenum">
              <a:rPr lang="en-GB" smtClean="0"/>
              <a:t>‹#›</a:t>
            </a:fld>
            <a:endParaRPr lang="en-GB"/>
          </a:p>
        </p:txBody>
      </p:sp>
    </p:spTree>
    <p:extLst>
      <p:ext uri="{BB962C8B-B14F-4D97-AF65-F5344CB8AC3E}">
        <p14:creationId xmlns:p14="http://schemas.microsoft.com/office/powerpoint/2010/main" val="7350580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dh.gov.uk/" TargetMode="External"/><Relationship Id="rId7" Type="http://schemas.openxmlformats.org/officeDocument/2006/relationships/hyperlink" Target="http://www.wales.gov.uk/" TargetMode="External"/><Relationship Id="rId2" Type="http://schemas.openxmlformats.org/officeDocument/2006/relationships/hyperlink" Target="http://www.bacp.org/" TargetMode="External"/><Relationship Id="rId1" Type="http://schemas.openxmlformats.org/officeDocument/2006/relationships/slideLayout" Target="../slideLayouts/slideLayout2.xml"/><Relationship Id="rId6" Type="http://schemas.openxmlformats.org/officeDocument/2006/relationships/hyperlink" Target="http://www.who.org.uk/" TargetMode="External"/><Relationship Id="rId5" Type="http://schemas.openxmlformats.org/officeDocument/2006/relationships/hyperlink" Target="http://www.skillsforhealth.org.uk/" TargetMode="External"/><Relationship Id="rId4" Type="http://schemas.openxmlformats.org/officeDocument/2006/relationships/hyperlink" Target="http://www.healthpsychology.org.uk/"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16">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ight Triangle 18">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0">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7A259A-99FC-48F1-A26E-5986F5B77537}"/>
              </a:ext>
            </a:extLst>
          </p:cNvPr>
          <p:cNvSpPr>
            <a:spLocks noGrp="1"/>
          </p:cNvSpPr>
          <p:nvPr>
            <p:ph type="ctrTitle"/>
          </p:nvPr>
        </p:nvSpPr>
        <p:spPr>
          <a:xfrm>
            <a:off x="1285241" y="1008993"/>
            <a:ext cx="9231410" cy="3542045"/>
          </a:xfrm>
        </p:spPr>
        <p:txBody>
          <a:bodyPr anchor="b">
            <a:normAutofit/>
          </a:bodyPr>
          <a:lstStyle/>
          <a:p>
            <a:pPr algn="l"/>
            <a:r>
              <a:rPr lang="en-GB" sz="5500" b="1">
                <a:latin typeface="Times New Roman" panose="02020603050405020304" pitchFamily="18" charset="0"/>
                <a:cs typeface="Times New Roman" panose="02020603050405020304" pitchFamily="18" charset="0"/>
              </a:rPr>
              <a:t>Introduction to the Module</a:t>
            </a:r>
            <a:br>
              <a:rPr lang="en-GB" sz="5500" b="1">
                <a:latin typeface="Times New Roman" panose="02020603050405020304" pitchFamily="18" charset="0"/>
                <a:cs typeface="Times New Roman" panose="02020603050405020304" pitchFamily="18" charset="0"/>
              </a:rPr>
            </a:br>
            <a:r>
              <a:rPr lang="en-GB" sz="5500" b="1">
                <a:latin typeface="Times New Roman" panose="02020603050405020304" pitchFamily="18" charset="0"/>
                <a:cs typeface="Times New Roman" panose="02020603050405020304" pitchFamily="18" charset="0"/>
              </a:rPr>
              <a:t>Effective Communication in Health and Social Care</a:t>
            </a:r>
            <a:endParaRPr lang="en-GB" sz="5500" b="1"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7946ED62-2CE0-49B7-8E3E-78CECC3C87DC}"/>
              </a:ext>
            </a:extLst>
          </p:cNvPr>
          <p:cNvSpPr>
            <a:spLocks noGrp="1"/>
          </p:cNvSpPr>
          <p:nvPr>
            <p:ph type="subTitle" idx="1"/>
          </p:nvPr>
        </p:nvSpPr>
        <p:spPr>
          <a:xfrm>
            <a:off x="1285241" y="4582814"/>
            <a:ext cx="7132335" cy="1312657"/>
          </a:xfrm>
        </p:spPr>
        <p:txBody>
          <a:bodyPr anchor="t">
            <a:normAutofit/>
          </a:bodyPr>
          <a:lstStyle/>
          <a:p>
            <a:pPr algn="l"/>
            <a:r>
              <a:rPr lang="en-GB" dirty="0">
                <a:latin typeface="Times New Roman" panose="02020603050405020304" pitchFamily="18" charset="0"/>
                <a:cs typeface="Times New Roman" panose="02020603050405020304" pitchFamily="18" charset="0"/>
              </a:rPr>
              <a:t> By Jo Fender</a:t>
            </a:r>
          </a:p>
        </p:txBody>
      </p:sp>
    </p:spTree>
    <p:extLst>
      <p:ext uri="{BB962C8B-B14F-4D97-AF65-F5344CB8AC3E}">
        <p14:creationId xmlns:p14="http://schemas.microsoft.com/office/powerpoint/2010/main" val="3958989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ight Triangle 18">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644BF969-F737-451C-BC64-D8F75BCF9D84}"/>
              </a:ext>
            </a:extLst>
          </p:cNvPr>
          <p:cNvSpPr>
            <a:spLocks noGrp="1"/>
          </p:cNvSpPr>
          <p:nvPr>
            <p:ph type="title"/>
          </p:nvPr>
        </p:nvSpPr>
        <p:spPr>
          <a:xfrm>
            <a:off x="1075767" y="1188637"/>
            <a:ext cx="2988234" cy="4480726"/>
          </a:xfrm>
        </p:spPr>
        <p:txBody>
          <a:bodyPr>
            <a:normAutofit/>
          </a:bodyPr>
          <a:lstStyle/>
          <a:p>
            <a:pPr algn="r"/>
            <a:r>
              <a:rPr lang="en-GB" sz="5600" b="1">
                <a:latin typeface="Times New Roman" panose="02020603050405020304" pitchFamily="18" charset="0"/>
                <a:cs typeface="Times New Roman" panose="02020603050405020304" pitchFamily="18" charset="0"/>
              </a:rPr>
              <a:t>Contents</a:t>
            </a:r>
          </a:p>
        </p:txBody>
      </p:sp>
      <p:cxnSp>
        <p:nvCxnSpPr>
          <p:cNvPr id="23" name="Straight Connector 22">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2" name="Content Placeholder 11">
            <a:extLst>
              <a:ext uri="{FF2B5EF4-FFF2-40B4-BE49-F238E27FC236}">
                <a16:creationId xmlns:a16="http://schemas.microsoft.com/office/drawing/2014/main" id="{0991E016-0C66-467F-805D-7981E2BFF573}"/>
              </a:ext>
            </a:extLst>
          </p:cNvPr>
          <p:cNvSpPr>
            <a:spLocks noGrp="1"/>
          </p:cNvSpPr>
          <p:nvPr>
            <p:ph idx="1"/>
          </p:nvPr>
        </p:nvSpPr>
        <p:spPr>
          <a:xfrm>
            <a:off x="5244592" y="1648870"/>
            <a:ext cx="5720137" cy="4020493"/>
          </a:xfrm>
        </p:spPr>
        <p:txBody>
          <a:bodyPr anchor="ctr">
            <a:noAutofit/>
          </a:bodyPr>
          <a:lstStyle/>
          <a:p>
            <a:r>
              <a:rPr lang="en-GB" sz="2400" dirty="0">
                <a:latin typeface="Times New Roman" panose="02020603050405020304" pitchFamily="18" charset="0"/>
                <a:cs typeface="Times New Roman" panose="02020603050405020304" pitchFamily="18" charset="0"/>
              </a:rPr>
              <a:t>Brief Overview</a:t>
            </a:r>
          </a:p>
          <a:p>
            <a:r>
              <a:rPr lang="en-GB" sz="2400" dirty="0">
                <a:latin typeface="Times New Roman" panose="02020603050405020304" pitchFamily="18" charset="0"/>
                <a:cs typeface="Times New Roman" panose="02020603050405020304" pitchFamily="18" charset="0"/>
              </a:rPr>
              <a:t>Level of Study</a:t>
            </a:r>
          </a:p>
          <a:p>
            <a:r>
              <a:rPr lang="en-GB" sz="2400" dirty="0">
                <a:latin typeface="Times New Roman" panose="02020603050405020304" pitchFamily="18" charset="0"/>
                <a:cs typeface="Times New Roman" panose="02020603050405020304" pitchFamily="18" charset="0"/>
              </a:rPr>
              <a:t>Aims of Module</a:t>
            </a:r>
          </a:p>
          <a:p>
            <a:r>
              <a:rPr lang="en-GB" sz="2400" dirty="0">
                <a:latin typeface="Times New Roman" panose="02020603050405020304" pitchFamily="18" charset="0"/>
                <a:cs typeface="Times New Roman" panose="02020603050405020304" pitchFamily="18" charset="0"/>
              </a:rPr>
              <a:t>Lesson Content</a:t>
            </a:r>
          </a:p>
          <a:p>
            <a:r>
              <a:rPr lang="en-GB" sz="2400" dirty="0">
                <a:latin typeface="Times New Roman" panose="02020603050405020304" pitchFamily="18" charset="0"/>
                <a:cs typeface="Times New Roman" panose="02020603050405020304" pitchFamily="18" charset="0"/>
              </a:rPr>
              <a:t>Assessments</a:t>
            </a:r>
          </a:p>
          <a:p>
            <a:r>
              <a:rPr lang="en-GB" sz="2400" dirty="0">
                <a:latin typeface="Times New Roman" panose="02020603050405020304" pitchFamily="18" charset="0"/>
                <a:cs typeface="Times New Roman" panose="02020603050405020304" pitchFamily="18" charset="0"/>
              </a:rPr>
              <a:t>Deadline Dates</a:t>
            </a:r>
          </a:p>
          <a:p>
            <a:r>
              <a:rPr lang="en-GB" sz="2400" dirty="0">
                <a:latin typeface="Times New Roman" panose="02020603050405020304" pitchFamily="18" charset="0"/>
                <a:cs typeface="Times New Roman" panose="02020603050405020304" pitchFamily="18" charset="0"/>
              </a:rPr>
              <a:t>Reading List</a:t>
            </a:r>
          </a:p>
          <a:p>
            <a:r>
              <a:rPr lang="en-GB" sz="2400" dirty="0">
                <a:latin typeface="Times New Roman" panose="02020603050405020304" pitchFamily="18" charset="0"/>
                <a:cs typeface="Times New Roman" panose="02020603050405020304" pitchFamily="18" charset="0"/>
              </a:rPr>
              <a:t>VLE</a:t>
            </a:r>
          </a:p>
          <a:p>
            <a:r>
              <a:rPr lang="en-GB" sz="2400" dirty="0">
                <a:latin typeface="Times New Roman" panose="02020603050405020304" pitchFamily="18" charset="0"/>
                <a:cs typeface="Times New Roman" panose="02020603050405020304" pitchFamily="18" charset="0"/>
              </a:rPr>
              <a:t>O&amp;A</a:t>
            </a:r>
          </a:p>
        </p:txBody>
      </p:sp>
    </p:spTree>
    <p:extLst>
      <p:ext uri="{BB962C8B-B14F-4D97-AF65-F5344CB8AC3E}">
        <p14:creationId xmlns:p14="http://schemas.microsoft.com/office/powerpoint/2010/main" val="28199206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FA0157-8104-4DFD-AA91-EE04E3A3E6CF}"/>
              </a:ext>
            </a:extLst>
          </p:cNvPr>
          <p:cNvSpPr>
            <a:spLocks noGrp="1"/>
          </p:cNvSpPr>
          <p:nvPr>
            <p:ph type="title"/>
          </p:nvPr>
        </p:nvSpPr>
        <p:spPr>
          <a:xfrm>
            <a:off x="1285240" y="1050595"/>
            <a:ext cx="8074815" cy="1618489"/>
          </a:xfrm>
        </p:spPr>
        <p:txBody>
          <a:bodyPr anchor="ctr">
            <a:normAutofit/>
          </a:bodyPr>
          <a:lstStyle/>
          <a:p>
            <a:r>
              <a:rPr lang="en-GB" sz="5600" b="1">
                <a:latin typeface="Times New Roman" panose="02020603050405020304" pitchFamily="18" charset="0"/>
                <a:cs typeface="Times New Roman" panose="02020603050405020304" pitchFamily="18" charset="0"/>
              </a:rPr>
              <a:t>Brief Overview of Study</a:t>
            </a:r>
          </a:p>
        </p:txBody>
      </p:sp>
      <p:sp>
        <p:nvSpPr>
          <p:cNvPr id="3" name="Content Placeholder 2">
            <a:extLst>
              <a:ext uri="{FF2B5EF4-FFF2-40B4-BE49-F238E27FC236}">
                <a16:creationId xmlns:a16="http://schemas.microsoft.com/office/drawing/2014/main" id="{73852A70-16F8-488B-8FBA-1ACCF93BD0C7}"/>
              </a:ext>
            </a:extLst>
          </p:cNvPr>
          <p:cNvSpPr>
            <a:spLocks noGrp="1"/>
          </p:cNvSpPr>
          <p:nvPr>
            <p:ph idx="1"/>
          </p:nvPr>
        </p:nvSpPr>
        <p:spPr>
          <a:xfrm>
            <a:off x="1285240" y="2969469"/>
            <a:ext cx="8074815" cy="2800395"/>
          </a:xfrm>
        </p:spPr>
        <p:txBody>
          <a:bodyPr anchor="t">
            <a:normAutofit/>
          </a:bodyPr>
          <a:lstStyle/>
          <a:p>
            <a:pPr marL="0" indent="0">
              <a:buNone/>
            </a:pPr>
            <a:r>
              <a:rPr lang="en-GB" sz="2400">
                <a:latin typeface="Times New Roman" panose="02020603050405020304" pitchFamily="18" charset="0"/>
                <a:cs typeface="Times New Roman" panose="02020603050405020304" pitchFamily="18" charset="0"/>
              </a:rPr>
              <a:t>Duration – from 18th January 2021 until 12th April 2021.</a:t>
            </a:r>
          </a:p>
          <a:p>
            <a:endParaRPr lang="en-GB" sz="2400">
              <a:latin typeface="Times New Roman" panose="02020603050405020304" pitchFamily="18" charset="0"/>
              <a:cs typeface="Times New Roman" panose="02020603050405020304" pitchFamily="18" charset="0"/>
            </a:endParaRPr>
          </a:p>
          <a:p>
            <a:pPr marL="0" indent="0">
              <a:buNone/>
            </a:pPr>
            <a:r>
              <a:rPr lang="en-GB" sz="2400">
                <a:latin typeface="Times New Roman" panose="02020603050405020304" pitchFamily="18" charset="0"/>
                <a:cs typeface="Times New Roman" panose="02020603050405020304" pitchFamily="18" charset="0"/>
              </a:rPr>
              <a:t>Module is worth 10 credits.</a:t>
            </a:r>
          </a:p>
          <a:p>
            <a:endParaRPr lang="en-GB" sz="2400"/>
          </a:p>
        </p:txBody>
      </p:sp>
    </p:spTree>
    <p:extLst>
      <p:ext uri="{BB962C8B-B14F-4D97-AF65-F5344CB8AC3E}">
        <p14:creationId xmlns:p14="http://schemas.microsoft.com/office/powerpoint/2010/main" val="40864321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098EFD-F885-474B-8E91-33E4439B4B1D}"/>
              </a:ext>
            </a:extLst>
          </p:cNvPr>
          <p:cNvSpPr>
            <a:spLocks noGrp="1"/>
          </p:cNvSpPr>
          <p:nvPr>
            <p:ph type="title"/>
          </p:nvPr>
        </p:nvSpPr>
        <p:spPr>
          <a:xfrm>
            <a:off x="1285240" y="1050595"/>
            <a:ext cx="8074815" cy="1618489"/>
          </a:xfrm>
        </p:spPr>
        <p:txBody>
          <a:bodyPr anchor="ctr">
            <a:normAutofit/>
          </a:bodyPr>
          <a:lstStyle/>
          <a:p>
            <a:r>
              <a:rPr lang="en-GB" sz="7200" b="1">
                <a:latin typeface="Times New Roman" panose="02020603050405020304" pitchFamily="18" charset="0"/>
                <a:cs typeface="Times New Roman" panose="02020603050405020304" pitchFamily="18" charset="0"/>
              </a:rPr>
              <a:t>Level of Study : 3</a:t>
            </a:r>
          </a:p>
        </p:txBody>
      </p:sp>
      <p:sp>
        <p:nvSpPr>
          <p:cNvPr id="3" name="Content Placeholder 2">
            <a:extLst>
              <a:ext uri="{FF2B5EF4-FFF2-40B4-BE49-F238E27FC236}">
                <a16:creationId xmlns:a16="http://schemas.microsoft.com/office/drawing/2014/main" id="{CA3475DE-3406-41AB-8294-0B8EA21BFE0E}"/>
              </a:ext>
            </a:extLst>
          </p:cNvPr>
          <p:cNvSpPr>
            <a:spLocks noGrp="1"/>
          </p:cNvSpPr>
          <p:nvPr>
            <p:ph idx="1"/>
          </p:nvPr>
        </p:nvSpPr>
        <p:spPr>
          <a:xfrm>
            <a:off x="1285240" y="2969469"/>
            <a:ext cx="8074815" cy="2800395"/>
          </a:xfrm>
        </p:spPr>
        <p:txBody>
          <a:bodyPr anchor="t">
            <a:normAutofit/>
          </a:bodyPr>
          <a:lstStyle/>
          <a:p>
            <a:pPr marL="0" indent="0">
              <a:buNone/>
            </a:pPr>
            <a:r>
              <a:rPr lang="en-GB" sz="2400">
                <a:latin typeface="Times New Roman" panose="02020603050405020304" pitchFamily="18" charset="0"/>
                <a:cs typeface="Times New Roman" panose="02020603050405020304" pitchFamily="18" charset="0"/>
              </a:rPr>
              <a:t>Achievement at level 3 reflects the ability to identify and use relevant understanding, methods and skills to address problems that are well-defined but complex and non-routine. It includes taking responsibility for overall courses of action as well as exercising autonomy and judgement within broad parameters. It also reflects understanding of different perspectives or approaches within an area of study or work.</a:t>
            </a:r>
          </a:p>
          <a:p>
            <a:pPr marL="0" indent="0">
              <a:buNone/>
            </a:pPr>
            <a:endParaRPr lang="en-GB" sz="2400"/>
          </a:p>
        </p:txBody>
      </p:sp>
    </p:spTree>
    <p:extLst>
      <p:ext uri="{BB962C8B-B14F-4D97-AF65-F5344CB8AC3E}">
        <p14:creationId xmlns:p14="http://schemas.microsoft.com/office/powerpoint/2010/main" val="41979201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C5C6EC-055C-484D-8BE8-5F0E541729DA}"/>
              </a:ext>
            </a:extLst>
          </p:cNvPr>
          <p:cNvSpPr>
            <a:spLocks noGrp="1"/>
          </p:cNvSpPr>
          <p:nvPr>
            <p:ph type="title"/>
          </p:nvPr>
        </p:nvSpPr>
        <p:spPr>
          <a:xfrm>
            <a:off x="1285240" y="1050595"/>
            <a:ext cx="8074815" cy="1618489"/>
          </a:xfrm>
        </p:spPr>
        <p:txBody>
          <a:bodyPr anchor="ctr">
            <a:normAutofit/>
          </a:bodyPr>
          <a:lstStyle/>
          <a:p>
            <a:r>
              <a:rPr lang="en-GB" sz="7200" b="1">
                <a:latin typeface="Times New Roman" panose="02020603050405020304" pitchFamily="18" charset="0"/>
                <a:cs typeface="Times New Roman" panose="02020603050405020304" pitchFamily="18" charset="0"/>
              </a:rPr>
              <a:t>Aims of Module</a:t>
            </a:r>
          </a:p>
        </p:txBody>
      </p:sp>
      <p:sp>
        <p:nvSpPr>
          <p:cNvPr id="3" name="Content Placeholder 2">
            <a:extLst>
              <a:ext uri="{FF2B5EF4-FFF2-40B4-BE49-F238E27FC236}">
                <a16:creationId xmlns:a16="http://schemas.microsoft.com/office/drawing/2014/main" id="{0D65E0F1-EBC1-4F78-A20D-DECAE3A666F7}"/>
              </a:ext>
            </a:extLst>
          </p:cNvPr>
          <p:cNvSpPr>
            <a:spLocks noGrp="1"/>
          </p:cNvSpPr>
          <p:nvPr>
            <p:ph idx="1"/>
          </p:nvPr>
        </p:nvSpPr>
        <p:spPr>
          <a:xfrm>
            <a:off x="1285240" y="2969469"/>
            <a:ext cx="8074815" cy="2800395"/>
          </a:xfrm>
        </p:spPr>
        <p:txBody>
          <a:bodyPr anchor="t">
            <a:normAutofit/>
          </a:bodyPr>
          <a:lstStyle/>
          <a:p>
            <a:r>
              <a:rPr lang="en-GB" sz="2400">
                <a:latin typeface="Times New Roman" panose="02020603050405020304" pitchFamily="18" charset="0"/>
                <a:cs typeface="Times New Roman" panose="02020603050405020304" pitchFamily="18" charset="0"/>
              </a:rPr>
              <a:t>The aim of this module is to develop the students’ understanding of the importance of communication within the health, social care, childcare and youth workplace.</a:t>
            </a:r>
          </a:p>
        </p:txBody>
      </p:sp>
    </p:spTree>
    <p:extLst>
      <p:ext uri="{BB962C8B-B14F-4D97-AF65-F5344CB8AC3E}">
        <p14:creationId xmlns:p14="http://schemas.microsoft.com/office/powerpoint/2010/main" val="16708251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F9DC1B-F5E7-49C3-84C6-5100738C0F77}"/>
              </a:ext>
            </a:extLst>
          </p:cNvPr>
          <p:cNvSpPr>
            <a:spLocks noGrp="1"/>
          </p:cNvSpPr>
          <p:nvPr>
            <p:ph type="title"/>
          </p:nvPr>
        </p:nvSpPr>
        <p:spPr>
          <a:xfrm>
            <a:off x="1285240" y="1050595"/>
            <a:ext cx="8074815" cy="1618489"/>
          </a:xfrm>
        </p:spPr>
        <p:txBody>
          <a:bodyPr anchor="ctr">
            <a:normAutofit/>
          </a:bodyPr>
          <a:lstStyle/>
          <a:p>
            <a:r>
              <a:rPr lang="en-GB" sz="7200" b="1">
                <a:latin typeface="Times New Roman" panose="02020603050405020304" pitchFamily="18" charset="0"/>
                <a:cs typeface="Times New Roman" panose="02020603050405020304" pitchFamily="18" charset="0"/>
              </a:rPr>
              <a:t>Learning Outcomes</a:t>
            </a:r>
          </a:p>
        </p:txBody>
      </p:sp>
      <p:sp>
        <p:nvSpPr>
          <p:cNvPr id="3" name="Content Placeholder 2">
            <a:extLst>
              <a:ext uri="{FF2B5EF4-FFF2-40B4-BE49-F238E27FC236}">
                <a16:creationId xmlns:a16="http://schemas.microsoft.com/office/drawing/2014/main" id="{1820B302-0141-47B8-8E92-880CBE767E50}"/>
              </a:ext>
            </a:extLst>
          </p:cNvPr>
          <p:cNvSpPr>
            <a:spLocks noGrp="1"/>
          </p:cNvSpPr>
          <p:nvPr>
            <p:ph idx="1"/>
          </p:nvPr>
        </p:nvSpPr>
        <p:spPr>
          <a:xfrm>
            <a:off x="1285240" y="2969469"/>
            <a:ext cx="8074815" cy="2800395"/>
          </a:xfrm>
        </p:spPr>
        <p:txBody>
          <a:bodyPr anchor="t">
            <a:normAutofit/>
          </a:bodyPr>
          <a:lstStyle/>
          <a:p>
            <a:r>
              <a:rPr lang="en-GB" sz="2400">
                <a:latin typeface="Times New Roman" panose="02020603050405020304" pitchFamily="18" charset="0"/>
                <a:cs typeface="Times New Roman" panose="02020603050405020304" pitchFamily="18" charset="0"/>
              </a:rPr>
              <a:t>Upon the successful completion of this module, the student should be able to demonstrate the ability to:</a:t>
            </a:r>
          </a:p>
          <a:p>
            <a:r>
              <a:rPr lang="en-GB" sz="2400">
                <a:latin typeface="Times New Roman" panose="02020603050405020304" pitchFamily="18" charset="0"/>
                <a:cs typeface="Times New Roman" panose="02020603050405020304" pitchFamily="18" charset="0"/>
              </a:rPr>
              <a:t>Describe the role of communication when working with individuals and groups within social care and childcare workplace.</a:t>
            </a:r>
          </a:p>
          <a:p>
            <a:r>
              <a:rPr lang="en-GB" sz="2400">
                <a:latin typeface="Times New Roman" panose="02020603050405020304" pitchFamily="18" charset="0"/>
                <a:cs typeface="Times New Roman" panose="02020603050405020304" pitchFamily="18" charset="0"/>
              </a:rPr>
              <a:t>Identify factors that affect interpersonal behaviour and strategies to overcome them.</a:t>
            </a:r>
          </a:p>
          <a:p>
            <a:pPr marL="0" indent="0">
              <a:buNone/>
            </a:pPr>
            <a:endParaRPr lang="en-GB" sz="2400"/>
          </a:p>
        </p:txBody>
      </p:sp>
    </p:spTree>
    <p:extLst>
      <p:ext uri="{BB962C8B-B14F-4D97-AF65-F5344CB8AC3E}">
        <p14:creationId xmlns:p14="http://schemas.microsoft.com/office/powerpoint/2010/main" val="33016319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72F4E6-8AE0-48BF-ABAC-C403EB1D1F4E}"/>
              </a:ext>
            </a:extLst>
          </p:cNvPr>
          <p:cNvSpPr>
            <a:spLocks noGrp="1"/>
          </p:cNvSpPr>
          <p:nvPr>
            <p:ph type="title"/>
          </p:nvPr>
        </p:nvSpPr>
        <p:spPr>
          <a:xfrm>
            <a:off x="1285240" y="1050595"/>
            <a:ext cx="8074815" cy="930605"/>
          </a:xfrm>
        </p:spPr>
        <p:txBody>
          <a:bodyPr anchor="ctr">
            <a:normAutofit fontScale="90000"/>
          </a:bodyPr>
          <a:lstStyle/>
          <a:p>
            <a:r>
              <a:rPr lang="en-GB" sz="7200" b="1" dirty="0">
                <a:latin typeface="Times New Roman" panose="02020603050405020304" pitchFamily="18" charset="0"/>
                <a:cs typeface="Times New Roman" panose="02020603050405020304" pitchFamily="18" charset="0"/>
              </a:rPr>
              <a:t>Lesson Content</a:t>
            </a:r>
          </a:p>
        </p:txBody>
      </p:sp>
      <p:sp>
        <p:nvSpPr>
          <p:cNvPr id="3" name="Content Placeholder 2">
            <a:extLst>
              <a:ext uri="{FF2B5EF4-FFF2-40B4-BE49-F238E27FC236}">
                <a16:creationId xmlns:a16="http://schemas.microsoft.com/office/drawing/2014/main" id="{FF7CB21D-61C0-4063-AD1E-6F8B5D9B71A4}"/>
              </a:ext>
            </a:extLst>
          </p:cNvPr>
          <p:cNvSpPr>
            <a:spLocks noGrp="1"/>
          </p:cNvSpPr>
          <p:nvPr>
            <p:ph idx="1"/>
          </p:nvPr>
        </p:nvSpPr>
        <p:spPr>
          <a:xfrm>
            <a:off x="1285240" y="2408521"/>
            <a:ext cx="8074815" cy="3361344"/>
          </a:xfrm>
        </p:spPr>
        <p:txBody>
          <a:bodyPr anchor="t">
            <a:normAutofit lnSpcReduction="10000"/>
          </a:bodyPr>
          <a:lstStyle/>
          <a:p>
            <a:r>
              <a:rPr lang="en-GB" sz="2400" dirty="0">
                <a:latin typeface="Times New Roman" panose="02020603050405020304" pitchFamily="18" charset="0"/>
                <a:cs typeface="Times New Roman" panose="02020603050405020304" pitchFamily="18" charset="0"/>
              </a:rPr>
              <a:t>How communication and relationships are closely interrelated.</a:t>
            </a:r>
          </a:p>
          <a:p>
            <a:r>
              <a:rPr lang="en-GB" sz="2400" dirty="0">
                <a:latin typeface="Times New Roman" panose="02020603050405020304" pitchFamily="18" charset="0"/>
                <a:cs typeface="Times New Roman" panose="02020603050405020304" pitchFamily="18" charset="0"/>
              </a:rPr>
              <a:t>The way in which people communicate with others will be affected by the relationships they have with them.</a:t>
            </a:r>
          </a:p>
          <a:p>
            <a:r>
              <a:rPr lang="en-GB" sz="2400" dirty="0">
                <a:latin typeface="Times New Roman" panose="02020603050405020304" pitchFamily="18" charset="0"/>
                <a:cs typeface="Times New Roman" panose="02020603050405020304" pitchFamily="18" charset="0"/>
              </a:rPr>
              <a:t>The methods of communicating and the impact of these on building effective relationships with others in society.</a:t>
            </a:r>
          </a:p>
          <a:p>
            <a:r>
              <a:rPr lang="en-GB" sz="2400" dirty="0">
                <a:latin typeface="Times New Roman" panose="02020603050405020304" pitchFamily="18" charset="0"/>
                <a:cs typeface="Times New Roman" panose="02020603050405020304" pitchFamily="18" charset="0"/>
              </a:rPr>
              <a:t>The theoretical perspectives of communication with particular focus on meeting the needs of individuals, including Transactional Analysis and the importance of the social context of the interaction.</a:t>
            </a:r>
          </a:p>
          <a:p>
            <a:pPr marL="0" indent="0">
              <a:buNone/>
            </a:pPr>
            <a:endParaRPr lang="en-GB" sz="2000" dirty="0"/>
          </a:p>
        </p:txBody>
      </p:sp>
    </p:spTree>
    <p:extLst>
      <p:ext uri="{BB962C8B-B14F-4D97-AF65-F5344CB8AC3E}">
        <p14:creationId xmlns:p14="http://schemas.microsoft.com/office/powerpoint/2010/main" val="24450343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CED21B-1A38-4862-8939-5ED04D7DD0A2}"/>
              </a:ext>
            </a:extLst>
          </p:cNvPr>
          <p:cNvSpPr>
            <a:spLocks noGrp="1"/>
          </p:cNvSpPr>
          <p:nvPr>
            <p:ph type="title"/>
          </p:nvPr>
        </p:nvSpPr>
        <p:spPr>
          <a:xfrm>
            <a:off x="1285240" y="833120"/>
            <a:ext cx="8074815" cy="944880"/>
          </a:xfrm>
        </p:spPr>
        <p:txBody>
          <a:bodyPr anchor="ctr">
            <a:normAutofit/>
          </a:bodyPr>
          <a:lstStyle/>
          <a:p>
            <a:r>
              <a:rPr lang="en-GB" sz="5000" b="1" dirty="0">
                <a:latin typeface="Times New Roman" panose="02020603050405020304" pitchFamily="18" charset="0"/>
                <a:cs typeface="Times New Roman" panose="02020603050405020304" pitchFamily="18" charset="0"/>
              </a:rPr>
              <a:t>Lesson Content continued</a:t>
            </a:r>
          </a:p>
        </p:txBody>
      </p:sp>
      <p:sp>
        <p:nvSpPr>
          <p:cNvPr id="3" name="Content Placeholder 2">
            <a:extLst>
              <a:ext uri="{FF2B5EF4-FFF2-40B4-BE49-F238E27FC236}">
                <a16:creationId xmlns:a16="http://schemas.microsoft.com/office/drawing/2014/main" id="{E58DC274-B5EB-44B4-A814-B2010A5EB1C2}"/>
              </a:ext>
            </a:extLst>
          </p:cNvPr>
          <p:cNvSpPr>
            <a:spLocks noGrp="1"/>
          </p:cNvSpPr>
          <p:nvPr>
            <p:ph idx="1"/>
          </p:nvPr>
        </p:nvSpPr>
        <p:spPr>
          <a:xfrm>
            <a:off x="1285240" y="2174241"/>
            <a:ext cx="8074815" cy="3595624"/>
          </a:xfrm>
        </p:spPr>
        <p:txBody>
          <a:bodyPr anchor="t">
            <a:normAutofit/>
          </a:bodyPr>
          <a:lstStyle/>
          <a:p>
            <a:r>
              <a:rPr lang="en-GB" sz="2200" dirty="0">
                <a:latin typeface="Times New Roman" panose="02020603050405020304" pitchFamily="18" charset="0"/>
                <a:cs typeface="Times New Roman" panose="02020603050405020304" pitchFamily="18" charset="0"/>
              </a:rPr>
              <a:t>The barriers to communication including difficulties with giving and receiving the message from a personal and work-based perspective.</a:t>
            </a:r>
          </a:p>
          <a:p>
            <a:r>
              <a:rPr lang="en-GB" sz="2200" dirty="0">
                <a:latin typeface="Times New Roman" panose="02020603050405020304" pitchFamily="18" charset="0"/>
                <a:cs typeface="Times New Roman" panose="02020603050405020304" pitchFamily="18" charset="0"/>
              </a:rPr>
              <a:t>The influence of self-concept, values, beliefs, strengths, weaknesses and assertiveness skills and their impact on interpersonal behaviour.</a:t>
            </a:r>
          </a:p>
          <a:p>
            <a:r>
              <a:rPr lang="en-GB" sz="2200" dirty="0">
                <a:latin typeface="Times New Roman" panose="02020603050405020304" pitchFamily="18" charset="0"/>
                <a:cs typeface="Times New Roman" panose="02020603050405020304" pitchFamily="18" charset="0"/>
              </a:rPr>
              <a:t>The benefits of support systems from a personal and work-based viewpoint.</a:t>
            </a:r>
          </a:p>
          <a:p>
            <a:r>
              <a:rPr lang="en-GB" sz="2200" dirty="0">
                <a:latin typeface="Times New Roman" panose="02020603050405020304" pitchFamily="18" charset="0"/>
                <a:cs typeface="Times New Roman" panose="02020603050405020304" pitchFamily="18" charset="0"/>
              </a:rPr>
              <a:t>The role of feedback in identifying and the development of specific communication skills including active listening, reflecting and summarising through practical applications.</a:t>
            </a:r>
          </a:p>
          <a:p>
            <a:endParaRPr lang="en-GB" sz="1900" dirty="0"/>
          </a:p>
        </p:txBody>
      </p:sp>
    </p:spTree>
    <p:extLst>
      <p:ext uri="{BB962C8B-B14F-4D97-AF65-F5344CB8AC3E}">
        <p14:creationId xmlns:p14="http://schemas.microsoft.com/office/powerpoint/2010/main" val="37349952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434C83-EB16-48D6-A7B7-2F9E7D1D00C6}"/>
              </a:ext>
            </a:extLst>
          </p:cNvPr>
          <p:cNvSpPr>
            <a:spLocks noGrp="1"/>
          </p:cNvSpPr>
          <p:nvPr>
            <p:ph type="title"/>
          </p:nvPr>
        </p:nvSpPr>
        <p:spPr>
          <a:xfrm>
            <a:off x="1016000" y="782321"/>
            <a:ext cx="8344055" cy="802639"/>
          </a:xfrm>
        </p:spPr>
        <p:txBody>
          <a:bodyPr anchor="ctr">
            <a:normAutofit fontScale="90000"/>
          </a:bodyPr>
          <a:lstStyle/>
          <a:p>
            <a:r>
              <a:rPr lang="en-GB" sz="7200" b="1" dirty="0">
                <a:latin typeface="Times New Roman" panose="02020603050405020304" pitchFamily="18" charset="0"/>
                <a:cs typeface="Times New Roman" panose="02020603050405020304" pitchFamily="18" charset="0"/>
              </a:rPr>
              <a:t>Assessment 1</a:t>
            </a:r>
          </a:p>
        </p:txBody>
      </p:sp>
      <p:sp>
        <p:nvSpPr>
          <p:cNvPr id="3" name="Content Placeholder 2">
            <a:extLst>
              <a:ext uri="{FF2B5EF4-FFF2-40B4-BE49-F238E27FC236}">
                <a16:creationId xmlns:a16="http://schemas.microsoft.com/office/drawing/2014/main" id="{0A48306D-EBED-4841-AA7A-EA5B42BC98EF}"/>
              </a:ext>
            </a:extLst>
          </p:cNvPr>
          <p:cNvSpPr>
            <a:spLocks noGrp="1"/>
          </p:cNvSpPr>
          <p:nvPr>
            <p:ph idx="1"/>
          </p:nvPr>
        </p:nvSpPr>
        <p:spPr>
          <a:xfrm>
            <a:off x="1016000" y="2011681"/>
            <a:ext cx="8869680" cy="4063998"/>
          </a:xfrm>
        </p:spPr>
        <p:txBody>
          <a:bodyPr anchor="t">
            <a:normAutofit lnSpcReduction="10000"/>
          </a:bodyPr>
          <a:lstStyle/>
          <a:p>
            <a:pPr marL="0" indent="0">
              <a:buNone/>
            </a:pPr>
            <a:r>
              <a:rPr lang="en-GB" sz="2000" b="1" dirty="0">
                <a:solidFill>
                  <a:srgbClr val="FF0000"/>
                </a:solidFill>
                <a:latin typeface="Times New Roman" panose="02020603050405020304" pitchFamily="18" charset="0"/>
                <a:cs typeface="Times New Roman" panose="02020603050405020304" pitchFamily="18" charset="0"/>
              </a:rPr>
              <a:t>Assessment Component 1 - 50%</a:t>
            </a:r>
          </a:p>
          <a:p>
            <a:pPr marL="0" indent="0">
              <a:buNone/>
            </a:pPr>
            <a:r>
              <a:rPr lang="en-GB" sz="2000" b="1" dirty="0">
                <a:solidFill>
                  <a:srgbClr val="FF0000"/>
                </a:solidFill>
                <a:latin typeface="Times New Roman" panose="02020603050405020304" pitchFamily="18" charset="0"/>
                <a:cs typeface="Times New Roman" panose="02020603050405020304" pitchFamily="18" charset="0"/>
              </a:rPr>
              <a:t>Practical Demonstration of Skills – (1000) words</a:t>
            </a:r>
          </a:p>
          <a:p>
            <a:pPr marL="0" indent="0">
              <a:buNone/>
            </a:pPr>
            <a:r>
              <a:rPr lang="en-GB" sz="2000" dirty="0">
                <a:latin typeface="Times New Roman" panose="02020603050405020304" pitchFamily="18" charset="0"/>
                <a:cs typeface="Times New Roman" panose="02020603050405020304" pitchFamily="18" charset="0"/>
              </a:rPr>
              <a:t>Students will carry out a pair's oral activity through Teams.</a:t>
            </a:r>
          </a:p>
          <a:p>
            <a:pPr marL="0" indent="0">
              <a:buNone/>
            </a:pPr>
            <a:r>
              <a:rPr lang="en-GB" sz="2000" dirty="0">
                <a:latin typeface="Times New Roman" panose="02020603050405020304" pitchFamily="18" charset="0"/>
                <a:cs typeface="Times New Roman" panose="02020603050405020304" pitchFamily="18" charset="0"/>
              </a:rPr>
              <a:t>Each student’s communication skills will be assessed, via a practical role-play demonstration.</a:t>
            </a:r>
          </a:p>
          <a:p>
            <a:pPr marL="0" indent="0">
              <a:buNone/>
            </a:pPr>
            <a:r>
              <a:rPr lang="en-GB" sz="2000" dirty="0">
                <a:latin typeface="Times New Roman" panose="02020603050405020304" pitchFamily="18" charset="0"/>
                <a:cs typeface="Times New Roman" panose="02020603050405020304" pitchFamily="18" charset="0"/>
              </a:rPr>
              <a:t>In pairs, students will act out a short performance which evidences the same scenario twice; primarily where an interaction between a service user and professional demonstrates negative communication skills, and secondly where the professional demonstrates positive communication skills. </a:t>
            </a:r>
          </a:p>
          <a:p>
            <a:pPr marL="0" indent="0">
              <a:buNone/>
            </a:pPr>
            <a:r>
              <a:rPr lang="en-GB" sz="2000" dirty="0">
                <a:latin typeface="Times New Roman" panose="02020603050405020304" pitchFamily="18" charset="0"/>
                <a:cs typeface="Times New Roman" panose="02020603050405020304" pitchFamily="18" charset="0"/>
              </a:rPr>
              <a:t>The differences in outcome should then be discussed in a 10-minute individual session. </a:t>
            </a:r>
          </a:p>
          <a:p>
            <a:pPr marL="0" indent="0">
              <a:buNone/>
            </a:pPr>
            <a:r>
              <a:rPr lang="en-GB" sz="2000" dirty="0">
                <a:latin typeface="Times New Roman" panose="02020603050405020304" pitchFamily="18" charset="0"/>
                <a:cs typeface="Times New Roman" panose="02020603050405020304" pitchFamily="18" charset="0"/>
              </a:rPr>
              <a:t>Students will be assessed by the module lead and one other lecturer.</a:t>
            </a:r>
          </a:p>
          <a:p>
            <a:pPr marL="0" indent="0">
              <a:buNone/>
            </a:pPr>
            <a:endParaRPr lang="en-GB" sz="2000" dirty="0">
              <a:latin typeface="Times New Roman" panose="02020603050405020304" pitchFamily="18" charset="0"/>
              <a:cs typeface="Times New Roman" panose="02020603050405020304" pitchFamily="18" charset="0"/>
            </a:endParaRPr>
          </a:p>
          <a:p>
            <a:pPr marL="0" indent="0">
              <a:buNone/>
            </a:pPr>
            <a:endParaRPr lang="en-GB" sz="1300" dirty="0"/>
          </a:p>
          <a:p>
            <a:pPr marL="0" indent="0">
              <a:buNone/>
            </a:pPr>
            <a:endParaRPr lang="en-GB" sz="1300" dirty="0"/>
          </a:p>
          <a:p>
            <a:pPr marL="0" indent="0">
              <a:buNone/>
            </a:pPr>
            <a:endParaRPr lang="en-GB" sz="1300" dirty="0"/>
          </a:p>
        </p:txBody>
      </p:sp>
    </p:spTree>
    <p:extLst>
      <p:ext uri="{BB962C8B-B14F-4D97-AF65-F5344CB8AC3E}">
        <p14:creationId xmlns:p14="http://schemas.microsoft.com/office/powerpoint/2010/main" val="17773660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C792FD-7E19-422E-9EBE-77CC1741302A}"/>
              </a:ext>
            </a:extLst>
          </p:cNvPr>
          <p:cNvSpPr>
            <a:spLocks noGrp="1"/>
          </p:cNvSpPr>
          <p:nvPr>
            <p:ph type="title"/>
          </p:nvPr>
        </p:nvSpPr>
        <p:spPr>
          <a:xfrm>
            <a:off x="883920" y="741681"/>
            <a:ext cx="8476135" cy="843279"/>
          </a:xfrm>
        </p:spPr>
        <p:txBody>
          <a:bodyPr anchor="ctr">
            <a:normAutofit fontScale="90000"/>
          </a:bodyPr>
          <a:lstStyle/>
          <a:p>
            <a:r>
              <a:rPr lang="en-GB" sz="7200" b="1" dirty="0">
                <a:latin typeface="Times New Roman" panose="02020603050405020304" pitchFamily="18" charset="0"/>
                <a:cs typeface="Times New Roman" panose="02020603050405020304" pitchFamily="18" charset="0"/>
              </a:rPr>
              <a:t>Assessment 2</a:t>
            </a:r>
          </a:p>
        </p:txBody>
      </p:sp>
      <p:sp>
        <p:nvSpPr>
          <p:cNvPr id="3" name="Content Placeholder 2">
            <a:extLst>
              <a:ext uri="{FF2B5EF4-FFF2-40B4-BE49-F238E27FC236}">
                <a16:creationId xmlns:a16="http://schemas.microsoft.com/office/drawing/2014/main" id="{C145BA70-D2A7-42F3-AC60-5B97C65AAEDD}"/>
              </a:ext>
            </a:extLst>
          </p:cNvPr>
          <p:cNvSpPr>
            <a:spLocks noGrp="1"/>
          </p:cNvSpPr>
          <p:nvPr>
            <p:ph idx="1"/>
          </p:nvPr>
        </p:nvSpPr>
        <p:spPr>
          <a:xfrm>
            <a:off x="883920" y="1703367"/>
            <a:ext cx="9337040" cy="4412952"/>
          </a:xfrm>
        </p:spPr>
        <p:txBody>
          <a:bodyPr anchor="t">
            <a:normAutofit/>
          </a:bodyPr>
          <a:lstStyle/>
          <a:p>
            <a:pPr marL="0" indent="0">
              <a:buNone/>
            </a:pPr>
            <a:r>
              <a:rPr lang="en-GB" sz="2000" b="1" dirty="0">
                <a:solidFill>
                  <a:srgbClr val="FF0000"/>
                </a:solidFill>
                <a:latin typeface="Times New Roman" panose="02020603050405020304" pitchFamily="18" charset="0"/>
                <a:cs typeface="Times New Roman" panose="02020603050405020304" pitchFamily="18" charset="0"/>
              </a:rPr>
              <a:t>Written Assignment (Coursework) (1000 words) - 50%</a:t>
            </a:r>
          </a:p>
          <a:p>
            <a:pPr marL="0" indent="0">
              <a:buNone/>
            </a:pPr>
            <a:r>
              <a:rPr lang="en-GB" sz="2000" dirty="0">
                <a:latin typeface="Times New Roman" panose="02020603050405020304" pitchFamily="18" charset="0"/>
                <a:cs typeface="Times New Roman" panose="02020603050405020304" pitchFamily="18" charset="0"/>
              </a:rPr>
              <a:t>Students must complete a 1,000-word written reflective paper.</a:t>
            </a:r>
          </a:p>
          <a:p>
            <a:pPr marL="0" indent="0">
              <a:buNone/>
            </a:pPr>
            <a:r>
              <a:rPr lang="en-GB" sz="2000" dirty="0">
                <a:latin typeface="Times New Roman" panose="02020603050405020304" pitchFamily="18" charset="0"/>
                <a:cs typeface="Times New Roman" panose="02020603050405020304" pitchFamily="18" charset="0"/>
              </a:rPr>
              <a:t>Students will critique their own online demonstration of communication skills within their discussion for assignment 1.  </a:t>
            </a:r>
          </a:p>
          <a:p>
            <a:pPr marL="0" indent="0">
              <a:buNone/>
            </a:pPr>
            <a:r>
              <a:rPr lang="en-GB" sz="2000" dirty="0">
                <a:latin typeface="Times New Roman" panose="02020603050405020304" pitchFamily="18" charset="0"/>
                <a:cs typeface="Times New Roman" panose="02020603050405020304" pitchFamily="18" charset="0"/>
              </a:rPr>
              <a:t>Students should choose one existing model of reflection as a template. For example, Johns, Gibbs or Schon’s.</a:t>
            </a:r>
          </a:p>
          <a:p>
            <a:pPr marL="0" indent="0">
              <a:buNone/>
            </a:pPr>
            <a:r>
              <a:rPr lang="en-GB" sz="2000" dirty="0">
                <a:latin typeface="Times New Roman" panose="02020603050405020304" pitchFamily="18" charset="0"/>
                <a:cs typeface="Times New Roman" panose="02020603050405020304" pitchFamily="18" charset="0"/>
              </a:rPr>
              <a:t>Students will identify their own strengths and weaknesses within their discussion, as well as identify strategies for development and improvement in the future.</a:t>
            </a:r>
          </a:p>
          <a:p>
            <a:pPr marL="0" indent="0">
              <a:buNone/>
            </a:pPr>
            <a:r>
              <a:rPr lang="en-GB" sz="2000" dirty="0">
                <a:latin typeface="Times New Roman" panose="02020603050405020304" pitchFamily="18" charset="0"/>
                <a:cs typeface="Times New Roman" panose="02020603050405020304" pitchFamily="18" charset="0"/>
              </a:rPr>
              <a:t>Students should relate to theory within their work.</a:t>
            </a:r>
          </a:p>
          <a:p>
            <a:pPr marL="0" indent="0">
              <a:buNone/>
            </a:pPr>
            <a:r>
              <a:rPr lang="en-GB" sz="2000" dirty="0">
                <a:latin typeface="Times New Roman" panose="02020603050405020304" pitchFamily="18" charset="0"/>
                <a:cs typeface="Times New Roman" panose="02020603050405020304" pitchFamily="18" charset="0"/>
              </a:rPr>
              <a:t>The reflection must be correctly structured and be academically written with a size 12 professional font.  </a:t>
            </a:r>
          </a:p>
          <a:p>
            <a:pPr marL="0" indent="0">
              <a:buNone/>
            </a:pPr>
            <a:r>
              <a:rPr lang="en-GB" sz="2000" dirty="0">
                <a:latin typeface="Times New Roman" panose="02020603050405020304" pitchFamily="18" charset="0"/>
                <a:cs typeface="Times New Roman" panose="02020603050405020304" pitchFamily="18" charset="0"/>
              </a:rPr>
              <a:t>Work must be 1.5 line spaced. </a:t>
            </a:r>
          </a:p>
          <a:p>
            <a:pPr marL="0" indent="0">
              <a:buNone/>
            </a:pPr>
            <a:endParaRPr lang="en-GB" sz="2000" dirty="0">
              <a:latin typeface="Times New Roman" panose="02020603050405020304" pitchFamily="18" charset="0"/>
              <a:cs typeface="Times New Roman" panose="02020603050405020304" pitchFamily="18" charset="0"/>
            </a:endParaRPr>
          </a:p>
          <a:p>
            <a:pPr marL="0" indent="0">
              <a:buNone/>
            </a:pPr>
            <a:endParaRPr lang="en-GB" sz="1300" dirty="0">
              <a:latin typeface="Times New Roman" panose="02020603050405020304" pitchFamily="18" charset="0"/>
              <a:cs typeface="Times New Roman" panose="02020603050405020304" pitchFamily="18" charset="0"/>
            </a:endParaRPr>
          </a:p>
          <a:p>
            <a:pPr marL="0" indent="0">
              <a:buNone/>
            </a:pPr>
            <a:endParaRPr lang="en-GB" sz="13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216994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68A7B9-D649-48B3-A8C7-5039CAA6A2F7}"/>
              </a:ext>
            </a:extLst>
          </p:cNvPr>
          <p:cNvSpPr>
            <a:spLocks noGrp="1"/>
          </p:cNvSpPr>
          <p:nvPr>
            <p:ph type="title"/>
          </p:nvPr>
        </p:nvSpPr>
        <p:spPr>
          <a:xfrm>
            <a:off x="1285240" y="1088137"/>
            <a:ext cx="8722360" cy="811784"/>
          </a:xfrm>
        </p:spPr>
        <p:txBody>
          <a:bodyPr anchor="ctr">
            <a:normAutofit/>
          </a:bodyPr>
          <a:lstStyle/>
          <a:p>
            <a:r>
              <a:rPr lang="en-GB" sz="5000" b="1">
                <a:latin typeface="Times New Roman" panose="02020603050405020304" pitchFamily="18" charset="0"/>
                <a:cs typeface="Times New Roman" panose="02020603050405020304" pitchFamily="18" charset="0"/>
              </a:rPr>
              <a:t>Deadline Dates – Assignment 1</a:t>
            </a:r>
          </a:p>
        </p:txBody>
      </p:sp>
      <p:sp>
        <p:nvSpPr>
          <p:cNvPr id="3" name="Content Placeholder 2">
            <a:extLst>
              <a:ext uri="{FF2B5EF4-FFF2-40B4-BE49-F238E27FC236}">
                <a16:creationId xmlns:a16="http://schemas.microsoft.com/office/drawing/2014/main" id="{32B28360-E948-4D03-ACBC-2177FC6DDFBC}"/>
              </a:ext>
            </a:extLst>
          </p:cNvPr>
          <p:cNvSpPr>
            <a:spLocks noGrp="1"/>
          </p:cNvSpPr>
          <p:nvPr>
            <p:ph idx="1"/>
          </p:nvPr>
        </p:nvSpPr>
        <p:spPr>
          <a:xfrm>
            <a:off x="1285240" y="2225041"/>
            <a:ext cx="8074815" cy="3544824"/>
          </a:xfrm>
        </p:spPr>
        <p:txBody>
          <a:bodyPr anchor="t">
            <a:normAutofit/>
          </a:bodyPr>
          <a:lstStyle/>
          <a:p>
            <a:pPr marL="0" indent="0">
              <a:buNone/>
            </a:pPr>
            <a:r>
              <a:rPr lang="en-GB" b="1" dirty="0">
                <a:latin typeface="Times New Roman" panose="02020603050405020304" pitchFamily="18" charset="0"/>
                <a:cs typeface="Times New Roman" panose="02020603050405020304" pitchFamily="18" charset="0"/>
              </a:rPr>
              <a:t>Draft tutorial week </a:t>
            </a:r>
          </a:p>
          <a:p>
            <a:pPr marL="0" indent="0">
              <a:buNone/>
            </a:pPr>
            <a:r>
              <a:rPr lang="en-GB" b="1" dirty="0">
                <a:solidFill>
                  <a:srgbClr val="FF0000"/>
                </a:solidFill>
                <a:latin typeface="Times New Roman" panose="02020603050405020304" pitchFamily="18" charset="0"/>
                <a:cs typeface="Times New Roman" panose="02020603050405020304" pitchFamily="18" charset="0"/>
              </a:rPr>
              <a:t>Wednesday 10</a:t>
            </a:r>
            <a:r>
              <a:rPr lang="en-GB" b="1" baseline="30000" dirty="0">
                <a:solidFill>
                  <a:srgbClr val="FF0000"/>
                </a:solidFill>
                <a:latin typeface="Times New Roman" panose="02020603050405020304" pitchFamily="18" charset="0"/>
                <a:cs typeface="Times New Roman" panose="02020603050405020304" pitchFamily="18" charset="0"/>
              </a:rPr>
              <a:t>th</a:t>
            </a:r>
            <a:r>
              <a:rPr lang="en-GB" b="1" dirty="0">
                <a:solidFill>
                  <a:srgbClr val="FF0000"/>
                </a:solidFill>
                <a:latin typeface="Times New Roman" panose="02020603050405020304" pitchFamily="18" charset="0"/>
                <a:cs typeface="Times New Roman" panose="02020603050405020304" pitchFamily="18" charset="0"/>
              </a:rPr>
              <a:t> March 2021</a:t>
            </a:r>
          </a:p>
          <a:p>
            <a:pPr marL="0" indent="0">
              <a:buNone/>
            </a:pPr>
            <a:endParaRPr lang="en-GB" dirty="0">
              <a:solidFill>
                <a:srgbClr val="FF0000"/>
              </a:solidFill>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a:p>
            <a:pPr marL="0" indent="0">
              <a:buNone/>
            </a:pPr>
            <a:r>
              <a:rPr lang="en-GB" b="1" dirty="0">
                <a:latin typeface="Times New Roman" panose="02020603050405020304" pitchFamily="18" charset="0"/>
                <a:cs typeface="Times New Roman" panose="02020603050405020304" pitchFamily="18" charset="0"/>
              </a:rPr>
              <a:t>Practical Demonstration of Skills and Discussion </a:t>
            </a:r>
          </a:p>
          <a:p>
            <a:pPr marL="0" indent="0">
              <a:buNone/>
            </a:pPr>
            <a:r>
              <a:rPr lang="en-GB" b="1" dirty="0">
                <a:solidFill>
                  <a:srgbClr val="FF0000"/>
                </a:solidFill>
                <a:latin typeface="Times New Roman" panose="02020603050405020304" pitchFamily="18" charset="0"/>
                <a:cs typeface="Times New Roman" panose="02020603050405020304" pitchFamily="18" charset="0"/>
              </a:rPr>
              <a:t>Wednesday 17</a:t>
            </a:r>
            <a:r>
              <a:rPr lang="en-GB" b="1" baseline="30000" dirty="0">
                <a:solidFill>
                  <a:srgbClr val="FF0000"/>
                </a:solidFill>
                <a:latin typeface="Times New Roman" panose="02020603050405020304" pitchFamily="18" charset="0"/>
                <a:cs typeface="Times New Roman" panose="02020603050405020304" pitchFamily="18" charset="0"/>
              </a:rPr>
              <a:t>th</a:t>
            </a:r>
            <a:r>
              <a:rPr lang="en-GB" b="1" dirty="0">
                <a:solidFill>
                  <a:srgbClr val="FF0000"/>
                </a:solidFill>
                <a:latin typeface="Times New Roman" panose="02020603050405020304" pitchFamily="18" charset="0"/>
                <a:cs typeface="Times New Roman" panose="02020603050405020304" pitchFamily="18" charset="0"/>
              </a:rPr>
              <a:t> March 2021</a:t>
            </a:r>
          </a:p>
          <a:p>
            <a:pPr marL="0" indent="0">
              <a:buNone/>
            </a:pP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267142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8D5791-65AE-4CDC-98EF-EBBDD82B5F8E}"/>
              </a:ext>
            </a:extLst>
          </p:cNvPr>
          <p:cNvSpPr>
            <a:spLocks noGrp="1"/>
          </p:cNvSpPr>
          <p:nvPr>
            <p:ph type="title"/>
          </p:nvPr>
        </p:nvSpPr>
        <p:spPr>
          <a:xfrm>
            <a:off x="1285240" y="1050595"/>
            <a:ext cx="8681720" cy="798525"/>
          </a:xfrm>
        </p:spPr>
        <p:txBody>
          <a:bodyPr anchor="ctr">
            <a:normAutofit/>
          </a:bodyPr>
          <a:lstStyle/>
          <a:p>
            <a:r>
              <a:rPr lang="en-GB" sz="5000" b="1" dirty="0">
                <a:latin typeface="Times New Roman" panose="02020603050405020304" pitchFamily="18" charset="0"/>
                <a:cs typeface="Times New Roman" panose="02020603050405020304" pitchFamily="18" charset="0"/>
              </a:rPr>
              <a:t>Deadline Dates – Assignment 2</a:t>
            </a:r>
          </a:p>
        </p:txBody>
      </p:sp>
      <p:sp>
        <p:nvSpPr>
          <p:cNvPr id="3" name="Content Placeholder 2">
            <a:extLst>
              <a:ext uri="{FF2B5EF4-FFF2-40B4-BE49-F238E27FC236}">
                <a16:creationId xmlns:a16="http://schemas.microsoft.com/office/drawing/2014/main" id="{AA409940-A2C1-470E-B6A4-412921C5FB26}"/>
              </a:ext>
            </a:extLst>
          </p:cNvPr>
          <p:cNvSpPr>
            <a:spLocks noGrp="1"/>
          </p:cNvSpPr>
          <p:nvPr>
            <p:ph idx="1"/>
          </p:nvPr>
        </p:nvSpPr>
        <p:spPr>
          <a:xfrm>
            <a:off x="1285240" y="2472395"/>
            <a:ext cx="8074815" cy="3297469"/>
          </a:xfrm>
        </p:spPr>
        <p:txBody>
          <a:bodyPr anchor="t">
            <a:normAutofit/>
          </a:bodyPr>
          <a:lstStyle/>
          <a:p>
            <a:pPr marL="0" indent="0">
              <a:buNone/>
            </a:pPr>
            <a:r>
              <a:rPr lang="en-GB" b="1" dirty="0">
                <a:latin typeface="Times New Roman" panose="02020603050405020304" pitchFamily="18" charset="0"/>
                <a:cs typeface="Times New Roman" panose="02020603050405020304" pitchFamily="18" charset="0"/>
              </a:rPr>
              <a:t>Draft tutorial week</a:t>
            </a:r>
          </a:p>
          <a:p>
            <a:pPr marL="0" indent="0">
              <a:buNone/>
            </a:pPr>
            <a:r>
              <a:rPr lang="en-GB" b="1" dirty="0">
                <a:solidFill>
                  <a:srgbClr val="FF0000"/>
                </a:solidFill>
                <a:latin typeface="Times New Roman" panose="02020603050405020304" pitchFamily="18" charset="0"/>
                <a:cs typeface="Times New Roman" panose="02020603050405020304" pitchFamily="18" charset="0"/>
              </a:rPr>
              <a:t>7</a:t>
            </a:r>
            <a:r>
              <a:rPr lang="en-GB" b="1" baseline="30000" dirty="0">
                <a:solidFill>
                  <a:srgbClr val="FF0000"/>
                </a:solidFill>
                <a:latin typeface="Times New Roman" panose="02020603050405020304" pitchFamily="18" charset="0"/>
                <a:cs typeface="Times New Roman" panose="02020603050405020304" pitchFamily="18" charset="0"/>
              </a:rPr>
              <a:t>th</a:t>
            </a:r>
            <a:r>
              <a:rPr lang="en-GB" b="1" dirty="0">
                <a:solidFill>
                  <a:srgbClr val="FF0000"/>
                </a:solidFill>
                <a:latin typeface="Times New Roman" panose="02020603050405020304" pitchFamily="18" charset="0"/>
                <a:cs typeface="Times New Roman" panose="02020603050405020304" pitchFamily="18" charset="0"/>
              </a:rPr>
              <a:t> April</a:t>
            </a:r>
          </a:p>
          <a:p>
            <a:pPr marL="0" indent="0">
              <a:buNone/>
            </a:pPr>
            <a:endParaRPr lang="en-GB" b="1" dirty="0">
              <a:latin typeface="Times New Roman" panose="02020603050405020304" pitchFamily="18" charset="0"/>
              <a:cs typeface="Times New Roman" panose="02020603050405020304" pitchFamily="18" charset="0"/>
            </a:endParaRPr>
          </a:p>
          <a:p>
            <a:pPr marL="0" indent="0">
              <a:buNone/>
            </a:pPr>
            <a:r>
              <a:rPr lang="en-GB" b="1" dirty="0">
                <a:latin typeface="Times New Roman" panose="02020603050405020304" pitchFamily="18" charset="0"/>
                <a:cs typeface="Times New Roman" panose="02020603050405020304" pitchFamily="18" charset="0"/>
              </a:rPr>
              <a:t>Assignment 2 - Written Reflection</a:t>
            </a:r>
          </a:p>
          <a:p>
            <a:pPr marL="0" indent="0">
              <a:buNone/>
            </a:pPr>
            <a:r>
              <a:rPr lang="en-GB" b="1" dirty="0">
                <a:solidFill>
                  <a:srgbClr val="FF0000"/>
                </a:solidFill>
                <a:latin typeface="Times New Roman" panose="02020603050405020304" pitchFamily="18" charset="0"/>
                <a:cs typeface="Times New Roman" panose="02020603050405020304" pitchFamily="18" charset="0"/>
              </a:rPr>
              <a:t>16th April 2020</a:t>
            </a:r>
          </a:p>
        </p:txBody>
      </p:sp>
    </p:spTree>
    <p:extLst>
      <p:ext uri="{BB962C8B-B14F-4D97-AF65-F5344CB8AC3E}">
        <p14:creationId xmlns:p14="http://schemas.microsoft.com/office/powerpoint/2010/main" val="28731276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88E145-319D-4645-9F1F-95435216678F}"/>
              </a:ext>
            </a:extLst>
          </p:cNvPr>
          <p:cNvSpPr>
            <a:spLocks noGrp="1"/>
          </p:cNvSpPr>
          <p:nvPr>
            <p:ph type="title"/>
          </p:nvPr>
        </p:nvSpPr>
        <p:spPr>
          <a:xfrm>
            <a:off x="1285240" y="1050595"/>
            <a:ext cx="8074815" cy="1618489"/>
          </a:xfrm>
        </p:spPr>
        <p:txBody>
          <a:bodyPr anchor="ctr">
            <a:normAutofit/>
          </a:bodyPr>
          <a:lstStyle/>
          <a:p>
            <a:r>
              <a:rPr lang="en-GB" sz="7200" b="1" dirty="0">
                <a:latin typeface="Times New Roman" panose="02020603050405020304" pitchFamily="18" charset="0"/>
                <a:cs typeface="Times New Roman" panose="02020603050405020304" pitchFamily="18" charset="0"/>
              </a:rPr>
              <a:t>Referencing</a:t>
            </a:r>
          </a:p>
        </p:txBody>
      </p:sp>
      <p:sp>
        <p:nvSpPr>
          <p:cNvPr id="3" name="Content Placeholder 2">
            <a:extLst>
              <a:ext uri="{FF2B5EF4-FFF2-40B4-BE49-F238E27FC236}">
                <a16:creationId xmlns:a16="http://schemas.microsoft.com/office/drawing/2014/main" id="{B8DA3B6D-3DAA-4B66-AA08-26706259524E}"/>
              </a:ext>
            </a:extLst>
          </p:cNvPr>
          <p:cNvSpPr>
            <a:spLocks noGrp="1"/>
          </p:cNvSpPr>
          <p:nvPr>
            <p:ph idx="1"/>
          </p:nvPr>
        </p:nvSpPr>
        <p:spPr>
          <a:xfrm>
            <a:off x="1285240" y="2969469"/>
            <a:ext cx="8074815" cy="2800395"/>
          </a:xfrm>
        </p:spPr>
        <p:txBody>
          <a:bodyPr anchor="t">
            <a:normAutofit/>
          </a:bodyPr>
          <a:lstStyle/>
          <a:p>
            <a:r>
              <a:rPr lang="en-GB" sz="2400" dirty="0">
                <a:latin typeface="Times New Roman" panose="02020603050405020304" pitchFamily="18" charset="0"/>
                <a:cs typeface="Times New Roman" panose="02020603050405020304" pitchFamily="18" charset="0"/>
              </a:rPr>
              <a:t>Your referencing system is HAVARD 2008</a:t>
            </a:r>
          </a:p>
          <a:p>
            <a:r>
              <a:rPr lang="en-GB" sz="2400" dirty="0">
                <a:latin typeface="Times New Roman" panose="02020603050405020304" pitchFamily="18" charset="0"/>
                <a:cs typeface="Times New Roman" panose="02020603050405020304" pitchFamily="18" charset="0"/>
              </a:rPr>
              <a:t>Makes up at least 20% of your grade</a:t>
            </a:r>
          </a:p>
          <a:p>
            <a:r>
              <a:rPr lang="en-GB" sz="2400" dirty="0">
                <a:latin typeface="Times New Roman" panose="02020603050405020304" pitchFamily="18" charset="0"/>
                <a:cs typeface="Times New Roman" panose="02020603050405020304" pitchFamily="18" charset="0"/>
              </a:rPr>
              <a:t>Best to input manually</a:t>
            </a:r>
          </a:p>
          <a:p>
            <a:r>
              <a:rPr lang="en-GB" sz="2400" dirty="0">
                <a:latin typeface="Times New Roman" panose="02020603050405020304" pitchFamily="18" charset="0"/>
                <a:cs typeface="Times New Roman" panose="02020603050405020304" pitchFamily="18" charset="0"/>
              </a:rPr>
              <a:t>You can utilise word referencing</a:t>
            </a:r>
          </a:p>
          <a:p>
            <a:pPr marL="0" indent="0">
              <a:buNone/>
            </a:pPr>
            <a:endParaRPr lang="en-GB" sz="2400" dirty="0"/>
          </a:p>
        </p:txBody>
      </p:sp>
    </p:spTree>
    <p:extLst>
      <p:ext uri="{BB962C8B-B14F-4D97-AF65-F5344CB8AC3E}">
        <p14:creationId xmlns:p14="http://schemas.microsoft.com/office/powerpoint/2010/main" val="34471096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1FA402-D3A9-44F3-9025-7CBEC8BF865B}"/>
              </a:ext>
            </a:extLst>
          </p:cNvPr>
          <p:cNvSpPr>
            <a:spLocks noGrp="1"/>
          </p:cNvSpPr>
          <p:nvPr>
            <p:ph type="title"/>
          </p:nvPr>
        </p:nvSpPr>
        <p:spPr>
          <a:xfrm>
            <a:off x="1285240" y="1050595"/>
            <a:ext cx="8074815" cy="1164285"/>
          </a:xfrm>
        </p:spPr>
        <p:txBody>
          <a:bodyPr anchor="ctr">
            <a:normAutofit/>
          </a:bodyPr>
          <a:lstStyle/>
          <a:p>
            <a:r>
              <a:rPr lang="en-GB" sz="7200" b="1" dirty="0">
                <a:latin typeface="Times New Roman" panose="02020603050405020304" pitchFamily="18" charset="0"/>
                <a:cs typeface="Times New Roman" panose="02020603050405020304" pitchFamily="18" charset="0"/>
              </a:rPr>
              <a:t>Reading Lists</a:t>
            </a:r>
          </a:p>
        </p:txBody>
      </p:sp>
      <p:sp>
        <p:nvSpPr>
          <p:cNvPr id="3" name="Content Placeholder 2">
            <a:extLst>
              <a:ext uri="{FF2B5EF4-FFF2-40B4-BE49-F238E27FC236}">
                <a16:creationId xmlns:a16="http://schemas.microsoft.com/office/drawing/2014/main" id="{BCA31ED5-462B-4D51-A283-8B788A600999}"/>
              </a:ext>
            </a:extLst>
          </p:cNvPr>
          <p:cNvSpPr>
            <a:spLocks noGrp="1"/>
          </p:cNvSpPr>
          <p:nvPr>
            <p:ph idx="1"/>
          </p:nvPr>
        </p:nvSpPr>
        <p:spPr>
          <a:xfrm>
            <a:off x="1285240" y="2642201"/>
            <a:ext cx="8935720" cy="3127664"/>
          </a:xfrm>
        </p:spPr>
        <p:txBody>
          <a:bodyPr anchor="t">
            <a:normAutofit lnSpcReduction="10000"/>
          </a:bodyPr>
          <a:lstStyle/>
          <a:p>
            <a:r>
              <a:rPr lang="en-GB" sz="2400" dirty="0">
                <a:latin typeface="Times New Roman" panose="02020603050405020304" pitchFamily="18" charset="0"/>
                <a:cs typeface="Times New Roman" panose="02020603050405020304" pitchFamily="18" charset="0"/>
              </a:rPr>
              <a:t>Always check your handbook for reading lists</a:t>
            </a:r>
          </a:p>
          <a:p>
            <a:r>
              <a:rPr lang="en-GB" sz="2400" dirty="0">
                <a:latin typeface="Times New Roman" panose="02020603050405020304" pitchFamily="18" charset="0"/>
                <a:cs typeface="Times New Roman" panose="02020603050405020304" pitchFamily="18" charset="0"/>
              </a:rPr>
              <a:t>Additional reading and links will also be found on your Moodle page (more about this below)</a:t>
            </a:r>
          </a:p>
          <a:p>
            <a:r>
              <a:rPr lang="en-GB" sz="2400" dirty="0">
                <a:latin typeface="Times New Roman" panose="02020603050405020304" pitchFamily="18" charset="0"/>
                <a:cs typeface="Times New Roman" panose="02020603050405020304" pitchFamily="18" charset="0"/>
              </a:rPr>
              <a:t>You can use campus libraries in the Swansea, Carmarthen, or Lampeter campuses.</a:t>
            </a:r>
          </a:p>
          <a:p>
            <a:r>
              <a:rPr lang="en-GB" sz="2400" dirty="0">
                <a:latin typeface="Times New Roman" panose="02020603050405020304" pitchFamily="18" charset="0"/>
                <a:cs typeface="Times New Roman" panose="02020603050405020304" pitchFamily="18" charset="0"/>
              </a:rPr>
              <a:t>Libraries will order in books from other campuses or may buy them in for you.</a:t>
            </a:r>
          </a:p>
          <a:p>
            <a:r>
              <a:rPr lang="en-GB" sz="2400" dirty="0">
                <a:latin typeface="Times New Roman" panose="02020603050405020304" pitchFamily="18" charset="0"/>
                <a:cs typeface="Times New Roman" panose="02020603050405020304" pitchFamily="18" charset="0"/>
              </a:rPr>
              <a:t>DON’T BE AFRAID TO REQUEST WHAY YOU NEED</a:t>
            </a:r>
          </a:p>
          <a:p>
            <a:endParaRPr lang="en-GB" sz="2000" dirty="0"/>
          </a:p>
        </p:txBody>
      </p:sp>
    </p:spTree>
    <p:extLst>
      <p:ext uri="{BB962C8B-B14F-4D97-AF65-F5344CB8AC3E}">
        <p14:creationId xmlns:p14="http://schemas.microsoft.com/office/powerpoint/2010/main" val="25006483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2051C5-A522-4E8C-812A-BCCABB8FE69D}"/>
              </a:ext>
            </a:extLst>
          </p:cNvPr>
          <p:cNvSpPr>
            <a:spLocks noGrp="1"/>
          </p:cNvSpPr>
          <p:nvPr>
            <p:ph type="title"/>
          </p:nvPr>
        </p:nvSpPr>
        <p:spPr>
          <a:xfrm>
            <a:off x="1285240" y="1050595"/>
            <a:ext cx="8074815" cy="1618489"/>
          </a:xfrm>
        </p:spPr>
        <p:txBody>
          <a:bodyPr anchor="ctr">
            <a:normAutofit/>
          </a:bodyPr>
          <a:lstStyle/>
          <a:p>
            <a:r>
              <a:rPr lang="en-GB" sz="7200" b="1" dirty="0">
                <a:latin typeface="Times New Roman" panose="02020603050405020304" pitchFamily="18" charset="0"/>
                <a:cs typeface="Times New Roman" panose="02020603050405020304" pitchFamily="18" charset="0"/>
              </a:rPr>
              <a:t>Reading Lists</a:t>
            </a:r>
          </a:p>
        </p:txBody>
      </p:sp>
      <p:sp>
        <p:nvSpPr>
          <p:cNvPr id="3" name="Content Placeholder 2">
            <a:extLst>
              <a:ext uri="{FF2B5EF4-FFF2-40B4-BE49-F238E27FC236}">
                <a16:creationId xmlns:a16="http://schemas.microsoft.com/office/drawing/2014/main" id="{2EE56A1D-EAC3-4D5B-9E80-127A7BD0EBF5}"/>
              </a:ext>
            </a:extLst>
          </p:cNvPr>
          <p:cNvSpPr>
            <a:spLocks noGrp="1"/>
          </p:cNvSpPr>
          <p:nvPr>
            <p:ph idx="1"/>
          </p:nvPr>
        </p:nvSpPr>
        <p:spPr>
          <a:xfrm>
            <a:off x="1285240" y="2969469"/>
            <a:ext cx="8074815" cy="2800395"/>
          </a:xfrm>
        </p:spPr>
        <p:txBody>
          <a:bodyPr anchor="t">
            <a:normAutofit/>
          </a:bodyPr>
          <a:lstStyle/>
          <a:p>
            <a:pPr marL="0" indent="0">
              <a:buNone/>
            </a:pPr>
            <a:r>
              <a:rPr lang="en-GB" sz="2400" b="1">
                <a:latin typeface="Times New Roman" panose="02020603050405020304" pitchFamily="18" charset="0"/>
                <a:cs typeface="Times New Roman" panose="02020603050405020304" pitchFamily="18" charset="0"/>
              </a:rPr>
              <a:t>Essential:</a:t>
            </a:r>
          </a:p>
          <a:p>
            <a:pPr marL="0" indent="0">
              <a:buNone/>
            </a:pPr>
            <a:r>
              <a:rPr lang="en-GB" sz="2400">
                <a:latin typeface="Times New Roman" panose="02020603050405020304" pitchFamily="18" charset="0"/>
                <a:cs typeface="Times New Roman" panose="02020603050405020304" pitchFamily="18" charset="0"/>
              </a:rPr>
              <a:t>Thompson, N (2011) Effective Communication: A Guide for the People Professions.  Basingstoke: Palgrave Macmillan.</a:t>
            </a:r>
          </a:p>
          <a:p>
            <a:pPr marL="0" indent="0">
              <a:buNone/>
            </a:pPr>
            <a:r>
              <a:rPr lang="en-GB" sz="2400">
                <a:latin typeface="Times New Roman" panose="02020603050405020304" pitchFamily="18" charset="0"/>
                <a:cs typeface="Times New Roman" panose="02020603050405020304" pitchFamily="18" charset="0"/>
              </a:rPr>
              <a:t>McPheat, M. (2010), Effective Communication Skills, (np): MDT Training and Ventus Publishing Apps</a:t>
            </a:r>
          </a:p>
          <a:p>
            <a:pPr marL="0" indent="0">
              <a:buNone/>
            </a:pPr>
            <a:r>
              <a:rPr lang="en-GB" sz="2400"/>
              <a:t>	☐</a:t>
            </a:r>
          </a:p>
          <a:p>
            <a:pPr marL="0" indent="0">
              <a:buNone/>
            </a:pPr>
            <a:endParaRPr lang="en-GB" sz="2400"/>
          </a:p>
          <a:p>
            <a:pPr marL="0" indent="0">
              <a:buNone/>
            </a:pPr>
            <a:endParaRPr lang="en-GB" sz="2400"/>
          </a:p>
          <a:p>
            <a:pPr marL="0" indent="0">
              <a:buNone/>
            </a:pPr>
            <a:endParaRPr lang="en-GB" sz="2400"/>
          </a:p>
          <a:p>
            <a:pPr marL="0" indent="0">
              <a:buNone/>
            </a:pPr>
            <a:endParaRPr lang="en-GB" sz="2400"/>
          </a:p>
        </p:txBody>
      </p:sp>
    </p:spTree>
    <p:extLst>
      <p:ext uri="{BB962C8B-B14F-4D97-AF65-F5344CB8AC3E}">
        <p14:creationId xmlns:p14="http://schemas.microsoft.com/office/powerpoint/2010/main" val="18026886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ight Triangle 13">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A0F136-8E69-464E-9D9E-545FCE5DBF53}"/>
              </a:ext>
            </a:extLst>
          </p:cNvPr>
          <p:cNvSpPr>
            <a:spLocks noGrp="1"/>
          </p:cNvSpPr>
          <p:nvPr>
            <p:ph type="title"/>
          </p:nvPr>
        </p:nvSpPr>
        <p:spPr>
          <a:xfrm>
            <a:off x="924560" y="1050595"/>
            <a:ext cx="8435495" cy="646125"/>
          </a:xfrm>
        </p:spPr>
        <p:txBody>
          <a:bodyPr anchor="ctr">
            <a:normAutofit fontScale="90000"/>
          </a:bodyPr>
          <a:lstStyle/>
          <a:p>
            <a:r>
              <a:rPr lang="en-GB" sz="6100" b="1" dirty="0">
                <a:latin typeface="Times New Roman" panose="02020603050405020304" pitchFamily="18" charset="0"/>
                <a:cs typeface="Times New Roman" panose="02020603050405020304" pitchFamily="18" charset="0"/>
              </a:rPr>
              <a:t>Journals and Websites</a:t>
            </a:r>
          </a:p>
        </p:txBody>
      </p:sp>
      <p:sp>
        <p:nvSpPr>
          <p:cNvPr id="7" name="Content Placeholder 6">
            <a:extLst>
              <a:ext uri="{FF2B5EF4-FFF2-40B4-BE49-F238E27FC236}">
                <a16:creationId xmlns:a16="http://schemas.microsoft.com/office/drawing/2014/main" id="{B3BFC85D-91BF-40EA-8388-271025D87E32}"/>
              </a:ext>
            </a:extLst>
          </p:cNvPr>
          <p:cNvSpPr>
            <a:spLocks noGrp="1"/>
          </p:cNvSpPr>
          <p:nvPr>
            <p:ph idx="1"/>
          </p:nvPr>
        </p:nvSpPr>
        <p:spPr>
          <a:xfrm>
            <a:off x="924560" y="2124040"/>
            <a:ext cx="8737600" cy="3645825"/>
          </a:xfrm>
        </p:spPr>
        <p:txBody>
          <a:bodyPr anchor="t">
            <a:normAutofit fontScale="92500" lnSpcReduction="20000"/>
          </a:bodyPr>
          <a:lstStyle/>
          <a:p>
            <a:pPr marL="0" indent="0">
              <a:buNone/>
            </a:pPr>
            <a:r>
              <a:rPr lang="en-GB" sz="2200" dirty="0">
                <a:latin typeface="Times New Roman" panose="02020603050405020304" pitchFamily="18" charset="0"/>
                <a:cs typeface="Times New Roman" panose="02020603050405020304" pitchFamily="18" charset="0"/>
              </a:rPr>
              <a:t>BMJ online</a:t>
            </a:r>
          </a:p>
          <a:p>
            <a:pPr marL="0" indent="0">
              <a:buNone/>
            </a:pPr>
            <a:r>
              <a:rPr lang="en-GB" sz="2200" dirty="0">
                <a:latin typeface="Times New Roman" panose="02020603050405020304" pitchFamily="18" charset="0"/>
                <a:cs typeface="Times New Roman" panose="02020603050405020304" pitchFamily="18" charset="0"/>
              </a:rPr>
              <a:t>Journal of Educational Psychology.</a:t>
            </a:r>
          </a:p>
          <a:p>
            <a:pPr marL="0" indent="0">
              <a:buNone/>
            </a:pPr>
            <a:r>
              <a:rPr lang="en-GB" sz="2200" dirty="0">
                <a:latin typeface="Times New Roman" panose="02020603050405020304" pitchFamily="18" charset="0"/>
                <a:cs typeface="Times New Roman" panose="02020603050405020304" pitchFamily="18" charset="0"/>
              </a:rPr>
              <a:t>Mental Health Nursing</a:t>
            </a:r>
          </a:p>
          <a:p>
            <a:pPr marL="0" indent="0">
              <a:buNone/>
            </a:pPr>
            <a:r>
              <a:rPr lang="en-GB" sz="2200" dirty="0">
                <a:latin typeface="Times New Roman" panose="02020603050405020304" pitchFamily="18" charset="0"/>
                <a:cs typeface="Times New Roman" panose="02020603050405020304" pitchFamily="18" charset="0"/>
              </a:rPr>
              <a:t>Nursing Ethics</a:t>
            </a:r>
          </a:p>
          <a:p>
            <a:pPr marL="0" indent="0">
              <a:buNone/>
            </a:pPr>
            <a:r>
              <a:rPr lang="en-GB" sz="2200" dirty="0">
                <a:latin typeface="Times New Roman" panose="02020603050405020304" pitchFamily="18" charset="0"/>
                <a:cs typeface="Times New Roman" panose="02020603050405020304" pitchFamily="18" charset="0"/>
                <a:hlinkClick r:id="rId2"/>
              </a:rPr>
              <a:t>www.bacp.org</a:t>
            </a:r>
            <a:endParaRPr lang="en-GB" sz="2200" dirty="0">
              <a:latin typeface="Times New Roman" panose="02020603050405020304" pitchFamily="18" charset="0"/>
              <a:cs typeface="Times New Roman" panose="02020603050405020304" pitchFamily="18" charset="0"/>
            </a:endParaRPr>
          </a:p>
          <a:p>
            <a:pPr marL="0" indent="0">
              <a:buNone/>
            </a:pPr>
            <a:r>
              <a:rPr lang="en-GB" sz="2200" dirty="0">
                <a:latin typeface="Times New Roman" panose="02020603050405020304" pitchFamily="18" charset="0"/>
                <a:cs typeface="Times New Roman" panose="02020603050405020304" pitchFamily="18" charset="0"/>
                <a:hlinkClick r:id="rId3"/>
              </a:rPr>
              <a:t>www.dh.gov.uk</a:t>
            </a:r>
            <a:endParaRPr lang="en-GB" sz="2200" dirty="0">
              <a:latin typeface="Times New Roman" panose="02020603050405020304" pitchFamily="18" charset="0"/>
              <a:cs typeface="Times New Roman" panose="02020603050405020304" pitchFamily="18" charset="0"/>
            </a:endParaRPr>
          </a:p>
          <a:p>
            <a:pPr marL="0" indent="0">
              <a:buNone/>
            </a:pPr>
            <a:r>
              <a:rPr lang="en-GB" sz="2200" dirty="0">
                <a:latin typeface="Times New Roman" panose="02020603050405020304" pitchFamily="18" charset="0"/>
                <a:cs typeface="Times New Roman" panose="02020603050405020304" pitchFamily="18" charset="0"/>
                <a:hlinkClick r:id="rId4"/>
              </a:rPr>
              <a:t>www.healthpsychology.org.uk</a:t>
            </a:r>
            <a:endParaRPr lang="en-GB" sz="2200" dirty="0">
              <a:latin typeface="Times New Roman" panose="02020603050405020304" pitchFamily="18" charset="0"/>
              <a:cs typeface="Times New Roman" panose="02020603050405020304" pitchFamily="18" charset="0"/>
            </a:endParaRPr>
          </a:p>
          <a:p>
            <a:pPr marL="0" indent="0">
              <a:buNone/>
            </a:pPr>
            <a:r>
              <a:rPr lang="en-GB" sz="2200" dirty="0">
                <a:latin typeface="Times New Roman" panose="02020603050405020304" pitchFamily="18" charset="0"/>
                <a:cs typeface="Times New Roman" panose="02020603050405020304" pitchFamily="18" charset="0"/>
                <a:hlinkClick r:id="rId5"/>
              </a:rPr>
              <a:t>www.skillsforhealth.org.uk</a:t>
            </a:r>
            <a:endParaRPr lang="en-GB" sz="2200" dirty="0">
              <a:latin typeface="Times New Roman" panose="02020603050405020304" pitchFamily="18" charset="0"/>
              <a:cs typeface="Times New Roman" panose="02020603050405020304" pitchFamily="18" charset="0"/>
            </a:endParaRPr>
          </a:p>
          <a:p>
            <a:pPr marL="0" indent="0">
              <a:buNone/>
            </a:pPr>
            <a:r>
              <a:rPr lang="en-GB" sz="2200" dirty="0">
                <a:latin typeface="Times New Roman" panose="02020603050405020304" pitchFamily="18" charset="0"/>
                <a:cs typeface="Times New Roman" panose="02020603050405020304" pitchFamily="18" charset="0"/>
                <a:hlinkClick r:id="rId6"/>
              </a:rPr>
              <a:t>www.who.org.uk</a:t>
            </a:r>
            <a:endParaRPr lang="en-GB" sz="2200" dirty="0">
              <a:latin typeface="Times New Roman" panose="02020603050405020304" pitchFamily="18" charset="0"/>
              <a:cs typeface="Times New Roman" panose="02020603050405020304" pitchFamily="18" charset="0"/>
            </a:endParaRPr>
          </a:p>
          <a:p>
            <a:pPr marL="0" indent="0">
              <a:buNone/>
            </a:pPr>
            <a:r>
              <a:rPr lang="en-GB" sz="2200" dirty="0">
                <a:latin typeface="Times New Roman" panose="02020603050405020304" pitchFamily="18" charset="0"/>
                <a:cs typeface="Times New Roman" panose="02020603050405020304" pitchFamily="18" charset="0"/>
                <a:hlinkClick r:id="rId7"/>
              </a:rPr>
              <a:t>www.wales.gov.uk</a:t>
            </a:r>
            <a:endParaRPr lang="en-GB" sz="2200" dirty="0">
              <a:latin typeface="Times New Roman" panose="02020603050405020304" pitchFamily="18" charset="0"/>
              <a:cs typeface="Times New Roman" panose="02020603050405020304" pitchFamily="18" charset="0"/>
            </a:endParaRPr>
          </a:p>
          <a:p>
            <a:pPr marL="0" indent="0">
              <a:buNone/>
            </a:pPr>
            <a:endParaRPr lang="en-GB" sz="1600" dirty="0">
              <a:latin typeface="Times New Roman" panose="02020603050405020304" pitchFamily="18" charset="0"/>
              <a:cs typeface="Times New Roman" panose="02020603050405020304" pitchFamily="18" charset="0"/>
            </a:endParaRPr>
          </a:p>
          <a:p>
            <a:pPr marL="0" indent="0">
              <a:buNone/>
            </a:pPr>
            <a:endParaRPr lang="en-GB" sz="800" dirty="0"/>
          </a:p>
        </p:txBody>
      </p:sp>
    </p:spTree>
    <p:extLst>
      <p:ext uri="{BB962C8B-B14F-4D97-AF65-F5344CB8AC3E}">
        <p14:creationId xmlns:p14="http://schemas.microsoft.com/office/powerpoint/2010/main" val="15170045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ight Triangle 2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6E7FD6-F9E2-43D2-B4B8-3736BAAE0860}"/>
              </a:ext>
            </a:extLst>
          </p:cNvPr>
          <p:cNvSpPr>
            <a:spLocks noGrp="1"/>
          </p:cNvSpPr>
          <p:nvPr>
            <p:ph type="title"/>
          </p:nvPr>
        </p:nvSpPr>
        <p:spPr>
          <a:xfrm>
            <a:off x="1056640" y="802642"/>
            <a:ext cx="8303415" cy="785706"/>
          </a:xfrm>
        </p:spPr>
        <p:txBody>
          <a:bodyPr anchor="ctr">
            <a:normAutofit fontScale="90000"/>
          </a:bodyPr>
          <a:lstStyle/>
          <a:p>
            <a:r>
              <a:rPr lang="en-GB" sz="5000" b="1" dirty="0">
                <a:latin typeface="Times New Roman" panose="02020603050405020304" pitchFamily="18" charset="0"/>
                <a:cs typeface="Times New Roman" panose="02020603050405020304" pitchFamily="18" charset="0"/>
              </a:rPr>
              <a:t>Virtual Learning Environment</a:t>
            </a:r>
          </a:p>
        </p:txBody>
      </p:sp>
      <p:sp>
        <p:nvSpPr>
          <p:cNvPr id="3" name="Content Placeholder 2">
            <a:extLst>
              <a:ext uri="{FF2B5EF4-FFF2-40B4-BE49-F238E27FC236}">
                <a16:creationId xmlns:a16="http://schemas.microsoft.com/office/drawing/2014/main" id="{60745A55-4046-467E-B2B8-ED674FB5920E}"/>
              </a:ext>
            </a:extLst>
          </p:cNvPr>
          <p:cNvSpPr>
            <a:spLocks noGrp="1"/>
          </p:cNvSpPr>
          <p:nvPr>
            <p:ph idx="1"/>
          </p:nvPr>
        </p:nvSpPr>
        <p:spPr>
          <a:xfrm>
            <a:off x="975360" y="1767716"/>
            <a:ext cx="9895840" cy="4287644"/>
          </a:xfrm>
        </p:spPr>
        <p:txBody>
          <a:bodyPr anchor="t">
            <a:normAutofit fontScale="92500" lnSpcReduction="10000"/>
          </a:bodyPr>
          <a:lstStyle/>
          <a:p>
            <a:r>
              <a:rPr lang="en-GB" sz="1900" dirty="0">
                <a:latin typeface="Times New Roman" panose="02020603050405020304" pitchFamily="18" charset="0"/>
                <a:cs typeface="Times New Roman" panose="02020603050405020304" pitchFamily="18" charset="0"/>
              </a:rPr>
              <a:t>Moodle is the Universities VLE and is used to support learning and teaching.</a:t>
            </a:r>
          </a:p>
          <a:p>
            <a:r>
              <a:rPr lang="en-GB" sz="1900" dirty="0">
                <a:latin typeface="Times New Roman" panose="02020603050405020304" pitchFamily="18" charset="0"/>
                <a:cs typeface="Times New Roman" panose="02020603050405020304" pitchFamily="18" charset="0"/>
              </a:rPr>
              <a:t>It can be accessed by enrolled students from anywhere in the work using the internet and a web browser.</a:t>
            </a:r>
          </a:p>
          <a:p>
            <a:r>
              <a:rPr lang="en-GB" sz="1900" dirty="0">
                <a:latin typeface="Times New Roman" panose="02020603050405020304" pitchFamily="18" charset="0"/>
                <a:cs typeface="Times New Roman" panose="02020603050405020304" pitchFamily="18" charset="0"/>
              </a:rPr>
              <a:t>Some of Moodle’s features allow students to :</a:t>
            </a:r>
          </a:p>
          <a:p>
            <a:r>
              <a:rPr lang="en-GB" sz="1900" dirty="0">
                <a:latin typeface="Times New Roman" panose="02020603050405020304" pitchFamily="18" charset="0"/>
                <a:cs typeface="Times New Roman" panose="02020603050405020304" pitchFamily="18" charset="0"/>
              </a:rPr>
              <a:t>Access course materials</a:t>
            </a:r>
          </a:p>
          <a:p>
            <a:r>
              <a:rPr lang="en-GB" sz="1900" dirty="0">
                <a:latin typeface="Times New Roman" panose="02020603050405020304" pitchFamily="18" charset="0"/>
                <a:cs typeface="Times New Roman" panose="02020603050405020304" pitchFamily="18" charset="0"/>
              </a:rPr>
              <a:t>Facilitate communication between students and tutors</a:t>
            </a:r>
          </a:p>
          <a:p>
            <a:r>
              <a:rPr lang="en-GB" sz="1900" dirty="0">
                <a:latin typeface="Times New Roman" panose="02020603050405020304" pitchFamily="18" charset="0"/>
                <a:cs typeface="Times New Roman" panose="02020603050405020304" pitchFamily="18" charset="0"/>
              </a:rPr>
              <a:t>Support group tasks</a:t>
            </a:r>
          </a:p>
          <a:p>
            <a:r>
              <a:rPr lang="en-GB" sz="1900" dirty="0">
                <a:latin typeface="Times New Roman" panose="02020603050405020304" pitchFamily="18" charset="0"/>
                <a:cs typeface="Times New Roman" panose="02020603050405020304" pitchFamily="18" charset="0"/>
              </a:rPr>
              <a:t>Take online assessments with automatic marking and feedback facilities</a:t>
            </a:r>
          </a:p>
          <a:p>
            <a:r>
              <a:rPr lang="en-GB" sz="1900" dirty="0">
                <a:latin typeface="Times New Roman" panose="02020603050405020304" pitchFamily="18" charset="0"/>
                <a:cs typeface="Times New Roman" panose="02020603050405020304" pitchFamily="18" charset="0"/>
              </a:rPr>
              <a:t>Moodle can be used for administration tasks such as:</a:t>
            </a:r>
          </a:p>
          <a:p>
            <a:r>
              <a:rPr lang="en-GB" sz="1900" dirty="0">
                <a:latin typeface="Times New Roman" panose="02020603050405020304" pitchFamily="18" charset="0"/>
                <a:cs typeface="Times New Roman" panose="02020603050405020304" pitchFamily="18" charset="0"/>
              </a:rPr>
              <a:t>Displaying announcements e. g. lecture venue changed</a:t>
            </a:r>
          </a:p>
          <a:p>
            <a:r>
              <a:rPr lang="en-GB" sz="1900" dirty="0">
                <a:latin typeface="Times New Roman" panose="02020603050405020304" pitchFamily="18" charset="0"/>
                <a:cs typeface="Times New Roman" panose="02020603050405020304" pitchFamily="18" charset="0"/>
              </a:rPr>
              <a:t>Submission of assignments electronically</a:t>
            </a:r>
          </a:p>
          <a:p>
            <a:r>
              <a:rPr lang="en-GB" sz="1900" dirty="0">
                <a:latin typeface="Times New Roman" panose="02020603050405020304" pitchFamily="18" charset="0"/>
                <a:cs typeface="Times New Roman" panose="02020603050405020304" pitchFamily="18" charset="0"/>
              </a:rPr>
              <a:t>Administration of online surveys, such as module questionnaires</a:t>
            </a:r>
          </a:p>
          <a:p>
            <a:pPr marL="0" indent="0">
              <a:buNone/>
            </a:pPr>
            <a:endParaRPr lang="en-GB" sz="800" dirty="0"/>
          </a:p>
        </p:txBody>
      </p:sp>
    </p:spTree>
    <p:extLst>
      <p:ext uri="{BB962C8B-B14F-4D97-AF65-F5344CB8AC3E}">
        <p14:creationId xmlns:p14="http://schemas.microsoft.com/office/powerpoint/2010/main" val="40175951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B6BF88-95D7-4398-85A9-CB96D4ED70B2}"/>
              </a:ext>
            </a:extLst>
          </p:cNvPr>
          <p:cNvSpPr>
            <a:spLocks noGrp="1"/>
          </p:cNvSpPr>
          <p:nvPr>
            <p:ph type="title"/>
          </p:nvPr>
        </p:nvSpPr>
        <p:spPr>
          <a:xfrm>
            <a:off x="1285240" y="1050595"/>
            <a:ext cx="8074815" cy="1618489"/>
          </a:xfrm>
        </p:spPr>
        <p:txBody>
          <a:bodyPr anchor="ctr">
            <a:normAutofit/>
          </a:bodyPr>
          <a:lstStyle/>
          <a:p>
            <a:r>
              <a:rPr lang="en-GB" sz="7200" dirty="0">
                <a:latin typeface="Times New Roman" panose="02020603050405020304" pitchFamily="18" charset="0"/>
                <a:cs typeface="Times New Roman" panose="02020603050405020304" pitchFamily="18" charset="0"/>
              </a:rPr>
              <a:t>Q &amp; A</a:t>
            </a:r>
          </a:p>
        </p:txBody>
      </p:sp>
      <p:sp>
        <p:nvSpPr>
          <p:cNvPr id="3" name="Content Placeholder 2">
            <a:extLst>
              <a:ext uri="{FF2B5EF4-FFF2-40B4-BE49-F238E27FC236}">
                <a16:creationId xmlns:a16="http://schemas.microsoft.com/office/drawing/2014/main" id="{3E457A0A-BBB4-4D2E-8ECE-D17D5CFEBC92}"/>
              </a:ext>
            </a:extLst>
          </p:cNvPr>
          <p:cNvSpPr>
            <a:spLocks noGrp="1"/>
          </p:cNvSpPr>
          <p:nvPr>
            <p:ph idx="1"/>
          </p:nvPr>
        </p:nvSpPr>
        <p:spPr>
          <a:xfrm>
            <a:off x="1285240" y="2969469"/>
            <a:ext cx="8074815" cy="2800395"/>
          </a:xfrm>
        </p:spPr>
        <p:txBody>
          <a:bodyPr anchor="t">
            <a:normAutofit/>
          </a:bodyPr>
          <a:lstStyle/>
          <a:p>
            <a:r>
              <a:rPr lang="en-GB" sz="2400" dirty="0">
                <a:latin typeface="Times New Roman" panose="02020603050405020304" pitchFamily="18" charset="0"/>
                <a:cs typeface="Times New Roman" panose="02020603050405020304" pitchFamily="18" charset="0"/>
              </a:rPr>
              <a:t>Any questions ?</a:t>
            </a:r>
          </a:p>
          <a:p>
            <a:pPr marL="0" indent="0">
              <a:buNone/>
            </a:pPr>
            <a:endParaRPr lang="en-GB" sz="2400" dirty="0"/>
          </a:p>
        </p:txBody>
      </p:sp>
    </p:spTree>
    <p:extLst>
      <p:ext uri="{BB962C8B-B14F-4D97-AF65-F5344CB8AC3E}">
        <p14:creationId xmlns:p14="http://schemas.microsoft.com/office/powerpoint/2010/main" val="21599760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223</TotalTime>
  <Words>933</Words>
  <Application>Microsoft Office PowerPoint</Application>
  <PresentationFormat>Widescreen</PresentationFormat>
  <Paragraphs>110</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Calibri Light</vt:lpstr>
      <vt:lpstr>Times New Roman</vt:lpstr>
      <vt:lpstr>Office Theme</vt:lpstr>
      <vt:lpstr>Introduction to the Module Effective Communication in Health and Social Care</vt:lpstr>
      <vt:lpstr>Contents</vt:lpstr>
      <vt:lpstr>Brief Overview of Study</vt:lpstr>
      <vt:lpstr>Level of Study : 3</vt:lpstr>
      <vt:lpstr>Aims of Module</vt:lpstr>
      <vt:lpstr>Learning Outcomes</vt:lpstr>
      <vt:lpstr>Lesson Content</vt:lpstr>
      <vt:lpstr>Lesson Content continued</vt:lpstr>
      <vt:lpstr>Assessment 1</vt:lpstr>
      <vt:lpstr>Assessment 2</vt:lpstr>
      <vt:lpstr>Deadline Dates – Assignment 1</vt:lpstr>
      <vt:lpstr>Deadline Dates – Assignment 2</vt:lpstr>
      <vt:lpstr>Referencing</vt:lpstr>
      <vt:lpstr>Reading Lists</vt:lpstr>
      <vt:lpstr>Reading Lists</vt:lpstr>
      <vt:lpstr>Journals and Websites</vt:lpstr>
      <vt:lpstr>Virtual Learning Environment</vt:lpstr>
      <vt:lpstr>Q &amp; 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the Module Effective Communication in Health and Social Care</dc:title>
  <dc:creator>Joanna Fender</dc:creator>
  <cp:lastModifiedBy>Joanna Fender</cp:lastModifiedBy>
  <cp:revision>73</cp:revision>
  <dcterms:created xsi:type="dcterms:W3CDTF">2021-01-15T15:38:27Z</dcterms:created>
  <dcterms:modified xsi:type="dcterms:W3CDTF">2021-01-15T23:13:31Z</dcterms:modified>
</cp:coreProperties>
</file>