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2"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8/23/2017</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1"/>
            <a:ext cx="8825658" cy="921912"/>
          </a:xfrm>
        </p:spPr>
        <p:txBody>
          <a:bodyPr/>
          <a:lstStyle/>
          <a:p>
            <a:r>
              <a:rPr lang="en-US" sz="4400" dirty="0" smtClean="0"/>
              <a:t>Bioethanol &amp; Biomethane Fuels</a:t>
            </a:r>
            <a:endParaRPr lang="en-US" sz="4400" dirty="0"/>
          </a:p>
        </p:txBody>
      </p:sp>
      <p:sp>
        <p:nvSpPr>
          <p:cNvPr id="3" name="Subtitle 2"/>
          <p:cNvSpPr>
            <a:spLocks noGrp="1"/>
          </p:cNvSpPr>
          <p:nvPr>
            <p:ph type="subTitle" idx="1"/>
          </p:nvPr>
        </p:nvSpPr>
        <p:spPr>
          <a:xfrm>
            <a:off x="1154955" y="2768958"/>
            <a:ext cx="8825658" cy="1249250"/>
          </a:xfrm>
        </p:spPr>
        <p:txBody>
          <a:bodyPr>
            <a:normAutofit/>
          </a:bodyPr>
          <a:lstStyle/>
          <a:p>
            <a:pPr algn="ctr"/>
            <a:r>
              <a:rPr lang="en-US" sz="3600" dirty="0" smtClean="0"/>
              <a:t>By Andrew Thorn</a:t>
            </a:r>
            <a:endParaRPr lang="en-US" sz="3600" dirty="0"/>
          </a:p>
        </p:txBody>
      </p:sp>
    </p:spTree>
    <p:extLst>
      <p:ext uri="{BB962C8B-B14F-4D97-AF65-F5344CB8AC3E}">
        <p14:creationId xmlns:p14="http://schemas.microsoft.com/office/powerpoint/2010/main" val="122269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is Bioethanol?</a:t>
            </a:r>
            <a:endParaRPr lang="en-US" dirty="0"/>
          </a:p>
        </p:txBody>
      </p:sp>
      <p:sp>
        <p:nvSpPr>
          <p:cNvPr id="3" name="Content Placeholder 2"/>
          <p:cNvSpPr>
            <a:spLocks noGrp="1"/>
          </p:cNvSpPr>
          <p:nvPr>
            <p:ph idx="1"/>
          </p:nvPr>
        </p:nvSpPr>
        <p:spPr/>
        <p:txBody>
          <a:bodyPr>
            <a:normAutofit/>
          </a:bodyPr>
          <a:lstStyle/>
          <a:p>
            <a:r>
              <a:rPr lang="en-US" sz="3200" dirty="0" smtClean="0"/>
              <a:t>The principle fuel used as a petrol substitute for road transport</a:t>
            </a:r>
          </a:p>
          <a:p>
            <a:r>
              <a:rPr lang="en-US" sz="3200" dirty="0" smtClean="0"/>
              <a:t>Bioethanol fuel is mainly produced by the sugar fermentation process, although it can be made by reacting ethylene with steam</a:t>
            </a:r>
            <a:endParaRPr lang="en-US" sz="3200" dirty="0"/>
          </a:p>
        </p:txBody>
      </p:sp>
    </p:spTree>
    <p:extLst>
      <p:ext uri="{BB962C8B-B14F-4D97-AF65-F5344CB8AC3E}">
        <p14:creationId xmlns:p14="http://schemas.microsoft.com/office/powerpoint/2010/main" val="2353662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What is Bioethanol?</a:t>
            </a:r>
          </a:p>
        </p:txBody>
      </p:sp>
      <p:sp>
        <p:nvSpPr>
          <p:cNvPr id="3" name="Content Placeholder 2"/>
          <p:cNvSpPr>
            <a:spLocks noGrp="1"/>
          </p:cNvSpPr>
          <p:nvPr>
            <p:ph idx="1"/>
          </p:nvPr>
        </p:nvSpPr>
        <p:spPr/>
        <p:txBody>
          <a:bodyPr>
            <a:normAutofit fontScale="92500" lnSpcReduction="10000"/>
          </a:bodyPr>
          <a:lstStyle/>
          <a:p>
            <a:r>
              <a:rPr lang="en-US" sz="3200" dirty="0" smtClean="0"/>
              <a:t>Ethanol or ethyl alcohol (C</a:t>
            </a:r>
            <a:r>
              <a:rPr lang="en-US" sz="3200" baseline="-25000" dirty="0" smtClean="0"/>
              <a:t>2</a:t>
            </a:r>
            <a:r>
              <a:rPr lang="en-US" sz="3200" dirty="0" smtClean="0"/>
              <a:t>H</a:t>
            </a:r>
            <a:r>
              <a:rPr lang="en-US" sz="3200" baseline="-25000" dirty="0" smtClean="0"/>
              <a:t>5</a:t>
            </a:r>
            <a:r>
              <a:rPr lang="en-US" sz="3200" dirty="0" smtClean="0"/>
              <a:t>OH) is a clear colourless liquid</a:t>
            </a:r>
          </a:p>
          <a:p>
            <a:r>
              <a:rPr lang="en-US" sz="3200" dirty="0" smtClean="0"/>
              <a:t>It is biodegradable, low in toxicity and causes little environmental problem if spilt</a:t>
            </a:r>
          </a:p>
          <a:p>
            <a:r>
              <a:rPr lang="en-US" sz="3200" dirty="0" smtClean="0"/>
              <a:t>Ethanol turns to produce carbon dioxide and water</a:t>
            </a:r>
          </a:p>
          <a:p>
            <a:r>
              <a:rPr lang="en-US" sz="3200" dirty="0" smtClean="0"/>
              <a:t>Ethanol is a high octane fuel and has replaced lead as an octane enhancer in petrol</a:t>
            </a:r>
            <a:endParaRPr lang="en-US" sz="3200" dirty="0"/>
          </a:p>
        </p:txBody>
      </p:sp>
    </p:spTree>
    <p:extLst>
      <p:ext uri="{BB962C8B-B14F-4D97-AF65-F5344CB8AC3E}">
        <p14:creationId xmlns:p14="http://schemas.microsoft.com/office/powerpoint/2010/main" val="52000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Bioethanol</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Unlike petroleum, ethanol is renewable</a:t>
            </a:r>
          </a:p>
          <a:p>
            <a:r>
              <a:rPr lang="en-US" sz="3200" dirty="0" smtClean="0"/>
              <a:t>Ethanol burns more clearly in air than petroleum, producing less carbon and carbon monoxide</a:t>
            </a:r>
          </a:p>
          <a:p>
            <a:r>
              <a:rPr lang="en-US" sz="3200" dirty="0" smtClean="0"/>
              <a:t>The use of ethanol as opposed to petroleum could reduce CO</a:t>
            </a:r>
            <a:r>
              <a:rPr lang="en-US" sz="3200" baseline="-25000" dirty="0" smtClean="0"/>
              <a:t>2</a:t>
            </a:r>
            <a:r>
              <a:rPr lang="en-US" sz="3200" dirty="0" smtClean="0"/>
              <a:t> emissions provided that a renewable energy resource was used to produce the crops</a:t>
            </a:r>
            <a:endParaRPr lang="en-US" sz="3200" dirty="0"/>
          </a:p>
        </p:txBody>
      </p:sp>
    </p:spTree>
    <p:extLst>
      <p:ext uri="{BB962C8B-B14F-4D97-AF65-F5344CB8AC3E}">
        <p14:creationId xmlns:p14="http://schemas.microsoft.com/office/powerpoint/2010/main" val="3679770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Bioethanol</a:t>
            </a:r>
          </a:p>
        </p:txBody>
      </p:sp>
      <p:sp>
        <p:nvSpPr>
          <p:cNvPr id="3" name="Content Placeholder 2"/>
          <p:cNvSpPr>
            <a:spLocks noGrp="1"/>
          </p:cNvSpPr>
          <p:nvPr>
            <p:ph idx="1"/>
          </p:nvPr>
        </p:nvSpPr>
        <p:spPr/>
        <p:txBody>
          <a:bodyPr>
            <a:normAutofit lnSpcReduction="10000"/>
          </a:bodyPr>
          <a:lstStyle/>
          <a:p>
            <a:r>
              <a:rPr lang="en-US" sz="3200" dirty="0" smtClean="0"/>
              <a:t>Some of the greenhouse gases emissions will be reduced as the fuel crops absorb the CO they emit through growing</a:t>
            </a:r>
          </a:p>
          <a:p>
            <a:r>
              <a:rPr lang="en-US" sz="3200" dirty="0" smtClean="0"/>
              <a:t>Blending Bioethanol with petrol will help extend the life of the UK’s diminishing oil supplies</a:t>
            </a:r>
          </a:p>
          <a:p>
            <a:r>
              <a:rPr lang="en-US" sz="3200" dirty="0" smtClean="0"/>
              <a:t>Help ensure greater fuel security, avoiding reliance on oil producing nations</a:t>
            </a:r>
            <a:endParaRPr lang="en-US" sz="3200" dirty="0"/>
          </a:p>
        </p:txBody>
      </p:sp>
    </p:spTree>
    <p:extLst>
      <p:ext uri="{BB962C8B-B14F-4D97-AF65-F5344CB8AC3E}">
        <p14:creationId xmlns:p14="http://schemas.microsoft.com/office/powerpoint/2010/main" val="3376855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Bioethanol</a:t>
            </a:r>
          </a:p>
        </p:txBody>
      </p:sp>
      <p:sp>
        <p:nvSpPr>
          <p:cNvPr id="3" name="Content Placeholder 2"/>
          <p:cNvSpPr>
            <a:spLocks noGrp="1"/>
          </p:cNvSpPr>
          <p:nvPr>
            <p:ph idx="1"/>
          </p:nvPr>
        </p:nvSpPr>
        <p:spPr/>
        <p:txBody>
          <a:bodyPr>
            <a:normAutofit/>
          </a:bodyPr>
          <a:lstStyle/>
          <a:p>
            <a:r>
              <a:rPr lang="en-US" sz="3200" dirty="0" smtClean="0"/>
              <a:t>Bioethanol is biodegradable and far less toxic than fossil fuels</a:t>
            </a:r>
          </a:p>
          <a:p>
            <a:r>
              <a:rPr lang="en-US" sz="3200" dirty="0" smtClean="0"/>
              <a:t>By using bioethanol in older engines can help reduce the amount of carbon monoxide produced by the vehicle</a:t>
            </a:r>
          </a:p>
          <a:p>
            <a:r>
              <a:rPr lang="en-US" sz="3200" dirty="0" smtClean="0"/>
              <a:t>Bioethanol can easily be integrated into the existing road transport fuel system</a:t>
            </a:r>
            <a:endParaRPr lang="en-US" sz="3200" dirty="0"/>
          </a:p>
        </p:txBody>
      </p:sp>
    </p:spTree>
    <p:extLst>
      <p:ext uri="{BB962C8B-B14F-4D97-AF65-F5344CB8AC3E}">
        <p14:creationId xmlns:p14="http://schemas.microsoft.com/office/powerpoint/2010/main" val="1386981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a:t>
            </a:r>
            <a:r>
              <a:rPr lang="en-US" dirty="0"/>
              <a:t>of Bioethanol</a:t>
            </a:r>
          </a:p>
        </p:txBody>
      </p:sp>
      <p:sp>
        <p:nvSpPr>
          <p:cNvPr id="3" name="Content Placeholder 2"/>
          <p:cNvSpPr>
            <a:spLocks noGrp="1"/>
          </p:cNvSpPr>
          <p:nvPr>
            <p:ph idx="1"/>
          </p:nvPr>
        </p:nvSpPr>
        <p:spPr/>
        <p:txBody>
          <a:bodyPr>
            <a:normAutofit lnSpcReduction="10000"/>
          </a:bodyPr>
          <a:lstStyle/>
          <a:p>
            <a:r>
              <a:rPr lang="en-US" sz="3200" dirty="0" smtClean="0"/>
              <a:t>Production of bioethanol requires a high amount of energy</a:t>
            </a:r>
          </a:p>
          <a:p>
            <a:r>
              <a:rPr lang="en-US" sz="3200" dirty="0" smtClean="0"/>
              <a:t>Bioethanol fuel with more than 10% ethanol is not compatible with already established engine components and may cause engine corrosion</a:t>
            </a:r>
          </a:p>
          <a:p>
            <a:r>
              <a:rPr lang="en-US" sz="3200" dirty="0" smtClean="0"/>
              <a:t>Requires a large amount of land to produce biomass</a:t>
            </a:r>
            <a:endParaRPr lang="en-US" sz="3200" dirty="0"/>
          </a:p>
        </p:txBody>
      </p:sp>
    </p:spTree>
    <p:extLst>
      <p:ext uri="{BB962C8B-B14F-4D97-AF65-F5344CB8AC3E}">
        <p14:creationId xmlns:p14="http://schemas.microsoft.com/office/powerpoint/2010/main" val="1630527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a:t>
            </a:r>
            <a:r>
              <a:rPr lang="en-US" dirty="0"/>
              <a:t>of Bioethanol</a:t>
            </a:r>
          </a:p>
        </p:txBody>
      </p:sp>
      <p:sp>
        <p:nvSpPr>
          <p:cNvPr id="3" name="Content Placeholder 2"/>
          <p:cNvSpPr>
            <a:spLocks noGrp="1"/>
          </p:cNvSpPr>
          <p:nvPr>
            <p:ph idx="1"/>
          </p:nvPr>
        </p:nvSpPr>
        <p:spPr/>
        <p:txBody>
          <a:bodyPr>
            <a:normAutofit lnSpcReduction="10000"/>
          </a:bodyPr>
          <a:lstStyle/>
          <a:p>
            <a:r>
              <a:rPr lang="en-US" sz="3200" dirty="0" smtClean="0"/>
              <a:t>Farmers may sacrifice food crops for biofuel production which could lead to increased food prices</a:t>
            </a:r>
          </a:p>
          <a:p>
            <a:r>
              <a:rPr lang="en-US" sz="3200" dirty="0" smtClean="0"/>
              <a:t>Emissions of GHGs from production of bioethanol is comparable to the emissions of internal-combustion engines</a:t>
            </a:r>
          </a:p>
          <a:p>
            <a:r>
              <a:rPr lang="en-US" sz="3200" dirty="0" smtClean="0"/>
              <a:t>Not as efficient as petroleum- its energy content is 70% of that of petrol</a:t>
            </a:r>
            <a:endParaRPr lang="en-US" sz="3200" dirty="0"/>
          </a:p>
        </p:txBody>
      </p:sp>
    </p:spTree>
    <p:extLst>
      <p:ext uri="{BB962C8B-B14F-4D97-AF65-F5344CB8AC3E}">
        <p14:creationId xmlns:p14="http://schemas.microsoft.com/office/powerpoint/2010/main" val="3448155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Bioethanol</a:t>
            </a:r>
          </a:p>
        </p:txBody>
      </p:sp>
      <p:sp>
        <p:nvSpPr>
          <p:cNvPr id="3" name="Content Placeholder 2"/>
          <p:cNvSpPr>
            <a:spLocks noGrp="1"/>
          </p:cNvSpPr>
          <p:nvPr>
            <p:ph idx="1"/>
          </p:nvPr>
        </p:nvSpPr>
        <p:spPr/>
        <p:txBody>
          <a:bodyPr>
            <a:normAutofit/>
          </a:bodyPr>
          <a:lstStyle/>
          <a:p>
            <a:r>
              <a:rPr lang="en-US" sz="3200" dirty="0" smtClean="0"/>
              <a:t>Ethanol is hygroscopic and thus has high corrosion aggressiveness</a:t>
            </a:r>
          </a:p>
          <a:p>
            <a:r>
              <a:rPr lang="en-US" sz="3200" dirty="0" smtClean="0"/>
              <a:t>Cold start difficulties as pure ethanol is difficult to vapourise</a:t>
            </a:r>
          </a:p>
          <a:p>
            <a:r>
              <a:rPr lang="en-US" sz="3200" dirty="0" smtClean="0"/>
              <a:t>Negatively affect electric fuel pumps by increasing internal wear and undesirable spark generation</a:t>
            </a:r>
            <a:endParaRPr lang="en-US" sz="3200" dirty="0"/>
          </a:p>
        </p:txBody>
      </p:sp>
    </p:spTree>
    <p:extLst>
      <p:ext uri="{BB962C8B-B14F-4D97-AF65-F5344CB8AC3E}">
        <p14:creationId xmlns:p14="http://schemas.microsoft.com/office/powerpoint/2010/main" val="2502834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Bioethanol Production</a:t>
            </a:r>
            <a:endParaRPr lang="en-US" sz="4400" dirty="0"/>
          </a:p>
        </p:txBody>
      </p:sp>
      <p:sp>
        <p:nvSpPr>
          <p:cNvPr id="3" name="Content Placeholder 2"/>
          <p:cNvSpPr>
            <a:spLocks noGrp="1"/>
          </p:cNvSpPr>
          <p:nvPr>
            <p:ph idx="1"/>
          </p:nvPr>
        </p:nvSpPr>
        <p:spPr>
          <a:xfrm>
            <a:off x="1103312" y="2052918"/>
            <a:ext cx="9927361" cy="4195481"/>
          </a:xfrm>
        </p:spPr>
        <p:txBody>
          <a:bodyPr>
            <a:normAutofit fontScale="92500" lnSpcReduction="10000"/>
          </a:bodyPr>
          <a:lstStyle/>
          <a:p>
            <a:r>
              <a:rPr lang="en-US" sz="3200" dirty="0" smtClean="0"/>
              <a:t>Ethanol can be produced from biomass by the hydrolysis and sugar fermentation processes</a:t>
            </a:r>
          </a:p>
          <a:p>
            <a:r>
              <a:rPr lang="en-US" sz="3200" dirty="0" smtClean="0"/>
              <a:t>Biomass wastes contain a complex mixture of carbohydrate polymers from the plant cell walls known as cellulose, hemi cellulose and lignin</a:t>
            </a:r>
          </a:p>
          <a:p>
            <a:r>
              <a:rPr lang="en-US" sz="3200" dirty="0" smtClean="0"/>
              <a:t>In order to produce sugars from the biomass, the biomass is pre-treated with acids or enzymes in order to reduce the size of the feedstock and to open up the plant structure</a:t>
            </a:r>
            <a:endParaRPr lang="en-US" sz="3200" dirty="0"/>
          </a:p>
        </p:txBody>
      </p:sp>
    </p:spTree>
    <p:extLst>
      <p:ext uri="{BB962C8B-B14F-4D97-AF65-F5344CB8AC3E}">
        <p14:creationId xmlns:p14="http://schemas.microsoft.com/office/powerpoint/2010/main" val="371238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Bioethanol Production</a:t>
            </a:r>
            <a:endParaRPr lang="en-US" dirty="0"/>
          </a:p>
        </p:txBody>
      </p:sp>
      <p:sp>
        <p:nvSpPr>
          <p:cNvPr id="3" name="Content Placeholder 2"/>
          <p:cNvSpPr>
            <a:spLocks noGrp="1"/>
          </p:cNvSpPr>
          <p:nvPr>
            <p:ph idx="1"/>
          </p:nvPr>
        </p:nvSpPr>
        <p:spPr/>
        <p:txBody>
          <a:bodyPr>
            <a:normAutofit/>
          </a:bodyPr>
          <a:lstStyle/>
          <a:p>
            <a:r>
              <a:rPr lang="en-US" sz="3200" dirty="0" smtClean="0"/>
              <a:t>The cellulose and hemi cellulose portions are hydrolysed by enzymes or dilute acids into sucrose that is then fermented into ethanol</a:t>
            </a:r>
          </a:p>
          <a:p>
            <a:r>
              <a:rPr lang="en-US" sz="3200" dirty="0" smtClean="0"/>
              <a:t>The lignin in the biomass is normally used as a fuel for the ethanol production plants boilers </a:t>
            </a:r>
            <a:endParaRPr lang="en-US" sz="3200" dirty="0"/>
          </a:p>
        </p:txBody>
      </p:sp>
    </p:spTree>
    <p:extLst>
      <p:ext uri="{BB962C8B-B14F-4D97-AF65-F5344CB8AC3E}">
        <p14:creationId xmlns:p14="http://schemas.microsoft.com/office/powerpoint/2010/main" val="1934238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of Extracting Sugars from Biomass</a:t>
            </a:r>
            <a:endParaRPr lang="en-US" dirty="0"/>
          </a:p>
        </p:txBody>
      </p:sp>
      <p:sp>
        <p:nvSpPr>
          <p:cNvPr id="3" name="Content Placeholder 2"/>
          <p:cNvSpPr>
            <a:spLocks noGrp="1"/>
          </p:cNvSpPr>
          <p:nvPr>
            <p:ph idx="1"/>
          </p:nvPr>
        </p:nvSpPr>
        <p:spPr/>
        <p:txBody>
          <a:bodyPr>
            <a:normAutofit/>
          </a:bodyPr>
          <a:lstStyle/>
          <a:p>
            <a:pPr marL="514350" indent="-514350">
              <a:buAutoNum type="arabicPeriod"/>
            </a:pPr>
            <a:r>
              <a:rPr lang="en-US" sz="3200" dirty="0" smtClean="0"/>
              <a:t>Concentrated acid hydrolysis</a:t>
            </a:r>
          </a:p>
          <a:p>
            <a:pPr marL="514350" indent="-514350">
              <a:buAutoNum type="arabicPeriod"/>
            </a:pPr>
            <a:r>
              <a:rPr lang="en-US" sz="3200" dirty="0" smtClean="0"/>
              <a:t>Dilute acid hydrolysis</a:t>
            </a:r>
          </a:p>
          <a:p>
            <a:pPr marL="514350" indent="-514350">
              <a:buAutoNum type="arabicPeriod"/>
            </a:pPr>
            <a:r>
              <a:rPr lang="en-US" sz="3200" dirty="0" smtClean="0"/>
              <a:t>Enzymatic hydrolysis</a:t>
            </a:r>
            <a:endParaRPr lang="en-US" sz="3200" dirty="0"/>
          </a:p>
        </p:txBody>
      </p:sp>
    </p:spTree>
    <p:extLst>
      <p:ext uri="{BB962C8B-B14F-4D97-AF65-F5344CB8AC3E}">
        <p14:creationId xmlns:p14="http://schemas.microsoft.com/office/powerpoint/2010/main" val="3316648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Concentrated Acid Hydrolysis Process</a:t>
            </a:r>
            <a:endParaRPr lang="en-US" dirty="0"/>
          </a:p>
        </p:txBody>
      </p:sp>
      <p:sp>
        <p:nvSpPr>
          <p:cNvPr id="3" name="Content Placeholder 2"/>
          <p:cNvSpPr>
            <a:spLocks noGrp="1"/>
          </p:cNvSpPr>
          <p:nvPr>
            <p:ph idx="1"/>
          </p:nvPr>
        </p:nvSpPr>
        <p:spPr/>
        <p:txBody>
          <a:bodyPr>
            <a:normAutofit/>
          </a:bodyPr>
          <a:lstStyle/>
          <a:p>
            <a:r>
              <a:rPr lang="en-US" sz="3200" dirty="0" smtClean="0"/>
              <a:t>Works by adding 70-77% sulphuric acid to the biomass that has been dried to a 10% moisture content</a:t>
            </a:r>
          </a:p>
          <a:p>
            <a:r>
              <a:rPr lang="en-US" sz="3200" dirty="0" smtClean="0"/>
              <a:t>The acid is added in the ratio of 1.25 acid to 1 biomass and the temperature is controlled to 50°C</a:t>
            </a:r>
            <a:endParaRPr lang="en-US" sz="3200" dirty="0"/>
          </a:p>
        </p:txBody>
      </p:sp>
    </p:spTree>
    <p:extLst>
      <p:ext uri="{BB962C8B-B14F-4D97-AF65-F5344CB8AC3E}">
        <p14:creationId xmlns:p14="http://schemas.microsoft.com/office/powerpoint/2010/main" val="3494665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Concentrated Acid Hydrolysis Process</a:t>
            </a:r>
          </a:p>
        </p:txBody>
      </p:sp>
      <p:sp>
        <p:nvSpPr>
          <p:cNvPr id="3" name="Content Placeholder 2"/>
          <p:cNvSpPr>
            <a:spLocks noGrp="1"/>
          </p:cNvSpPr>
          <p:nvPr>
            <p:ph idx="1"/>
          </p:nvPr>
        </p:nvSpPr>
        <p:spPr/>
        <p:txBody>
          <a:bodyPr>
            <a:normAutofit/>
          </a:bodyPr>
          <a:lstStyle/>
          <a:p>
            <a:r>
              <a:rPr lang="en-US" sz="3200" dirty="0" smtClean="0"/>
              <a:t>Water is then added to dilute the acid to 20-30% and the mixture is again heated to 100°C for 1 hour</a:t>
            </a:r>
          </a:p>
          <a:p>
            <a:r>
              <a:rPr lang="en-US" sz="3200" dirty="0" smtClean="0"/>
              <a:t>The gel produced from this mixture is then pressed to release an acid sugar mixture</a:t>
            </a:r>
          </a:p>
          <a:p>
            <a:r>
              <a:rPr lang="en-US" sz="3200" dirty="0" smtClean="0"/>
              <a:t>A chromatographic column is used to separate the acid and sugar mixture</a:t>
            </a:r>
            <a:endParaRPr lang="en-US" sz="3200" dirty="0"/>
          </a:p>
        </p:txBody>
      </p:sp>
    </p:spTree>
    <p:extLst>
      <p:ext uri="{BB962C8B-B14F-4D97-AF65-F5344CB8AC3E}">
        <p14:creationId xmlns:p14="http://schemas.microsoft.com/office/powerpoint/2010/main" val="2417640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Dilute Acid Hydrolysis</a:t>
            </a:r>
            <a:endParaRPr lang="en-US" dirty="0"/>
          </a:p>
        </p:txBody>
      </p:sp>
      <p:sp>
        <p:nvSpPr>
          <p:cNvPr id="3" name="Content Placeholder 2"/>
          <p:cNvSpPr>
            <a:spLocks noGrp="1"/>
          </p:cNvSpPr>
          <p:nvPr>
            <p:ph idx="1"/>
          </p:nvPr>
        </p:nvSpPr>
        <p:spPr/>
        <p:txBody>
          <a:bodyPr>
            <a:normAutofit fontScale="92500" lnSpcReduction="10000"/>
          </a:bodyPr>
          <a:lstStyle/>
          <a:p>
            <a:r>
              <a:rPr lang="en-US" sz="3200" dirty="0" smtClean="0"/>
              <a:t>The first stage uses 0.7% sulphuric acid at 190°C to hydrolyse the hemi-cellulose present in the biomass</a:t>
            </a:r>
          </a:p>
          <a:p>
            <a:r>
              <a:rPr lang="en-US" sz="3200" dirty="0" smtClean="0"/>
              <a:t>The second stage is optimized to yield the more resistant cellulose fraction</a:t>
            </a:r>
          </a:p>
          <a:p>
            <a:r>
              <a:rPr lang="en-US" sz="3200" dirty="0" smtClean="0"/>
              <a:t>This is achieved by using 0.4% sulphuric acid at 215°C</a:t>
            </a:r>
          </a:p>
          <a:p>
            <a:r>
              <a:rPr lang="en-US" sz="3200" dirty="0" smtClean="0"/>
              <a:t>The liquid hydrolates are then neutralized and recovered from the process</a:t>
            </a:r>
            <a:endParaRPr lang="en-US" sz="3200" dirty="0"/>
          </a:p>
        </p:txBody>
      </p:sp>
    </p:spTree>
    <p:extLst>
      <p:ext uri="{BB962C8B-B14F-4D97-AF65-F5344CB8AC3E}">
        <p14:creationId xmlns:p14="http://schemas.microsoft.com/office/powerpoint/2010/main" val="1625668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Wet Milling</a:t>
            </a:r>
            <a:endParaRPr lang="en-US" dirty="0"/>
          </a:p>
        </p:txBody>
      </p:sp>
      <p:sp>
        <p:nvSpPr>
          <p:cNvPr id="3" name="Content Placeholder 2"/>
          <p:cNvSpPr>
            <a:spLocks noGrp="1"/>
          </p:cNvSpPr>
          <p:nvPr>
            <p:ph idx="1"/>
          </p:nvPr>
        </p:nvSpPr>
        <p:spPr/>
        <p:txBody>
          <a:bodyPr>
            <a:normAutofit/>
          </a:bodyPr>
          <a:lstStyle/>
          <a:p>
            <a:r>
              <a:rPr lang="en-US" sz="3200" dirty="0" smtClean="0"/>
              <a:t>The grain is soaked or “steeped” in water and dilute sulphuric acid for 24 to 48 hours</a:t>
            </a:r>
          </a:p>
          <a:p>
            <a:r>
              <a:rPr lang="en-US" sz="3200" dirty="0" smtClean="0"/>
              <a:t>The steeping facilitates this separation of the grain into its many component parts</a:t>
            </a:r>
          </a:p>
          <a:p>
            <a:r>
              <a:rPr lang="en-US" sz="3200" dirty="0" smtClean="0"/>
              <a:t>After steeping the slurry is processed through a series of grinders to separate the corn germ or grain</a:t>
            </a:r>
            <a:endParaRPr lang="en-US" sz="3200" dirty="0"/>
          </a:p>
        </p:txBody>
      </p:sp>
    </p:spTree>
    <p:extLst>
      <p:ext uri="{BB962C8B-B14F-4D97-AF65-F5344CB8AC3E}">
        <p14:creationId xmlns:p14="http://schemas.microsoft.com/office/powerpoint/2010/main" val="1323397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Wet Milling</a:t>
            </a:r>
          </a:p>
        </p:txBody>
      </p:sp>
      <p:sp>
        <p:nvSpPr>
          <p:cNvPr id="3" name="Content Placeholder 2"/>
          <p:cNvSpPr>
            <a:spLocks noGrp="1"/>
          </p:cNvSpPr>
          <p:nvPr>
            <p:ph idx="1"/>
          </p:nvPr>
        </p:nvSpPr>
        <p:spPr/>
        <p:txBody>
          <a:bodyPr>
            <a:normAutofit/>
          </a:bodyPr>
          <a:lstStyle/>
          <a:p>
            <a:r>
              <a:rPr lang="en-US" sz="3200" dirty="0" smtClean="0"/>
              <a:t>The oil from the germ is either extracted on-site or sold to crushers who extract the oil</a:t>
            </a:r>
          </a:p>
          <a:p>
            <a:r>
              <a:rPr lang="en-US" sz="3200" dirty="0" smtClean="0"/>
              <a:t>The remaining fibre, gluten and starch components are further segregated using centrifugal screen and hydroclonic separators</a:t>
            </a:r>
            <a:endParaRPr lang="en-US" sz="3200" dirty="0"/>
          </a:p>
        </p:txBody>
      </p:sp>
    </p:spTree>
    <p:extLst>
      <p:ext uri="{BB962C8B-B14F-4D97-AF65-F5344CB8AC3E}">
        <p14:creationId xmlns:p14="http://schemas.microsoft.com/office/powerpoint/2010/main" val="4028560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Wet Milling</a:t>
            </a:r>
          </a:p>
        </p:txBody>
      </p:sp>
      <p:sp>
        <p:nvSpPr>
          <p:cNvPr id="3" name="Content Placeholder 2"/>
          <p:cNvSpPr>
            <a:spLocks noGrp="1"/>
          </p:cNvSpPr>
          <p:nvPr>
            <p:ph idx="1"/>
          </p:nvPr>
        </p:nvSpPr>
        <p:spPr/>
        <p:txBody>
          <a:bodyPr>
            <a:normAutofit lnSpcReduction="10000"/>
          </a:bodyPr>
          <a:lstStyle/>
          <a:p>
            <a:r>
              <a:rPr lang="en-US" sz="3200" dirty="0" smtClean="0"/>
              <a:t>The steeping liquor is concentrated in an evaporator</a:t>
            </a:r>
          </a:p>
          <a:p>
            <a:r>
              <a:rPr lang="en-US" sz="3200" dirty="0" smtClean="0"/>
              <a:t>This concentrated product, heavy steep water, is co dried with the fibre component and sold as corn gluten feed to livestock industry</a:t>
            </a:r>
          </a:p>
          <a:p>
            <a:r>
              <a:rPr lang="en-US" sz="3200" dirty="0" smtClean="0"/>
              <a:t>Heavy steep water is also sold as a feed ingredient</a:t>
            </a:r>
            <a:endParaRPr lang="en-US" sz="3200" dirty="0"/>
          </a:p>
        </p:txBody>
      </p:sp>
    </p:spTree>
    <p:extLst>
      <p:ext uri="{BB962C8B-B14F-4D97-AF65-F5344CB8AC3E}">
        <p14:creationId xmlns:p14="http://schemas.microsoft.com/office/powerpoint/2010/main" val="4016426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Wet Milling</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91673" y="1481070"/>
            <a:ext cx="10135673" cy="4868215"/>
          </a:xfrm>
        </p:spPr>
      </p:pic>
    </p:spTree>
    <p:extLst>
      <p:ext uri="{BB962C8B-B14F-4D97-AF65-F5344CB8AC3E}">
        <p14:creationId xmlns:p14="http://schemas.microsoft.com/office/powerpoint/2010/main" val="2397591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Wet Milling</a:t>
            </a:r>
          </a:p>
        </p:txBody>
      </p:sp>
      <p:sp>
        <p:nvSpPr>
          <p:cNvPr id="3" name="Content Placeholder 2"/>
          <p:cNvSpPr>
            <a:spLocks noGrp="1"/>
          </p:cNvSpPr>
          <p:nvPr>
            <p:ph idx="1"/>
          </p:nvPr>
        </p:nvSpPr>
        <p:spPr/>
        <p:txBody>
          <a:bodyPr>
            <a:normAutofit/>
          </a:bodyPr>
          <a:lstStyle/>
          <a:p>
            <a:r>
              <a:rPr lang="en-US" sz="3200" dirty="0" smtClean="0"/>
              <a:t>The gluten component (protein) is filtered and dried to produce the corn gluten meal co-product</a:t>
            </a:r>
          </a:p>
          <a:p>
            <a:r>
              <a:rPr lang="en-US" sz="3200" dirty="0" smtClean="0"/>
              <a:t>This product is highly sought after as a feed ingredient in poultry operations</a:t>
            </a:r>
            <a:endParaRPr lang="en-US" sz="3200" dirty="0"/>
          </a:p>
        </p:txBody>
      </p:sp>
    </p:spTree>
    <p:extLst>
      <p:ext uri="{BB962C8B-B14F-4D97-AF65-F5344CB8AC3E}">
        <p14:creationId xmlns:p14="http://schemas.microsoft.com/office/powerpoint/2010/main" val="1489508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Wet Milling</a:t>
            </a:r>
            <a:endParaRPr lang="en-US" dirty="0"/>
          </a:p>
        </p:txBody>
      </p:sp>
      <p:sp>
        <p:nvSpPr>
          <p:cNvPr id="3" name="Content Placeholder 2"/>
          <p:cNvSpPr>
            <a:spLocks noGrp="1"/>
          </p:cNvSpPr>
          <p:nvPr>
            <p:ph idx="1"/>
          </p:nvPr>
        </p:nvSpPr>
        <p:spPr/>
        <p:txBody>
          <a:bodyPr>
            <a:normAutofit/>
          </a:bodyPr>
          <a:lstStyle/>
          <a:p>
            <a:r>
              <a:rPr lang="en-US" sz="3200" dirty="0" smtClean="0"/>
              <a:t>The starch and any remaining water from the mash can be processed in one of three ways: -</a:t>
            </a:r>
          </a:p>
          <a:p>
            <a:pPr marL="514350" indent="-514350">
              <a:buAutoNum type="arabicParenBoth"/>
            </a:pPr>
            <a:r>
              <a:rPr lang="en-US" sz="3200" dirty="0" smtClean="0"/>
              <a:t>Fermented into ethanol</a:t>
            </a:r>
          </a:p>
          <a:p>
            <a:pPr marL="514350" indent="-514350">
              <a:buAutoNum type="arabicParenBoth"/>
            </a:pPr>
            <a:r>
              <a:rPr lang="en-US" sz="3200" dirty="0" smtClean="0"/>
              <a:t>Dried and sold as dried or modified corn starch</a:t>
            </a:r>
          </a:p>
          <a:p>
            <a:pPr marL="514350" indent="-514350">
              <a:buAutoNum type="arabicParenBoth"/>
            </a:pPr>
            <a:r>
              <a:rPr lang="en-US" sz="3200" dirty="0" smtClean="0"/>
              <a:t>Processed into corn syrup</a:t>
            </a:r>
            <a:endParaRPr lang="en-US" sz="3200" dirty="0"/>
          </a:p>
        </p:txBody>
      </p:sp>
    </p:spTree>
    <p:extLst>
      <p:ext uri="{BB962C8B-B14F-4D97-AF65-F5344CB8AC3E}">
        <p14:creationId xmlns:p14="http://schemas.microsoft.com/office/powerpoint/2010/main" val="27198821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Dry Milling</a:t>
            </a:r>
            <a:endParaRPr lang="en-US" dirty="0"/>
          </a:p>
        </p:txBody>
      </p:sp>
      <p:sp>
        <p:nvSpPr>
          <p:cNvPr id="3" name="Content Placeholder 2"/>
          <p:cNvSpPr>
            <a:spLocks noGrp="1"/>
          </p:cNvSpPr>
          <p:nvPr>
            <p:ph idx="1"/>
          </p:nvPr>
        </p:nvSpPr>
        <p:spPr/>
        <p:txBody>
          <a:bodyPr>
            <a:normAutofit fontScale="92500" lnSpcReduction="20000"/>
          </a:bodyPr>
          <a:lstStyle/>
          <a:p>
            <a:r>
              <a:rPr lang="en-US" sz="3200" dirty="0" smtClean="0"/>
              <a:t>The starchy grain is first ground into flour, which is referred to in the industry as “meal” and processed with separating out the various component parts of the grain</a:t>
            </a:r>
          </a:p>
          <a:p>
            <a:r>
              <a:rPr lang="en-US" sz="3200" dirty="0" smtClean="0"/>
              <a:t>The meal is slurried with water to form a “mash”</a:t>
            </a:r>
          </a:p>
          <a:p>
            <a:r>
              <a:rPr lang="en-US" sz="3200" dirty="0" smtClean="0"/>
              <a:t>Enzymes are added to the mash to convert the starch to dextrose</a:t>
            </a:r>
          </a:p>
          <a:p>
            <a:r>
              <a:rPr lang="en-US" sz="3200" dirty="0" smtClean="0"/>
              <a:t>Ammonia is added for pH control and as nutrient to the yeast</a:t>
            </a:r>
            <a:endParaRPr lang="en-US" sz="3200" dirty="0"/>
          </a:p>
        </p:txBody>
      </p:sp>
    </p:spTree>
    <p:extLst>
      <p:ext uri="{BB962C8B-B14F-4D97-AF65-F5344CB8AC3E}">
        <p14:creationId xmlns:p14="http://schemas.microsoft.com/office/powerpoint/2010/main" val="2093574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Dry Milling</a:t>
            </a:r>
          </a:p>
        </p:txBody>
      </p:sp>
      <p:sp>
        <p:nvSpPr>
          <p:cNvPr id="3" name="Content Placeholder 2"/>
          <p:cNvSpPr>
            <a:spLocks noGrp="1"/>
          </p:cNvSpPr>
          <p:nvPr>
            <p:ph idx="1"/>
          </p:nvPr>
        </p:nvSpPr>
        <p:spPr/>
        <p:txBody>
          <a:bodyPr>
            <a:normAutofit fontScale="92500" lnSpcReduction="10000"/>
          </a:bodyPr>
          <a:lstStyle/>
          <a:p>
            <a:r>
              <a:rPr lang="en-US" sz="3200" dirty="0" smtClean="0"/>
              <a:t>The mash is processed in a high-temperature cooker to reduce bacteria levels ahead of fermentation</a:t>
            </a:r>
          </a:p>
          <a:p>
            <a:r>
              <a:rPr lang="en-US" sz="3200" dirty="0" smtClean="0"/>
              <a:t>The mash is cooked and transferred to fermenters where yeast is added and the conversion of sugar to ethanol and carbon dioxide begins</a:t>
            </a:r>
          </a:p>
          <a:p>
            <a:r>
              <a:rPr lang="en-US" sz="3200" dirty="0" smtClean="0"/>
              <a:t>The fermentation process generally takes about 40 to 50 hours</a:t>
            </a:r>
            <a:endParaRPr lang="en-US" sz="3200" dirty="0"/>
          </a:p>
        </p:txBody>
      </p:sp>
    </p:spTree>
    <p:extLst>
      <p:ext uri="{BB962C8B-B14F-4D97-AF65-F5344CB8AC3E}">
        <p14:creationId xmlns:p14="http://schemas.microsoft.com/office/powerpoint/2010/main" val="547683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Dry Milling</a:t>
            </a:r>
          </a:p>
        </p:txBody>
      </p:sp>
      <p:sp>
        <p:nvSpPr>
          <p:cNvPr id="3" name="Content Placeholder 2"/>
          <p:cNvSpPr>
            <a:spLocks noGrp="1"/>
          </p:cNvSpPr>
          <p:nvPr>
            <p:ph idx="1"/>
          </p:nvPr>
        </p:nvSpPr>
        <p:spPr/>
        <p:txBody>
          <a:bodyPr>
            <a:normAutofit/>
          </a:bodyPr>
          <a:lstStyle/>
          <a:p>
            <a:r>
              <a:rPr lang="en-US" sz="3200" dirty="0" smtClean="0"/>
              <a:t>During this part of the process, the mash is agitated and kept cool to facilitate the activity of the yeast</a:t>
            </a:r>
          </a:p>
          <a:p>
            <a:r>
              <a:rPr lang="en-US" sz="3200" dirty="0" smtClean="0"/>
              <a:t>After fermentation, the resulting “beer” is transferred to distillation column where the ethanol is separated from the remaining “stillage.”</a:t>
            </a:r>
            <a:endParaRPr lang="en-US" sz="3200" dirty="0"/>
          </a:p>
        </p:txBody>
      </p:sp>
    </p:spTree>
    <p:extLst>
      <p:ext uri="{BB962C8B-B14F-4D97-AF65-F5344CB8AC3E}">
        <p14:creationId xmlns:p14="http://schemas.microsoft.com/office/powerpoint/2010/main" val="1408462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Dry Milling</a:t>
            </a:r>
          </a:p>
        </p:txBody>
      </p:sp>
      <p:sp>
        <p:nvSpPr>
          <p:cNvPr id="3" name="Content Placeholder 2"/>
          <p:cNvSpPr>
            <a:spLocks noGrp="1"/>
          </p:cNvSpPr>
          <p:nvPr>
            <p:ph idx="1"/>
          </p:nvPr>
        </p:nvSpPr>
        <p:spPr/>
        <p:txBody>
          <a:bodyPr>
            <a:normAutofit/>
          </a:bodyPr>
          <a:lstStyle/>
          <a:p>
            <a:r>
              <a:rPr lang="en-US" sz="3200" dirty="0" smtClean="0"/>
              <a:t>The ethanol is concentrated to 190 proof using conventional distillation and then is dehydrated to approx. 200 proof in a molecular sieve</a:t>
            </a:r>
          </a:p>
          <a:p>
            <a:r>
              <a:rPr lang="en-US" sz="3200" dirty="0" smtClean="0"/>
              <a:t>The anhydrous ethanol is then blended with about 5% denaturant (such as gasoline) to render it non potable</a:t>
            </a:r>
            <a:endParaRPr lang="en-US" sz="3200" dirty="0"/>
          </a:p>
        </p:txBody>
      </p:sp>
    </p:spTree>
    <p:extLst>
      <p:ext uri="{BB962C8B-B14F-4D97-AF65-F5344CB8AC3E}">
        <p14:creationId xmlns:p14="http://schemas.microsoft.com/office/powerpoint/2010/main" val="37549859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Dry Milling</a:t>
            </a:r>
          </a:p>
        </p:txBody>
      </p:sp>
      <p:sp>
        <p:nvSpPr>
          <p:cNvPr id="3" name="Content Placeholder 2"/>
          <p:cNvSpPr>
            <a:spLocks noGrp="1"/>
          </p:cNvSpPr>
          <p:nvPr>
            <p:ph idx="1"/>
          </p:nvPr>
        </p:nvSpPr>
        <p:spPr/>
        <p:txBody>
          <a:bodyPr>
            <a:normAutofit/>
          </a:bodyPr>
          <a:lstStyle/>
          <a:p>
            <a:r>
              <a:rPr lang="en-US" sz="3200" dirty="0" smtClean="0"/>
              <a:t>The stillage is sent through a centrifuge that separates the coarse grain from the solubles</a:t>
            </a:r>
          </a:p>
          <a:p>
            <a:r>
              <a:rPr lang="en-US" sz="3200" dirty="0" smtClean="0"/>
              <a:t>The solubles are then concentrated to about 30% solids by evaporation, resulting in condensed distillers solubles (CDS) or “syrup”</a:t>
            </a:r>
            <a:endParaRPr lang="en-US" sz="3200" dirty="0"/>
          </a:p>
        </p:txBody>
      </p:sp>
    </p:spTree>
    <p:extLst>
      <p:ext uri="{BB962C8B-B14F-4D97-AF65-F5344CB8AC3E}">
        <p14:creationId xmlns:p14="http://schemas.microsoft.com/office/powerpoint/2010/main" val="1350649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Dry Milling</a:t>
            </a:r>
          </a:p>
        </p:txBody>
      </p:sp>
      <p:sp>
        <p:nvSpPr>
          <p:cNvPr id="3" name="Content Placeholder 2"/>
          <p:cNvSpPr>
            <a:spLocks noGrp="1"/>
          </p:cNvSpPr>
          <p:nvPr>
            <p:ph idx="1"/>
          </p:nvPr>
        </p:nvSpPr>
        <p:spPr/>
        <p:txBody>
          <a:bodyPr>
            <a:normAutofit/>
          </a:bodyPr>
          <a:lstStyle/>
          <a:p>
            <a:r>
              <a:rPr lang="en-US" sz="3200" dirty="0" smtClean="0"/>
              <a:t>The coarse grain and the syrup are then dried together to produce dried distillers grains with solubles (DDGS), a high quality, nutritious livestock feed</a:t>
            </a:r>
          </a:p>
          <a:p>
            <a:r>
              <a:rPr lang="en-US" sz="3200" dirty="0" smtClean="0"/>
              <a:t>The CO</a:t>
            </a:r>
            <a:r>
              <a:rPr lang="en-US" sz="3200" baseline="-25000" dirty="0" smtClean="0"/>
              <a:t>2</a:t>
            </a:r>
            <a:r>
              <a:rPr lang="en-US" sz="3200" dirty="0" smtClean="0"/>
              <a:t> released during fermentation is captured and sold for use in carbonating soft drinks and beverages and the manufacture of dry ice</a:t>
            </a:r>
            <a:endParaRPr lang="en-US" sz="3200" dirty="0"/>
          </a:p>
        </p:txBody>
      </p:sp>
    </p:spTree>
    <p:extLst>
      <p:ext uri="{BB962C8B-B14F-4D97-AF65-F5344CB8AC3E}">
        <p14:creationId xmlns:p14="http://schemas.microsoft.com/office/powerpoint/2010/main" val="2857889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Ethanol from Cellulosic Biomass</a:t>
            </a:r>
            <a:endParaRPr lang="en-US" dirty="0"/>
          </a:p>
        </p:txBody>
      </p:sp>
      <p:sp>
        <p:nvSpPr>
          <p:cNvPr id="3" name="Content Placeholder 2"/>
          <p:cNvSpPr>
            <a:spLocks noGrp="1"/>
          </p:cNvSpPr>
          <p:nvPr>
            <p:ph idx="1"/>
          </p:nvPr>
        </p:nvSpPr>
        <p:spPr/>
        <p:txBody>
          <a:bodyPr>
            <a:normAutofit/>
          </a:bodyPr>
          <a:lstStyle/>
          <a:p>
            <a:r>
              <a:rPr lang="en-US" sz="3200" dirty="0" smtClean="0"/>
              <a:t>Cellulosic biomass is the structural portion of plants, including complex sugars that cannot directly be used for food ingredients of fermentation substrates</a:t>
            </a:r>
            <a:endParaRPr lang="en-US" sz="3200" dirty="0"/>
          </a:p>
        </p:txBody>
      </p:sp>
    </p:spTree>
    <p:extLst>
      <p:ext uri="{BB962C8B-B14F-4D97-AF65-F5344CB8AC3E}">
        <p14:creationId xmlns:p14="http://schemas.microsoft.com/office/powerpoint/2010/main" val="1492982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Cellulosic Biomass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sz="3200" dirty="0" smtClean="0"/>
              <a:t>Cellulosic biomass can be obtained from a variety of sources, such as</a:t>
            </a:r>
          </a:p>
          <a:p>
            <a:r>
              <a:rPr lang="en-US" sz="3200" dirty="0" smtClean="0"/>
              <a:t>Agricultural residues (sugar cane bagasse and spent sugar beet pulp)</a:t>
            </a:r>
          </a:p>
          <a:p>
            <a:r>
              <a:rPr lang="en-US" sz="3200" dirty="0" smtClean="0"/>
              <a:t>Forestry residues (fallen branches, twigs, saw dust, etc.)</a:t>
            </a:r>
          </a:p>
          <a:p>
            <a:r>
              <a:rPr lang="en-US" sz="3200" dirty="0" smtClean="0"/>
              <a:t>Municipal solid waste (paper and paperboard products)</a:t>
            </a:r>
          </a:p>
          <a:p>
            <a:r>
              <a:rPr lang="en-US" sz="3200" dirty="0" smtClean="0"/>
              <a:t>Industrial wastes (paper making sludges)</a:t>
            </a:r>
            <a:endParaRPr lang="en-US" sz="3200" dirty="0"/>
          </a:p>
        </p:txBody>
      </p:sp>
    </p:spTree>
    <p:extLst>
      <p:ext uri="{BB962C8B-B14F-4D97-AF65-F5344CB8AC3E}">
        <p14:creationId xmlns:p14="http://schemas.microsoft.com/office/powerpoint/2010/main" val="2110702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Cellulosic Biomass</a:t>
            </a:r>
          </a:p>
        </p:txBody>
      </p:sp>
      <p:sp>
        <p:nvSpPr>
          <p:cNvPr id="3" name="Content Placeholder 2"/>
          <p:cNvSpPr>
            <a:spLocks noGrp="1"/>
          </p:cNvSpPr>
          <p:nvPr>
            <p:ph idx="1"/>
          </p:nvPr>
        </p:nvSpPr>
        <p:spPr/>
        <p:txBody>
          <a:bodyPr>
            <a:normAutofit/>
          </a:bodyPr>
          <a:lstStyle/>
          <a:p>
            <a:r>
              <a:rPr lang="en-US" sz="3200" dirty="0" smtClean="0"/>
              <a:t>Three main components- cellulose, hemi-cellulose and lignin- make up the cell walls that form the tissue structure of cellulose biomass</a:t>
            </a:r>
          </a:p>
          <a:p>
            <a:r>
              <a:rPr lang="en-US" sz="3200" dirty="0" smtClean="0"/>
              <a:t>These cell walls also include a small amount of pectin, waxes, water soluble sugars and organic acids</a:t>
            </a:r>
            <a:endParaRPr lang="en-US" sz="3200" dirty="0"/>
          </a:p>
        </p:txBody>
      </p:sp>
    </p:spTree>
    <p:extLst>
      <p:ext uri="{BB962C8B-B14F-4D97-AF65-F5344CB8AC3E}">
        <p14:creationId xmlns:p14="http://schemas.microsoft.com/office/powerpoint/2010/main" val="4013577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Cellulosic </a:t>
            </a:r>
            <a:r>
              <a:rPr lang="en-US" dirty="0" smtClean="0"/>
              <a:t>Biomass Process</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Consists of four steps</a:t>
            </a:r>
          </a:p>
          <a:p>
            <a:pPr marL="514350" indent="-514350">
              <a:buAutoNum type="arabicParenBoth"/>
            </a:pPr>
            <a:r>
              <a:rPr lang="en-US" sz="3200" dirty="0" smtClean="0"/>
              <a:t>Pretreatment</a:t>
            </a:r>
          </a:p>
          <a:p>
            <a:pPr marL="514350" indent="-514350">
              <a:buAutoNum type="arabicParenBoth"/>
            </a:pPr>
            <a:r>
              <a:rPr lang="en-US" sz="3200" dirty="0" smtClean="0"/>
              <a:t>Enzyme hydrolysis</a:t>
            </a:r>
          </a:p>
          <a:p>
            <a:pPr marL="514350" indent="-514350">
              <a:buAutoNum type="arabicParenBoth"/>
            </a:pPr>
            <a:r>
              <a:rPr lang="en-US" sz="3200" dirty="0" smtClean="0"/>
              <a:t>Fermentation</a:t>
            </a:r>
          </a:p>
          <a:p>
            <a:pPr marL="514350" indent="-514350">
              <a:buAutoNum type="arabicParenBoth"/>
            </a:pPr>
            <a:r>
              <a:rPr lang="en-US" sz="3200" dirty="0" smtClean="0"/>
              <a:t>Distillation </a:t>
            </a:r>
            <a:endParaRPr lang="en-US" sz="3200" dirty="0"/>
          </a:p>
        </p:txBody>
      </p:sp>
    </p:spTree>
    <p:extLst>
      <p:ext uri="{BB962C8B-B14F-4D97-AF65-F5344CB8AC3E}">
        <p14:creationId xmlns:p14="http://schemas.microsoft.com/office/powerpoint/2010/main" val="3731865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7882" y="347730"/>
            <a:ext cx="9612581" cy="6053069"/>
          </a:xfrm>
        </p:spPr>
      </p:pic>
    </p:spTree>
    <p:extLst>
      <p:ext uri="{BB962C8B-B14F-4D97-AF65-F5344CB8AC3E}">
        <p14:creationId xmlns:p14="http://schemas.microsoft.com/office/powerpoint/2010/main" val="2403200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Pretreatment</a:t>
            </a:r>
            <a:endParaRPr lang="en-US" dirty="0"/>
          </a:p>
        </p:txBody>
      </p:sp>
      <p:sp>
        <p:nvSpPr>
          <p:cNvPr id="3" name="Content Placeholder 2"/>
          <p:cNvSpPr>
            <a:spLocks noGrp="1"/>
          </p:cNvSpPr>
          <p:nvPr>
            <p:ph idx="1"/>
          </p:nvPr>
        </p:nvSpPr>
        <p:spPr/>
        <p:txBody>
          <a:bodyPr>
            <a:normAutofit/>
          </a:bodyPr>
          <a:lstStyle/>
          <a:p>
            <a:r>
              <a:rPr lang="en-US" sz="3200" dirty="0" smtClean="0"/>
              <a:t>The purpose of pretreatment is to make the cellulose more susceptible to being broken down so that it is ready for the enzyme hydrolysis step</a:t>
            </a:r>
          </a:p>
          <a:p>
            <a:r>
              <a:rPr lang="en-US" sz="3200" dirty="0" smtClean="0"/>
              <a:t>Pretreatment does this by partially removing the lignin and hemi-cellulose which block the cellulose inside the cell wall</a:t>
            </a:r>
            <a:endParaRPr lang="en-US" sz="3200" dirty="0"/>
          </a:p>
        </p:txBody>
      </p:sp>
    </p:spTree>
    <p:extLst>
      <p:ext uri="{BB962C8B-B14F-4D97-AF65-F5344CB8AC3E}">
        <p14:creationId xmlns:p14="http://schemas.microsoft.com/office/powerpoint/2010/main" val="4257878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Pretreatment</a:t>
            </a:r>
          </a:p>
        </p:txBody>
      </p:sp>
      <p:sp>
        <p:nvSpPr>
          <p:cNvPr id="3" name="Content Placeholder 2"/>
          <p:cNvSpPr>
            <a:spLocks noGrp="1"/>
          </p:cNvSpPr>
          <p:nvPr>
            <p:ph idx="1"/>
          </p:nvPr>
        </p:nvSpPr>
        <p:spPr/>
        <p:txBody>
          <a:bodyPr>
            <a:normAutofit/>
          </a:bodyPr>
          <a:lstStyle/>
          <a:p>
            <a:r>
              <a:rPr lang="en-US" sz="3200" dirty="0" smtClean="0"/>
              <a:t>This step can be done by using acid, alkali, organic solvents, heat treatments, etc.</a:t>
            </a:r>
          </a:p>
          <a:p>
            <a:r>
              <a:rPr lang="en-US" sz="3200" dirty="0" smtClean="0"/>
              <a:t>Some options for pretreatment are steam explosion, liquid hot water, lime-ammonia and acid treatment</a:t>
            </a:r>
            <a:endParaRPr lang="en-US" sz="3200" dirty="0"/>
          </a:p>
        </p:txBody>
      </p:sp>
    </p:spTree>
    <p:extLst>
      <p:ext uri="{BB962C8B-B14F-4D97-AF65-F5344CB8AC3E}">
        <p14:creationId xmlns:p14="http://schemas.microsoft.com/office/powerpoint/2010/main" val="10442094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Pretreatment Challenges</a:t>
            </a:r>
            <a:endParaRPr lang="en-US" dirty="0"/>
          </a:p>
        </p:txBody>
      </p:sp>
      <p:sp>
        <p:nvSpPr>
          <p:cNvPr id="3" name="Content Placeholder 2"/>
          <p:cNvSpPr>
            <a:spLocks noGrp="1"/>
          </p:cNvSpPr>
          <p:nvPr>
            <p:ph idx="1"/>
          </p:nvPr>
        </p:nvSpPr>
        <p:spPr>
          <a:xfrm>
            <a:off x="1103312" y="1532586"/>
            <a:ext cx="8946541" cy="4715813"/>
          </a:xfrm>
        </p:spPr>
        <p:txBody>
          <a:bodyPr>
            <a:normAutofit fontScale="85000" lnSpcReduction="10000"/>
          </a:bodyPr>
          <a:lstStyle/>
          <a:p>
            <a:r>
              <a:rPr lang="en-US" sz="3200" dirty="0" smtClean="0"/>
              <a:t>Reducing the cost of the process (capital &amp; operating)</a:t>
            </a:r>
          </a:p>
          <a:p>
            <a:r>
              <a:rPr lang="en-US" sz="3200" dirty="0" smtClean="0"/>
              <a:t>Ensuring  that the particle size is reduced enough in order to increase surface area-to-mass ratio for maximum exposure to contact surfaces</a:t>
            </a:r>
          </a:p>
          <a:p>
            <a:r>
              <a:rPr lang="en-US" sz="3200" dirty="0" smtClean="0"/>
              <a:t>Minimising the accumulation of inhibitory products that could interfere with the subsequent fermentation step</a:t>
            </a:r>
          </a:p>
          <a:p>
            <a:r>
              <a:rPr lang="en-US" sz="3200" dirty="0" smtClean="0"/>
              <a:t>Enhancing the sugar yield and allowing efficient hydrolysis at a lower concentration of enzymes</a:t>
            </a:r>
            <a:endParaRPr lang="en-US" sz="3200" dirty="0"/>
          </a:p>
        </p:txBody>
      </p:sp>
    </p:spTree>
    <p:extLst>
      <p:ext uri="{BB962C8B-B14F-4D97-AF65-F5344CB8AC3E}">
        <p14:creationId xmlns:p14="http://schemas.microsoft.com/office/powerpoint/2010/main" val="841217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Enzyme Hydrolysis</a:t>
            </a:r>
            <a:endParaRPr lang="en-US" dirty="0"/>
          </a:p>
        </p:txBody>
      </p:sp>
      <p:sp>
        <p:nvSpPr>
          <p:cNvPr id="3" name="Content Placeholder 2"/>
          <p:cNvSpPr>
            <a:spLocks noGrp="1"/>
          </p:cNvSpPr>
          <p:nvPr>
            <p:ph idx="1"/>
          </p:nvPr>
        </p:nvSpPr>
        <p:spPr/>
        <p:txBody>
          <a:bodyPr>
            <a:normAutofit/>
          </a:bodyPr>
          <a:lstStyle/>
          <a:p>
            <a:r>
              <a:rPr lang="en-US" sz="3200" dirty="0" smtClean="0"/>
              <a:t>Is the process used to convert polysaccharides (cellulose and hemi-celluloses) and their oligomers (molecules with a few single sugar units) into simple sugars, which can be fermented by bacteria or yeast</a:t>
            </a:r>
          </a:p>
          <a:p>
            <a:r>
              <a:rPr lang="en-US" sz="3200" dirty="0" smtClean="0"/>
              <a:t>The high cost of enzymes is currently the greatest challenge in this processing step</a:t>
            </a:r>
            <a:endParaRPr lang="en-US" sz="3200" dirty="0"/>
          </a:p>
        </p:txBody>
      </p:sp>
    </p:spTree>
    <p:extLst>
      <p:ext uri="{BB962C8B-B14F-4D97-AF65-F5344CB8AC3E}">
        <p14:creationId xmlns:p14="http://schemas.microsoft.com/office/powerpoint/2010/main" val="1437205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Enzyme Hydrolysis</a:t>
            </a:r>
          </a:p>
        </p:txBody>
      </p:sp>
      <p:sp>
        <p:nvSpPr>
          <p:cNvPr id="3" name="Content Placeholder 2"/>
          <p:cNvSpPr>
            <a:spLocks noGrp="1"/>
          </p:cNvSpPr>
          <p:nvPr>
            <p:ph idx="1"/>
          </p:nvPr>
        </p:nvSpPr>
        <p:spPr/>
        <p:txBody>
          <a:bodyPr>
            <a:normAutofit/>
          </a:bodyPr>
          <a:lstStyle/>
          <a:p>
            <a:r>
              <a:rPr lang="en-US" sz="3200" dirty="0" smtClean="0"/>
              <a:t>An important approach to reduce cost for enzyme hydrolysis is to develop an efficient pretreatment method to reduce the enzyme dosage and enhance the yield of simple sugars</a:t>
            </a:r>
          </a:p>
          <a:p>
            <a:r>
              <a:rPr lang="en-US" sz="3200" dirty="0" smtClean="0"/>
              <a:t>Sugar yield is typically less than 20% without pretreatment, whereas yield after pretreatment often exceeds 90%</a:t>
            </a:r>
            <a:endParaRPr lang="en-US" sz="3200" dirty="0"/>
          </a:p>
        </p:txBody>
      </p:sp>
    </p:spTree>
    <p:extLst>
      <p:ext uri="{BB962C8B-B14F-4D97-AF65-F5344CB8AC3E}">
        <p14:creationId xmlns:p14="http://schemas.microsoft.com/office/powerpoint/2010/main" val="18029295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Fermentation</a:t>
            </a:r>
            <a:endParaRPr lang="en-US" dirty="0"/>
          </a:p>
        </p:txBody>
      </p:sp>
      <p:sp>
        <p:nvSpPr>
          <p:cNvPr id="3" name="Content Placeholder 2"/>
          <p:cNvSpPr>
            <a:spLocks noGrp="1"/>
          </p:cNvSpPr>
          <p:nvPr>
            <p:ph idx="1"/>
          </p:nvPr>
        </p:nvSpPr>
        <p:spPr/>
        <p:txBody>
          <a:bodyPr>
            <a:normAutofit/>
          </a:bodyPr>
          <a:lstStyle/>
          <a:p>
            <a:r>
              <a:rPr lang="en-US" sz="3200" dirty="0" smtClean="0"/>
              <a:t>Conventional fermentation is the process that converts the sugars from sugar-rich feedstocks into alcohol in the brewing and beverage alcohol industries</a:t>
            </a:r>
          </a:p>
          <a:p>
            <a:r>
              <a:rPr lang="en-US" sz="3200" dirty="0" smtClean="0"/>
              <a:t>In a cellulosic bioethanol process, fermentation is used to convert the single sugars obtained from the enzyme hydrolysis step to fuel ethanol</a:t>
            </a:r>
            <a:endParaRPr lang="en-US" sz="3200" dirty="0"/>
          </a:p>
        </p:txBody>
      </p:sp>
    </p:spTree>
    <p:extLst>
      <p:ext uri="{BB962C8B-B14F-4D97-AF65-F5344CB8AC3E}">
        <p14:creationId xmlns:p14="http://schemas.microsoft.com/office/powerpoint/2010/main" val="4827227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Fermentation</a:t>
            </a:r>
          </a:p>
        </p:txBody>
      </p:sp>
      <p:sp>
        <p:nvSpPr>
          <p:cNvPr id="3" name="Content Placeholder 2"/>
          <p:cNvSpPr>
            <a:spLocks noGrp="1"/>
          </p:cNvSpPr>
          <p:nvPr>
            <p:ph idx="1"/>
          </p:nvPr>
        </p:nvSpPr>
        <p:spPr>
          <a:xfrm>
            <a:off x="1103312" y="1661376"/>
            <a:ext cx="9560395" cy="4587024"/>
          </a:xfrm>
        </p:spPr>
        <p:txBody>
          <a:bodyPr>
            <a:normAutofit fontScale="92500"/>
          </a:bodyPr>
          <a:lstStyle/>
          <a:p>
            <a:r>
              <a:rPr lang="en-US" sz="3200" dirty="0" smtClean="0"/>
              <a:t>Organisms such as yeast (Saccharomyces Cerevisiae) or bacteria (E.Coli) are used to convert these simple sugars to ethanol</a:t>
            </a:r>
          </a:p>
          <a:p>
            <a:r>
              <a:rPr lang="en-US" sz="3200" dirty="0" smtClean="0"/>
              <a:t>In order to keep distillation costs low, the appropriate micro-organisms is selected based on the need to achieve high ethanol yield while also withstanding inhibition from accumulating toxic substances and auto intoxication from increasing ethanol concentration</a:t>
            </a:r>
            <a:endParaRPr lang="en-US" sz="3200" dirty="0"/>
          </a:p>
        </p:txBody>
      </p:sp>
    </p:spTree>
    <p:extLst>
      <p:ext uri="{BB962C8B-B14F-4D97-AF65-F5344CB8AC3E}">
        <p14:creationId xmlns:p14="http://schemas.microsoft.com/office/powerpoint/2010/main" val="10666738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Fermentation</a:t>
            </a:r>
          </a:p>
        </p:txBody>
      </p:sp>
      <p:sp>
        <p:nvSpPr>
          <p:cNvPr id="3" name="Content Placeholder 2"/>
          <p:cNvSpPr>
            <a:spLocks noGrp="1"/>
          </p:cNvSpPr>
          <p:nvPr>
            <p:ph idx="1"/>
          </p:nvPr>
        </p:nvSpPr>
        <p:spPr>
          <a:xfrm>
            <a:off x="1103312" y="2052918"/>
            <a:ext cx="9431606" cy="4399397"/>
          </a:xfrm>
        </p:spPr>
        <p:txBody>
          <a:bodyPr>
            <a:normAutofit fontScale="92500" lnSpcReduction="10000"/>
          </a:bodyPr>
          <a:lstStyle/>
          <a:p>
            <a:r>
              <a:rPr lang="en-US" sz="3200" dirty="0" smtClean="0"/>
              <a:t>The fermentation step usually follows enzymatic hydrolysis as a separate step</a:t>
            </a:r>
          </a:p>
          <a:p>
            <a:r>
              <a:rPr lang="en-US" sz="3200" dirty="0" smtClean="0"/>
              <a:t>This procedure is known as separate hydrolysis and fermentation (SHF)</a:t>
            </a:r>
          </a:p>
          <a:p>
            <a:r>
              <a:rPr lang="en-US" sz="3200" dirty="0" smtClean="0"/>
              <a:t>However, the most commonly used technique is called the simultaneous saccharification and fermentation (SSF) process, which carried out by combining fermentation and enzyme hydrolysis in the same step</a:t>
            </a:r>
            <a:endParaRPr lang="en-US" sz="3200" dirty="0"/>
          </a:p>
        </p:txBody>
      </p:sp>
    </p:spTree>
    <p:extLst>
      <p:ext uri="{BB962C8B-B14F-4D97-AF65-F5344CB8AC3E}">
        <p14:creationId xmlns:p14="http://schemas.microsoft.com/office/powerpoint/2010/main" val="6953275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Fermentation</a:t>
            </a:r>
          </a:p>
        </p:txBody>
      </p:sp>
      <p:sp>
        <p:nvSpPr>
          <p:cNvPr id="3" name="Content Placeholder 2"/>
          <p:cNvSpPr>
            <a:spLocks noGrp="1"/>
          </p:cNvSpPr>
          <p:nvPr>
            <p:ph idx="1"/>
          </p:nvPr>
        </p:nvSpPr>
        <p:spPr/>
        <p:txBody>
          <a:bodyPr>
            <a:normAutofit/>
          </a:bodyPr>
          <a:lstStyle/>
          <a:p>
            <a:r>
              <a:rPr lang="en-US" sz="3200" dirty="0" smtClean="0"/>
              <a:t>Normally, higher ethanol yield can be achieved with SSF, which can be attributed to the reduction of inhibitory end-products (glucose and cellulose)</a:t>
            </a:r>
            <a:endParaRPr lang="en-US" sz="3200" dirty="0"/>
          </a:p>
        </p:txBody>
      </p:sp>
    </p:spTree>
    <p:extLst>
      <p:ext uri="{BB962C8B-B14F-4D97-AF65-F5344CB8AC3E}">
        <p14:creationId xmlns:p14="http://schemas.microsoft.com/office/powerpoint/2010/main" val="39272188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Distillation</a:t>
            </a:r>
            <a:endParaRPr lang="en-US" dirty="0"/>
          </a:p>
        </p:txBody>
      </p:sp>
      <p:sp>
        <p:nvSpPr>
          <p:cNvPr id="3" name="Content Placeholder 2"/>
          <p:cNvSpPr>
            <a:spLocks noGrp="1"/>
          </p:cNvSpPr>
          <p:nvPr>
            <p:ph idx="1"/>
          </p:nvPr>
        </p:nvSpPr>
        <p:spPr/>
        <p:txBody>
          <a:bodyPr>
            <a:normAutofit fontScale="92500"/>
          </a:bodyPr>
          <a:lstStyle/>
          <a:p>
            <a:r>
              <a:rPr lang="en-US" sz="3200" dirty="0" smtClean="0"/>
              <a:t>Ethanol is recovered from the fermentation broth by the process called distillation</a:t>
            </a:r>
          </a:p>
          <a:p>
            <a:r>
              <a:rPr lang="en-US" sz="3200" dirty="0" smtClean="0"/>
              <a:t>Distillation works by boiling the liquid mixture of water and ethanol</a:t>
            </a:r>
          </a:p>
          <a:p>
            <a:r>
              <a:rPr lang="en-US" sz="3200" dirty="0" smtClean="0"/>
              <a:t>Ethanol vapours are separated from the liquid portion because ethanol has a lower boiling point (78.3°C) at atmospheric pressure compared to water (100°C)</a:t>
            </a:r>
            <a:endParaRPr lang="en-US" sz="3200" dirty="0"/>
          </a:p>
        </p:txBody>
      </p:sp>
    </p:spTree>
    <p:extLst>
      <p:ext uri="{BB962C8B-B14F-4D97-AF65-F5344CB8AC3E}">
        <p14:creationId xmlns:p14="http://schemas.microsoft.com/office/powerpoint/2010/main" val="3518336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Distillation</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The lignin residues, along with unreacted cellulose, hemi-cellulose, ash, enzymes, and remaining micro-organisms, end up in the bottom of the distillation column during the bioethanol process</a:t>
            </a:r>
          </a:p>
          <a:p>
            <a:r>
              <a:rPr lang="en-US" sz="3200" dirty="0" smtClean="0"/>
              <a:t>The solid waste (still bottoms) has high energy content, which can be burned as fuel for power or may be converted to various value-added products</a:t>
            </a:r>
            <a:endParaRPr lang="en-US" sz="3200" dirty="0"/>
          </a:p>
        </p:txBody>
      </p:sp>
    </p:spTree>
    <p:extLst>
      <p:ext uri="{BB962C8B-B14F-4D97-AF65-F5344CB8AC3E}">
        <p14:creationId xmlns:p14="http://schemas.microsoft.com/office/powerpoint/2010/main" val="42383658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Fuel Ethanol</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The blending of ethanol makes the fuel mixture burn more completely and reduces pollution emissions</a:t>
            </a:r>
          </a:p>
          <a:p>
            <a:r>
              <a:rPr lang="en-US" sz="3200" dirty="0" smtClean="0"/>
              <a:t>However, the energy content of ethanol is approximately 33% lower than petrol</a:t>
            </a:r>
          </a:p>
          <a:p>
            <a:r>
              <a:rPr lang="en-US" sz="3200" dirty="0" smtClean="0"/>
              <a:t>If you use E10 petrol/ethanol mixtures instead of pure petrol, the mileage may decrease 3.3%</a:t>
            </a:r>
            <a:endParaRPr lang="en-US" sz="3200" dirty="0"/>
          </a:p>
        </p:txBody>
      </p:sp>
    </p:spTree>
    <p:extLst>
      <p:ext uri="{BB962C8B-B14F-4D97-AF65-F5344CB8AC3E}">
        <p14:creationId xmlns:p14="http://schemas.microsoft.com/office/powerpoint/2010/main" val="2572320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Fuel Ethanol</a:t>
            </a:r>
          </a:p>
        </p:txBody>
      </p:sp>
      <p:sp>
        <p:nvSpPr>
          <p:cNvPr id="3" name="Content Placeholder 2"/>
          <p:cNvSpPr>
            <a:spLocks noGrp="1"/>
          </p:cNvSpPr>
          <p:nvPr>
            <p:ph idx="1"/>
          </p:nvPr>
        </p:nvSpPr>
        <p:spPr/>
        <p:txBody>
          <a:bodyPr>
            <a:normAutofit/>
          </a:bodyPr>
          <a:lstStyle/>
          <a:p>
            <a:r>
              <a:rPr lang="en-US" sz="3200" dirty="0" smtClean="0"/>
              <a:t>Blending must be done very carefully, and is usually done locally</a:t>
            </a:r>
          </a:p>
          <a:p>
            <a:r>
              <a:rPr lang="en-US" sz="3200" dirty="0" smtClean="0"/>
              <a:t>Ethanol easily absorbs water and water does not mix with oil and phase separation will occur</a:t>
            </a:r>
          </a:p>
          <a:p>
            <a:r>
              <a:rPr lang="en-US" sz="3200" dirty="0" smtClean="0"/>
              <a:t>Water contamination may result in engine damage and reduction of fuel efficiency</a:t>
            </a:r>
            <a:endParaRPr lang="en-US" sz="3200" dirty="0"/>
          </a:p>
        </p:txBody>
      </p:sp>
    </p:spTree>
    <p:extLst>
      <p:ext uri="{BB962C8B-B14F-4D97-AF65-F5344CB8AC3E}">
        <p14:creationId xmlns:p14="http://schemas.microsoft.com/office/powerpoint/2010/main" val="11442734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Anaerobic Digestion</a:t>
            </a:r>
            <a:endParaRPr lang="en-US" dirty="0"/>
          </a:p>
        </p:txBody>
      </p:sp>
      <p:sp>
        <p:nvSpPr>
          <p:cNvPr id="7" name="Subtitle 6"/>
          <p:cNvSpPr>
            <a:spLocks noGrp="1"/>
          </p:cNvSpPr>
          <p:nvPr>
            <p:ph type="subTitle" idx="1"/>
          </p:nvPr>
        </p:nvSpPr>
        <p:spPr/>
        <p:txBody>
          <a:bodyPr>
            <a:normAutofit/>
          </a:bodyPr>
          <a:lstStyle/>
          <a:p>
            <a:r>
              <a:rPr lang="en-US" sz="3200" dirty="0" smtClean="0"/>
              <a:t>By Andrew Thorn</a:t>
            </a:r>
            <a:endParaRPr lang="en-US" sz="3200" dirty="0"/>
          </a:p>
        </p:txBody>
      </p:sp>
    </p:spTree>
    <p:extLst>
      <p:ext uri="{BB962C8B-B14F-4D97-AF65-F5344CB8AC3E}">
        <p14:creationId xmlns:p14="http://schemas.microsoft.com/office/powerpoint/2010/main" val="21792441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a:bodyPr>
          <a:lstStyle/>
          <a:p>
            <a:r>
              <a:rPr lang="en-US" sz="3200" dirty="0" smtClean="0"/>
              <a:t>Anaerobic digestion is the technology that can convert the agri-industrial waste chain, the municipal solid waste and/or wastewater sludge into renewable energy</a:t>
            </a:r>
          </a:p>
          <a:p>
            <a:r>
              <a:rPr lang="en-US" sz="3200" dirty="0" smtClean="0"/>
              <a:t>An important economic consideration is the fact that the biogas can be produced at the production site and used as fuel on that site eliminating transportation costs</a:t>
            </a:r>
            <a:endParaRPr lang="en-US" sz="3200" dirty="0"/>
          </a:p>
        </p:txBody>
      </p:sp>
    </p:spTree>
    <p:extLst>
      <p:ext uri="{BB962C8B-B14F-4D97-AF65-F5344CB8AC3E}">
        <p14:creationId xmlns:p14="http://schemas.microsoft.com/office/powerpoint/2010/main" val="37338958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Anaerobic Digestion Process</a:t>
            </a:r>
          </a:p>
        </p:txBody>
      </p:sp>
      <p:sp>
        <p:nvSpPr>
          <p:cNvPr id="3" name="Content Placeholder 2"/>
          <p:cNvSpPr>
            <a:spLocks noGrp="1"/>
          </p:cNvSpPr>
          <p:nvPr>
            <p:ph idx="1"/>
          </p:nvPr>
        </p:nvSpPr>
        <p:spPr>
          <a:xfrm>
            <a:off x="1103312" y="2052918"/>
            <a:ext cx="9392970" cy="4195481"/>
          </a:xfrm>
        </p:spPr>
        <p:txBody>
          <a:bodyPr>
            <a:normAutofit fontScale="92500" lnSpcReduction="20000"/>
          </a:bodyPr>
          <a:lstStyle/>
          <a:p>
            <a:r>
              <a:rPr lang="en-US" sz="3200" dirty="0" smtClean="0"/>
              <a:t>Anaerobic digestion is a natural biological process when bacteria breakdown organic matter in environments with little or no oxygen</a:t>
            </a:r>
          </a:p>
          <a:p>
            <a:r>
              <a:rPr lang="en-US" sz="3200" dirty="0" smtClean="0"/>
              <a:t>A controlled version of the anaerobic breakdown of organic waste is a landfill process which releases methane as one of the end products</a:t>
            </a:r>
          </a:p>
          <a:p>
            <a:r>
              <a:rPr lang="en-US" sz="3200" dirty="0" smtClean="0"/>
              <a:t>The AD process can be split into three main stages; hydrolysis, acidogenesis and methanogenesis</a:t>
            </a:r>
            <a:endParaRPr lang="en-US" sz="3200" dirty="0"/>
          </a:p>
        </p:txBody>
      </p:sp>
    </p:spTree>
    <p:extLst>
      <p:ext uri="{BB962C8B-B14F-4D97-AF65-F5344CB8AC3E}">
        <p14:creationId xmlns:p14="http://schemas.microsoft.com/office/powerpoint/2010/main" val="11650972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Anaerobic Digestion Process</a:t>
            </a:r>
          </a:p>
        </p:txBody>
      </p:sp>
      <p:sp>
        <p:nvSpPr>
          <p:cNvPr id="3" name="Content Placeholder 2"/>
          <p:cNvSpPr>
            <a:spLocks noGrp="1"/>
          </p:cNvSpPr>
          <p:nvPr>
            <p:ph idx="1"/>
          </p:nvPr>
        </p:nvSpPr>
        <p:spPr/>
        <p:txBody>
          <a:bodyPr>
            <a:normAutofit lnSpcReduction="10000"/>
          </a:bodyPr>
          <a:lstStyle/>
          <a:p>
            <a:r>
              <a:rPr lang="en-US" sz="3200" dirty="0" smtClean="0"/>
              <a:t>Anaerobic fermentation significantly reduces the total mass of waste, generates solid or liquid fertilizer and yields energy</a:t>
            </a:r>
          </a:p>
          <a:p>
            <a:r>
              <a:rPr lang="en-US" sz="3200" dirty="0" smtClean="0"/>
              <a:t>It can be maintained at psychrophilic conditions (12-16°C landfills, swamps) mesophilic conditions (35-37°C) or thermophilic conditions (55-60°C anaerobic digesters)</a:t>
            </a:r>
            <a:endParaRPr lang="en-US" sz="3200" dirty="0"/>
          </a:p>
        </p:txBody>
      </p:sp>
    </p:spTree>
    <p:extLst>
      <p:ext uri="{BB962C8B-B14F-4D97-AF65-F5344CB8AC3E}">
        <p14:creationId xmlns:p14="http://schemas.microsoft.com/office/powerpoint/2010/main" val="27726283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Anaerobic Digestion Issues</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Thermophilic anaerobic fermentation leads to reduced process stability and dewatering properties of the fermented sludge</a:t>
            </a:r>
          </a:p>
          <a:p>
            <a:r>
              <a:rPr lang="en-US" sz="3200" dirty="0" smtClean="0"/>
              <a:t>Requirements for large amounts of energy for heating</a:t>
            </a:r>
          </a:p>
          <a:p>
            <a:r>
              <a:rPr lang="en-US" sz="3200" dirty="0" smtClean="0"/>
              <a:t>Thermal destruction of pathogenic bacteria at elevated temperatures</a:t>
            </a:r>
            <a:endParaRPr lang="en-US" sz="3200" dirty="0"/>
          </a:p>
        </p:txBody>
      </p:sp>
    </p:spTree>
    <p:extLst>
      <p:ext uri="{BB962C8B-B14F-4D97-AF65-F5344CB8AC3E}">
        <p14:creationId xmlns:p14="http://schemas.microsoft.com/office/powerpoint/2010/main" val="34456964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Hydrolysis/Liquefaction </a:t>
            </a:r>
            <a:endParaRPr lang="en-US" dirty="0"/>
          </a:p>
        </p:txBody>
      </p:sp>
      <p:sp>
        <p:nvSpPr>
          <p:cNvPr id="3" name="Content Placeholder 2"/>
          <p:cNvSpPr>
            <a:spLocks noGrp="1"/>
          </p:cNvSpPr>
          <p:nvPr>
            <p:ph idx="1"/>
          </p:nvPr>
        </p:nvSpPr>
        <p:spPr>
          <a:xfrm>
            <a:off x="1103312" y="1751528"/>
            <a:ext cx="9328575" cy="4496872"/>
          </a:xfrm>
        </p:spPr>
        <p:txBody>
          <a:bodyPr>
            <a:normAutofit lnSpcReduction="10000"/>
          </a:bodyPr>
          <a:lstStyle/>
          <a:p>
            <a:r>
              <a:rPr lang="en-US" sz="3200" dirty="0" smtClean="0"/>
              <a:t>Fermentative bacteria convert the insoluble complex organic matter such as cellulose, into soluble molecules such as sugars, amino acids and fatty acids</a:t>
            </a:r>
          </a:p>
          <a:p>
            <a:r>
              <a:rPr lang="en-US" sz="3200" dirty="0" smtClean="0"/>
              <a:t>The complex polymeric matter is hydrolysed to monmers, e.g. cellulose to sugars or alcohols and proteins to peptides or amino acids, by hydrolytic enzymes, secreted by microbes</a:t>
            </a:r>
            <a:endParaRPr lang="en-US" sz="3200" dirty="0"/>
          </a:p>
        </p:txBody>
      </p:sp>
    </p:spTree>
    <p:extLst>
      <p:ext uri="{BB962C8B-B14F-4D97-AF65-F5344CB8AC3E}">
        <p14:creationId xmlns:p14="http://schemas.microsoft.com/office/powerpoint/2010/main" val="38934436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Hydrolysis/Liquefaction Reactions</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Lipids		Fatty Acids</a:t>
            </a:r>
          </a:p>
          <a:p>
            <a:pPr marL="0" indent="0">
              <a:buNone/>
            </a:pPr>
            <a:r>
              <a:rPr lang="en-US" sz="3200" dirty="0" smtClean="0"/>
              <a:t>Polysaccharides				Monosaccharides</a:t>
            </a:r>
          </a:p>
          <a:p>
            <a:pPr marL="0" indent="0">
              <a:buNone/>
            </a:pPr>
            <a:r>
              <a:rPr lang="en-US" sz="3200" dirty="0" smtClean="0"/>
              <a:t>Protein			Amino Acids</a:t>
            </a:r>
          </a:p>
          <a:p>
            <a:pPr marL="0" indent="0">
              <a:buNone/>
            </a:pPr>
            <a:r>
              <a:rPr lang="en-US" sz="3200" dirty="0" smtClean="0"/>
              <a:t>Nucleic Acids			Purines &amp; Pyrimidines</a:t>
            </a:r>
            <a:endParaRPr lang="en-US" sz="3200" dirty="0"/>
          </a:p>
        </p:txBody>
      </p:sp>
      <p:cxnSp>
        <p:nvCxnSpPr>
          <p:cNvPr id="5" name="Straight Arrow Connector 4"/>
          <p:cNvCxnSpPr/>
          <p:nvPr/>
        </p:nvCxnSpPr>
        <p:spPr>
          <a:xfrm>
            <a:off x="2395470" y="2356834"/>
            <a:ext cx="52803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623515" y="2987899"/>
            <a:ext cx="106894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717442" y="3593206"/>
            <a:ext cx="70833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992451" y="4237149"/>
            <a:ext cx="79849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6963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Acidogenesis</a:t>
            </a:r>
            <a:endParaRPr lang="en-US" dirty="0"/>
          </a:p>
        </p:txBody>
      </p:sp>
      <p:sp>
        <p:nvSpPr>
          <p:cNvPr id="3" name="Content Placeholder 2"/>
          <p:cNvSpPr>
            <a:spLocks noGrp="1"/>
          </p:cNvSpPr>
          <p:nvPr>
            <p:ph idx="1"/>
          </p:nvPr>
        </p:nvSpPr>
        <p:spPr/>
        <p:txBody>
          <a:bodyPr>
            <a:normAutofit/>
          </a:bodyPr>
          <a:lstStyle/>
          <a:p>
            <a:r>
              <a:rPr lang="en-US" sz="3200" dirty="0" smtClean="0"/>
              <a:t>In this stage </a:t>
            </a:r>
            <a:r>
              <a:rPr lang="en-US" sz="3200" dirty="0" smtClean="0"/>
              <a:t>acetogenic</a:t>
            </a:r>
            <a:r>
              <a:rPr lang="en-US" sz="3200" dirty="0" smtClean="0"/>
              <a:t> bacteria convert the products of the first phase to simple organic acids, carbon dioxide and hydrogen</a:t>
            </a:r>
          </a:p>
          <a:p>
            <a:r>
              <a:rPr lang="en-US" sz="3200" dirty="0" smtClean="0"/>
              <a:t>The principal acids produced are acetic acid, propionic acid, butyric acid and ethanol</a:t>
            </a:r>
            <a:endParaRPr lang="en-US" sz="3200" dirty="0"/>
          </a:p>
        </p:txBody>
      </p:sp>
    </p:spTree>
    <p:extLst>
      <p:ext uri="{BB962C8B-B14F-4D97-AF65-F5344CB8AC3E}">
        <p14:creationId xmlns:p14="http://schemas.microsoft.com/office/powerpoint/2010/main" val="39504845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Acidogenesis</a:t>
            </a:r>
          </a:p>
        </p:txBody>
      </p:sp>
      <p:sp>
        <p:nvSpPr>
          <p:cNvPr id="3" name="Content Placeholder 2"/>
          <p:cNvSpPr>
            <a:spLocks noGrp="1"/>
          </p:cNvSpPr>
          <p:nvPr>
            <p:ph idx="1"/>
          </p:nvPr>
        </p:nvSpPr>
        <p:spPr>
          <a:xfrm>
            <a:off x="1103312" y="1674056"/>
            <a:ext cx="9574066" cy="4574344"/>
          </a:xfrm>
        </p:spPr>
        <p:txBody>
          <a:bodyPr>
            <a:normAutofit/>
          </a:bodyPr>
          <a:lstStyle/>
          <a:p>
            <a:r>
              <a:rPr lang="en-US" sz="3200" dirty="0" smtClean="0"/>
              <a:t>The products formed during </a:t>
            </a:r>
            <a:r>
              <a:rPr lang="en-US" sz="3200" dirty="0" smtClean="0"/>
              <a:t>acetogenesis</a:t>
            </a:r>
            <a:r>
              <a:rPr lang="en-US" sz="3200" dirty="0" smtClean="0"/>
              <a:t> are due to a number of different microbes, e.g. </a:t>
            </a:r>
            <a:r>
              <a:rPr lang="en-US" sz="3200" u="sng" dirty="0" smtClean="0"/>
              <a:t>Syntrophobacter</a:t>
            </a:r>
            <a:r>
              <a:rPr lang="en-US" sz="3200" u="sng" dirty="0" smtClean="0"/>
              <a:t> </a:t>
            </a:r>
            <a:r>
              <a:rPr lang="en-US" sz="3200" u="sng" dirty="0" smtClean="0"/>
              <a:t>Wolini</a:t>
            </a:r>
            <a:r>
              <a:rPr lang="en-US" sz="3200" dirty="0" smtClean="0"/>
              <a:t>, a propionate decomposer and </a:t>
            </a:r>
            <a:r>
              <a:rPr lang="en-US" sz="3200" u="sng" dirty="0" smtClean="0"/>
              <a:t>Sytrophomonas</a:t>
            </a:r>
            <a:r>
              <a:rPr lang="en-US" sz="3200" u="sng" dirty="0" smtClean="0"/>
              <a:t> </a:t>
            </a:r>
            <a:r>
              <a:rPr lang="en-US" sz="3200" u="sng" dirty="0" smtClean="0"/>
              <a:t>Wolfei</a:t>
            </a:r>
            <a:r>
              <a:rPr lang="en-US" sz="3200" dirty="0" smtClean="0"/>
              <a:t>, a butyrate decomposer</a:t>
            </a:r>
          </a:p>
          <a:p>
            <a:r>
              <a:rPr lang="en-US" sz="3200" dirty="0" smtClean="0"/>
              <a:t>Other acid formers are </a:t>
            </a:r>
            <a:r>
              <a:rPr lang="en-US" sz="3200" u="sng" dirty="0" smtClean="0"/>
              <a:t>Clostridium Spp</a:t>
            </a:r>
            <a:r>
              <a:rPr lang="en-US" sz="3200" dirty="0" smtClean="0"/>
              <a:t>., </a:t>
            </a:r>
            <a:r>
              <a:rPr lang="en-US" sz="3200" u="sng" dirty="0" smtClean="0"/>
              <a:t>Peptococcus</a:t>
            </a:r>
            <a:r>
              <a:rPr lang="en-US" sz="3200" u="sng" dirty="0" smtClean="0"/>
              <a:t> </a:t>
            </a:r>
            <a:r>
              <a:rPr lang="en-US" sz="3200" u="sng" dirty="0" smtClean="0"/>
              <a:t>Anerobus</a:t>
            </a:r>
            <a:r>
              <a:rPr lang="en-US" sz="3200" dirty="0" smtClean="0"/>
              <a:t>, </a:t>
            </a:r>
            <a:r>
              <a:rPr lang="en-US" sz="3200" u="sng" dirty="0" smtClean="0"/>
              <a:t>Lactobacillus</a:t>
            </a:r>
            <a:r>
              <a:rPr lang="en-US" sz="3200" dirty="0" smtClean="0"/>
              <a:t>, and </a:t>
            </a:r>
            <a:r>
              <a:rPr lang="en-US" sz="3200" u="sng" dirty="0" smtClean="0"/>
              <a:t>Actinomyces</a:t>
            </a:r>
            <a:endParaRPr lang="en-US" sz="3200" dirty="0"/>
          </a:p>
        </p:txBody>
      </p:sp>
    </p:spTree>
    <p:extLst>
      <p:ext uri="{BB962C8B-B14F-4D97-AF65-F5344CB8AC3E}">
        <p14:creationId xmlns:p14="http://schemas.microsoft.com/office/powerpoint/2010/main" val="24581585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Acidogenesis</a:t>
            </a:r>
          </a:p>
        </p:txBody>
      </p:sp>
      <p:sp>
        <p:nvSpPr>
          <p:cNvPr id="3" name="Content Placeholder 2"/>
          <p:cNvSpPr>
            <a:spLocks noGrp="1"/>
          </p:cNvSpPr>
          <p:nvPr>
            <p:ph idx="1"/>
          </p:nvPr>
        </p:nvSpPr>
        <p:spPr/>
        <p:txBody>
          <a:bodyPr>
            <a:normAutofit/>
          </a:bodyPr>
          <a:lstStyle/>
          <a:p>
            <a:pPr marL="0" indent="0">
              <a:buNone/>
            </a:pPr>
            <a:endParaRPr lang="en-US" sz="3200" dirty="0" smtClean="0"/>
          </a:p>
          <a:p>
            <a:pPr marL="0" indent="0">
              <a:buNone/>
            </a:pPr>
            <a:r>
              <a:rPr lang="en-US" sz="3200" dirty="0" smtClean="0"/>
              <a:t>C</a:t>
            </a:r>
            <a:r>
              <a:rPr lang="en-US" sz="3200" baseline="-25000" dirty="0" smtClean="0"/>
              <a:t>6</a:t>
            </a:r>
            <a:r>
              <a:rPr lang="en-US" sz="3200" dirty="0" smtClean="0"/>
              <a:t> H</a:t>
            </a:r>
            <a:r>
              <a:rPr lang="en-US" sz="3200" baseline="-25000" dirty="0" smtClean="0"/>
              <a:t>12</a:t>
            </a:r>
            <a:r>
              <a:rPr lang="en-US" sz="3200" dirty="0" smtClean="0"/>
              <a:t> O</a:t>
            </a:r>
            <a:r>
              <a:rPr lang="en-US" sz="3200" baseline="-25000" dirty="0" smtClean="0"/>
              <a:t>6</a:t>
            </a:r>
            <a:r>
              <a:rPr lang="en-US" sz="3200" dirty="0" smtClean="0"/>
              <a:t>			      2C</a:t>
            </a:r>
            <a:r>
              <a:rPr lang="en-US" sz="3200" baseline="-25000" dirty="0" smtClean="0"/>
              <a:t>2</a:t>
            </a:r>
            <a:r>
              <a:rPr lang="en-US" sz="3200" dirty="0" smtClean="0"/>
              <a:t> H</a:t>
            </a:r>
            <a:r>
              <a:rPr lang="en-US" sz="3200" baseline="-25000" dirty="0" smtClean="0"/>
              <a:t>5</a:t>
            </a:r>
            <a:r>
              <a:rPr lang="en-US" sz="3200" dirty="0" smtClean="0"/>
              <a:t> OH  +  2CO</a:t>
            </a:r>
            <a:r>
              <a:rPr lang="en-US" sz="3200" baseline="-25000" dirty="0" smtClean="0"/>
              <a:t>2</a:t>
            </a:r>
            <a:endParaRPr lang="en-US" sz="3200" dirty="0"/>
          </a:p>
        </p:txBody>
      </p:sp>
      <p:cxnSp>
        <p:nvCxnSpPr>
          <p:cNvPr id="5" name="Straight Arrow Connector 4"/>
          <p:cNvCxnSpPr/>
          <p:nvPr/>
        </p:nvCxnSpPr>
        <p:spPr>
          <a:xfrm flipV="1">
            <a:off x="3235569" y="2940148"/>
            <a:ext cx="1237957" cy="140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17970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Methanogenesis</a:t>
            </a:r>
            <a:endParaRPr lang="en-US" dirty="0"/>
          </a:p>
        </p:txBody>
      </p:sp>
      <p:sp>
        <p:nvSpPr>
          <p:cNvPr id="3" name="Content Placeholder 2"/>
          <p:cNvSpPr>
            <a:spLocks noGrp="1"/>
          </p:cNvSpPr>
          <p:nvPr>
            <p:ph idx="1"/>
          </p:nvPr>
        </p:nvSpPr>
        <p:spPr/>
        <p:txBody>
          <a:bodyPr>
            <a:normAutofit/>
          </a:bodyPr>
          <a:lstStyle/>
          <a:p>
            <a:r>
              <a:rPr lang="en-US" sz="3200" dirty="0" smtClean="0"/>
              <a:t>Methane is produced by bacteria called methane formers in two ways</a:t>
            </a:r>
          </a:p>
          <a:p>
            <a:pPr marL="514350" indent="-514350">
              <a:buAutoNum type="arabicParenBoth"/>
            </a:pPr>
            <a:r>
              <a:rPr lang="en-US" sz="3200" dirty="0" smtClean="0"/>
              <a:t>By cleavage of acetic acid molecules to generate carbon dioxide and methane</a:t>
            </a:r>
          </a:p>
          <a:p>
            <a:pPr marL="514350" indent="-514350">
              <a:buAutoNum type="arabicParenBoth"/>
            </a:pPr>
            <a:r>
              <a:rPr lang="en-US" sz="3200" dirty="0" smtClean="0"/>
              <a:t>Reduction of carbon dioxide with hydrogen</a:t>
            </a:r>
            <a:endParaRPr lang="en-US" sz="3200" dirty="0"/>
          </a:p>
        </p:txBody>
      </p:sp>
    </p:spTree>
    <p:extLst>
      <p:ext uri="{BB962C8B-B14F-4D97-AF65-F5344CB8AC3E}">
        <p14:creationId xmlns:p14="http://schemas.microsoft.com/office/powerpoint/2010/main" val="32083026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Methanogenesis Reactions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sz="3200" dirty="0" smtClean="0"/>
              <a:t>CH</a:t>
            </a:r>
            <a:r>
              <a:rPr lang="en-US" sz="3200" baseline="-25000" dirty="0" smtClean="0"/>
              <a:t>3</a:t>
            </a:r>
            <a:r>
              <a:rPr lang="en-US" sz="3200" dirty="0"/>
              <a:t> </a:t>
            </a:r>
            <a:r>
              <a:rPr lang="en-US" sz="3200" dirty="0" smtClean="0"/>
              <a:t>COOH				CH</a:t>
            </a:r>
            <a:r>
              <a:rPr lang="en-US" sz="3200" baseline="-25000" dirty="0" smtClean="0"/>
              <a:t>4</a:t>
            </a:r>
            <a:r>
              <a:rPr lang="en-US" sz="3200" dirty="0" smtClean="0"/>
              <a:t>  +  		CO</a:t>
            </a:r>
            <a:r>
              <a:rPr lang="en-US" sz="3200" baseline="-25000" dirty="0" smtClean="0"/>
              <a:t>2</a:t>
            </a:r>
            <a:endParaRPr lang="en-US" sz="3200" dirty="0" smtClean="0"/>
          </a:p>
          <a:p>
            <a:pPr marL="0" indent="0">
              <a:buNone/>
            </a:pPr>
            <a:r>
              <a:rPr lang="en-US" sz="3200" dirty="0" smtClean="0"/>
              <a:t>Acetic acid	   Methane		Carbon dioxide</a:t>
            </a:r>
          </a:p>
          <a:p>
            <a:pPr marL="0" indent="0">
              <a:buNone/>
            </a:pPr>
            <a:endParaRPr lang="en-US" sz="3200" dirty="0"/>
          </a:p>
          <a:p>
            <a:pPr marL="0" indent="0">
              <a:buNone/>
            </a:pPr>
            <a:r>
              <a:rPr lang="en-US" sz="3200" dirty="0" smtClean="0"/>
              <a:t>2C</a:t>
            </a:r>
            <a:r>
              <a:rPr lang="en-US" sz="3200" baseline="-25000" dirty="0" smtClean="0"/>
              <a:t>2</a:t>
            </a:r>
            <a:r>
              <a:rPr lang="en-US" sz="3200" dirty="0"/>
              <a:t> </a:t>
            </a:r>
            <a:r>
              <a:rPr lang="en-US" sz="3200" dirty="0" smtClean="0"/>
              <a:t>H</a:t>
            </a:r>
            <a:r>
              <a:rPr lang="en-US" sz="3200" baseline="-25000" dirty="0" smtClean="0"/>
              <a:t>5</a:t>
            </a:r>
            <a:r>
              <a:rPr lang="en-US" sz="3200" dirty="0" smtClean="0"/>
              <a:t> OH	+	CO</a:t>
            </a:r>
            <a:r>
              <a:rPr lang="en-US" sz="3200" baseline="-25000" dirty="0" smtClean="0"/>
              <a:t>2</a:t>
            </a:r>
            <a:r>
              <a:rPr lang="en-US" sz="3200" dirty="0" smtClean="0"/>
              <a:t>			CH</a:t>
            </a:r>
            <a:r>
              <a:rPr lang="en-US" sz="3200" baseline="-25000" dirty="0" smtClean="0"/>
              <a:t>4</a:t>
            </a:r>
            <a:r>
              <a:rPr lang="en-US" sz="3200" dirty="0" smtClean="0"/>
              <a:t>	+ 2CH</a:t>
            </a:r>
            <a:r>
              <a:rPr lang="en-US" sz="3200" baseline="-25000" dirty="0" smtClean="0"/>
              <a:t>3</a:t>
            </a:r>
            <a:r>
              <a:rPr lang="en-US" sz="3200" dirty="0" smtClean="0"/>
              <a:t> COOH</a:t>
            </a:r>
          </a:p>
          <a:p>
            <a:pPr marL="0" indent="0">
              <a:buNone/>
            </a:pPr>
            <a:r>
              <a:rPr lang="en-US" sz="3200" dirty="0" smtClean="0"/>
              <a:t>Ethanol</a:t>
            </a:r>
            <a:endParaRPr lang="en-US" sz="3200" dirty="0"/>
          </a:p>
          <a:p>
            <a:pPr marL="0" indent="0">
              <a:buNone/>
            </a:pPr>
            <a:r>
              <a:rPr lang="en-US" sz="3200" dirty="0" smtClean="0"/>
              <a:t>CO</a:t>
            </a:r>
            <a:r>
              <a:rPr lang="en-US" sz="3200" baseline="-25000" dirty="0" smtClean="0"/>
              <a:t>2</a:t>
            </a:r>
            <a:r>
              <a:rPr lang="en-US" sz="3200" dirty="0" smtClean="0"/>
              <a:t>  +     4H</a:t>
            </a:r>
            <a:r>
              <a:rPr lang="en-US" sz="3200" baseline="-25000" dirty="0" smtClean="0"/>
              <a:t>2</a:t>
            </a:r>
            <a:r>
              <a:rPr lang="en-US" sz="3200" dirty="0" smtClean="0"/>
              <a:t>				CH</a:t>
            </a:r>
            <a:r>
              <a:rPr lang="en-US" sz="3200" baseline="-25000" dirty="0" smtClean="0"/>
              <a:t>4</a:t>
            </a:r>
            <a:r>
              <a:rPr lang="en-US" sz="3200" dirty="0" smtClean="0"/>
              <a:t>		2H</a:t>
            </a:r>
            <a:r>
              <a:rPr lang="en-US" sz="3200" baseline="-25000" dirty="0" smtClean="0"/>
              <a:t>2</a:t>
            </a:r>
            <a:r>
              <a:rPr lang="en-US" sz="3200" dirty="0" smtClean="0"/>
              <a:t> O</a:t>
            </a:r>
          </a:p>
          <a:p>
            <a:pPr marL="0" indent="0">
              <a:buNone/>
            </a:pPr>
            <a:r>
              <a:rPr lang="en-US" sz="3200" dirty="0"/>
              <a:t> </a:t>
            </a:r>
            <a:r>
              <a:rPr lang="en-US" sz="3200" dirty="0" smtClean="0"/>
              <a:t>           Hydrogen					Water</a:t>
            </a:r>
            <a:endParaRPr lang="en-US" sz="3200" dirty="0"/>
          </a:p>
        </p:txBody>
      </p:sp>
      <p:cxnSp>
        <p:nvCxnSpPr>
          <p:cNvPr id="5" name="Straight Arrow Connector 4"/>
          <p:cNvCxnSpPr/>
          <p:nvPr/>
        </p:nvCxnSpPr>
        <p:spPr>
          <a:xfrm>
            <a:off x="3615397" y="2307102"/>
            <a:ext cx="109728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106572" y="3995225"/>
            <a:ext cx="54864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037428" y="5120640"/>
            <a:ext cx="1153550" cy="140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13038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Biogas Product</a:t>
            </a:r>
            <a:endParaRPr lang="en-US" dirty="0"/>
          </a:p>
        </p:txBody>
      </p:sp>
      <p:sp>
        <p:nvSpPr>
          <p:cNvPr id="3" name="Content Placeholder 2"/>
          <p:cNvSpPr>
            <a:spLocks noGrp="1"/>
          </p:cNvSpPr>
          <p:nvPr>
            <p:ph idx="1"/>
          </p:nvPr>
        </p:nvSpPr>
        <p:spPr>
          <a:xfrm>
            <a:off x="1103312" y="1725769"/>
            <a:ext cx="9457364" cy="4726545"/>
          </a:xfrm>
        </p:spPr>
        <p:txBody>
          <a:bodyPr>
            <a:normAutofit fontScale="92500" lnSpcReduction="20000"/>
          </a:bodyPr>
          <a:lstStyle/>
          <a:p>
            <a:r>
              <a:rPr lang="en-US" sz="3200" dirty="0" smtClean="0"/>
              <a:t>The products from Anaerobic digestion contain methane, carbon dioxide, hydrogen, hydrogen </a:t>
            </a:r>
            <a:r>
              <a:rPr lang="en-US" sz="3200" dirty="0" smtClean="0"/>
              <a:t>sulphide</a:t>
            </a:r>
            <a:r>
              <a:rPr lang="en-US" sz="3200" dirty="0" smtClean="0"/>
              <a:t>, ammonia and other substances that may inhibit the anaerobic digestion process or cause corrosion problems in pipelines of plants or in the distribution</a:t>
            </a:r>
          </a:p>
          <a:p>
            <a:r>
              <a:rPr lang="en-US" sz="3200" dirty="0" smtClean="0"/>
              <a:t>At the end of the purification process the biogas still contains hydrogen, carbon dioxide and trace of </a:t>
            </a:r>
            <a:r>
              <a:rPr lang="en-US" sz="3200" dirty="0" smtClean="0"/>
              <a:t>suphidric</a:t>
            </a:r>
            <a:r>
              <a:rPr lang="en-US" sz="3200" dirty="0" smtClean="0"/>
              <a:t> acid and ammonia (&lt;100ppm) that must be removed from the stream to produce </a:t>
            </a:r>
            <a:r>
              <a:rPr lang="en-US" sz="3200" dirty="0" smtClean="0"/>
              <a:t>biomethane</a:t>
            </a:r>
            <a:endParaRPr lang="en-US" sz="3200" dirty="0"/>
          </a:p>
        </p:txBody>
      </p:sp>
    </p:spTree>
    <p:extLst>
      <p:ext uri="{BB962C8B-B14F-4D97-AF65-F5344CB8AC3E}">
        <p14:creationId xmlns:p14="http://schemas.microsoft.com/office/powerpoint/2010/main" val="25182774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Combustible Gas Quality</a:t>
            </a:r>
            <a:endParaRPr lang="en-US" dirty="0"/>
          </a:p>
        </p:txBody>
      </p:sp>
      <p:sp>
        <p:nvSpPr>
          <p:cNvPr id="3" name="Content Placeholder 2"/>
          <p:cNvSpPr>
            <a:spLocks noGrp="1"/>
          </p:cNvSpPr>
          <p:nvPr>
            <p:ph idx="1"/>
          </p:nvPr>
        </p:nvSpPr>
        <p:spPr/>
        <p:txBody>
          <a:bodyPr>
            <a:normAutofit lnSpcReduction="10000"/>
          </a:bodyPr>
          <a:lstStyle/>
          <a:p>
            <a:r>
              <a:rPr lang="en-US" sz="3200" dirty="0" smtClean="0"/>
              <a:t>The parameter typically used to determine the combustible quality of the gas is the Wobbe Index</a:t>
            </a:r>
          </a:p>
          <a:p>
            <a:r>
              <a:rPr lang="en-US" sz="3200" dirty="0" smtClean="0"/>
              <a:t>The Wobbe Index (WI) or Wobbe Number is an indicator of the interchangeability of fuel gases such as natural gas and liquefied petroleum gas (LPG) and is frequently defined in the specifications of gas by customers and utilities</a:t>
            </a:r>
            <a:endParaRPr lang="en-US" sz="3200" dirty="0"/>
          </a:p>
        </p:txBody>
      </p:sp>
    </p:spTree>
    <p:extLst>
      <p:ext uri="{BB962C8B-B14F-4D97-AF65-F5344CB8AC3E}">
        <p14:creationId xmlns:p14="http://schemas.microsoft.com/office/powerpoint/2010/main" val="34708932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Wobbe Index</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If V</a:t>
            </a:r>
            <a:r>
              <a:rPr lang="en-US" sz="3200" baseline="-25000" dirty="0" smtClean="0"/>
              <a:t>C</a:t>
            </a:r>
            <a:r>
              <a:rPr lang="en-US" sz="3200" dirty="0" smtClean="0"/>
              <a:t> is the higher heating value, or calorific value, G</a:t>
            </a:r>
            <a:r>
              <a:rPr lang="en-US" sz="3200" baseline="-25000" dirty="0" smtClean="0"/>
              <a:t>S</a:t>
            </a:r>
            <a:r>
              <a:rPr lang="en-US" sz="3200" dirty="0" smtClean="0"/>
              <a:t> is the specific gravity, the Wobbe Index, I</a:t>
            </a:r>
            <a:r>
              <a:rPr lang="en-US" sz="3200" baseline="-25000" dirty="0" smtClean="0"/>
              <a:t>W </a:t>
            </a:r>
            <a:r>
              <a:rPr lang="en-US" sz="3200" dirty="0" smtClean="0"/>
              <a:t>is defined as</a:t>
            </a:r>
          </a:p>
          <a:p>
            <a:pPr marL="0" indent="0">
              <a:buNone/>
            </a:pPr>
            <a:endParaRPr lang="en-US" sz="3200" dirty="0"/>
          </a:p>
          <a:p>
            <a:pPr marL="0" indent="0">
              <a:buNone/>
            </a:pPr>
            <a:r>
              <a:rPr lang="en-US" sz="3200" dirty="0" smtClean="0"/>
              <a:t>		I</a:t>
            </a:r>
            <a:r>
              <a:rPr lang="en-US" sz="3200" baseline="-25000" dirty="0" smtClean="0"/>
              <a:t>W</a:t>
            </a:r>
            <a:r>
              <a:rPr lang="en-US" sz="3200" dirty="0" smtClean="0"/>
              <a:t> = V</a:t>
            </a:r>
            <a:r>
              <a:rPr lang="en-US" sz="3200" baseline="-25000" dirty="0" smtClean="0"/>
              <a:t>C</a:t>
            </a:r>
            <a:r>
              <a:rPr lang="en-US" sz="3200" dirty="0" smtClean="0"/>
              <a:t> / (G</a:t>
            </a:r>
            <a:r>
              <a:rPr lang="en-US" sz="3200" baseline="-25000" dirty="0" smtClean="0"/>
              <a:t>S</a:t>
            </a:r>
            <a:r>
              <a:rPr lang="en-US" sz="3200" dirty="0" smtClean="0"/>
              <a:t>)</a:t>
            </a:r>
            <a:r>
              <a:rPr lang="en-US" sz="3200" baseline="30000" dirty="0" smtClean="0"/>
              <a:t>0.5</a:t>
            </a:r>
            <a:endParaRPr lang="en-US" sz="3200" dirty="0"/>
          </a:p>
        </p:txBody>
      </p:sp>
    </p:spTree>
    <p:extLst>
      <p:ext uri="{BB962C8B-B14F-4D97-AF65-F5344CB8AC3E}">
        <p14:creationId xmlns:p14="http://schemas.microsoft.com/office/powerpoint/2010/main" val="413574549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Wobbe Index</a:t>
            </a:r>
          </a:p>
        </p:txBody>
      </p:sp>
      <p:sp>
        <p:nvSpPr>
          <p:cNvPr id="3" name="Content Placeholder 2"/>
          <p:cNvSpPr>
            <a:spLocks noGrp="1"/>
          </p:cNvSpPr>
          <p:nvPr>
            <p:ph idx="1"/>
          </p:nvPr>
        </p:nvSpPr>
        <p:spPr>
          <a:xfrm>
            <a:off x="1103312" y="2052918"/>
            <a:ext cx="9586153" cy="4195481"/>
          </a:xfrm>
        </p:spPr>
        <p:txBody>
          <a:bodyPr>
            <a:normAutofit lnSpcReduction="10000"/>
          </a:bodyPr>
          <a:lstStyle/>
          <a:p>
            <a:r>
              <a:rPr lang="en-US" sz="3200" dirty="0" smtClean="0"/>
              <a:t>Is used to compare combusting energy output of fuel gas of different quality for use in an appliance</a:t>
            </a:r>
          </a:p>
          <a:p>
            <a:r>
              <a:rPr lang="en-US" sz="3200" dirty="0" smtClean="0"/>
              <a:t>If two fuels have identical Wobbe indices then for given pressure and valve settings the energy output will also be identical</a:t>
            </a:r>
          </a:p>
          <a:p>
            <a:r>
              <a:rPr lang="en-US" sz="3200" dirty="0" smtClean="0"/>
              <a:t>Typically variations of up to 5% are allowed as this would not be noticeable to the consumer</a:t>
            </a:r>
            <a:endParaRPr lang="en-US" sz="3200" dirty="0"/>
          </a:p>
        </p:txBody>
      </p:sp>
    </p:spTree>
    <p:extLst>
      <p:ext uri="{BB962C8B-B14F-4D97-AF65-F5344CB8AC3E}">
        <p14:creationId xmlns:p14="http://schemas.microsoft.com/office/powerpoint/2010/main" val="16148820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Wobbe Index</a:t>
            </a:r>
          </a:p>
        </p:txBody>
      </p:sp>
      <p:sp>
        <p:nvSpPr>
          <p:cNvPr id="3" name="Content Placeholder 2"/>
          <p:cNvSpPr>
            <a:spLocks noGrp="1"/>
          </p:cNvSpPr>
          <p:nvPr>
            <p:ph idx="1"/>
          </p:nvPr>
        </p:nvSpPr>
        <p:spPr/>
        <p:txBody>
          <a:bodyPr>
            <a:normAutofit fontScale="92500" lnSpcReduction="20000"/>
          </a:bodyPr>
          <a:lstStyle/>
          <a:p>
            <a:r>
              <a:rPr lang="en-US" sz="3200" dirty="0" smtClean="0"/>
              <a:t>Is a critical factor to minimize the impact of the changeover when analyzing the use of substitute natural gas fuels such as propane- air mixture</a:t>
            </a:r>
          </a:p>
          <a:p>
            <a:r>
              <a:rPr lang="en-US" sz="3200" dirty="0" smtClean="0"/>
              <a:t>There are three families of fuel gases that have been internationally agreed upon based on the Wobbe Index</a:t>
            </a:r>
          </a:p>
          <a:p>
            <a:r>
              <a:rPr lang="en-US" sz="3200" dirty="0" smtClean="0"/>
              <a:t>Family 1 covers manufactured gases, family 2 covers natural gases and family 3 covers liquefied petroleum gas (LPG)</a:t>
            </a:r>
            <a:endParaRPr lang="en-US" sz="3200" dirty="0"/>
          </a:p>
        </p:txBody>
      </p:sp>
    </p:spTree>
    <p:extLst>
      <p:ext uri="{BB962C8B-B14F-4D97-AF65-F5344CB8AC3E}">
        <p14:creationId xmlns:p14="http://schemas.microsoft.com/office/powerpoint/2010/main" val="68061188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Wobbe </a:t>
            </a:r>
            <a:r>
              <a:rPr lang="en-US" dirty="0" smtClean="0"/>
              <a:t>Index Specifications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45330123"/>
              </p:ext>
            </p:extLst>
          </p:nvPr>
        </p:nvGraphicFramePr>
        <p:xfrm>
          <a:off x="1103313" y="2052637"/>
          <a:ext cx="8947152" cy="3961179"/>
        </p:xfrm>
        <a:graphic>
          <a:graphicData uri="http://schemas.openxmlformats.org/drawingml/2006/table">
            <a:tbl>
              <a:tblPr firstRow="1" bandRow="1">
                <a:tableStyleId>{5C22544A-7EE6-4342-B048-85BDC9FD1C3A}</a:tableStyleId>
              </a:tblPr>
              <a:tblGrid>
                <a:gridCol w="1549735"/>
                <a:gridCol w="2665927"/>
                <a:gridCol w="2318197"/>
                <a:gridCol w="2413293"/>
              </a:tblGrid>
              <a:tr h="771753">
                <a:tc>
                  <a:txBody>
                    <a:bodyPr/>
                    <a:lstStyle/>
                    <a:p>
                      <a:pPr algn="ctr"/>
                      <a:r>
                        <a:rPr lang="en-US" sz="2400" dirty="0" smtClean="0"/>
                        <a:t>Family</a:t>
                      </a:r>
                      <a:endParaRPr lang="en-US" sz="2400" dirty="0"/>
                    </a:p>
                  </a:txBody>
                  <a:tcPr/>
                </a:tc>
                <a:tc>
                  <a:txBody>
                    <a:bodyPr/>
                    <a:lstStyle/>
                    <a:p>
                      <a:r>
                        <a:rPr lang="en-US" sz="2400" dirty="0" smtClean="0"/>
                        <a:t>Type of gas</a:t>
                      </a:r>
                      <a:endParaRPr lang="en-US" sz="2400" dirty="0"/>
                    </a:p>
                  </a:txBody>
                  <a:tcPr/>
                </a:tc>
                <a:tc>
                  <a:txBody>
                    <a:bodyPr/>
                    <a:lstStyle/>
                    <a:p>
                      <a:r>
                        <a:rPr lang="en-US" sz="2400" dirty="0" smtClean="0"/>
                        <a:t>Wobbe Index range</a:t>
                      </a:r>
                      <a:endParaRPr lang="en-US" sz="2400" dirty="0"/>
                    </a:p>
                  </a:txBody>
                  <a:tcPr/>
                </a:tc>
                <a:tc>
                  <a:txBody>
                    <a:bodyPr/>
                    <a:lstStyle/>
                    <a:p>
                      <a:r>
                        <a:rPr lang="en-US" sz="2400" dirty="0" smtClean="0"/>
                        <a:t>Wobbe number range</a:t>
                      </a:r>
                      <a:endParaRPr lang="en-US" sz="2400" dirty="0"/>
                    </a:p>
                  </a:txBody>
                  <a:tcPr/>
                </a:tc>
              </a:tr>
              <a:tr h="771753">
                <a:tc>
                  <a:txBody>
                    <a:bodyPr/>
                    <a:lstStyle/>
                    <a:p>
                      <a:pPr algn="ctr"/>
                      <a:r>
                        <a:rPr lang="en-US" sz="2400" dirty="0" smtClean="0"/>
                        <a:t>1</a:t>
                      </a:r>
                      <a:endParaRPr lang="en-US" sz="2400" dirty="0"/>
                    </a:p>
                  </a:txBody>
                  <a:tcPr/>
                </a:tc>
                <a:tc>
                  <a:txBody>
                    <a:bodyPr/>
                    <a:lstStyle/>
                    <a:p>
                      <a:pPr algn="ctr"/>
                      <a:r>
                        <a:rPr lang="en-US" sz="2400" dirty="0" smtClean="0"/>
                        <a:t>Town gas/</a:t>
                      </a:r>
                    </a:p>
                    <a:p>
                      <a:pPr algn="ctr"/>
                      <a:r>
                        <a:rPr lang="en-US" sz="2400" dirty="0" smtClean="0"/>
                        <a:t>Syn gas</a:t>
                      </a:r>
                      <a:endParaRPr lang="en-US" sz="2400" dirty="0"/>
                    </a:p>
                  </a:txBody>
                  <a:tcPr/>
                </a:tc>
                <a:tc>
                  <a:txBody>
                    <a:bodyPr/>
                    <a:lstStyle/>
                    <a:p>
                      <a:pPr algn="ctr"/>
                      <a:r>
                        <a:rPr lang="en-US" sz="2400" dirty="0" smtClean="0"/>
                        <a:t>22.5 - 30</a:t>
                      </a:r>
                      <a:endParaRPr lang="en-US" sz="2400" dirty="0"/>
                    </a:p>
                  </a:txBody>
                  <a:tcPr/>
                </a:tc>
                <a:tc>
                  <a:txBody>
                    <a:bodyPr/>
                    <a:lstStyle/>
                    <a:p>
                      <a:pPr algn="ctr"/>
                      <a:r>
                        <a:rPr lang="en-US" sz="2400" dirty="0" smtClean="0"/>
                        <a:t>24 - 29</a:t>
                      </a:r>
                      <a:endParaRPr lang="en-US" sz="2400" dirty="0"/>
                    </a:p>
                  </a:txBody>
                  <a:tcPr/>
                </a:tc>
              </a:tr>
              <a:tr h="771753">
                <a:tc>
                  <a:txBody>
                    <a:bodyPr/>
                    <a:lstStyle/>
                    <a:p>
                      <a:pPr algn="ctr"/>
                      <a:r>
                        <a:rPr lang="en-US" sz="2400" dirty="0" smtClean="0"/>
                        <a:t>2L</a:t>
                      </a:r>
                      <a:endParaRPr lang="en-US" sz="2400" dirty="0"/>
                    </a:p>
                  </a:txBody>
                  <a:tcPr/>
                </a:tc>
                <a:tc>
                  <a:txBody>
                    <a:bodyPr/>
                    <a:lstStyle/>
                    <a:p>
                      <a:pPr algn="ctr"/>
                      <a:r>
                        <a:rPr lang="en-US" sz="2400" dirty="0" smtClean="0"/>
                        <a:t>Natural</a:t>
                      </a:r>
                      <a:endParaRPr lang="en-US" sz="2400" dirty="0"/>
                    </a:p>
                  </a:txBody>
                  <a:tcPr/>
                </a:tc>
                <a:tc>
                  <a:txBody>
                    <a:bodyPr/>
                    <a:lstStyle/>
                    <a:p>
                      <a:pPr algn="ctr"/>
                      <a:r>
                        <a:rPr lang="en-US" sz="2400" dirty="0" smtClean="0"/>
                        <a:t>39 - 45</a:t>
                      </a:r>
                      <a:endParaRPr lang="en-US" sz="2400" dirty="0"/>
                    </a:p>
                  </a:txBody>
                  <a:tcPr/>
                </a:tc>
                <a:tc>
                  <a:txBody>
                    <a:bodyPr/>
                    <a:lstStyle/>
                    <a:p>
                      <a:pPr algn="ctr"/>
                      <a:endParaRPr lang="en-US" sz="2400" dirty="0"/>
                    </a:p>
                  </a:txBody>
                  <a:tcPr/>
                </a:tc>
              </a:tr>
              <a:tr h="771753">
                <a:tc>
                  <a:txBody>
                    <a:bodyPr/>
                    <a:lstStyle/>
                    <a:p>
                      <a:pPr algn="ctr"/>
                      <a:r>
                        <a:rPr lang="en-US" sz="2400" dirty="0" smtClean="0"/>
                        <a:t>2H</a:t>
                      </a:r>
                      <a:endParaRPr lang="en-US" sz="2400" dirty="0"/>
                    </a:p>
                  </a:txBody>
                  <a:tcPr/>
                </a:tc>
                <a:tc>
                  <a:txBody>
                    <a:bodyPr/>
                    <a:lstStyle/>
                    <a:p>
                      <a:pPr algn="ctr"/>
                      <a:endParaRPr lang="en-US" sz="2400" dirty="0"/>
                    </a:p>
                  </a:txBody>
                  <a:tcPr/>
                </a:tc>
                <a:tc>
                  <a:txBody>
                    <a:bodyPr/>
                    <a:lstStyle/>
                    <a:p>
                      <a:pPr algn="ctr"/>
                      <a:r>
                        <a:rPr lang="en-US" sz="2400" dirty="0" smtClean="0"/>
                        <a:t>45.5 - 55</a:t>
                      </a:r>
                      <a:endParaRPr lang="en-US" sz="2400" dirty="0"/>
                    </a:p>
                  </a:txBody>
                  <a:tcPr/>
                </a:tc>
                <a:tc>
                  <a:txBody>
                    <a:bodyPr/>
                    <a:lstStyle/>
                    <a:p>
                      <a:pPr algn="ctr"/>
                      <a:r>
                        <a:rPr lang="en-US" sz="2400" dirty="0" smtClean="0"/>
                        <a:t>48 - 53</a:t>
                      </a:r>
                      <a:endParaRPr lang="en-US" sz="2400" dirty="0"/>
                    </a:p>
                  </a:txBody>
                  <a:tcPr/>
                </a:tc>
              </a:tr>
              <a:tr h="771753">
                <a:tc>
                  <a:txBody>
                    <a:bodyPr/>
                    <a:lstStyle/>
                    <a:p>
                      <a:pPr algn="ctr"/>
                      <a:r>
                        <a:rPr lang="en-US" sz="2400" dirty="0" smtClean="0"/>
                        <a:t>3</a:t>
                      </a:r>
                      <a:endParaRPr lang="en-US" sz="2400" dirty="0"/>
                    </a:p>
                  </a:txBody>
                  <a:tcPr/>
                </a:tc>
                <a:tc>
                  <a:txBody>
                    <a:bodyPr/>
                    <a:lstStyle/>
                    <a:p>
                      <a:pPr algn="ctr"/>
                      <a:r>
                        <a:rPr lang="en-US" sz="2400" dirty="0" smtClean="0"/>
                        <a:t>LPG</a:t>
                      </a:r>
                      <a:endParaRPr lang="en-US" sz="2400" dirty="0"/>
                    </a:p>
                  </a:txBody>
                  <a:tcPr/>
                </a:tc>
                <a:tc>
                  <a:txBody>
                    <a:bodyPr/>
                    <a:lstStyle/>
                    <a:p>
                      <a:pPr algn="ctr"/>
                      <a:r>
                        <a:rPr lang="en-US" sz="2400" dirty="0" smtClean="0"/>
                        <a:t>73.5 – 87.5</a:t>
                      </a:r>
                      <a:endParaRPr lang="en-US" sz="2400" dirty="0"/>
                    </a:p>
                  </a:txBody>
                  <a:tcPr/>
                </a:tc>
                <a:tc>
                  <a:txBody>
                    <a:bodyPr/>
                    <a:lstStyle/>
                    <a:p>
                      <a:pPr algn="ctr"/>
                      <a:r>
                        <a:rPr lang="en-US" sz="2400" dirty="0" smtClean="0"/>
                        <a:t>72</a:t>
                      </a:r>
                      <a:r>
                        <a:rPr lang="en-US" sz="2400" baseline="0" dirty="0" smtClean="0"/>
                        <a:t> - 87</a:t>
                      </a:r>
                      <a:endParaRPr lang="en-US" sz="2400" dirty="0"/>
                    </a:p>
                  </a:txBody>
                  <a:tcPr/>
                </a:tc>
              </a:tr>
            </a:tbl>
          </a:graphicData>
        </a:graphic>
      </p:graphicFrame>
    </p:spTree>
    <p:extLst>
      <p:ext uri="{BB962C8B-B14F-4D97-AF65-F5344CB8AC3E}">
        <p14:creationId xmlns:p14="http://schemas.microsoft.com/office/powerpoint/2010/main" val="327401783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Digester Sizing</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sz="3200" dirty="0" smtClean="0"/>
              <a:t>The energy available from a biogas is given by:</a:t>
            </a:r>
          </a:p>
          <a:p>
            <a:pPr marL="0" indent="0">
              <a:buNone/>
            </a:pPr>
            <a:r>
              <a:rPr lang="en-US" sz="3200" dirty="0"/>
              <a:t>	</a:t>
            </a:r>
            <a:r>
              <a:rPr lang="en-US" sz="3200" dirty="0" smtClean="0"/>
              <a:t>		E = </a:t>
            </a:r>
            <a:r>
              <a:rPr lang="el-GR" sz="3200" dirty="0" smtClean="0"/>
              <a:t>η</a:t>
            </a:r>
            <a:r>
              <a:rPr lang="en-US" sz="3200" dirty="0" smtClean="0"/>
              <a:t> </a:t>
            </a:r>
            <a:r>
              <a:rPr lang="en-US" sz="3200" dirty="0" smtClean="0"/>
              <a:t>H</a:t>
            </a:r>
            <a:r>
              <a:rPr lang="en-US" sz="3200" baseline="-25000" dirty="0" smtClean="0"/>
              <a:t>b</a:t>
            </a:r>
            <a:r>
              <a:rPr lang="en-US" sz="3200" dirty="0" smtClean="0"/>
              <a:t> </a:t>
            </a:r>
            <a:r>
              <a:rPr lang="en-US" sz="3200" dirty="0" smtClean="0"/>
              <a:t>V</a:t>
            </a:r>
            <a:r>
              <a:rPr lang="en-US" sz="3200" baseline="-25000" dirty="0" smtClean="0"/>
              <a:t>b</a:t>
            </a:r>
            <a:endParaRPr lang="en-US" sz="3200" dirty="0" smtClean="0"/>
          </a:p>
          <a:p>
            <a:pPr marL="0" indent="0">
              <a:buNone/>
            </a:pPr>
            <a:r>
              <a:rPr lang="el-GR" sz="3200" dirty="0" smtClean="0"/>
              <a:t>η</a:t>
            </a:r>
            <a:r>
              <a:rPr lang="en-US" sz="3200" dirty="0" smtClean="0"/>
              <a:t> = is the combustion efficiency of burners, </a:t>
            </a:r>
          </a:p>
          <a:p>
            <a:pPr marL="0" indent="0">
              <a:buNone/>
            </a:pPr>
            <a:r>
              <a:rPr lang="en-US" sz="3200" dirty="0"/>
              <a:t> </a:t>
            </a:r>
            <a:r>
              <a:rPr lang="en-US" sz="3200" dirty="0" smtClean="0"/>
              <a:t>     boilers, etc.</a:t>
            </a:r>
          </a:p>
          <a:p>
            <a:pPr marL="0" indent="0">
              <a:buNone/>
            </a:pPr>
            <a:r>
              <a:rPr lang="en-US" sz="3200" dirty="0" smtClean="0"/>
              <a:t>H</a:t>
            </a:r>
            <a:r>
              <a:rPr lang="en-US" sz="3200" baseline="-25000" dirty="0" smtClean="0"/>
              <a:t>b</a:t>
            </a:r>
            <a:r>
              <a:rPr lang="en-US" sz="3200" dirty="0" smtClean="0"/>
              <a:t> = is the heat of combustion per unit volume </a:t>
            </a:r>
          </a:p>
          <a:p>
            <a:pPr marL="0" indent="0">
              <a:buNone/>
            </a:pPr>
            <a:r>
              <a:rPr lang="en-US" sz="3200" dirty="0"/>
              <a:t> </a:t>
            </a:r>
            <a:r>
              <a:rPr lang="en-US" sz="3200" dirty="0" smtClean="0"/>
              <a:t>        biogas</a:t>
            </a:r>
          </a:p>
          <a:p>
            <a:pPr marL="0" indent="0">
              <a:buNone/>
            </a:pPr>
            <a:r>
              <a:rPr lang="en-US" sz="3200" dirty="0" smtClean="0"/>
              <a:t>V</a:t>
            </a:r>
            <a:r>
              <a:rPr lang="en-US" sz="3200" baseline="-25000" dirty="0" smtClean="0"/>
              <a:t>b</a:t>
            </a:r>
            <a:r>
              <a:rPr lang="en-US" sz="3200" dirty="0" smtClean="0"/>
              <a:t> = is the volume of biogas</a:t>
            </a:r>
            <a:endParaRPr lang="en-US" sz="3200" dirty="0"/>
          </a:p>
        </p:txBody>
      </p:sp>
    </p:spTree>
    <p:extLst>
      <p:ext uri="{BB962C8B-B14F-4D97-AF65-F5344CB8AC3E}">
        <p14:creationId xmlns:p14="http://schemas.microsoft.com/office/powerpoint/2010/main" val="39910108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r>
              <a:rPr lang="en-US" sz="3200" dirty="0" smtClean="0"/>
              <a:t>Some of the heat of combustion of the methane goes to heating CO</a:t>
            </a:r>
            <a:r>
              <a:rPr lang="en-US" sz="3200" baseline="-25000" dirty="0" smtClean="0"/>
              <a:t>2</a:t>
            </a:r>
            <a:r>
              <a:rPr lang="en-US" sz="3200" dirty="0" smtClean="0"/>
              <a:t> present in the biogas</a:t>
            </a:r>
          </a:p>
          <a:p>
            <a:r>
              <a:rPr lang="en-US" sz="3200" dirty="0" smtClean="0"/>
              <a:t>This is therefore unavailable for other purposes, so decreasing the efficiency</a:t>
            </a:r>
            <a:endParaRPr lang="en-US" sz="3200" dirty="0"/>
          </a:p>
        </p:txBody>
      </p:sp>
    </p:spTree>
    <p:extLst>
      <p:ext uri="{BB962C8B-B14F-4D97-AF65-F5344CB8AC3E}">
        <p14:creationId xmlns:p14="http://schemas.microsoft.com/office/powerpoint/2010/main" val="295688938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pPr marL="0" indent="0">
              <a:buNone/>
            </a:pPr>
            <a:r>
              <a:rPr lang="en-US" sz="3200" dirty="0" smtClean="0"/>
              <a:t>Alternatively</a:t>
            </a:r>
          </a:p>
          <a:p>
            <a:pPr marL="0" indent="0">
              <a:buNone/>
            </a:pPr>
            <a:r>
              <a:rPr lang="en-US" sz="3200" dirty="0"/>
              <a:t>	</a:t>
            </a:r>
            <a:r>
              <a:rPr lang="en-US" sz="3200" dirty="0" smtClean="0"/>
              <a:t>	E = </a:t>
            </a:r>
            <a:r>
              <a:rPr lang="el-GR" sz="3200" dirty="0" smtClean="0"/>
              <a:t>η</a:t>
            </a:r>
            <a:r>
              <a:rPr lang="en-US" sz="3200" dirty="0" smtClean="0"/>
              <a:t> </a:t>
            </a:r>
            <a:r>
              <a:rPr lang="en-US" sz="3200" dirty="0" smtClean="0"/>
              <a:t>H</a:t>
            </a:r>
            <a:r>
              <a:rPr lang="en-US" sz="3200" baseline="-25000" dirty="0" smtClean="0"/>
              <a:t>m</a:t>
            </a:r>
            <a:r>
              <a:rPr lang="en-US" sz="3200" dirty="0" smtClean="0"/>
              <a:t> </a:t>
            </a:r>
            <a:r>
              <a:rPr lang="en-US" sz="3200" dirty="0" smtClean="0"/>
              <a:t>F</a:t>
            </a:r>
            <a:r>
              <a:rPr lang="en-US" sz="3200" baseline="-25000" dirty="0" smtClean="0"/>
              <a:t>m</a:t>
            </a:r>
            <a:r>
              <a:rPr lang="en-US" sz="3200" dirty="0" smtClean="0"/>
              <a:t> </a:t>
            </a:r>
            <a:r>
              <a:rPr lang="en-US" sz="3200" dirty="0" smtClean="0"/>
              <a:t>V</a:t>
            </a:r>
            <a:r>
              <a:rPr lang="en-US" sz="3200" baseline="-25000" dirty="0" smtClean="0"/>
              <a:t>b</a:t>
            </a:r>
            <a:endParaRPr lang="en-US" sz="3200" dirty="0" smtClean="0"/>
          </a:p>
          <a:p>
            <a:pPr marL="0" indent="0">
              <a:buNone/>
            </a:pPr>
            <a:endParaRPr lang="en-US" sz="3200" dirty="0"/>
          </a:p>
          <a:p>
            <a:pPr marL="0" indent="0">
              <a:buNone/>
            </a:pPr>
            <a:r>
              <a:rPr lang="en-US" sz="3200" dirty="0" smtClean="0"/>
              <a:t>H</a:t>
            </a:r>
            <a:r>
              <a:rPr lang="en-US" sz="3200" baseline="-25000" dirty="0" smtClean="0"/>
              <a:t>m</a:t>
            </a:r>
            <a:r>
              <a:rPr lang="en-US" sz="3200" dirty="0" smtClean="0"/>
              <a:t> = is the heat of combustion of methane </a:t>
            </a:r>
          </a:p>
          <a:p>
            <a:pPr marL="0" indent="0">
              <a:buNone/>
            </a:pPr>
            <a:r>
              <a:rPr lang="en-US" sz="3200" dirty="0"/>
              <a:t>	</a:t>
            </a:r>
            <a:r>
              <a:rPr lang="en-US" sz="3200" dirty="0" smtClean="0"/>
              <a:t>	 (56 MJ/Kg, 28MJ/m</a:t>
            </a:r>
            <a:r>
              <a:rPr lang="en-US" sz="3200" baseline="30000" dirty="0" smtClean="0"/>
              <a:t>3</a:t>
            </a:r>
            <a:r>
              <a:rPr lang="en-US" sz="3200" dirty="0" smtClean="0"/>
              <a:t> at STP)</a:t>
            </a:r>
          </a:p>
          <a:p>
            <a:pPr marL="0" indent="0">
              <a:buNone/>
            </a:pPr>
            <a:r>
              <a:rPr lang="en-US" sz="3200" dirty="0" smtClean="0"/>
              <a:t>F</a:t>
            </a:r>
            <a:r>
              <a:rPr lang="en-US" sz="3200" baseline="-25000" dirty="0" smtClean="0"/>
              <a:t>m</a:t>
            </a:r>
            <a:r>
              <a:rPr lang="en-US" sz="3200" dirty="0" smtClean="0"/>
              <a:t> = is the fraction of methane in the biogas</a:t>
            </a:r>
            <a:endParaRPr lang="en-US" sz="3200" dirty="0"/>
          </a:p>
        </p:txBody>
      </p:sp>
    </p:spTree>
    <p:extLst>
      <p:ext uri="{BB962C8B-B14F-4D97-AF65-F5344CB8AC3E}">
        <p14:creationId xmlns:p14="http://schemas.microsoft.com/office/powerpoint/2010/main" val="2209499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r>
              <a:rPr lang="en-US" sz="3200" dirty="0" smtClean="0"/>
              <a:t>For biogas directly from the digester, </a:t>
            </a:r>
            <a:r>
              <a:rPr lang="en-US" sz="3200" dirty="0" smtClean="0"/>
              <a:t>F</a:t>
            </a:r>
            <a:r>
              <a:rPr lang="en-US" sz="3200" baseline="-25000" dirty="0" smtClean="0"/>
              <a:t>m</a:t>
            </a:r>
            <a:r>
              <a:rPr lang="en-US" sz="3200" dirty="0" smtClean="0"/>
              <a:t> should be between 0.5 and 0.7</a:t>
            </a:r>
          </a:p>
          <a:p>
            <a:r>
              <a:rPr lang="en-US" sz="3200" dirty="0" smtClean="0"/>
              <a:t>However, if the gas is passed through a counter flow of water to dissolve the CO</a:t>
            </a:r>
            <a:r>
              <a:rPr lang="en-US" sz="3200" baseline="-25000" dirty="0" smtClean="0"/>
              <a:t>2</a:t>
            </a:r>
            <a:r>
              <a:rPr lang="en-US" sz="3200" dirty="0" smtClean="0"/>
              <a:t> and increase </a:t>
            </a:r>
            <a:r>
              <a:rPr lang="en-US" sz="3200" dirty="0" smtClean="0"/>
              <a:t>F</a:t>
            </a:r>
            <a:r>
              <a:rPr lang="en-US" sz="3200" baseline="-25000" dirty="0" smtClean="0"/>
              <a:t>m</a:t>
            </a:r>
            <a:r>
              <a:rPr lang="en-US" sz="3200" dirty="0" smtClean="0"/>
              <a:t> to nearly 1.0</a:t>
            </a:r>
            <a:endParaRPr lang="en-US" sz="3200" dirty="0"/>
          </a:p>
        </p:txBody>
      </p:sp>
    </p:spTree>
    <p:extLst>
      <p:ext uri="{BB962C8B-B14F-4D97-AF65-F5344CB8AC3E}">
        <p14:creationId xmlns:p14="http://schemas.microsoft.com/office/powerpoint/2010/main" val="61108969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pPr marL="0" indent="0">
              <a:buNone/>
            </a:pPr>
            <a:r>
              <a:rPr lang="en-US" sz="3200" dirty="0" smtClean="0"/>
              <a:t>The volume of biogas is given by:</a:t>
            </a:r>
          </a:p>
          <a:p>
            <a:pPr marL="0" indent="0">
              <a:buNone/>
            </a:pPr>
            <a:r>
              <a:rPr lang="en-US" sz="3200" dirty="0"/>
              <a:t>	</a:t>
            </a:r>
            <a:r>
              <a:rPr lang="en-US" sz="3200" dirty="0" smtClean="0"/>
              <a:t>		</a:t>
            </a:r>
            <a:r>
              <a:rPr lang="en-US" sz="3200" dirty="0" smtClean="0"/>
              <a:t>V</a:t>
            </a:r>
            <a:r>
              <a:rPr lang="en-US" sz="3200" baseline="-25000" dirty="0" smtClean="0"/>
              <a:t>b</a:t>
            </a:r>
            <a:r>
              <a:rPr lang="en-US" sz="3200" dirty="0" smtClean="0"/>
              <a:t> = </a:t>
            </a:r>
            <a:r>
              <a:rPr lang="en-US" sz="3200" dirty="0" smtClean="0"/>
              <a:t>Cm</a:t>
            </a:r>
            <a:r>
              <a:rPr lang="en-US" sz="3200" baseline="-25000" dirty="0"/>
              <a:t>O</a:t>
            </a:r>
            <a:endParaRPr lang="en-US" sz="3200" dirty="0" smtClean="0"/>
          </a:p>
          <a:p>
            <a:pPr marL="0" indent="0">
              <a:buNone/>
            </a:pPr>
            <a:endParaRPr lang="en-US" sz="3200" dirty="0"/>
          </a:p>
          <a:p>
            <a:pPr marL="0" indent="0">
              <a:buNone/>
            </a:pPr>
            <a:r>
              <a:rPr lang="en-US" sz="3200" dirty="0" smtClean="0"/>
              <a:t>C = is the biogas yield per unit dry mass of</a:t>
            </a:r>
          </a:p>
          <a:p>
            <a:pPr marL="0" indent="0">
              <a:buNone/>
            </a:pPr>
            <a:r>
              <a:rPr lang="en-US" sz="3200" dirty="0"/>
              <a:t>	 </a:t>
            </a:r>
            <a:r>
              <a:rPr lang="en-US" sz="3200" dirty="0" smtClean="0"/>
              <a:t>  whole input (0.2 to 0.4 m</a:t>
            </a:r>
            <a:r>
              <a:rPr lang="en-US" sz="3200" baseline="30000" dirty="0" smtClean="0"/>
              <a:t>3</a:t>
            </a:r>
            <a:r>
              <a:rPr lang="en-US" sz="3200" dirty="0" smtClean="0"/>
              <a:t>/kg)</a:t>
            </a:r>
          </a:p>
          <a:p>
            <a:pPr marL="0" indent="0">
              <a:buNone/>
            </a:pPr>
            <a:r>
              <a:rPr lang="en-US" sz="3200" dirty="0"/>
              <a:t>m</a:t>
            </a:r>
            <a:r>
              <a:rPr lang="en-US" sz="3200" baseline="-25000" dirty="0" smtClean="0"/>
              <a:t>O</a:t>
            </a:r>
            <a:r>
              <a:rPr lang="en-US" sz="3200" dirty="0" smtClean="0"/>
              <a:t> = is the mass of dry input</a:t>
            </a:r>
            <a:endParaRPr lang="en-US" sz="3200" dirty="0"/>
          </a:p>
        </p:txBody>
      </p:sp>
    </p:spTree>
    <p:extLst>
      <p:ext uri="{BB962C8B-B14F-4D97-AF65-F5344CB8AC3E}">
        <p14:creationId xmlns:p14="http://schemas.microsoft.com/office/powerpoint/2010/main" val="3318179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pPr marL="0" indent="0">
              <a:buNone/>
            </a:pPr>
            <a:r>
              <a:rPr lang="en-US" sz="3200" dirty="0" smtClean="0"/>
              <a:t>The volume of fluid in the digester is given by: -</a:t>
            </a:r>
          </a:p>
          <a:p>
            <a:pPr marL="0" indent="0">
              <a:buNone/>
            </a:pPr>
            <a:r>
              <a:rPr lang="en-US" sz="3200" dirty="0"/>
              <a:t>	</a:t>
            </a:r>
            <a:r>
              <a:rPr lang="en-US" sz="3200" dirty="0" smtClean="0"/>
              <a:t>	</a:t>
            </a:r>
            <a:r>
              <a:rPr lang="en-US" sz="3200" dirty="0" smtClean="0"/>
              <a:t>V</a:t>
            </a:r>
            <a:r>
              <a:rPr lang="en-US" sz="3200" baseline="-25000" dirty="0" smtClean="0"/>
              <a:t>f</a:t>
            </a:r>
            <a:r>
              <a:rPr lang="en-US" sz="3200" dirty="0" smtClean="0"/>
              <a:t> = m</a:t>
            </a:r>
            <a:r>
              <a:rPr lang="en-US" sz="3200" baseline="-25000" dirty="0" smtClean="0"/>
              <a:t>o</a:t>
            </a:r>
            <a:r>
              <a:rPr lang="en-US" sz="3200" dirty="0" smtClean="0"/>
              <a:t>/p</a:t>
            </a:r>
            <a:r>
              <a:rPr lang="en-US" sz="3200" baseline="-25000" dirty="0" smtClean="0"/>
              <a:t>m</a:t>
            </a:r>
            <a:r>
              <a:rPr lang="en-US" sz="3200" dirty="0" smtClean="0"/>
              <a:t> </a:t>
            </a:r>
          </a:p>
          <a:p>
            <a:pPr marL="0" indent="0">
              <a:buNone/>
            </a:pPr>
            <a:endParaRPr lang="en-US" sz="3200" dirty="0"/>
          </a:p>
          <a:p>
            <a:pPr marL="0" indent="0">
              <a:buNone/>
            </a:pPr>
            <a:r>
              <a:rPr lang="en-US" sz="3200" dirty="0" smtClean="0"/>
              <a:t>p</a:t>
            </a:r>
            <a:r>
              <a:rPr lang="en-US" sz="3200" baseline="-25000" dirty="0" smtClean="0"/>
              <a:t>m</a:t>
            </a:r>
            <a:r>
              <a:rPr lang="en-US" sz="3200" dirty="0" smtClean="0"/>
              <a:t> = is the density of dry matter in the fluid</a:t>
            </a:r>
          </a:p>
          <a:p>
            <a:pPr marL="0" indent="0">
              <a:buNone/>
            </a:pPr>
            <a:r>
              <a:rPr lang="en-US" sz="3200" dirty="0"/>
              <a:t>	</a:t>
            </a:r>
            <a:r>
              <a:rPr lang="en-US" sz="3200" dirty="0" smtClean="0"/>
              <a:t>	(~ 50 kg/m</a:t>
            </a:r>
            <a:r>
              <a:rPr lang="en-US" sz="3200" baseline="30000" dirty="0" smtClean="0"/>
              <a:t>3</a:t>
            </a:r>
            <a:r>
              <a:rPr lang="en-US" sz="3200" dirty="0" smtClean="0"/>
              <a:t>)</a:t>
            </a:r>
            <a:endParaRPr lang="en-US" sz="3200" dirty="0"/>
          </a:p>
        </p:txBody>
      </p:sp>
    </p:spTree>
    <p:extLst>
      <p:ext uri="{BB962C8B-B14F-4D97-AF65-F5344CB8AC3E}">
        <p14:creationId xmlns:p14="http://schemas.microsoft.com/office/powerpoint/2010/main" val="23321573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Digester Sizing</a:t>
            </a:r>
          </a:p>
        </p:txBody>
      </p:sp>
      <p:sp>
        <p:nvSpPr>
          <p:cNvPr id="3" name="Content Placeholder 2"/>
          <p:cNvSpPr>
            <a:spLocks noGrp="1"/>
          </p:cNvSpPr>
          <p:nvPr>
            <p:ph idx="1"/>
          </p:nvPr>
        </p:nvSpPr>
        <p:spPr/>
        <p:txBody>
          <a:bodyPr>
            <a:normAutofit/>
          </a:bodyPr>
          <a:lstStyle/>
          <a:p>
            <a:pPr marL="0" indent="0">
              <a:buNone/>
            </a:pPr>
            <a:r>
              <a:rPr lang="en-US" sz="3200" dirty="0" smtClean="0"/>
              <a:t>The volume of the digester is given by: - </a:t>
            </a:r>
          </a:p>
          <a:p>
            <a:pPr marL="0" indent="0">
              <a:buNone/>
            </a:pPr>
            <a:endParaRPr lang="en-US" sz="3200" dirty="0"/>
          </a:p>
          <a:p>
            <a:pPr marL="0" indent="0">
              <a:buNone/>
            </a:pPr>
            <a:r>
              <a:rPr lang="en-US" sz="3200" dirty="0" smtClean="0"/>
              <a:t>V</a:t>
            </a:r>
            <a:r>
              <a:rPr lang="en-US" sz="3200" baseline="-25000" dirty="0"/>
              <a:t>f</a:t>
            </a:r>
            <a:r>
              <a:rPr lang="en-US" sz="3200" dirty="0" smtClean="0"/>
              <a:t> = is the flow rate of the diagram</a:t>
            </a:r>
          </a:p>
          <a:p>
            <a:pPr marL="0" indent="0">
              <a:buNone/>
            </a:pPr>
            <a:r>
              <a:rPr lang="en-US" sz="3200" dirty="0" smtClean="0"/>
              <a:t>t</a:t>
            </a:r>
            <a:r>
              <a:rPr lang="en-US" sz="3200" baseline="-25000" dirty="0" smtClean="0"/>
              <a:t>r</a:t>
            </a:r>
            <a:r>
              <a:rPr lang="en-US" sz="3200" dirty="0" smtClean="0"/>
              <a:t> = is the retention time in the digester </a:t>
            </a:r>
          </a:p>
          <a:p>
            <a:pPr marL="0" indent="0">
              <a:buNone/>
            </a:pPr>
            <a:r>
              <a:rPr lang="en-US" sz="3200" dirty="0"/>
              <a:t> </a:t>
            </a:r>
            <a:r>
              <a:rPr lang="en-US" sz="3200" dirty="0" smtClean="0"/>
              <a:t>    (~8 to 20 days)</a:t>
            </a:r>
            <a:endParaRPr lang="en-US" sz="3200" dirty="0"/>
          </a:p>
        </p:txBody>
      </p:sp>
    </p:spTree>
    <p:extLst>
      <p:ext uri="{BB962C8B-B14F-4D97-AF65-F5344CB8AC3E}">
        <p14:creationId xmlns:p14="http://schemas.microsoft.com/office/powerpoint/2010/main" val="23092760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Typical Manure from Farm Animals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89310150"/>
              </p:ext>
            </p:extLst>
          </p:nvPr>
        </p:nvGraphicFramePr>
        <p:xfrm>
          <a:off x="646109" y="2052637"/>
          <a:ext cx="9404356" cy="4475717"/>
        </p:xfrm>
        <a:graphic>
          <a:graphicData uri="http://schemas.openxmlformats.org/drawingml/2006/table">
            <a:tbl>
              <a:tblPr firstRow="1" bandRow="1">
                <a:tableStyleId>{5C22544A-7EE6-4342-B048-85BDC9FD1C3A}</a:tableStyleId>
              </a:tblPr>
              <a:tblGrid>
                <a:gridCol w="2351089"/>
                <a:gridCol w="2514960"/>
                <a:gridCol w="1803042"/>
                <a:gridCol w="2735265"/>
              </a:tblGrid>
              <a:tr h="818117">
                <a:tc>
                  <a:txBody>
                    <a:bodyPr/>
                    <a:lstStyle/>
                    <a:p>
                      <a:r>
                        <a:rPr lang="en-US" sz="2400" dirty="0" smtClean="0"/>
                        <a:t>Animal</a:t>
                      </a:r>
                      <a:endParaRPr lang="en-US" sz="2400" dirty="0"/>
                    </a:p>
                  </a:txBody>
                  <a:tcPr/>
                </a:tc>
                <a:tc>
                  <a:txBody>
                    <a:bodyPr/>
                    <a:lstStyle/>
                    <a:p>
                      <a:pPr algn="ctr"/>
                      <a:r>
                        <a:rPr lang="en-US" sz="2400" dirty="0" smtClean="0"/>
                        <a:t>Total Wet Manure/</a:t>
                      </a:r>
                    </a:p>
                    <a:p>
                      <a:pPr algn="ctr"/>
                      <a:r>
                        <a:rPr lang="en-US" sz="2400" dirty="0" smtClean="0"/>
                        <a:t>Animal/day/kg</a:t>
                      </a:r>
                      <a:endParaRPr lang="en-US" sz="2400" dirty="0"/>
                    </a:p>
                  </a:txBody>
                  <a:tcPr/>
                </a:tc>
                <a:tc>
                  <a:txBody>
                    <a:bodyPr/>
                    <a:lstStyle/>
                    <a:p>
                      <a:pPr algn="ctr"/>
                      <a:r>
                        <a:rPr lang="en-US" sz="2400" dirty="0" smtClean="0"/>
                        <a:t>Total Solids/kg</a:t>
                      </a:r>
                      <a:endParaRPr lang="en-US" sz="2400" dirty="0"/>
                    </a:p>
                  </a:txBody>
                  <a:tcPr/>
                </a:tc>
                <a:tc>
                  <a:txBody>
                    <a:bodyPr/>
                    <a:lstStyle/>
                    <a:p>
                      <a:pPr algn="ctr"/>
                      <a:r>
                        <a:rPr lang="en-US" sz="2400" dirty="0" smtClean="0"/>
                        <a:t>Moisture mass content/wet</a:t>
                      </a:r>
                      <a:r>
                        <a:rPr lang="en-US" sz="2400" baseline="0" dirty="0" smtClean="0"/>
                        <a:t> mass</a:t>
                      </a:r>
                      <a:endParaRPr lang="en-US" sz="2400" dirty="0"/>
                    </a:p>
                  </a:txBody>
                  <a:tcPr/>
                </a:tc>
              </a:tr>
              <a:tr h="818117">
                <a:tc>
                  <a:txBody>
                    <a:bodyPr/>
                    <a:lstStyle/>
                    <a:p>
                      <a:r>
                        <a:rPr lang="en-US" sz="2400" dirty="0" smtClean="0"/>
                        <a:t>Dairy cow (~500kg)</a:t>
                      </a:r>
                      <a:endParaRPr lang="en-US" sz="2400" dirty="0"/>
                    </a:p>
                  </a:txBody>
                  <a:tcPr/>
                </a:tc>
                <a:tc>
                  <a:txBody>
                    <a:bodyPr/>
                    <a:lstStyle/>
                    <a:p>
                      <a:pPr algn="ctr"/>
                      <a:r>
                        <a:rPr lang="en-US" sz="2400" dirty="0" smtClean="0"/>
                        <a:t>35</a:t>
                      </a:r>
                      <a:endParaRPr lang="en-US" sz="2400" dirty="0"/>
                    </a:p>
                  </a:txBody>
                  <a:tcPr/>
                </a:tc>
                <a:tc>
                  <a:txBody>
                    <a:bodyPr/>
                    <a:lstStyle/>
                    <a:p>
                      <a:pPr algn="ctr"/>
                      <a:r>
                        <a:rPr lang="en-US" sz="2400" dirty="0" smtClean="0"/>
                        <a:t>4.5</a:t>
                      </a:r>
                      <a:endParaRPr lang="en-US" sz="2400" dirty="0"/>
                    </a:p>
                  </a:txBody>
                  <a:tcPr/>
                </a:tc>
                <a:tc>
                  <a:txBody>
                    <a:bodyPr/>
                    <a:lstStyle/>
                    <a:p>
                      <a:pPr algn="ctr"/>
                      <a:r>
                        <a:rPr lang="en-US" sz="2400" dirty="0" smtClean="0"/>
                        <a:t>87%</a:t>
                      </a:r>
                      <a:endParaRPr lang="en-US" sz="2400" dirty="0"/>
                    </a:p>
                  </a:txBody>
                  <a:tcPr/>
                </a:tc>
              </a:tr>
              <a:tr h="818117">
                <a:tc>
                  <a:txBody>
                    <a:bodyPr/>
                    <a:lstStyle/>
                    <a:p>
                      <a:r>
                        <a:rPr lang="en-US" sz="2400" dirty="0" smtClean="0"/>
                        <a:t>Beef steer (~300kg)</a:t>
                      </a:r>
                      <a:endParaRPr lang="en-US" sz="2400" dirty="0"/>
                    </a:p>
                  </a:txBody>
                  <a:tcPr/>
                </a:tc>
                <a:tc>
                  <a:txBody>
                    <a:bodyPr/>
                    <a:lstStyle/>
                    <a:p>
                      <a:pPr algn="ctr"/>
                      <a:r>
                        <a:rPr lang="en-US" sz="2400" dirty="0" smtClean="0"/>
                        <a:t>25</a:t>
                      </a:r>
                      <a:endParaRPr lang="en-US" sz="2400" dirty="0"/>
                    </a:p>
                  </a:txBody>
                  <a:tcPr/>
                </a:tc>
                <a:tc>
                  <a:txBody>
                    <a:bodyPr/>
                    <a:lstStyle/>
                    <a:p>
                      <a:pPr algn="ctr"/>
                      <a:r>
                        <a:rPr lang="en-US" sz="2400" dirty="0" smtClean="0"/>
                        <a:t>3.2</a:t>
                      </a:r>
                      <a:endParaRPr lang="en-US" sz="2400" dirty="0"/>
                    </a:p>
                  </a:txBody>
                  <a:tcPr/>
                </a:tc>
                <a:tc>
                  <a:txBody>
                    <a:bodyPr/>
                    <a:lstStyle/>
                    <a:p>
                      <a:pPr algn="ctr"/>
                      <a:r>
                        <a:rPr lang="en-US" sz="2400" dirty="0" smtClean="0"/>
                        <a:t>87%</a:t>
                      </a:r>
                      <a:endParaRPr lang="en-US" sz="2400" dirty="0"/>
                    </a:p>
                  </a:txBody>
                  <a:tcPr/>
                </a:tc>
              </a:tr>
              <a:tr h="818117">
                <a:tc>
                  <a:txBody>
                    <a:bodyPr/>
                    <a:lstStyle/>
                    <a:p>
                      <a:r>
                        <a:rPr lang="en-US" sz="2400" dirty="0" smtClean="0"/>
                        <a:t>Fattening pig (~60kg)</a:t>
                      </a:r>
                      <a:endParaRPr lang="en-US" sz="2400" dirty="0"/>
                    </a:p>
                  </a:txBody>
                  <a:tcPr/>
                </a:tc>
                <a:tc>
                  <a:txBody>
                    <a:bodyPr/>
                    <a:lstStyle/>
                    <a:p>
                      <a:pPr algn="ctr"/>
                      <a:r>
                        <a:rPr lang="en-US" sz="2400" dirty="0" smtClean="0"/>
                        <a:t>3.3</a:t>
                      </a:r>
                      <a:endParaRPr lang="en-US" sz="2400" dirty="0"/>
                    </a:p>
                  </a:txBody>
                  <a:tcPr/>
                </a:tc>
                <a:tc>
                  <a:txBody>
                    <a:bodyPr/>
                    <a:lstStyle/>
                    <a:p>
                      <a:pPr algn="ctr"/>
                      <a:r>
                        <a:rPr lang="en-US" sz="2400" dirty="0" smtClean="0"/>
                        <a:t>0.3</a:t>
                      </a:r>
                      <a:endParaRPr lang="en-US" sz="2400" dirty="0"/>
                    </a:p>
                  </a:txBody>
                  <a:tcPr/>
                </a:tc>
                <a:tc>
                  <a:txBody>
                    <a:bodyPr/>
                    <a:lstStyle/>
                    <a:p>
                      <a:pPr algn="ctr"/>
                      <a:r>
                        <a:rPr lang="en-US" sz="2400" dirty="0" smtClean="0"/>
                        <a:t>91%</a:t>
                      </a:r>
                      <a:endParaRPr lang="en-US" sz="2400" dirty="0"/>
                    </a:p>
                  </a:txBody>
                  <a:tcPr/>
                </a:tc>
              </a:tr>
              <a:tr h="818117">
                <a:tc>
                  <a:txBody>
                    <a:bodyPr/>
                    <a:lstStyle/>
                    <a:p>
                      <a:r>
                        <a:rPr lang="en-US" sz="2400" dirty="0" smtClean="0"/>
                        <a:t>Laying hen</a:t>
                      </a:r>
                      <a:endParaRPr lang="en-US" sz="2400" dirty="0"/>
                    </a:p>
                  </a:txBody>
                  <a:tcPr/>
                </a:tc>
                <a:tc>
                  <a:txBody>
                    <a:bodyPr/>
                    <a:lstStyle/>
                    <a:p>
                      <a:pPr algn="ctr"/>
                      <a:r>
                        <a:rPr lang="en-US" sz="2400" dirty="0" smtClean="0"/>
                        <a:t>0.12</a:t>
                      </a:r>
                      <a:endParaRPr lang="en-US" sz="2400" dirty="0"/>
                    </a:p>
                  </a:txBody>
                  <a:tcPr/>
                </a:tc>
                <a:tc>
                  <a:txBody>
                    <a:bodyPr/>
                    <a:lstStyle/>
                    <a:p>
                      <a:pPr algn="ctr"/>
                      <a:r>
                        <a:rPr lang="en-US" sz="2400" dirty="0" smtClean="0"/>
                        <a:t>0.03</a:t>
                      </a:r>
                      <a:endParaRPr lang="en-US" sz="2400" dirty="0"/>
                    </a:p>
                  </a:txBody>
                  <a:tcPr/>
                </a:tc>
                <a:tc>
                  <a:txBody>
                    <a:bodyPr/>
                    <a:lstStyle/>
                    <a:p>
                      <a:pPr algn="ctr"/>
                      <a:r>
                        <a:rPr lang="en-US" sz="2400" dirty="0" smtClean="0"/>
                        <a:t>75%</a:t>
                      </a:r>
                      <a:endParaRPr lang="en-US" sz="2400" dirty="0"/>
                    </a:p>
                  </a:txBody>
                  <a:tcPr/>
                </a:tc>
              </a:tr>
            </a:tbl>
          </a:graphicData>
        </a:graphic>
      </p:graphicFrame>
    </p:spTree>
    <p:extLst>
      <p:ext uri="{BB962C8B-B14F-4D97-AF65-F5344CB8AC3E}">
        <p14:creationId xmlns:p14="http://schemas.microsoft.com/office/powerpoint/2010/main" val="221722494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Calculate (1) the volume of a biogas digester suitable for the output of 6000 pigs; and (2) the power available from the digester, assuming a retention time of 20 days and a burner efficiency of 0.6</a:t>
            </a:r>
            <a:endParaRPr lang="en-US" sz="3200" dirty="0"/>
          </a:p>
        </p:txBody>
      </p:sp>
    </p:spTree>
    <p:extLst>
      <p:ext uri="{BB962C8B-B14F-4D97-AF65-F5344CB8AC3E}">
        <p14:creationId xmlns:p14="http://schemas.microsoft.com/office/powerpoint/2010/main" val="49722105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(1)</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US" sz="3200" dirty="0" smtClean="0"/>
                  <a:t>Mass of solids (per day) in waste is approximately</a:t>
                </a:r>
              </a:p>
              <a:p>
                <a:pPr marL="0" indent="0">
                  <a:buNone/>
                </a:pPr>
                <a:r>
                  <a:rPr lang="en-US" sz="3200" dirty="0" smtClean="0"/>
                  <a:t>m</a:t>
                </a:r>
                <a:r>
                  <a:rPr lang="en-US" sz="3200" baseline="-25000" dirty="0" smtClean="0"/>
                  <a:t>O</a:t>
                </a:r>
                <a:r>
                  <a:rPr lang="en-US" sz="3200" dirty="0" smtClean="0"/>
                  <a:t> = (0.3 kg d</a:t>
                </a:r>
                <a:r>
                  <a:rPr lang="en-US" sz="3200" baseline="30000" dirty="0" smtClean="0"/>
                  <a:t>-1</a:t>
                </a:r>
                <a:r>
                  <a:rPr lang="en-US" sz="3200" dirty="0" smtClean="0"/>
                  <a:t>) (6000) = 1800 kg d</a:t>
                </a:r>
                <a:r>
                  <a:rPr lang="en-US" sz="3200" baseline="30000" dirty="0" smtClean="0"/>
                  <a:t>-1</a:t>
                </a:r>
                <a:endParaRPr lang="en-US" sz="3200" dirty="0" smtClean="0"/>
              </a:p>
              <a:p>
                <a:pPr marL="0" indent="0">
                  <a:buNone/>
                </a:pPr>
                <a:r>
                  <a:rPr lang="en-US" sz="3200" dirty="0" smtClean="0"/>
                  <a:t>Fluid volume (per day) is:</a:t>
                </a:r>
              </a:p>
              <a:p>
                <a:pPr marL="0" indent="0">
                  <a:buNone/>
                </a:pPr>
                <a:r>
                  <a:rPr lang="en-US" sz="3200" dirty="0" smtClean="0"/>
                  <a:t>V = </a:t>
                </a:r>
                <a14:m>
                  <m:oMath xmlns:m="http://schemas.openxmlformats.org/officeDocument/2006/math">
                    <m:f>
                      <m:fPr>
                        <m:ctrlPr>
                          <a:rPr lang="en-US" sz="3200" i="1" smtClean="0">
                            <a:latin typeface="Cambria Math" panose="02040503050406030204" pitchFamily="18" charset="0"/>
                          </a:rPr>
                        </m:ctrlPr>
                      </m:fPr>
                      <m:num>
                        <m:r>
                          <a:rPr lang="en-US" sz="3200" b="0" i="1" smtClean="0">
                            <a:latin typeface="Cambria Math" panose="02040503050406030204" pitchFamily="18" charset="0"/>
                          </a:rPr>
                          <m:t>1800 </m:t>
                        </m:r>
                        <m:r>
                          <a:rPr lang="en-US" sz="3200" b="0" i="1" smtClean="0">
                            <a:latin typeface="Cambria Math" panose="02040503050406030204" pitchFamily="18" charset="0"/>
                          </a:rPr>
                          <m:t>𝑘𝑔</m:t>
                        </m:r>
                        <m:r>
                          <a:rPr lang="en-US" sz="3200" b="0" i="1" smtClean="0">
                            <a:latin typeface="Cambria Math" panose="02040503050406030204" pitchFamily="18" charset="0"/>
                          </a:rPr>
                          <m:t> </m:t>
                        </m:r>
                        <m:r>
                          <a:rPr lang="en-US" sz="3200" b="0" i="1" smtClean="0">
                            <a:latin typeface="Cambria Math" panose="02040503050406030204" pitchFamily="18" charset="0"/>
                          </a:rPr>
                          <m:t>𝑑</m:t>
                        </m:r>
                      </m:num>
                      <m:den>
                        <m:r>
                          <a:rPr lang="en-US" sz="3200" b="0" i="1" smtClean="0">
                            <a:latin typeface="Cambria Math" panose="02040503050406030204" pitchFamily="18" charset="0"/>
                          </a:rPr>
                          <m:t>50 </m:t>
                        </m:r>
                        <m:r>
                          <a:rPr lang="en-US" sz="3200" b="0" i="1" smtClean="0">
                            <a:latin typeface="Cambria Math" panose="02040503050406030204" pitchFamily="18" charset="0"/>
                          </a:rPr>
                          <m:t>𝑘𝑔</m:t>
                        </m:r>
                        <m:r>
                          <a:rPr lang="en-US" sz="3200" b="0" i="1" smtClean="0">
                            <a:latin typeface="Cambria Math" panose="02040503050406030204" pitchFamily="18" charset="0"/>
                          </a:rPr>
                          <m:t> </m:t>
                        </m:r>
                        <m:r>
                          <a:rPr lang="en-US" sz="3200" b="0" i="1" smtClean="0">
                            <a:latin typeface="Cambria Math" panose="02040503050406030204" pitchFamily="18" charset="0"/>
                          </a:rPr>
                          <m:t>𝑚</m:t>
                        </m:r>
                      </m:den>
                    </m:f>
                  </m:oMath>
                </a14:m>
                <a:r>
                  <a:rPr lang="en-US" sz="3200" dirty="0" smtClean="0"/>
                  <a:t> = 36m</a:t>
                </a:r>
                <a:r>
                  <a:rPr lang="en-US" sz="3200" baseline="30000" dirty="0" smtClean="0"/>
                  <a:t>3</a:t>
                </a:r>
                <a:r>
                  <a:rPr lang="en-US" sz="3200" dirty="0" smtClean="0"/>
                  <a:t> d</a:t>
                </a:r>
                <a:r>
                  <a:rPr lang="en-US" sz="3200" baseline="30000" dirty="0" smtClean="0"/>
                  <a:t>-1</a:t>
                </a:r>
                <a:endParaRPr lang="en-US" sz="32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1771" t="-1890"/>
                </a:stretch>
              </a:blipFill>
            </p:spPr>
            <p:txBody>
              <a:bodyPr/>
              <a:lstStyle/>
              <a:p>
                <a:r>
                  <a:rPr lang="en-US">
                    <a:noFill/>
                  </a:rPr>
                  <a:t> </a:t>
                </a:r>
              </a:p>
            </p:txBody>
          </p:sp>
        </mc:Fallback>
      </mc:AlternateContent>
    </p:spTree>
    <p:extLst>
      <p:ext uri="{BB962C8B-B14F-4D97-AF65-F5344CB8AC3E}">
        <p14:creationId xmlns:p14="http://schemas.microsoft.com/office/powerpoint/2010/main" val="38566768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Solution (2)</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sz="3200" dirty="0" smtClean="0"/>
              <a:t>Digester volume is:</a:t>
            </a:r>
          </a:p>
          <a:p>
            <a:pPr marL="0" indent="0">
              <a:buNone/>
            </a:pPr>
            <a:r>
              <a:rPr lang="en-US" sz="3200" dirty="0" smtClean="0"/>
              <a:t>V</a:t>
            </a:r>
            <a:r>
              <a:rPr lang="en-US" sz="3200" baseline="-25000" dirty="0" smtClean="0"/>
              <a:t>d</a:t>
            </a:r>
            <a:r>
              <a:rPr lang="en-US" sz="3200" dirty="0" smtClean="0"/>
              <a:t> = (36m</a:t>
            </a:r>
            <a:r>
              <a:rPr lang="en-US" sz="3200" baseline="30000" dirty="0" smtClean="0"/>
              <a:t>3</a:t>
            </a:r>
            <a:r>
              <a:rPr lang="en-US" sz="3200" dirty="0" smtClean="0"/>
              <a:t> d</a:t>
            </a:r>
            <a:r>
              <a:rPr lang="en-US" sz="3200" baseline="30000" dirty="0" smtClean="0"/>
              <a:t>-1</a:t>
            </a:r>
            <a:r>
              <a:rPr lang="en-US" sz="3200" dirty="0" smtClean="0"/>
              <a:t>) (20 days) = 720m</a:t>
            </a:r>
            <a:r>
              <a:rPr lang="en-US" sz="3200" baseline="30000" dirty="0" smtClean="0"/>
              <a:t>3</a:t>
            </a:r>
            <a:endParaRPr lang="en-US" sz="3200" dirty="0" smtClean="0"/>
          </a:p>
          <a:p>
            <a:pPr marL="0" indent="0">
              <a:buNone/>
            </a:pPr>
            <a:r>
              <a:rPr lang="en-US" sz="3200" dirty="0" smtClean="0"/>
              <a:t>V</a:t>
            </a:r>
            <a:r>
              <a:rPr lang="en-US" sz="3200" baseline="-25000" dirty="0" smtClean="0"/>
              <a:t>b</a:t>
            </a:r>
            <a:r>
              <a:rPr lang="en-US" sz="3200" dirty="0" smtClean="0"/>
              <a:t> = (0.24m</a:t>
            </a:r>
            <a:r>
              <a:rPr lang="en-US" sz="3200" baseline="30000" dirty="0" smtClean="0"/>
              <a:t>3</a:t>
            </a:r>
            <a:r>
              <a:rPr lang="en-US" sz="3200" dirty="0" smtClean="0"/>
              <a:t> kg</a:t>
            </a:r>
            <a:r>
              <a:rPr lang="en-US" sz="3200" baseline="30000" dirty="0" smtClean="0"/>
              <a:t>-1</a:t>
            </a:r>
            <a:r>
              <a:rPr lang="en-US" sz="3200" dirty="0" smtClean="0"/>
              <a:t>) (1800 kg d</a:t>
            </a:r>
            <a:r>
              <a:rPr lang="en-US" sz="3200" baseline="30000" dirty="0" smtClean="0"/>
              <a:t>-1</a:t>
            </a:r>
            <a:r>
              <a:rPr lang="en-US" sz="3200" dirty="0" smtClean="0"/>
              <a:t>) = 430m</a:t>
            </a:r>
            <a:r>
              <a:rPr lang="en-US" sz="3200" baseline="30000" dirty="0" smtClean="0"/>
              <a:t>3</a:t>
            </a:r>
            <a:r>
              <a:rPr lang="en-US" sz="3200" dirty="0" smtClean="0"/>
              <a:t> d</a:t>
            </a:r>
            <a:r>
              <a:rPr lang="en-US" sz="3200" baseline="30000" dirty="0" smtClean="0"/>
              <a:t>-1</a:t>
            </a:r>
            <a:endParaRPr lang="en-US" sz="3200" dirty="0" smtClean="0"/>
          </a:p>
          <a:p>
            <a:pPr marL="0" indent="0">
              <a:buNone/>
            </a:pPr>
            <a:r>
              <a:rPr lang="en-US" sz="3200" dirty="0" smtClean="0"/>
              <a:t>Energy output</a:t>
            </a:r>
          </a:p>
          <a:p>
            <a:pPr marL="0" indent="0">
              <a:buNone/>
            </a:pPr>
            <a:r>
              <a:rPr lang="en-US" sz="3200" dirty="0" smtClean="0"/>
              <a:t>E = (0.6) (20 MJ m</a:t>
            </a:r>
            <a:r>
              <a:rPr lang="en-US" sz="3200" baseline="30000" dirty="0" smtClean="0"/>
              <a:t>3</a:t>
            </a:r>
            <a:r>
              <a:rPr lang="en-US" sz="3200" dirty="0" smtClean="0"/>
              <a:t>) (430m</a:t>
            </a:r>
            <a:r>
              <a:rPr lang="en-US" sz="3200" baseline="30000" dirty="0" smtClean="0"/>
              <a:t>3</a:t>
            </a:r>
            <a:r>
              <a:rPr lang="en-US" sz="3200" dirty="0" smtClean="0"/>
              <a:t> d</a:t>
            </a:r>
            <a:r>
              <a:rPr lang="en-US" sz="3200" baseline="30000" dirty="0" smtClean="0"/>
              <a:t>-1</a:t>
            </a:r>
            <a:r>
              <a:rPr lang="en-US" sz="3200" dirty="0" smtClean="0"/>
              <a:t>)</a:t>
            </a:r>
          </a:p>
          <a:p>
            <a:pPr marL="0" indent="0">
              <a:buNone/>
            </a:pPr>
            <a:r>
              <a:rPr lang="en-US" sz="3200" dirty="0" smtClean="0"/>
              <a:t>E = 5200 MJ d</a:t>
            </a:r>
            <a:r>
              <a:rPr lang="en-US" sz="3200" baseline="30000" dirty="0" smtClean="0"/>
              <a:t>-1</a:t>
            </a:r>
            <a:r>
              <a:rPr lang="en-US" sz="3200" dirty="0" smtClean="0"/>
              <a:t> =1400 kWh d</a:t>
            </a:r>
            <a:r>
              <a:rPr lang="en-US" sz="3200" baseline="30000" dirty="0" smtClean="0"/>
              <a:t>-1</a:t>
            </a:r>
            <a:endParaRPr lang="en-US" sz="3200" dirty="0" smtClean="0"/>
          </a:p>
          <a:p>
            <a:pPr marL="0" indent="0">
              <a:buNone/>
            </a:pPr>
            <a:r>
              <a:rPr lang="en-US" sz="3200" dirty="0" smtClean="0"/>
              <a:t>E = 60 kW</a:t>
            </a:r>
            <a:endParaRPr lang="en-US" sz="3200" dirty="0"/>
          </a:p>
        </p:txBody>
      </p:sp>
    </p:spTree>
    <p:extLst>
      <p:ext uri="{BB962C8B-B14F-4D97-AF65-F5344CB8AC3E}">
        <p14:creationId xmlns:p14="http://schemas.microsoft.com/office/powerpoint/2010/main" val="23174823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790</TotalTime>
  <Words>2971</Words>
  <Application>Microsoft Office PowerPoint</Application>
  <PresentationFormat>Widescreen</PresentationFormat>
  <Paragraphs>319</Paragraphs>
  <Slides>74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74</vt:i4>
      </vt:variant>
    </vt:vector>
  </HeadingPairs>
  <TitlesOfParts>
    <vt:vector size="79" baseType="lpstr">
      <vt:lpstr>Arial</vt:lpstr>
      <vt:lpstr>Cambria Math</vt:lpstr>
      <vt:lpstr>Century Gothic</vt:lpstr>
      <vt:lpstr>Wingdings 3</vt:lpstr>
      <vt:lpstr>Ion</vt:lpstr>
      <vt:lpstr>Bioethanol &amp; Biomethane Fuels</vt:lpstr>
      <vt:lpstr>What is Bioethanol?</vt:lpstr>
      <vt:lpstr>What is Bioethanol?</vt:lpstr>
      <vt:lpstr>Advantages of Bioethanol</vt:lpstr>
      <vt:lpstr>Advantages of Bioethanol</vt:lpstr>
      <vt:lpstr>Advantages of Bioethanol</vt:lpstr>
      <vt:lpstr>Disadvantages of Bioethanol</vt:lpstr>
      <vt:lpstr>Disadvantages of Bioethanol</vt:lpstr>
      <vt:lpstr>Disadvantages of Bioethanol</vt:lpstr>
      <vt:lpstr>Bioethanol Production</vt:lpstr>
      <vt:lpstr>Bioethanol Production</vt:lpstr>
      <vt:lpstr>Methods of Extracting Sugars from Biomass</vt:lpstr>
      <vt:lpstr>Concentrated Acid Hydrolysis Process</vt:lpstr>
      <vt:lpstr>Concentrated Acid Hydrolysis Process</vt:lpstr>
      <vt:lpstr>Dilute Acid Hydrolysis</vt:lpstr>
      <vt:lpstr>Wet Milling</vt:lpstr>
      <vt:lpstr>Wet Milling</vt:lpstr>
      <vt:lpstr>Wet Milling</vt:lpstr>
      <vt:lpstr>Wet Milling</vt:lpstr>
      <vt:lpstr>Wet Milling</vt:lpstr>
      <vt:lpstr>Wet Milling</vt:lpstr>
      <vt:lpstr>Dry Milling</vt:lpstr>
      <vt:lpstr>Dry Milling</vt:lpstr>
      <vt:lpstr>Dry Milling</vt:lpstr>
      <vt:lpstr>Dry Milling</vt:lpstr>
      <vt:lpstr>Dry Milling</vt:lpstr>
      <vt:lpstr>Dry Milling</vt:lpstr>
      <vt:lpstr>Ethanol from Cellulosic Biomass</vt:lpstr>
      <vt:lpstr>Cellulosic Biomass</vt:lpstr>
      <vt:lpstr>Cellulosic Biomass</vt:lpstr>
      <vt:lpstr>Cellulosic Biomass Process</vt:lpstr>
      <vt:lpstr>PowerPoint Presentation</vt:lpstr>
      <vt:lpstr>Pretreatment</vt:lpstr>
      <vt:lpstr>Pretreatment</vt:lpstr>
      <vt:lpstr>Pretreatment Challenges</vt:lpstr>
      <vt:lpstr>Enzyme Hydrolysis</vt:lpstr>
      <vt:lpstr>Enzyme Hydrolysis</vt:lpstr>
      <vt:lpstr>Fermentation</vt:lpstr>
      <vt:lpstr>Fermentation</vt:lpstr>
      <vt:lpstr>Fermentation</vt:lpstr>
      <vt:lpstr>Fermentation</vt:lpstr>
      <vt:lpstr>Distillation</vt:lpstr>
      <vt:lpstr>Distillation</vt:lpstr>
      <vt:lpstr>Fuel Ethanol</vt:lpstr>
      <vt:lpstr>Fuel Ethanol</vt:lpstr>
      <vt:lpstr>Anaerobic Digestion</vt:lpstr>
      <vt:lpstr>Introduction </vt:lpstr>
      <vt:lpstr>Anaerobic Digestion Process</vt:lpstr>
      <vt:lpstr>Anaerobic Digestion Process</vt:lpstr>
      <vt:lpstr>Anaerobic Digestion Issues</vt:lpstr>
      <vt:lpstr>Hydrolysis/Liquefaction </vt:lpstr>
      <vt:lpstr>Hydrolysis/Liquefaction Reactions</vt:lpstr>
      <vt:lpstr>Acidogenesis</vt:lpstr>
      <vt:lpstr>Acidogenesis</vt:lpstr>
      <vt:lpstr>Acidogenesis</vt:lpstr>
      <vt:lpstr>Methanogenesis</vt:lpstr>
      <vt:lpstr>Methanogenesis Reactions</vt:lpstr>
      <vt:lpstr>Biogas Product</vt:lpstr>
      <vt:lpstr>Combustible Gas Quality</vt:lpstr>
      <vt:lpstr>Wobbe Index</vt:lpstr>
      <vt:lpstr>Wobbe Index</vt:lpstr>
      <vt:lpstr>Wobbe Index</vt:lpstr>
      <vt:lpstr>Wobbe Index Specifications</vt:lpstr>
      <vt:lpstr>Digester Sizing</vt:lpstr>
      <vt:lpstr>Digester Sizing</vt:lpstr>
      <vt:lpstr>Digester Sizing</vt:lpstr>
      <vt:lpstr>Digester Sizing</vt:lpstr>
      <vt:lpstr>Digester Sizing</vt:lpstr>
      <vt:lpstr>Digester Sizing</vt:lpstr>
      <vt:lpstr>Digester Sizing</vt:lpstr>
      <vt:lpstr>Typical Manure from Farm Animals</vt:lpstr>
      <vt:lpstr>Example</vt:lpstr>
      <vt:lpstr>Solution (1)</vt:lpstr>
      <vt:lpstr>Solution (2)</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Bioethanol &amp; Biomethane Fuels</dc:title>
  <dc:creator>Andrew Thorn</dc:creator>
  <cp:lastModifiedBy>Andrew Thorn</cp:lastModifiedBy>
  <cp:revision>55</cp:revision>
  <dcterms:created xsi:type="dcterms:W3CDTF">2017-08-05T21:41:02Z</dcterms:created>
  <dcterms:modified xsi:type="dcterms:W3CDTF">2017-08-23T10:52:55Z</dcterms:modified>
</cp:coreProperties>
</file>