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3"/>
  </p:notes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58" autoAdjust="0"/>
    <p:restoredTop sz="56553" autoAdjust="0"/>
  </p:normalViewPr>
  <p:slideViewPr>
    <p:cSldViewPr snapToGrid="0">
      <p:cViewPr varScale="1">
        <p:scale>
          <a:sx n="39" d="100"/>
          <a:sy n="39" d="100"/>
        </p:scale>
        <p:origin x="1520"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 /><Relationship Id="rId7" Type="http://schemas.openxmlformats.org/officeDocument/2006/relationships/tableStyles" Target="tableStyle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theme" Target="theme/theme1.xml" /><Relationship Id="rId5" Type="http://schemas.openxmlformats.org/officeDocument/2006/relationships/viewProps" Target="viewProps.xml" /><Relationship Id="rId4" Type="http://schemas.openxmlformats.org/officeDocument/2006/relationships/presProps" Target="presProp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8A7FD27-1EA4-4996-A6B8-48816546C163}" type="datetimeFigureOut">
              <a:rPr lang="en-IN" smtClean="0"/>
              <a:t>24-03-2026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792FAB0-FCEA-4801-B15B-8E9D165517E8}" type="slidenum">
              <a:rPr lang="en-IN" smtClean="0"/>
              <a:t>‹N›</a:t>
            </a:fld>
            <a:endParaRPr lang="en-IN"/>
          </a:p>
        </p:txBody>
      </p:sp>
    </p:spTree>
    <p:extLst>
      <p:ext uri="{BB962C8B-B14F-4D97-AF65-F5344CB8AC3E}">
        <p14:creationId xmlns:p14="http://schemas.microsoft.com/office/powerpoint/2010/main" val="18039976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b="1" kern="1200" dirty="0">
                <a:solidFill>
                  <a:schemeClr val="tx1"/>
                </a:solidFill>
                <a:effectLst/>
                <a:latin typeface="+mn-lt"/>
                <a:ea typeface="+mn-ea"/>
                <a:cs typeface="+mn-cs"/>
              </a:rPr>
              <a:t>Speaker Notes </a:t>
            </a:r>
            <a:endParaRPr lang="en-IN" sz="1200" kern="1200" dirty="0">
              <a:solidFill>
                <a:schemeClr val="tx1"/>
              </a:solidFill>
              <a:effectLst/>
              <a:latin typeface="+mn-lt"/>
              <a:ea typeface="+mn-ea"/>
              <a:cs typeface="+mn-cs"/>
            </a:endParaRPr>
          </a:p>
          <a:p>
            <a:pPr algn="just"/>
            <a:r>
              <a:rPr lang="en-GB" sz="1200" b="1" kern="1200" dirty="0">
                <a:solidFill>
                  <a:schemeClr val="tx1"/>
                </a:solidFill>
                <a:effectLst/>
                <a:latin typeface="+mn-lt"/>
                <a:ea typeface="+mn-ea"/>
                <a:cs typeface="+mn-cs"/>
              </a:rPr>
              <a:t>Introduction </a:t>
            </a:r>
            <a:endParaRPr lang="en-IN" sz="1200" kern="1200" dirty="0">
              <a:solidFill>
                <a:schemeClr val="tx1"/>
              </a:solidFill>
              <a:effectLst/>
              <a:latin typeface="+mn-lt"/>
              <a:ea typeface="+mn-ea"/>
              <a:cs typeface="+mn-cs"/>
            </a:endParaRPr>
          </a:p>
          <a:p>
            <a:pPr algn="just"/>
            <a:r>
              <a:rPr lang="en-GB" sz="1200" kern="1200" dirty="0">
                <a:solidFill>
                  <a:schemeClr val="tx1"/>
                </a:solidFill>
                <a:effectLst/>
                <a:latin typeface="+mn-lt"/>
                <a:ea typeface="+mn-ea"/>
                <a:cs typeface="+mn-cs"/>
              </a:rPr>
              <a:t>This segment presents the context of the problem of mental health in the UK. It emphasises growing demand, stigma and delays in accessing services. It will explain the necessity of having traditional systems and why innovation is necessary. It preconditions the digital solution proposed by connecting the problem with the priorities of the NHS and the necessity of patient-centred and accessible care.</a:t>
            </a:r>
            <a:endParaRPr lang="en-IN" sz="1200" kern="1200" dirty="0">
              <a:solidFill>
                <a:schemeClr val="tx1"/>
              </a:solidFill>
              <a:effectLst/>
              <a:latin typeface="+mn-lt"/>
              <a:ea typeface="+mn-ea"/>
              <a:cs typeface="+mn-cs"/>
            </a:endParaRPr>
          </a:p>
          <a:p>
            <a:pPr algn="just"/>
            <a:r>
              <a:rPr lang="en-GB" sz="1200" b="1" kern="1200" dirty="0">
                <a:solidFill>
                  <a:schemeClr val="tx1"/>
                </a:solidFill>
                <a:effectLst/>
                <a:latin typeface="+mn-lt"/>
                <a:ea typeface="+mn-ea"/>
                <a:cs typeface="+mn-cs"/>
              </a:rPr>
              <a:t>Problem / Gap </a:t>
            </a:r>
            <a:endParaRPr lang="en-IN" sz="1200" kern="1200" dirty="0">
              <a:solidFill>
                <a:schemeClr val="tx1"/>
              </a:solidFill>
              <a:effectLst/>
              <a:latin typeface="+mn-lt"/>
              <a:ea typeface="+mn-ea"/>
              <a:cs typeface="+mn-cs"/>
            </a:endParaRPr>
          </a:p>
          <a:p>
            <a:pPr algn="just"/>
            <a:r>
              <a:rPr lang="en-GB" sz="1200" kern="1200" dirty="0">
                <a:solidFill>
                  <a:schemeClr val="tx1"/>
                </a:solidFill>
                <a:effectLst/>
                <a:latin typeface="+mn-lt"/>
                <a:ea typeface="+mn-ea"/>
                <a:cs typeface="+mn-cs"/>
              </a:rPr>
              <a:t>This section highlights the key gaps in the mental health services. It concentrates on waiting time, stigma and disparities in access to care. These problems are serious, as supported by research evidence. The reason is to explicitly state why the innovation should take place and show that the current services are not serving patients satisfactorily, particularly the vulnerable and minority population.</a:t>
            </a:r>
            <a:endParaRPr lang="en-IN" sz="1200" kern="1200" dirty="0">
              <a:solidFill>
                <a:schemeClr val="tx1"/>
              </a:solidFill>
              <a:effectLst/>
              <a:latin typeface="+mn-lt"/>
              <a:ea typeface="+mn-ea"/>
              <a:cs typeface="+mn-cs"/>
            </a:endParaRPr>
          </a:p>
          <a:p>
            <a:pPr algn="just"/>
            <a:r>
              <a:rPr lang="en-GB" sz="1200" b="1" kern="1200" dirty="0">
                <a:solidFill>
                  <a:schemeClr val="tx1"/>
                </a:solidFill>
                <a:effectLst/>
                <a:latin typeface="+mn-lt"/>
                <a:ea typeface="+mn-ea"/>
                <a:cs typeface="+mn-cs"/>
              </a:rPr>
              <a:t>Target Audience &amp; Impact </a:t>
            </a:r>
            <a:endParaRPr lang="en-IN" sz="1200" kern="1200" dirty="0">
              <a:solidFill>
                <a:schemeClr val="tx1"/>
              </a:solidFill>
              <a:effectLst/>
              <a:latin typeface="+mn-lt"/>
              <a:ea typeface="+mn-ea"/>
              <a:cs typeface="+mn-cs"/>
            </a:endParaRPr>
          </a:p>
          <a:p>
            <a:pPr algn="just"/>
            <a:r>
              <a:rPr lang="en-GB" sz="1200" kern="1200" dirty="0">
                <a:solidFill>
                  <a:schemeClr val="tx1"/>
                </a:solidFill>
                <a:effectLst/>
                <a:latin typeface="+mn-lt"/>
                <a:ea typeface="+mn-ea"/>
                <a:cs typeface="+mn-cs"/>
              </a:rPr>
              <a:t>This part determines the beneficiaries of the innovation. It targets the high-risk and underserved populations, such as the youth and minority groups. The anticipated difference is that more people will be served, less stigma will be faced and an increase in engagement with services. It is hoped that it will demonstrate that the solution will be inclusive and lead to improved health outcomes and wellbeing.</a:t>
            </a:r>
            <a:endParaRPr lang="en-IN" sz="1200" kern="1200" dirty="0">
              <a:solidFill>
                <a:schemeClr val="tx1"/>
              </a:solidFill>
              <a:effectLst/>
              <a:latin typeface="+mn-lt"/>
              <a:ea typeface="+mn-ea"/>
              <a:cs typeface="+mn-cs"/>
            </a:endParaRPr>
          </a:p>
          <a:p>
            <a:pPr algn="just"/>
            <a:r>
              <a:rPr lang="en-GB" sz="1200" b="1" kern="1200" dirty="0">
                <a:solidFill>
                  <a:schemeClr val="tx1"/>
                </a:solidFill>
                <a:effectLst/>
                <a:latin typeface="+mn-lt"/>
                <a:ea typeface="+mn-ea"/>
                <a:cs typeface="+mn-cs"/>
              </a:rPr>
              <a:t>The Innovation  </a:t>
            </a:r>
            <a:endParaRPr lang="en-IN" sz="1200" kern="1200" dirty="0">
              <a:solidFill>
                <a:schemeClr val="tx1"/>
              </a:solidFill>
              <a:effectLst/>
              <a:latin typeface="+mn-lt"/>
              <a:ea typeface="+mn-ea"/>
              <a:cs typeface="+mn-cs"/>
            </a:endParaRPr>
          </a:p>
          <a:p>
            <a:pPr algn="just"/>
            <a:r>
              <a:rPr lang="en-GB" sz="1200" kern="1200" dirty="0">
                <a:solidFill>
                  <a:schemeClr val="tx1"/>
                </a:solidFill>
                <a:effectLst/>
                <a:latin typeface="+mn-lt"/>
                <a:ea typeface="+mn-ea"/>
                <a:cs typeface="+mn-cs"/>
              </a:rPr>
              <a:t>This section discusses the characteristics of the MindEase platform. It mentions the role of AI, telehealth, and digital technologies in enhancing access and support. The innovation is concerned with flexibility, early intervention, and personalised care. It has been proven that digital interventions are effective among young people. The objective will be to show how this solution can help improve the existing models of healthcare delivery.</a:t>
            </a:r>
            <a:endParaRPr lang="en-IN" sz="1200" kern="1200" dirty="0">
              <a:solidFill>
                <a:schemeClr val="tx1"/>
              </a:solidFill>
              <a:effectLst/>
              <a:latin typeface="+mn-lt"/>
              <a:ea typeface="+mn-ea"/>
              <a:cs typeface="+mn-cs"/>
            </a:endParaRPr>
          </a:p>
          <a:p>
            <a:pPr algn="just"/>
            <a:r>
              <a:rPr lang="en-GB" sz="1200" b="1" kern="1200" dirty="0">
                <a:solidFill>
                  <a:schemeClr val="tx1"/>
                </a:solidFill>
                <a:effectLst/>
                <a:latin typeface="+mn-lt"/>
                <a:ea typeface="+mn-ea"/>
                <a:cs typeface="+mn-cs"/>
              </a:rPr>
              <a:t>Implementation </a:t>
            </a:r>
            <a:endParaRPr lang="en-IN" sz="1200" kern="1200" dirty="0">
              <a:solidFill>
                <a:schemeClr val="tx1"/>
              </a:solidFill>
              <a:effectLst/>
              <a:latin typeface="+mn-lt"/>
              <a:ea typeface="+mn-ea"/>
              <a:cs typeface="+mn-cs"/>
            </a:endParaRPr>
          </a:p>
          <a:p>
            <a:pPr algn="just"/>
            <a:r>
              <a:rPr lang="en-GB" sz="1200" kern="1200" dirty="0">
                <a:solidFill>
                  <a:schemeClr val="tx1"/>
                </a:solidFill>
                <a:effectLst/>
                <a:latin typeface="+mn-lt"/>
                <a:ea typeface="+mn-ea"/>
                <a:cs typeface="+mn-cs"/>
              </a:rPr>
              <a:t>This section describes the implementation strategy of the innovation. It is primarily concerned with collaborating with NHS services and organisations, and pilot testing before complete implementation. Important elements include training and evaluation. The goal is to prove the practicability and guarantee that the solution will be properly incorporated into the current healthcare systems.</a:t>
            </a:r>
            <a:endParaRPr lang="en-IN" sz="1200" kern="1200" dirty="0">
              <a:solidFill>
                <a:schemeClr val="tx1"/>
              </a:solidFill>
              <a:effectLst/>
              <a:latin typeface="+mn-lt"/>
              <a:ea typeface="+mn-ea"/>
              <a:cs typeface="+mn-cs"/>
            </a:endParaRPr>
          </a:p>
          <a:p>
            <a:pPr algn="just"/>
            <a:r>
              <a:rPr lang="en-GB" sz="1200" b="1" kern="1200" dirty="0">
                <a:solidFill>
                  <a:schemeClr val="tx1"/>
                </a:solidFill>
                <a:effectLst/>
                <a:latin typeface="+mn-lt"/>
                <a:ea typeface="+mn-ea"/>
                <a:cs typeface="+mn-cs"/>
              </a:rPr>
              <a:t>Timeline</a:t>
            </a:r>
            <a:endParaRPr lang="en-IN" sz="1200" kern="1200" dirty="0">
              <a:solidFill>
                <a:schemeClr val="tx1"/>
              </a:solidFill>
              <a:effectLst/>
              <a:latin typeface="+mn-lt"/>
              <a:ea typeface="+mn-ea"/>
              <a:cs typeface="+mn-cs"/>
            </a:endParaRPr>
          </a:p>
          <a:p>
            <a:pPr algn="just"/>
            <a:r>
              <a:rPr lang="en-GB" sz="1200" kern="1200" dirty="0">
                <a:solidFill>
                  <a:schemeClr val="tx1"/>
                </a:solidFill>
                <a:effectLst/>
                <a:latin typeface="+mn-lt"/>
                <a:ea typeface="+mn-ea"/>
                <a:cs typeface="+mn-cs"/>
              </a:rPr>
              <a:t>This section shows an evident project development schedule. It displays the steps through which the innovation will pass from planning to full implementation. The progressive method enables testing and refinement, then scaling. It is supposed to demonstrate that the project is realistic and structured and that it can be managed in the long-run.</a:t>
            </a:r>
            <a:endParaRPr lang="en-IN" sz="1200" kern="1200" dirty="0">
              <a:solidFill>
                <a:schemeClr val="tx1"/>
              </a:solidFill>
              <a:effectLst/>
              <a:latin typeface="+mn-lt"/>
              <a:ea typeface="+mn-ea"/>
              <a:cs typeface="+mn-cs"/>
            </a:endParaRPr>
          </a:p>
          <a:p>
            <a:pPr algn="just"/>
            <a:r>
              <a:rPr lang="en-GB" sz="1200" b="1" kern="1200" dirty="0">
                <a:solidFill>
                  <a:schemeClr val="tx1"/>
                </a:solidFill>
                <a:effectLst/>
                <a:latin typeface="+mn-lt"/>
                <a:ea typeface="+mn-ea"/>
                <a:cs typeface="+mn-cs"/>
              </a:rPr>
              <a:t>Regulations &amp; Standards </a:t>
            </a:r>
            <a:endParaRPr lang="en-IN" sz="1200" kern="1200" dirty="0">
              <a:solidFill>
                <a:schemeClr val="tx1"/>
              </a:solidFill>
              <a:effectLst/>
              <a:latin typeface="+mn-lt"/>
              <a:ea typeface="+mn-ea"/>
              <a:cs typeface="+mn-cs"/>
            </a:endParaRPr>
          </a:p>
          <a:p>
            <a:pPr algn="just"/>
            <a:r>
              <a:rPr lang="en-GB" sz="1200" kern="1200" dirty="0">
                <a:solidFill>
                  <a:schemeClr val="tx1"/>
                </a:solidFill>
                <a:effectLst/>
                <a:latin typeface="+mn-lt"/>
                <a:ea typeface="+mn-ea"/>
                <a:cs typeface="+mn-cs"/>
              </a:rPr>
              <a:t>This section shows the significance of regulation and the moral code. It pays attention to the data protection, their confidentiality, and adherence to the NHS guidelines. The objective is to make sure that there is trust and the safety of use of digital health platforms. These problems need to be addressed to ensure successful adoption and user confidence.</a:t>
            </a:r>
            <a:endParaRPr lang="en-IN" sz="1200" kern="1200" dirty="0">
              <a:solidFill>
                <a:schemeClr val="tx1"/>
              </a:solidFill>
              <a:effectLst/>
              <a:latin typeface="+mn-lt"/>
              <a:ea typeface="+mn-ea"/>
              <a:cs typeface="+mn-cs"/>
            </a:endParaRPr>
          </a:p>
          <a:p>
            <a:pPr algn="just"/>
            <a:r>
              <a:rPr lang="en-GB" sz="1200" b="1" kern="1200" dirty="0">
                <a:solidFill>
                  <a:schemeClr val="tx1"/>
                </a:solidFill>
                <a:effectLst/>
                <a:latin typeface="+mn-lt"/>
                <a:ea typeface="+mn-ea"/>
                <a:cs typeface="+mn-cs"/>
              </a:rPr>
              <a:t>Technology Integration </a:t>
            </a:r>
            <a:endParaRPr lang="en-IN" sz="1200" kern="1200" dirty="0">
              <a:solidFill>
                <a:schemeClr val="tx1"/>
              </a:solidFill>
              <a:effectLst/>
              <a:latin typeface="+mn-lt"/>
              <a:ea typeface="+mn-ea"/>
              <a:cs typeface="+mn-cs"/>
            </a:endParaRPr>
          </a:p>
          <a:p>
            <a:pPr algn="just"/>
            <a:r>
              <a:rPr lang="en-GB" sz="1200" kern="1200" dirty="0">
                <a:solidFill>
                  <a:schemeClr val="tx1"/>
                </a:solidFill>
                <a:effectLst/>
                <a:latin typeface="+mn-lt"/>
                <a:ea typeface="+mn-ea"/>
                <a:cs typeface="+mn-cs"/>
              </a:rPr>
              <a:t>This section describes the use of technology in aiding innovation. It outlines AI, analytics and secure systems that enhance efficiency and quality of care. The objective is to demonstrate that technology will increase access and allow personalised care. It also reflects the fit with the digital change in healthcare systems.</a:t>
            </a:r>
            <a:endParaRPr lang="en-IN" sz="1200" kern="1200" dirty="0">
              <a:solidFill>
                <a:schemeClr val="tx1"/>
              </a:solidFill>
              <a:effectLst/>
              <a:latin typeface="+mn-lt"/>
              <a:ea typeface="+mn-ea"/>
              <a:cs typeface="+mn-cs"/>
            </a:endParaRPr>
          </a:p>
          <a:p>
            <a:pPr algn="just"/>
            <a:r>
              <a:rPr lang="en-GB" sz="1200" b="1" kern="1200" dirty="0">
                <a:solidFill>
                  <a:schemeClr val="tx1"/>
                </a:solidFill>
                <a:effectLst/>
                <a:latin typeface="+mn-lt"/>
                <a:ea typeface="+mn-ea"/>
                <a:cs typeface="+mn-cs"/>
              </a:rPr>
              <a:t>Dissemination</a:t>
            </a:r>
            <a:endParaRPr lang="en-IN" sz="1200" kern="1200" dirty="0">
              <a:solidFill>
                <a:schemeClr val="tx1"/>
              </a:solidFill>
              <a:effectLst/>
              <a:latin typeface="+mn-lt"/>
              <a:ea typeface="+mn-ea"/>
              <a:cs typeface="+mn-cs"/>
            </a:endParaRPr>
          </a:p>
          <a:p>
            <a:pPr algn="just"/>
            <a:r>
              <a:rPr lang="en-GB" sz="1200" kern="1200" dirty="0">
                <a:solidFill>
                  <a:schemeClr val="tx1"/>
                </a:solidFill>
                <a:effectLst/>
                <a:latin typeface="+mn-lt"/>
                <a:ea typeface="+mn-ea"/>
                <a:cs typeface="+mn-cs"/>
              </a:rPr>
              <a:t>This part discusses the promotion of innovation. It dwells on online campaigns and collaborations to access the target market. Knowledge and participation mean success. It is intended to make the users and other stakeholders aware and motivated enough to use the platform.</a:t>
            </a:r>
            <a:endParaRPr lang="en-IN" sz="1200" kern="1200" dirty="0">
              <a:solidFill>
                <a:schemeClr val="tx1"/>
              </a:solidFill>
              <a:effectLst/>
              <a:latin typeface="+mn-lt"/>
              <a:ea typeface="+mn-ea"/>
              <a:cs typeface="+mn-cs"/>
            </a:endParaRPr>
          </a:p>
          <a:p>
            <a:pPr algn="just"/>
            <a:r>
              <a:rPr lang="en-GB" sz="1200" b="1" kern="1200" dirty="0">
                <a:solidFill>
                  <a:schemeClr val="tx1"/>
                </a:solidFill>
                <a:effectLst/>
                <a:latin typeface="+mn-lt"/>
                <a:ea typeface="+mn-ea"/>
                <a:cs typeface="+mn-cs"/>
              </a:rPr>
              <a:t>Conclusion </a:t>
            </a:r>
            <a:endParaRPr lang="en-IN" sz="1200" kern="1200" dirty="0">
              <a:solidFill>
                <a:schemeClr val="tx1"/>
              </a:solidFill>
              <a:effectLst/>
              <a:latin typeface="+mn-lt"/>
              <a:ea typeface="+mn-ea"/>
              <a:cs typeface="+mn-cs"/>
            </a:endParaRPr>
          </a:p>
          <a:p>
            <a:pPr algn="just"/>
            <a:r>
              <a:rPr lang="en-GB" sz="1200" kern="1200" dirty="0">
                <a:solidFill>
                  <a:schemeClr val="tx1"/>
                </a:solidFill>
                <a:effectLst/>
                <a:latin typeface="+mn-lt"/>
                <a:ea typeface="+mn-ea"/>
                <a:cs typeface="+mn-cs"/>
              </a:rPr>
              <a:t>In this section, the main advantages of the innovation are summarised. It emphasises the improved access, less stigma, and enhanced outcomes. The solution will help the NHS prioritise and provide value-based healthcare. The point is to strengthen the significance of the innovation and its possibility of producing a long-term beneficial effect.</a:t>
            </a:r>
            <a:endParaRPr lang="en-IN" sz="1200" kern="1200" dirty="0">
              <a:solidFill>
                <a:schemeClr val="tx1"/>
              </a:solidFill>
              <a:effectLst/>
              <a:latin typeface="+mn-lt"/>
              <a:ea typeface="+mn-ea"/>
              <a:cs typeface="+mn-cs"/>
            </a:endParaRPr>
          </a:p>
          <a:p>
            <a:pPr algn="just"/>
            <a:br>
              <a:rPr lang="en-GB" sz="1200" kern="1200" dirty="0">
                <a:solidFill>
                  <a:schemeClr val="tx1"/>
                </a:solidFill>
                <a:effectLst/>
                <a:latin typeface="+mn-lt"/>
                <a:ea typeface="+mn-ea"/>
                <a:cs typeface="+mn-cs"/>
              </a:rPr>
            </a:br>
            <a:endParaRPr lang="en-IN" dirty="0">
              <a:effectLst/>
            </a:endParaRPr>
          </a:p>
          <a:p>
            <a:pPr algn="just"/>
            <a:r>
              <a:rPr lang="en-GB" sz="1200" kern="1200" dirty="0">
                <a:solidFill>
                  <a:schemeClr val="tx1"/>
                </a:solidFill>
                <a:effectLst/>
                <a:latin typeface="+mn-lt"/>
                <a:ea typeface="+mn-ea"/>
                <a:cs typeface="+mn-cs"/>
              </a:rPr>
              <a:t>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9792FAB0-FCEA-4801-B15B-8E9D165517E8}" type="slidenum">
              <a:rPr lang="en-IN" smtClean="0"/>
              <a:t>1</a:t>
            </a:fld>
            <a:endParaRPr lang="en-IN"/>
          </a:p>
        </p:txBody>
      </p:sp>
    </p:spTree>
    <p:extLst>
      <p:ext uri="{BB962C8B-B14F-4D97-AF65-F5344CB8AC3E}">
        <p14:creationId xmlns:p14="http://schemas.microsoft.com/office/powerpoint/2010/main" val="38877163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B94E94-7649-6B7D-15C1-FB961F4722C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32A15157-5610-30DB-A9AB-1B556B4AB18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DB125BD6-25DE-0B2A-C890-9B5F5F0474F3}"/>
              </a:ext>
            </a:extLst>
          </p:cNvPr>
          <p:cNvSpPr>
            <a:spLocks noGrp="1"/>
          </p:cNvSpPr>
          <p:nvPr>
            <p:ph type="dt" sz="half" idx="10"/>
          </p:nvPr>
        </p:nvSpPr>
        <p:spPr/>
        <p:txBody>
          <a:bodyPr/>
          <a:lstStyle/>
          <a:p>
            <a:fld id="{AC9F213D-F48A-4B85-B275-6405BD21297F}" type="datetimeFigureOut">
              <a:rPr lang="en-IN" smtClean="0"/>
              <a:t>24-03-2026</a:t>
            </a:fld>
            <a:endParaRPr lang="en-IN"/>
          </a:p>
        </p:txBody>
      </p:sp>
      <p:sp>
        <p:nvSpPr>
          <p:cNvPr id="5" name="Footer Placeholder 4">
            <a:extLst>
              <a:ext uri="{FF2B5EF4-FFF2-40B4-BE49-F238E27FC236}">
                <a16:creationId xmlns:a16="http://schemas.microsoft.com/office/drawing/2014/main" id="{CBD26EAC-0A30-066C-D17B-7ED44FC0EE0A}"/>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FAE6B2DC-894C-2168-1A04-B2F9F057930C}"/>
              </a:ext>
            </a:extLst>
          </p:cNvPr>
          <p:cNvSpPr>
            <a:spLocks noGrp="1"/>
          </p:cNvSpPr>
          <p:nvPr>
            <p:ph type="sldNum" sz="quarter" idx="12"/>
          </p:nvPr>
        </p:nvSpPr>
        <p:spPr/>
        <p:txBody>
          <a:bodyPr/>
          <a:lstStyle/>
          <a:p>
            <a:fld id="{E11808F5-AF1E-4EB1-86B4-46F43D92A5C6}" type="slidenum">
              <a:rPr lang="en-IN" smtClean="0"/>
              <a:t>‹N›</a:t>
            </a:fld>
            <a:endParaRPr lang="en-IN"/>
          </a:p>
        </p:txBody>
      </p:sp>
    </p:spTree>
    <p:extLst>
      <p:ext uri="{BB962C8B-B14F-4D97-AF65-F5344CB8AC3E}">
        <p14:creationId xmlns:p14="http://schemas.microsoft.com/office/powerpoint/2010/main" val="8052727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FC612-A878-4B55-08A5-76F72D54D514}"/>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E3CDD606-7A94-7CC8-29B1-0C8CFBAA096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9787BC16-F48A-2CDD-537A-465D95E5BC9A}"/>
              </a:ext>
            </a:extLst>
          </p:cNvPr>
          <p:cNvSpPr>
            <a:spLocks noGrp="1"/>
          </p:cNvSpPr>
          <p:nvPr>
            <p:ph type="dt" sz="half" idx="10"/>
          </p:nvPr>
        </p:nvSpPr>
        <p:spPr/>
        <p:txBody>
          <a:bodyPr/>
          <a:lstStyle/>
          <a:p>
            <a:fld id="{AC9F213D-F48A-4B85-B275-6405BD21297F}" type="datetimeFigureOut">
              <a:rPr lang="en-IN" smtClean="0"/>
              <a:t>24-03-2026</a:t>
            </a:fld>
            <a:endParaRPr lang="en-IN"/>
          </a:p>
        </p:txBody>
      </p:sp>
      <p:sp>
        <p:nvSpPr>
          <p:cNvPr id="5" name="Footer Placeholder 4">
            <a:extLst>
              <a:ext uri="{FF2B5EF4-FFF2-40B4-BE49-F238E27FC236}">
                <a16:creationId xmlns:a16="http://schemas.microsoft.com/office/drawing/2014/main" id="{4D6CDBA7-23E4-1D91-4BC9-491795DB8C6D}"/>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A5B1CCB8-551D-9A6A-4DDF-B0D89FE6ED3C}"/>
              </a:ext>
            </a:extLst>
          </p:cNvPr>
          <p:cNvSpPr>
            <a:spLocks noGrp="1"/>
          </p:cNvSpPr>
          <p:nvPr>
            <p:ph type="sldNum" sz="quarter" idx="12"/>
          </p:nvPr>
        </p:nvSpPr>
        <p:spPr/>
        <p:txBody>
          <a:bodyPr/>
          <a:lstStyle/>
          <a:p>
            <a:fld id="{E11808F5-AF1E-4EB1-86B4-46F43D92A5C6}" type="slidenum">
              <a:rPr lang="en-IN" smtClean="0"/>
              <a:t>‹N›</a:t>
            </a:fld>
            <a:endParaRPr lang="en-IN"/>
          </a:p>
        </p:txBody>
      </p:sp>
    </p:spTree>
    <p:extLst>
      <p:ext uri="{BB962C8B-B14F-4D97-AF65-F5344CB8AC3E}">
        <p14:creationId xmlns:p14="http://schemas.microsoft.com/office/powerpoint/2010/main" val="16001694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8DDD95-E547-4D27-411E-B64DCBE08B1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B1F147FA-5475-69FA-1574-C9541C10192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91CFA3D-5183-4A85-E804-018B3750DC9B}"/>
              </a:ext>
            </a:extLst>
          </p:cNvPr>
          <p:cNvSpPr>
            <a:spLocks noGrp="1"/>
          </p:cNvSpPr>
          <p:nvPr>
            <p:ph type="dt" sz="half" idx="10"/>
          </p:nvPr>
        </p:nvSpPr>
        <p:spPr/>
        <p:txBody>
          <a:bodyPr/>
          <a:lstStyle/>
          <a:p>
            <a:fld id="{AC9F213D-F48A-4B85-B275-6405BD21297F}" type="datetimeFigureOut">
              <a:rPr lang="en-IN" smtClean="0"/>
              <a:t>24-03-2026</a:t>
            </a:fld>
            <a:endParaRPr lang="en-IN"/>
          </a:p>
        </p:txBody>
      </p:sp>
      <p:sp>
        <p:nvSpPr>
          <p:cNvPr id="5" name="Footer Placeholder 4">
            <a:extLst>
              <a:ext uri="{FF2B5EF4-FFF2-40B4-BE49-F238E27FC236}">
                <a16:creationId xmlns:a16="http://schemas.microsoft.com/office/drawing/2014/main" id="{A8124CB7-C055-46BC-23D2-0B06D0117F98}"/>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759CA55B-C04F-34B3-C8F5-1D23F9640CB9}"/>
              </a:ext>
            </a:extLst>
          </p:cNvPr>
          <p:cNvSpPr>
            <a:spLocks noGrp="1"/>
          </p:cNvSpPr>
          <p:nvPr>
            <p:ph type="sldNum" sz="quarter" idx="12"/>
          </p:nvPr>
        </p:nvSpPr>
        <p:spPr/>
        <p:txBody>
          <a:bodyPr/>
          <a:lstStyle/>
          <a:p>
            <a:fld id="{E11808F5-AF1E-4EB1-86B4-46F43D92A5C6}" type="slidenum">
              <a:rPr lang="en-IN" smtClean="0"/>
              <a:t>‹N›</a:t>
            </a:fld>
            <a:endParaRPr lang="en-IN"/>
          </a:p>
        </p:txBody>
      </p:sp>
    </p:spTree>
    <p:extLst>
      <p:ext uri="{BB962C8B-B14F-4D97-AF65-F5344CB8AC3E}">
        <p14:creationId xmlns:p14="http://schemas.microsoft.com/office/powerpoint/2010/main" val="39627055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4B6E42-F1FF-FF61-D758-3F0651DE0A73}"/>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48026BD8-7EFB-4229-5649-ED5EAF60E13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560B089D-14A8-FF1B-DDA3-974CEF116E5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E03280E6-9F3B-43C4-C86C-1A2B821D89E5}"/>
              </a:ext>
            </a:extLst>
          </p:cNvPr>
          <p:cNvSpPr>
            <a:spLocks noGrp="1"/>
          </p:cNvSpPr>
          <p:nvPr>
            <p:ph type="dt" sz="half" idx="10"/>
          </p:nvPr>
        </p:nvSpPr>
        <p:spPr/>
        <p:txBody>
          <a:bodyPr/>
          <a:lstStyle/>
          <a:p>
            <a:fld id="{AC9F213D-F48A-4B85-B275-6405BD21297F}" type="datetimeFigureOut">
              <a:rPr lang="en-IN" smtClean="0"/>
              <a:t>24-03-2026</a:t>
            </a:fld>
            <a:endParaRPr lang="en-IN"/>
          </a:p>
        </p:txBody>
      </p:sp>
      <p:sp>
        <p:nvSpPr>
          <p:cNvPr id="6" name="Footer Placeholder 5">
            <a:extLst>
              <a:ext uri="{FF2B5EF4-FFF2-40B4-BE49-F238E27FC236}">
                <a16:creationId xmlns:a16="http://schemas.microsoft.com/office/drawing/2014/main" id="{4C73437F-7C29-708D-2F73-CED64EDD2304}"/>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713C91D3-B23B-EE70-D0AA-12693B575A38}"/>
              </a:ext>
            </a:extLst>
          </p:cNvPr>
          <p:cNvSpPr>
            <a:spLocks noGrp="1"/>
          </p:cNvSpPr>
          <p:nvPr>
            <p:ph type="sldNum" sz="quarter" idx="12"/>
          </p:nvPr>
        </p:nvSpPr>
        <p:spPr/>
        <p:txBody>
          <a:bodyPr/>
          <a:lstStyle/>
          <a:p>
            <a:fld id="{E11808F5-AF1E-4EB1-86B4-46F43D92A5C6}" type="slidenum">
              <a:rPr lang="en-IN" smtClean="0"/>
              <a:t>‹N›</a:t>
            </a:fld>
            <a:endParaRPr lang="en-IN"/>
          </a:p>
        </p:txBody>
      </p:sp>
    </p:spTree>
    <p:extLst>
      <p:ext uri="{BB962C8B-B14F-4D97-AF65-F5344CB8AC3E}">
        <p14:creationId xmlns:p14="http://schemas.microsoft.com/office/powerpoint/2010/main" val="32912396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EC18A5-06E0-2B2C-2BCB-A4D65AD0FDF9}"/>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43F177BF-D66B-930A-3EDA-A68DF18991E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A7763D5-D34F-1C5F-C2E2-68F1FCF86D2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D7019446-261B-1127-7F19-E705194173E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85E19D-ED9D-DA33-34B6-F567078EF10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F076A59E-9710-88A3-33C3-A74101398C23}"/>
              </a:ext>
            </a:extLst>
          </p:cNvPr>
          <p:cNvSpPr>
            <a:spLocks noGrp="1"/>
          </p:cNvSpPr>
          <p:nvPr>
            <p:ph type="dt" sz="half" idx="10"/>
          </p:nvPr>
        </p:nvSpPr>
        <p:spPr/>
        <p:txBody>
          <a:bodyPr/>
          <a:lstStyle/>
          <a:p>
            <a:fld id="{AC9F213D-F48A-4B85-B275-6405BD21297F}" type="datetimeFigureOut">
              <a:rPr lang="en-IN" smtClean="0"/>
              <a:t>24-03-2026</a:t>
            </a:fld>
            <a:endParaRPr lang="en-IN"/>
          </a:p>
        </p:txBody>
      </p:sp>
      <p:sp>
        <p:nvSpPr>
          <p:cNvPr id="8" name="Footer Placeholder 7">
            <a:extLst>
              <a:ext uri="{FF2B5EF4-FFF2-40B4-BE49-F238E27FC236}">
                <a16:creationId xmlns:a16="http://schemas.microsoft.com/office/drawing/2014/main" id="{36691FFF-843D-D3FB-6FD3-2651A2B8A9AB}"/>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EB23DB38-89A5-B66B-1D4A-892D7B6CCBAB}"/>
              </a:ext>
            </a:extLst>
          </p:cNvPr>
          <p:cNvSpPr>
            <a:spLocks noGrp="1"/>
          </p:cNvSpPr>
          <p:nvPr>
            <p:ph type="sldNum" sz="quarter" idx="12"/>
          </p:nvPr>
        </p:nvSpPr>
        <p:spPr/>
        <p:txBody>
          <a:bodyPr/>
          <a:lstStyle/>
          <a:p>
            <a:fld id="{E11808F5-AF1E-4EB1-86B4-46F43D92A5C6}" type="slidenum">
              <a:rPr lang="en-IN" smtClean="0"/>
              <a:t>‹N›</a:t>
            </a:fld>
            <a:endParaRPr lang="en-IN"/>
          </a:p>
        </p:txBody>
      </p:sp>
    </p:spTree>
    <p:extLst>
      <p:ext uri="{BB962C8B-B14F-4D97-AF65-F5344CB8AC3E}">
        <p14:creationId xmlns:p14="http://schemas.microsoft.com/office/powerpoint/2010/main" val="36913374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DCE7D-8CEA-5B7F-8B41-8299D2AE915C}"/>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FF33D5C7-677A-D208-4FBD-F1C1010C6391}"/>
              </a:ext>
            </a:extLst>
          </p:cNvPr>
          <p:cNvSpPr>
            <a:spLocks noGrp="1"/>
          </p:cNvSpPr>
          <p:nvPr>
            <p:ph type="dt" sz="half" idx="10"/>
          </p:nvPr>
        </p:nvSpPr>
        <p:spPr/>
        <p:txBody>
          <a:bodyPr/>
          <a:lstStyle/>
          <a:p>
            <a:fld id="{AC9F213D-F48A-4B85-B275-6405BD21297F}" type="datetimeFigureOut">
              <a:rPr lang="en-IN" smtClean="0"/>
              <a:t>24-03-2026</a:t>
            </a:fld>
            <a:endParaRPr lang="en-IN"/>
          </a:p>
        </p:txBody>
      </p:sp>
      <p:sp>
        <p:nvSpPr>
          <p:cNvPr id="4" name="Footer Placeholder 3">
            <a:extLst>
              <a:ext uri="{FF2B5EF4-FFF2-40B4-BE49-F238E27FC236}">
                <a16:creationId xmlns:a16="http://schemas.microsoft.com/office/drawing/2014/main" id="{4DA6EADC-17F1-69A2-287C-BE36B284BE63}"/>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867B2858-9D01-4F81-66C7-5D5E35A2DEA9}"/>
              </a:ext>
            </a:extLst>
          </p:cNvPr>
          <p:cNvSpPr>
            <a:spLocks noGrp="1"/>
          </p:cNvSpPr>
          <p:nvPr>
            <p:ph type="sldNum" sz="quarter" idx="12"/>
          </p:nvPr>
        </p:nvSpPr>
        <p:spPr/>
        <p:txBody>
          <a:bodyPr/>
          <a:lstStyle/>
          <a:p>
            <a:fld id="{E11808F5-AF1E-4EB1-86B4-46F43D92A5C6}" type="slidenum">
              <a:rPr lang="en-IN" smtClean="0"/>
              <a:t>‹N›</a:t>
            </a:fld>
            <a:endParaRPr lang="en-IN"/>
          </a:p>
        </p:txBody>
      </p:sp>
    </p:spTree>
    <p:extLst>
      <p:ext uri="{BB962C8B-B14F-4D97-AF65-F5344CB8AC3E}">
        <p14:creationId xmlns:p14="http://schemas.microsoft.com/office/powerpoint/2010/main" val="28772936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9CC7E5F-DE58-1095-2962-5B3B6D167B70}"/>
              </a:ext>
            </a:extLst>
          </p:cNvPr>
          <p:cNvSpPr>
            <a:spLocks noGrp="1"/>
          </p:cNvSpPr>
          <p:nvPr>
            <p:ph type="dt" sz="half" idx="10"/>
          </p:nvPr>
        </p:nvSpPr>
        <p:spPr/>
        <p:txBody>
          <a:bodyPr/>
          <a:lstStyle/>
          <a:p>
            <a:fld id="{AC9F213D-F48A-4B85-B275-6405BD21297F}" type="datetimeFigureOut">
              <a:rPr lang="en-IN" smtClean="0"/>
              <a:t>24-03-2026</a:t>
            </a:fld>
            <a:endParaRPr lang="en-IN"/>
          </a:p>
        </p:txBody>
      </p:sp>
      <p:sp>
        <p:nvSpPr>
          <p:cNvPr id="3" name="Footer Placeholder 2">
            <a:extLst>
              <a:ext uri="{FF2B5EF4-FFF2-40B4-BE49-F238E27FC236}">
                <a16:creationId xmlns:a16="http://schemas.microsoft.com/office/drawing/2014/main" id="{8F1579FF-8FB2-5EB9-C247-2B447415AB0E}"/>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33634BAB-DD2E-C8B0-806B-4B346D8A8BAE}"/>
              </a:ext>
            </a:extLst>
          </p:cNvPr>
          <p:cNvSpPr>
            <a:spLocks noGrp="1"/>
          </p:cNvSpPr>
          <p:nvPr>
            <p:ph type="sldNum" sz="quarter" idx="12"/>
          </p:nvPr>
        </p:nvSpPr>
        <p:spPr/>
        <p:txBody>
          <a:bodyPr/>
          <a:lstStyle/>
          <a:p>
            <a:fld id="{E11808F5-AF1E-4EB1-86B4-46F43D92A5C6}" type="slidenum">
              <a:rPr lang="en-IN" smtClean="0"/>
              <a:t>‹N›</a:t>
            </a:fld>
            <a:endParaRPr lang="en-IN"/>
          </a:p>
        </p:txBody>
      </p:sp>
    </p:spTree>
    <p:extLst>
      <p:ext uri="{BB962C8B-B14F-4D97-AF65-F5344CB8AC3E}">
        <p14:creationId xmlns:p14="http://schemas.microsoft.com/office/powerpoint/2010/main" val="34280530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83EC65-3C7D-1B16-BAB6-686795882A9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1A50496D-CC6C-192E-8856-53FCA687EA6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88D69630-24A8-1506-D1D6-F09C516848D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E42FD91-3ABC-3A9A-D09B-13E31BA2FBDA}"/>
              </a:ext>
            </a:extLst>
          </p:cNvPr>
          <p:cNvSpPr>
            <a:spLocks noGrp="1"/>
          </p:cNvSpPr>
          <p:nvPr>
            <p:ph type="dt" sz="half" idx="10"/>
          </p:nvPr>
        </p:nvSpPr>
        <p:spPr/>
        <p:txBody>
          <a:bodyPr/>
          <a:lstStyle/>
          <a:p>
            <a:fld id="{AC9F213D-F48A-4B85-B275-6405BD21297F}" type="datetimeFigureOut">
              <a:rPr lang="en-IN" smtClean="0"/>
              <a:t>24-03-2026</a:t>
            </a:fld>
            <a:endParaRPr lang="en-IN"/>
          </a:p>
        </p:txBody>
      </p:sp>
      <p:sp>
        <p:nvSpPr>
          <p:cNvPr id="6" name="Footer Placeholder 5">
            <a:extLst>
              <a:ext uri="{FF2B5EF4-FFF2-40B4-BE49-F238E27FC236}">
                <a16:creationId xmlns:a16="http://schemas.microsoft.com/office/drawing/2014/main" id="{521C451B-FF52-06FB-DCD9-DB09BF698210}"/>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2D90E269-04E2-68C9-81B4-DF3862B0215F}"/>
              </a:ext>
            </a:extLst>
          </p:cNvPr>
          <p:cNvSpPr>
            <a:spLocks noGrp="1"/>
          </p:cNvSpPr>
          <p:nvPr>
            <p:ph type="sldNum" sz="quarter" idx="12"/>
          </p:nvPr>
        </p:nvSpPr>
        <p:spPr/>
        <p:txBody>
          <a:bodyPr/>
          <a:lstStyle/>
          <a:p>
            <a:fld id="{E11808F5-AF1E-4EB1-86B4-46F43D92A5C6}" type="slidenum">
              <a:rPr lang="en-IN" smtClean="0"/>
              <a:t>‹N›</a:t>
            </a:fld>
            <a:endParaRPr lang="en-IN"/>
          </a:p>
        </p:txBody>
      </p:sp>
    </p:spTree>
    <p:extLst>
      <p:ext uri="{BB962C8B-B14F-4D97-AF65-F5344CB8AC3E}">
        <p14:creationId xmlns:p14="http://schemas.microsoft.com/office/powerpoint/2010/main" val="32339580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73621-6B1B-29AB-6FAB-553219CD162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675971D1-BCB5-0135-ADF2-8323DA25771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72733FF7-6B7D-FE38-6FCD-458D3E5559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41E8E61-CBE8-272A-EB2D-894E6026E3EB}"/>
              </a:ext>
            </a:extLst>
          </p:cNvPr>
          <p:cNvSpPr>
            <a:spLocks noGrp="1"/>
          </p:cNvSpPr>
          <p:nvPr>
            <p:ph type="dt" sz="half" idx="10"/>
          </p:nvPr>
        </p:nvSpPr>
        <p:spPr/>
        <p:txBody>
          <a:bodyPr/>
          <a:lstStyle/>
          <a:p>
            <a:fld id="{AC9F213D-F48A-4B85-B275-6405BD21297F}" type="datetimeFigureOut">
              <a:rPr lang="en-IN" smtClean="0"/>
              <a:t>24-03-2026</a:t>
            </a:fld>
            <a:endParaRPr lang="en-IN"/>
          </a:p>
        </p:txBody>
      </p:sp>
      <p:sp>
        <p:nvSpPr>
          <p:cNvPr id="6" name="Footer Placeholder 5">
            <a:extLst>
              <a:ext uri="{FF2B5EF4-FFF2-40B4-BE49-F238E27FC236}">
                <a16:creationId xmlns:a16="http://schemas.microsoft.com/office/drawing/2014/main" id="{2B433319-FA72-C16D-8136-A8D9090C92E7}"/>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FCC1741F-5F5D-8FFC-D140-F480F0C6105C}"/>
              </a:ext>
            </a:extLst>
          </p:cNvPr>
          <p:cNvSpPr>
            <a:spLocks noGrp="1"/>
          </p:cNvSpPr>
          <p:nvPr>
            <p:ph type="sldNum" sz="quarter" idx="12"/>
          </p:nvPr>
        </p:nvSpPr>
        <p:spPr/>
        <p:txBody>
          <a:bodyPr/>
          <a:lstStyle/>
          <a:p>
            <a:fld id="{E11808F5-AF1E-4EB1-86B4-46F43D92A5C6}" type="slidenum">
              <a:rPr lang="en-IN" smtClean="0"/>
              <a:t>‹N›</a:t>
            </a:fld>
            <a:endParaRPr lang="en-IN"/>
          </a:p>
        </p:txBody>
      </p:sp>
    </p:spTree>
    <p:extLst>
      <p:ext uri="{BB962C8B-B14F-4D97-AF65-F5344CB8AC3E}">
        <p14:creationId xmlns:p14="http://schemas.microsoft.com/office/powerpoint/2010/main" val="30073382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49567C-12C7-E6D6-A68D-F937733FC4DB}"/>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FA088A4C-3599-9B40-4A6C-972CDAC7762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7C5A70FE-5F53-2B67-8CBC-0FACD08D42B2}"/>
              </a:ext>
            </a:extLst>
          </p:cNvPr>
          <p:cNvSpPr>
            <a:spLocks noGrp="1"/>
          </p:cNvSpPr>
          <p:nvPr>
            <p:ph type="dt" sz="half" idx="10"/>
          </p:nvPr>
        </p:nvSpPr>
        <p:spPr/>
        <p:txBody>
          <a:bodyPr/>
          <a:lstStyle/>
          <a:p>
            <a:fld id="{AC9F213D-F48A-4B85-B275-6405BD21297F}" type="datetimeFigureOut">
              <a:rPr lang="en-IN" smtClean="0"/>
              <a:t>24-03-2026</a:t>
            </a:fld>
            <a:endParaRPr lang="en-IN"/>
          </a:p>
        </p:txBody>
      </p:sp>
      <p:sp>
        <p:nvSpPr>
          <p:cNvPr id="5" name="Footer Placeholder 4">
            <a:extLst>
              <a:ext uri="{FF2B5EF4-FFF2-40B4-BE49-F238E27FC236}">
                <a16:creationId xmlns:a16="http://schemas.microsoft.com/office/drawing/2014/main" id="{991F2F97-129C-B8BF-EEB7-88F182745150}"/>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892C9763-C1C0-A174-EA44-94D977E2BC18}"/>
              </a:ext>
            </a:extLst>
          </p:cNvPr>
          <p:cNvSpPr>
            <a:spLocks noGrp="1"/>
          </p:cNvSpPr>
          <p:nvPr>
            <p:ph type="sldNum" sz="quarter" idx="12"/>
          </p:nvPr>
        </p:nvSpPr>
        <p:spPr/>
        <p:txBody>
          <a:bodyPr/>
          <a:lstStyle/>
          <a:p>
            <a:fld id="{E11808F5-AF1E-4EB1-86B4-46F43D92A5C6}" type="slidenum">
              <a:rPr lang="en-IN" smtClean="0"/>
              <a:t>‹N›</a:t>
            </a:fld>
            <a:endParaRPr lang="en-IN"/>
          </a:p>
        </p:txBody>
      </p:sp>
    </p:spTree>
    <p:extLst>
      <p:ext uri="{BB962C8B-B14F-4D97-AF65-F5344CB8AC3E}">
        <p14:creationId xmlns:p14="http://schemas.microsoft.com/office/powerpoint/2010/main" val="3686764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3421F31-D8A1-E459-4EFC-838059EBF5D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5F0C6823-52BC-44C7-F3AE-20246F346F5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4D7F0254-003A-28B8-5280-3EB789C3A00F}"/>
              </a:ext>
            </a:extLst>
          </p:cNvPr>
          <p:cNvSpPr>
            <a:spLocks noGrp="1"/>
          </p:cNvSpPr>
          <p:nvPr>
            <p:ph type="dt" sz="half" idx="10"/>
          </p:nvPr>
        </p:nvSpPr>
        <p:spPr/>
        <p:txBody>
          <a:bodyPr/>
          <a:lstStyle/>
          <a:p>
            <a:fld id="{AC9F213D-F48A-4B85-B275-6405BD21297F}" type="datetimeFigureOut">
              <a:rPr lang="en-IN" smtClean="0"/>
              <a:t>24-03-2026</a:t>
            </a:fld>
            <a:endParaRPr lang="en-IN"/>
          </a:p>
        </p:txBody>
      </p:sp>
      <p:sp>
        <p:nvSpPr>
          <p:cNvPr id="5" name="Footer Placeholder 4">
            <a:extLst>
              <a:ext uri="{FF2B5EF4-FFF2-40B4-BE49-F238E27FC236}">
                <a16:creationId xmlns:a16="http://schemas.microsoft.com/office/drawing/2014/main" id="{35D78574-97D7-D22F-4AAF-18F6EEBFB17B}"/>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B0BAB8C9-53A6-785F-A3FC-3885B76B2D08}"/>
              </a:ext>
            </a:extLst>
          </p:cNvPr>
          <p:cNvSpPr>
            <a:spLocks noGrp="1"/>
          </p:cNvSpPr>
          <p:nvPr>
            <p:ph type="sldNum" sz="quarter" idx="12"/>
          </p:nvPr>
        </p:nvSpPr>
        <p:spPr/>
        <p:txBody>
          <a:bodyPr/>
          <a:lstStyle/>
          <a:p>
            <a:fld id="{E11808F5-AF1E-4EB1-86B4-46F43D92A5C6}" type="slidenum">
              <a:rPr lang="en-IN" smtClean="0"/>
              <a:t>‹N›</a:t>
            </a:fld>
            <a:endParaRPr lang="en-IN"/>
          </a:p>
        </p:txBody>
      </p:sp>
    </p:spTree>
    <p:extLst>
      <p:ext uri="{BB962C8B-B14F-4D97-AF65-F5344CB8AC3E}">
        <p14:creationId xmlns:p14="http://schemas.microsoft.com/office/powerpoint/2010/main" val="23630156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74A4005-4929-73CD-FF61-0E308CC818A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CB10B92F-0DB1-9E1E-5F6F-48B17F607FF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56665D47-91CD-0511-71B5-392015984FB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C9F213D-F48A-4B85-B275-6405BD21297F}" type="datetimeFigureOut">
              <a:rPr lang="en-IN" smtClean="0"/>
              <a:t>24-03-2026</a:t>
            </a:fld>
            <a:endParaRPr lang="en-IN"/>
          </a:p>
        </p:txBody>
      </p:sp>
      <p:sp>
        <p:nvSpPr>
          <p:cNvPr id="5" name="Footer Placeholder 4">
            <a:extLst>
              <a:ext uri="{FF2B5EF4-FFF2-40B4-BE49-F238E27FC236}">
                <a16:creationId xmlns:a16="http://schemas.microsoft.com/office/drawing/2014/main" id="{344A631F-B909-0358-BB6B-817DB41FEFF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IN"/>
          </a:p>
        </p:txBody>
      </p:sp>
      <p:sp>
        <p:nvSpPr>
          <p:cNvPr id="6" name="Slide Number Placeholder 5">
            <a:extLst>
              <a:ext uri="{FF2B5EF4-FFF2-40B4-BE49-F238E27FC236}">
                <a16:creationId xmlns:a16="http://schemas.microsoft.com/office/drawing/2014/main" id="{8E708DDB-0FCB-A090-37E4-37318303E3C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11808F5-AF1E-4EB1-86B4-46F43D92A5C6}" type="slidenum">
              <a:rPr lang="en-IN" smtClean="0"/>
              <a:t>‹N›</a:t>
            </a:fld>
            <a:endParaRPr lang="en-IN"/>
          </a:p>
        </p:txBody>
      </p:sp>
    </p:spTree>
    <p:extLst>
      <p:ext uri="{BB962C8B-B14F-4D97-AF65-F5344CB8AC3E}">
        <p14:creationId xmlns:p14="http://schemas.microsoft.com/office/powerpoint/2010/main" val="150187665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 /><Relationship Id="rId3" Type="http://schemas.openxmlformats.org/officeDocument/2006/relationships/image" Target="../media/image1.png" /><Relationship Id="rId7" Type="http://schemas.openxmlformats.org/officeDocument/2006/relationships/image" Target="../media/image5.png" /><Relationship Id="rId2" Type="http://schemas.openxmlformats.org/officeDocument/2006/relationships/notesSlide" Target="../notesSlides/notesSlide1.xml" /><Relationship Id="rId1" Type="http://schemas.openxmlformats.org/officeDocument/2006/relationships/slideLayout" Target="../slideLayouts/slideLayout1.xml" /><Relationship Id="rId6" Type="http://schemas.openxmlformats.org/officeDocument/2006/relationships/image" Target="../media/image4.png" /><Relationship Id="rId5" Type="http://schemas.openxmlformats.org/officeDocument/2006/relationships/image" Target="../media/image3.png" /><Relationship Id="rId10" Type="http://schemas.openxmlformats.org/officeDocument/2006/relationships/image" Target="../media/image8.jpeg" /><Relationship Id="rId4" Type="http://schemas.openxmlformats.org/officeDocument/2006/relationships/image" Target="../media/image2.png" /><Relationship Id="rId9" Type="http://schemas.openxmlformats.org/officeDocument/2006/relationships/image" Target="../media/image7.jpeg"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33794157-441B-6BD6-E1C0-B3D3EE0C3EC1}"/>
              </a:ext>
            </a:extLst>
          </p:cNvPr>
          <p:cNvSpPr txBox="1"/>
          <p:nvPr/>
        </p:nvSpPr>
        <p:spPr>
          <a:xfrm>
            <a:off x="-33878" y="640914"/>
            <a:ext cx="3268137" cy="2292935"/>
          </a:xfrm>
          <a:prstGeom prst="rect">
            <a:avLst/>
          </a:prstGeom>
          <a:solidFill>
            <a:srgbClr val="FFC000"/>
          </a:solidFill>
        </p:spPr>
        <p:txBody>
          <a:bodyPr wrap="square">
            <a:spAutoFit/>
          </a:bodyPr>
          <a:lstStyle/>
          <a:p>
            <a:r>
              <a:rPr lang="en-IN" sz="1100" b="1" dirty="0">
                <a:solidFill>
                  <a:srgbClr val="000000"/>
                </a:solidFill>
                <a:latin typeface="Arial" panose="020B0604020202020204" pitchFamily="34" charset="0"/>
                <a:cs typeface="Arial" panose="020B0604020202020204" pitchFamily="34" charset="0"/>
              </a:rPr>
              <a:t>1. Introduction</a:t>
            </a:r>
          </a:p>
          <a:p>
            <a:r>
              <a:rPr lang="en-US" sz="1100" dirty="0">
                <a:solidFill>
                  <a:srgbClr val="000000"/>
                </a:solidFill>
                <a:latin typeface="Arial" panose="020B0604020202020204" pitchFamily="34" charset="0"/>
                <a:cs typeface="Arial" panose="020B0604020202020204" pitchFamily="34" charset="0"/>
              </a:rPr>
              <a:t>• Mental health issues are increasing across the UK population.</a:t>
            </a:r>
          </a:p>
          <a:p>
            <a:r>
              <a:rPr lang="en-US" sz="1100" dirty="0">
                <a:solidFill>
                  <a:srgbClr val="000000"/>
                </a:solidFill>
                <a:latin typeface="Arial" panose="020B0604020202020204" pitchFamily="34" charset="0"/>
                <a:cs typeface="Arial" panose="020B0604020202020204" pitchFamily="34" charset="0"/>
              </a:rPr>
              <a:t>• Many individuals face delays due to long NHS waiting times.</a:t>
            </a:r>
          </a:p>
          <a:p>
            <a:r>
              <a:rPr lang="en-US" sz="1100" dirty="0">
                <a:solidFill>
                  <a:srgbClr val="000000"/>
                </a:solidFill>
                <a:latin typeface="Arial" panose="020B0604020202020204" pitchFamily="34" charset="0"/>
                <a:cs typeface="Arial" panose="020B0604020202020204" pitchFamily="34" charset="0"/>
              </a:rPr>
              <a:t>• Stigma remains a key barrier to seeking professional help (NHS England, 2019)</a:t>
            </a:r>
          </a:p>
          <a:p>
            <a:r>
              <a:rPr lang="en-US" sz="1100" dirty="0">
                <a:solidFill>
                  <a:srgbClr val="000000"/>
                </a:solidFill>
                <a:latin typeface="Arial" panose="020B0604020202020204" pitchFamily="34" charset="0"/>
                <a:cs typeface="Arial" panose="020B0604020202020204" pitchFamily="34" charset="0"/>
              </a:rPr>
              <a:t>• Traditional services struggle with capacity and accessibility.</a:t>
            </a:r>
          </a:p>
          <a:p>
            <a:r>
              <a:rPr lang="en-US" sz="1100" dirty="0">
                <a:solidFill>
                  <a:srgbClr val="000000"/>
                </a:solidFill>
                <a:latin typeface="Arial" panose="020B0604020202020204" pitchFamily="34" charset="0"/>
                <a:cs typeface="Arial" panose="020B0604020202020204" pitchFamily="34" charset="0"/>
              </a:rPr>
              <a:t>• Digital transformation offers new opportunities for care delivery (McLaren et al., 2023)</a:t>
            </a:r>
          </a:p>
          <a:p>
            <a:r>
              <a:rPr lang="en-US" sz="1100" dirty="0">
                <a:solidFill>
                  <a:srgbClr val="000000"/>
                </a:solidFill>
                <a:latin typeface="Arial" panose="020B0604020202020204" pitchFamily="34" charset="0"/>
                <a:cs typeface="Arial" panose="020B0604020202020204" pitchFamily="34" charset="0"/>
              </a:rPr>
              <a:t>• Innovative solutions are required to improve access and outcomes.</a:t>
            </a:r>
          </a:p>
        </p:txBody>
      </p:sp>
      <p:sp>
        <p:nvSpPr>
          <p:cNvPr id="8" name="Rectangle 7">
            <a:extLst>
              <a:ext uri="{FF2B5EF4-FFF2-40B4-BE49-F238E27FC236}">
                <a16:creationId xmlns:a16="http://schemas.microsoft.com/office/drawing/2014/main" id="{1B61857B-4262-F095-D2AA-2D36C0406742}"/>
              </a:ext>
            </a:extLst>
          </p:cNvPr>
          <p:cNvSpPr/>
          <p:nvPr/>
        </p:nvSpPr>
        <p:spPr>
          <a:xfrm>
            <a:off x="0" y="0"/>
            <a:ext cx="6096000" cy="64091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IN" b="1" dirty="0"/>
              <a:t>Poster </a:t>
            </a:r>
          </a:p>
        </p:txBody>
      </p:sp>
      <p:sp>
        <p:nvSpPr>
          <p:cNvPr id="10" name="TextBox 9">
            <a:extLst>
              <a:ext uri="{FF2B5EF4-FFF2-40B4-BE49-F238E27FC236}">
                <a16:creationId xmlns:a16="http://schemas.microsoft.com/office/drawing/2014/main" id="{621FB235-1B90-BD2F-21BF-1F5C194E5498}"/>
              </a:ext>
            </a:extLst>
          </p:cNvPr>
          <p:cNvSpPr txBox="1"/>
          <p:nvPr/>
        </p:nvSpPr>
        <p:spPr>
          <a:xfrm>
            <a:off x="-33878" y="2933849"/>
            <a:ext cx="3268133" cy="2292935"/>
          </a:xfrm>
          <a:prstGeom prst="rect">
            <a:avLst/>
          </a:prstGeom>
          <a:solidFill>
            <a:srgbClr val="92D050"/>
          </a:solidFill>
        </p:spPr>
        <p:txBody>
          <a:bodyPr wrap="square">
            <a:spAutoFit/>
          </a:bodyPr>
          <a:lstStyle/>
          <a:p>
            <a:r>
              <a:rPr lang="en-IN" sz="1100" b="1" dirty="0">
                <a:solidFill>
                  <a:srgbClr val="000000"/>
                </a:solidFill>
                <a:latin typeface="Arial" panose="020B0604020202020204" pitchFamily="34" charset="0"/>
                <a:cs typeface="Arial" panose="020B0604020202020204" pitchFamily="34" charset="0"/>
              </a:rPr>
              <a:t> 2. Problem / Gap</a:t>
            </a:r>
          </a:p>
          <a:p>
            <a:r>
              <a:rPr lang="en-US" sz="1100" dirty="0">
                <a:solidFill>
                  <a:srgbClr val="000000"/>
                </a:solidFill>
                <a:latin typeface="Arial" panose="020B0604020202020204" pitchFamily="34" charset="0"/>
                <a:cs typeface="Arial" panose="020B0604020202020204" pitchFamily="34" charset="0"/>
              </a:rPr>
              <a:t>• Long waiting lists delay access to mental health services</a:t>
            </a:r>
          </a:p>
          <a:p>
            <a:r>
              <a:rPr lang="en-US" sz="1100" dirty="0">
                <a:solidFill>
                  <a:srgbClr val="000000"/>
                </a:solidFill>
                <a:latin typeface="Arial" panose="020B0604020202020204" pitchFamily="34" charset="0"/>
                <a:cs typeface="Arial" panose="020B0604020202020204" pitchFamily="34" charset="0"/>
              </a:rPr>
              <a:t>• Stigma reduces willingness to seek professional support.</a:t>
            </a:r>
          </a:p>
          <a:p>
            <a:r>
              <a:rPr lang="en-US" sz="1100" dirty="0">
                <a:solidFill>
                  <a:srgbClr val="000000"/>
                </a:solidFill>
                <a:latin typeface="Arial" panose="020B0604020202020204" pitchFamily="34" charset="0"/>
                <a:cs typeface="Arial" panose="020B0604020202020204" pitchFamily="34" charset="0"/>
              </a:rPr>
              <a:t>• Limited workforce creates service delivery challenges.</a:t>
            </a:r>
          </a:p>
          <a:p>
            <a:r>
              <a:rPr lang="en-IN" sz="1100" dirty="0">
                <a:solidFill>
                  <a:srgbClr val="000000"/>
                </a:solidFill>
                <a:latin typeface="Arial" panose="020B0604020202020204" pitchFamily="34" charset="0"/>
                <a:cs typeface="Arial" panose="020B0604020202020204" pitchFamily="34" charset="0"/>
              </a:rPr>
              <a:t>• Minority groups face cultural and systemic barriers (</a:t>
            </a:r>
            <a:r>
              <a:rPr lang="en-IN" sz="1100" dirty="0" err="1">
                <a:solidFill>
                  <a:srgbClr val="000000"/>
                </a:solidFill>
                <a:latin typeface="Arial" panose="020B0604020202020204" pitchFamily="34" charset="0"/>
                <a:cs typeface="Arial" panose="020B0604020202020204" pitchFamily="34" charset="0"/>
              </a:rPr>
              <a:t>Punton</a:t>
            </a:r>
            <a:r>
              <a:rPr lang="en-IN" sz="1100" dirty="0">
                <a:solidFill>
                  <a:srgbClr val="000000"/>
                </a:solidFill>
                <a:latin typeface="Arial" panose="020B0604020202020204" pitchFamily="34" charset="0"/>
                <a:cs typeface="Arial" panose="020B0604020202020204" pitchFamily="34" charset="0"/>
              </a:rPr>
              <a:t> et al., 2022)</a:t>
            </a:r>
          </a:p>
          <a:p>
            <a:r>
              <a:rPr lang="en-US" sz="1100" dirty="0">
                <a:solidFill>
                  <a:srgbClr val="000000"/>
                </a:solidFill>
                <a:latin typeface="Arial" panose="020B0604020202020204" pitchFamily="34" charset="0"/>
                <a:cs typeface="Arial" panose="020B0604020202020204" pitchFamily="34" charset="0"/>
              </a:rPr>
              <a:t>• Inequality in access affects vulnerable populations.</a:t>
            </a:r>
          </a:p>
          <a:p>
            <a:r>
              <a:rPr lang="en-US" sz="1100" dirty="0">
                <a:solidFill>
                  <a:srgbClr val="000000"/>
                </a:solidFill>
                <a:latin typeface="Arial" panose="020B0604020202020204" pitchFamily="34" charset="0"/>
                <a:cs typeface="Arial" panose="020B0604020202020204" pitchFamily="34" charset="0"/>
              </a:rPr>
              <a:t>• Delayed treatment leads to worsening mental health outcomes (Ribeiro et al., 2023)</a:t>
            </a:r>
          </a:p>
        </p:txBody>
      </p:sp>
      <p:sp>
        <p:nvSpPr>
          <p:cNvPr id="12" name="TextBox 11">
            <a:extLst>
              <a:ext uri="{FF2B5EF4-FFF2-40B4-BE49-F238E27FC236}">
                <a16:creationId xmlns:a16="http://schemas.microsoft.com/office/drawing/2014/main" id="{90029187-E235-33BA-098C-5FA81550305E}"/>
              </a:ext>
            </a:extLst>
          </p:cNvPr>
          <p:cNvSpPr txBox="1"/>
          <p:nvPr/>
        </p:nvSpPr>
        <p:spPr>
          <a:xfrm>
            <a:off x="-33877" y="5226784"/>
            <a:ext cx="3268133" cy="1631216"/>
          </a:xfrm>
          <a:prstGeom prst="rect">
            <a:avLst/>
          </a:prstGeom>
          <a:solidFill>
            <a:schemeClr val="accent2">
              <a:lumMod val="60000"/>
              <a:lumOff val="40000"/>
            </a:schemeClr>
          </a:solidFill>
        </p:spPr>
        <p:txBody>
          <a:bodyPr wrap="square">
            <a:spAutoFit/>
          </a:bodyPr>
          <a:lstStyle/>
          <a:p>
            <a:r>
              <a:rPr lang="en-IN" sz="1200" b="1" dirty="0">
                <a:solidFill>
                  <a:srgbClr val="000000"/>
                </a:solidFill>
                <a:latin typeface="Arial" panose="020B0604020202020204" pitchFamily="34" charset="0"/>
                <a:cs typeface="Arial" panose="020B0604020202020204" pitchFamily="34" charset="0"/>
              </a:rPr>
              <a:t>3.Target Audience &amp; Impact</a:t>
            </a:r>
          </a:p>
          <a:p>
            <a:r>
              <a:rPr lang="en-US" sz="1100" dirty="0">
                <a:solidFill>
                  <a:srgbClr val="000000"/>
                </a:solidFill>
                <a:latin typeface="Arial" panose="020B0604020202020204" pitchFamily="34" charset="0"/>
                <a:cs typeface="Arial" panose="020B0604020202020204" pitchFamily="34" charset="0"/>
              </a:rPr>
              <a:t>• Young adults and university students</a:t>
            </a:r>
          </a:p>
          <a:p>
            <a:r>
              <a:rPr lang="en-US" sz="1100" dirty="0">
                <a:solidFill>
                  <a:srgbClr val="000000"/>
                </a:solidFill>
                <a:latin typeface="Arial" panose="020B0604020202020204" pitchFamily="34" charset="0"/>
                <a:cs typeface="Arial" panose="020B0604020202020204" pitchFamily="34" charset="0"/>
              </a:rPr>
              <a:t>• Working professionals with stress and anxiety (Okolo et al., 2024)</a:t>
            </a:r>
          </a:p>
          <a:p>
            <a:r>
              <a:rPr lang="en-US" sz="1100" dirty="0">
                <a:solidFill>
                  <a:srgbClr val="000000"/>
                </a:solidFill>
                <a:latin typeface="Arial" panose="020B0604020202020204" pitchFamily="34" charset="0"/>
                <a:cs typeface="Arial" panose="020B0604020202020204" pitchFamily="34" charset="0"/>
              </a:rPr>
              <a:t>• Individuals in rural or underserved communities</a:t>
            </a:r>
          </a:p>
          <a:p>
            <a:r>
              <a:rPr lang="en-IN" sz="1100" dirty="0">
                <a:solidFill>
                  <a:srgbClr val="000000"/>
                </a:solidFill>
                <a:latin typeface="Arial" panose="020B0604020202020204" pitchFamily="34" charset="0"/>
                <a:cs typeface="Arial" panose="020B0604020202020204" pitchFamily="34" charset="0"/>
              </a:rPr>
              <a:t>• Minority groups experiencing stigma.</a:t>
            </a:r>
          </a:p>
          <a:p>
            <a:r>
              <a:rPr lang="en-US" sz="1100" dirty="0">
                <a:solidFill>
                  <a:srgbClr val="000000"/>
                </a:solidFill>
                <a:latin typeface="Arial" panose="020B0604020202020204" pitchFamily="34" charset="0"/>
                <a:cs typeface="Arial" panose="020B0604020202020204" pitchFamily="34" charset="0"/>
              </a:rPr>
              <a:t>• Improved access to early intervention services</a:t>
            </a:r>
          </a:p>
          <a:p>
            <a:r>
              <a:rPr lang="en-US" sz="1100" dirty="0">
                <a:solidFill>
                  <a:srgbClr val="000000"/>
                </a:solidFill>
                <a:latin typeface="Arial" panose="020B0604020202020204" pitchFamily="34" charset="0"/>
                <a:cs typeface="Arial" panose="020B0604020202020204" pitchFamily="34" charset="0"/>
              </a:rPr>
              <a:t>• Enhanced engagement and self-management of mental health</a:t>
            </a:r>
          </a:p>
        </p:txBody>
      </p:sp>
      <p:sp>
        <p:nvSpPr>
          <p:cNvPr id="14" name="TextBox 13">
            <a:extLst>
              <a:ext uri="{FF2B5EF4-FFF2-40B4-BE49-F238E27FC236}">
                <a16:creationId xmlns:a16="http://schemas.microsoft.com/office/drawing/2014/main" id="{94B2DF82-A6A8-92EE-3BAB-CBBF8FA73F5B}"/>
              </a:ext>
            </a:extLst>
          </p:cNvPr>
          <p:cNvSpPr txBox="1"/>
          <p:nvPr/>
        </p:nvSpPr>
        <p:spPr>
          <a:xfrm>
            <a:off x="3234254" y="640914"/>
            <a:ext cx="2861745" cy="2123658"/>
          </a:xfrm>
          <a:prstGeom prst="rect">
            <a:avLst/>
          </a:prstGeom>
          <a:solidFill>
            <a:schemeClr val="accent4">
              <a:lumMod val="40000"/>
              <a:lumOff val="60000"/>
            </a:schemeClr>
          </a:solidFill>
        </p:spPr>
        <p:txBody>
          <a:bodyPr wrap="square">
            <a:spAutoFit/>
          </a:bodyPr>
          <a:lstStyle/>
          <a:p>
            <a:r>
              <a:rPr lang="en-IN" sz="1100" b="1" dirty="0">
                <a:solidFill>
                  <a:srgbClr val="000000"/>
                </a:solidFill>
                <a:latin typeface="Arial" panose="020B0604020202020204" pitchFamily="34" charset="0"/>
                <a:cs typeface="Arial" panose="020B0604020202020204" pitchFamily="34" charset="0"/>
              </a:rPr>
              <a:t>4. The Innovation</a:t>
            </a:r>
          </a:p>
          <a:p>
            <a:r>
              <a:rPr lang="en-US" sz="1100" dirty="0">
                <a:solidFill>
                  <a:srgbClr val="000000"/>
                </a:solidFill>
                <a:latin typeface="Arial" panose="020B0604020202020204" pitchFamily="34" charset="0"/>
                <a:cs typeface="Arial" panose="020B0604020202020204" pitchFamily="34" charset="0"/>
              </a:rPr>
              <a:t>• AI-based mental health self-assessment tools</a:t>
            </a:r>
          </a:p>
          <a:p>
            <a:r>
              <a:rPr lang="en-US" sz="1100" dirty="0">
                <a:solidFill>
                  <a:srgbClr val="000000"/>
                </a:solidFill>
                <a:latin typeface="Arial" panose="020B0604020202020204" pitchFamily="34" charset="0"/>
                <a:cs typeface="Arial" panose="020B0604020202020204" pitchFamily="34" charset="0"/>
              </a:rPr>
              <a:t>• Online counselling with licensed professionals</a:t>
            </a:r>
          </a:p>
          <a:p>
            <a:r>
              <a:rPr lang="en-US" sz="1100" dirty="0">
                <a:solidFill>
                  <a:srgbClr val="000000"/>
                </a:solidFill>
                <a:latin typeface="Arial" panose="020B0604020202020204" pitchFamily="34" charset="0"/>
                <a:cs typeface="Arial" panose="020B0604020202020204" pitchFamily="34" charset="0"/>
              </a:rPr>
              <a:t>• Mood tracking and personalised recommendations (</a:t>
            </a:r>
            <a:r>
              <a:rPr lang="en-US" sz="1100" dirty="0" err="1">
                <a:solidFill>
                  <a:srgbClr val="000000"/>
                </a:solidFill>
                <a:latin typeface="Arial" panose="020B0604020202020204" pitchFamily="34" charset="0"/>
                <a:cs typeface="Arial" panose="020B0604020202020204" pitchFamily="34" charset="0"/>
              </a:rPr>
              <a:t>Lehtimaki</a:t>
            </a:r>
            <a:r>
              <a:rPr lang="en-US" sz="1100" dirty="0">
                <a:solidFill>
                  <a:srgbClr val="000000"/>
                </a:solidFill>
                <a:latin typeface="Arial" panose="020B0604020202020204" pitchFamily="34" charset="0"/>
                <a:cs typeface="Arial" panose="020B0604020202020204" pitchFamily="34" charset="0"/>
              </a:rPr>
              <a:t> et al., 2021)</a:t>
            </a:r>
          </a:p>
          <a:p>
            <a:r>
              <a:rPr lang="en-US" sz="1100" dirty="0">
                <a:solidFill>
                  <a:srgbClr val="000000"/>
                </a:solidFill>
                <a:latin typeface="Arial" panose="020B0604020202020204" pitchFamily="34" charset="0"/>
                <a:cs typeface="Arial" panose="020B0604020202020204" pitchFamily="34" charset="0"/>
              </a:rPr>
              <a:t>• Peer support through digital community forums (Rajgopal et al., 2021)</a:t>
            </a:r>
          </a:p>
          <a:p>
            <a:r>
              <a:rPr lang="en-US" sz="1100" dirty="0">
                <a:solidFill>
                  <a:srgbClr val="000000"/>
                </a:solidFill>
                <a:latin typeface="Arial" panose="020B0604020202020204" pitchFamily="34" charset="0"/>
                <a:cs typeface="Arial" panose="020B0604020202020204" pitchFamily="34" charset="0"/>
              </a:rPr>
              <a:t>• 24/7 access to mental health resources</a:t>
            </a:r>
          </a:p>
          <a:p>
            <a:r>
              <a:rPr lang="en-US" sz="1100" dirty="0">
                <a:solidFill>
                  <a:srgbClr val="000000"/>
                </a:solidFill>
                <a:latin typeface="Arial" panose="020B0604020202020204" pitchFamily="34" charset="0"/>
                <a:cs typeface="Arial" panose="020B0604020202020204" pitchFamily="34" charset="0"/>
              </a:rPr>
              <a:t>• Flexible and remote access to care services</a:t>
            </a:r>
          </a:p>
        </p:txBody>
      </p:sp>
      <p:sp>
        <p:nvSpPr>
          <p:cNvPr id="16" name="TextBox 15">
            <a:extLst>
              <a:ext uri="{FF2B5EF4-FFF2-40B4-BE49-F238E27FC236}">
                <a16:creationId xmlns:a16="http://schemas.microsoft.com/office/drawing/2014/main" id="{B773CF74-1504-13B8-7FF3-12EBCA96993B}"/>
              </a:ext>
            </a:extLst>
          </p:cNvPr>
          <p:cNvSpPr txBox="1"/>
          <p:nvPr/>
        </p:nvSpPr>
        <p:spPr>
          <a:xfrm>
            <a:off x="3234254" y="5226784"/>
            <a:ext cx="2861744" cy="1615827"/>
          </a:xfrm>
          <a:prstGeom prst="rect">
            <a:avLst/>
          </a:prstGeom>
          <a:solidFill>
            <a:srgbClr val="FFFF00"/>
          </a:solidFill>
        </p:spPr>
        <p:txBody>
          <a:bodyPr wrap="square">
            <a:spAutoFit/>
          </a:bodyPr>
          <a:lstStyle/>
          <a:p>
            <a:r>
              <a:rPr lang="en-IN" sz="1100" b="1" dirty="0">
                <a:solidFill>
                  <a:srgbClr val="000000"/>
                </a:solidFill>
                <a:latin typeface="Arial" panose="020B0604020202020204" pitchFamily="34" charset="0"/>
                <a:cs typeface="Arial" panose="020B0604020202020204" pitchFamily="34" charset="0"/>
              </a:rPr>
              <a:t>5. Implementation</a:t>
            </a:r>
          </a:p>
          <a:p>
            <a:r>
              <a:rPr lang="en-US" sz="1100" dirty="0">
                <a:solidFill>
                  <a:srgbClr val="000000"/>
                </a:solidFill>
                <a:latin typeface="Arial" panose="020B0604020202020204" pitchFamily="34" charset="0"/>
                <a:cs typeface="Arial" panose="020B0604020202020204" pitchFamily="34" charset="0"/>
              </a:rPr>
              <a:t>• Integration with NHS mental health services</a:t>
            </a:r>
          </a:p>
          <a:p>
            <a:r>
              <a:rPr lang="en-US" sz="1100" dirty="0">
                <a:solidFill>
                  <a:srgbClr val="000000"/>
                </a:solidFill>
                <a:latin typeface="Arial" panose="020B0604020202020204" pitchFamily="34" charset="0"/>
                <a:cs typeface="Arial" panose="020B0604020202020204" pitchFamily="34" charset="0"/>
              </a:rPr>
              <a:t>• Collaboration with universities and workplaces (Morris et al., 2023)</a:t>
            </a:r>
          </a:p>
          <a:p>
            <a:r>
              <a:rPr lang="en-US" sz="1100" dirty="0">
                <a:solidFill>
                  <a:srgbClr val="000000"/>
                </a:solidFill>
                <a:latin typeface="Arial" panose="020B0604020202020204" pitchFamily="34" charset="0"/>
                <a:cs typeface="Arial" panose="020B0604020202020204" pitchFamily="34" charset="0"/>
              </a:rPr>
              <a:t>• Training staff in digital healthcare tools</a:t>
            </a:r>
          </a:p>
          <a:p>
            <a:r>
              <a:rPr lang="en-US" sz="1100" dirty="0">
                <a:solidFill>
                  <a:srgbClr val="000000"/>
                </a:solidFill>
                <a:latin typeface="Arial" panose="020B0604020202020204" pitchFamily="34" charset="0"/>
                <a:cs typeface="Arial" panose="020B0604020202020204" pitchFamily="34" charset="0"/>
              </a:rPr>
              <a:t>• Pilot testing in selected regions</a:t>
            </a:r>
          </a:p>
          <a:p>
            <a:r>
              <a:rPr lang="en-US" sz="1100" dirty="0">
                <a:solidFill>
                  <a:srgbClr val="000000"/>
                </a:solidFill>
                <a:latin typeface="Arial" panose="020B0604020202020204" pitchFamily="34" charset="0"/>
                <a:cs typeface="Arial" panose="020B0604020202020204" pitchFamily="34" charset="0"/>
              </a:rPr>
              <a:t>• Gradual rollout across the UK</a:t>
            </a:r>
          </a:p>
          <a:p>
            <a:r>
              <a:rPr lang="en-IN" sz="1100" dirty="0">
                <a:solidFill>
                  <a:srgbClr val="000000"/>
                </a:solidFill>
                <a:latin typeface="Arial" panose="020B0604020202020204" pitchFamily="34" charset="0"/>
                <a:cs typeface="Arial" panose="020B0604020202020204" pitchFamily="34" charset="0"/>
              </a:rPr>
              <a:t>• Continuous monitoring and evaluation</a:t>
            </a:r>
          </a:p>
        </p:txBody>
      </p:sp>
      <p:sp>
        <p:nvSpPr>
          <p:cNvPr id="18" name="TextBox 17">
            <a:extLst>
              <a:ext uri="{FF2B5EF4-FFF2-40B4-BE49-F238E27FC236}">
                <a16:creationId xmlns:a16="http://schemas.microsoft.com/office/drawing/2014/main" id="{7CDF79DC-AAC2-FBE3-4EE0-6203785E660D}"/>
              </a:ext>
            </a:extLst>
          </p:cNvPr>
          <p:cNvSpPr txBox="1"/>
          <p:nvPr/>
        </p:nvSpPr>
        <p:spPr>
          <a:xfrm>
            <a:off x="6095997" y="-8761"/>
            <a:ext cx="3098803" cy="1446550"/>
          </a:xfrm>
          <a:prstGeom prst="rect">
            <a:avLst/>
          </a:prstGeom>
          <a:solidFill>
            <a:srgbClr val="FFC000"/>
          </a:solidFill>
        </p:spPr>
        <p:txBody>
          <a:bodyPr wrap="square">
            <a:spAutoFit/>
          </a:bodyPr>
          <a:lstStyle/>
          <a:p>
            <a:r>
              <a:rPr lang="en-IN" sz="1100" b="1" dirty="0">
                <a:solidFill>
                  <a:srgbClr val="000000"/>
                </a:solidFill>
                <a:latin typeface="Arial" panose="020B0604020202020204" pitchFamily="34" charset="0"/>
                <a:cs typeface="Arial" panose="020B0604020202020204" pitchFamily="34" charset="0"/>
              </a:rPr>
              <a:t> 6. Timeline</a:t>
            </a:r>
          </a:p>
          <a:p>
            <a:r>
              <a:rPr lang="en-US" sz="1100" dirty="0">
                <a:solidFill>
                  <a:srgbClr val="000000"/>
                </a:solidFill>
                <a:latin typeface="Arial" panose="020B0604020202020204" pitchFamily="34" charset="0"/>
                <a:cs typeface="Arial" panose="020B0604020202020204" pitchFamily="34" charset="0"/>
              </a:rPr>
              <a:t>• Phase 1: Research and planning (0–3 months)</a:t>
            </a:r>
          </a:p>
          <a:p>
            <a:r>
              <a:rPr lang="en-US" sz="1100" dirty="0">
                <a:solidFill>
                  <a:srgbClr val="000000"/>
                </a:solidFill>
                <a:latin typeface="Arial" panose="020B0604020202020204" pitchFamily="34" charset="0"/>
                <a:cs typeface="Arial" panose="020B0604020202020204" pitchFamily="34" charset="0"/>
              </a:rPr>
              <a:t>• Phase 2: Development (4–9 months)</a:t>
            </a:r>
          </a:p>
          <a:p>
            <a:r>
              <a:rPr lang="en-US" sz="1100" dirty="0">
                <a:solidFill>
                  <a:srgbClr val="000000"/>
                </a:solidFill>
                <a:latin typeface="Arial" panose="020B0604020202020204" pitchFamily="34" charset="0"/>
                <a:cs typeface="Arial" panose="020B0604020202020204" pitchFamily="34" charset="0"/>
              </a:rPr>
              <a:t>• Phase 3: Pilot testing (10–12 months)</a:t>
            </a:r>
          </a:p>
          <a:p>
            <a:r>
              <a:rPr lang="en-US" sz="1100" dirty="0">
                <a:solidFill>
                  <a:srgbClr val="000000"/>
                </a:solidFill>
                <a:latin typeface="Arial" panose="020B0604020202020204" pitchFamily="34" charset="0"/>
                <a:cs typeface="Arial" panose="020B0604020202020204" pitchFamily="34" charset="0"/>
              </a:rPr>
              <a:t>• Phase 4: Evaluation and improvement</a:t>
            </a:r>
          </a:p>
          <a:p>
            <a:r>
              <a:rPr lang="en-IN" sz="1100" dirty="0">
                <a:solidFill>
                  <a:srgbClr val="000000"/>
                </a:solidFill>
                <a:latin typeface="Arial" panose="020B0604020202020204" pitchFamily="34" charset="0"/>
                <a:cs typeface="Arial" panose="020B0604020202020204" pitchFamily="34" charset="0"/>
              </a:rPr>
              <a:t>• Phase 5: National rollout</a:t>
            </a:r>
          </a:p>
          <a:p>
            <a:r>
              <a:rPr lang="en-IN" sz="1100" dirty="0">
                <a:solidFill>
                  <a:srgbClr val="000000"/>
                </a:solidFill>
                <a:latin typeface="Arial" panose="020B0604020202020204" pitchFamily="34" charset="0"/>
                <a:cs typeface="Arial" panose="020B0604020202020204" pitchFamily="34" charset="0"/>
              </a:rPr>
              <a:t>• Ongoing monitoring and updates</a:t>
            </a:r>
          </a:p>
        </p:txBody>
      </p:sp>
      <p:sp>
        <p:nvSpPr>
          <p:cNvPr id="20" name="TextBox 19">
            <a:extLst>
              <a:ext uri="{FF2B5EF4-FFF2-40B4-BE49-F238E27FC236}">
                <a16:creationId xmlns:a16="http://schemas.microsoft.com/office/drawing/2014/main" id="{E12A162C-5582-3398-A6AE-2CCC514B3498}"/>
              </a:ext>
            </a:extLst>
          </p:cNvPr>
          <p:cNvSpPr txBox="1"/>
          <p:nvPr/>
        </p:nvSpPr>
        <p:spPr>
          <a:xfrm>
            <a:off x="6095996" y="1437789"/>
            <a:ext cx="3098803" cy="1446550"/>
          </a:xfrm>
          <a:prstGeom prst="rect">
            <a:avLst/>
          </a:prstGeom>
          <a:solidFill>
            <a:schemeClr val="tx2">
              <a:lumMod val="25000"/>
              <a:lumOff val="75000"/>
            </a:schemeClr>
          </a:solidFill>
        </p:spPr>
        <p:txBody>
          <a:bodyPr wrap="square">
            <a:spAutoFit/>
          </a:bodyPr>
          <a:lstStyle/>
          <a:p>
            <a:r>
              <a:rPr lang="en-IN" sz="1100" b="1" dirty="0">
                <a:solidFill>
                  <a:srgbClr val="000000"/>
                </a:solidFill>
                <a:latin typeface="Arial" panose="020B0604020202020204" pitchFamily="34" charset="0"/>
                <a:cs typeface="Arial" panose="020B0604020202020204" pitchFamily="34" charset="0"/>
              </a:rPr>
              <a:t> 7. Regulations &amp; Standards</a:t>
            </a:r>
          </a:p>
          <a:p>
            <a:r>
              <a:rPr lang="en-US" sz="1100" dirty="0">
                <a:solidFill>
                  <a:srgbClr val="000000"/>
                </a:solidFill>
                <a:latin typeface="Arial" panose="020B0604020202020204" pitchFamily="34" charset="0"/>
                <a:cs typeface="Arial" panose="020B0604020202020204" pitchFamily="34" charset="0"/>
              </a:rPr>
              <a:t>• Compliance with GDPR for data protection</a:t>
            </a:r>
          </a:p>
          <a:p>
            <a:r>
              <a:rPr lang="en-US" sz="1100" dirty="0">
                <a:solidFill>
                  <a:srgbClr val="000000"/>
                </a:solidFill>
                <a:latin typeface="Arial" panose="020B0604020202020204" pitchFamily="34" charset="0"/>
                <a:cs typeface="Arial" panose="020B0604020202020204" pitchFamily="34" charset="0"/>
              </a:rPr>
              <a:t>• Adherence to NHS digital standards</a:t>
            </a:r>
          </a:p>
          <a:p>
            <a:r>
              <a:rPr lang="en-IN" sz="1100" dirty="0">
                <a:solidFill>
                  <a:srgbClr val="000000"/>
                </a:solidFill>
                <a:latin typeface="Arial" panose="020B0604020202020204" pitchFamily="34" charset="0"/>
                <a:cs typeface="Arial" panose="020B0604020202020204" pitchFamily="34" charset="0"/>
              </a:rPr>
              <a:t>• Protection of patient confidentiality</a:t>
            </a:r>
          </a:p>
          <a:p>
            <a:r>
              <a:rPr lang="en-US" sz="1100" dirty="0">
                <a:solidFill>
                  <a:srgbClr val="000000"/>
                </a:solidFill>
                <a:latin typeface="Arial" panose="020B0604020202020204" pitchFamily="34" charset="0"/>
                <a:cs typeface="Arial" panose="020B0604020202020204" pitchFamily="34" charset="0"/>
              </a:rPr>
              <a:t>• Secure data storage and encryption (NICE, 2022)</a:t>
            </a:r>
          </a:p>
          <a:p>
            <a:r>
              <a:rPr lang="en-US" sz="1100" dirty="0">
                <a:solidFill>
                  <a:srgbClr val="000000"/>
                </a:solidFill>
                <a:latin typeface="Arial" panose="020B0604020202020204" pitchFamily="34" charset="0"/>
                <a:cs typeface="Arial" panose="020B0604020202020204" pitchFamily="34" charset="0"/>
              </a:rPr>
              <a:t>• Ethical guidelines for digital healthcare</a:t>
            </a:r>
          </a:p>
          <a:p>
            <a:r>
              <a:rPr lang="en-US" sz="1100" dirty="0">
                <a:solidFill>
                  <a:srgbClr val="000000"/>
                </a:solidFill>
                <a:latin typeface="Arial" panose="020B0604020202020204" pitchFamily="34" charset="0"/>
                <a:cs typeface="Arial" panose="020B0604020202020204" pitchFamily="34" charset="0"/>
              </a:rPr>
              <a:t>• Regular audits and compliance checks</a:t>
            </a:r>
            <a:endParaRPr lang="en-IN" sz="1100" dirty="0">
              <a:latin typeface="Arial" panose="020B0604020202020204" pitchFamily="34" charset="0"/>
              <a:cs typeface="Arial" panose="020B0604020202020204" pitchFamily="34" charset="0"/>
            </a:endParaRPr>
          </a:p>
        </p:txBody>
      </p:sp>
      <p:sp>
        <p:nvSpPr>
          <p:cNvPr id="22" name="TextBox 21">
            <a:extLst>
              <a:ext uri="{FF2B5EF4-FFF2-40B4-BE49-F238E27FC236}">
                <a16:creationId xmlns:a16="http://schemas.microsoft.com/office/drawing/2014/main" id="{41CD16B0-AB9D-FE9F-EB8C-54F27FD9F14E}"/>
              </a:ext>
            </a:extLst>
          </p:cNvPr>
          <p:cNvSpPr txBox="1"/>
          <p:nvPr/>
        </p:nvSpPr>
        <p:spPr>
          <a:xfrm>
            <a:off x="6095997" y="5242173"/>
            <a:ext cx="3098803" cy="1615827"/>
          </a:xfrm>
          <a:prstGeom prst="rect">
            <a:avLst/>
          </a:prstGeom>
          <a:solidFill>
            <a:schemeClr val="accent3">
              <a:lumMod val="20000"/>
              <a:lumOff val="80000"/>
            </a:schemeClr>
          </a:solidFill>
        </p:spPr>
        <p:txBody>
          <a:bodyPr wrap="square">
            <a:spAutoFit/>
          </a:bodyPr>
          <a:lstStyle/>
          <a:p>
            <a:r>
              <a:rPr lang="en-IN" sz="1100" b="1" dirty="0">
                <a:solidFill>
                  <a:srgbClr val="000000"/>
                </a:solidFill>
                <a:latin typeface="Arial" panose="020B0604020202020204" pitchFamily="34" charset="0"/>
                <a:cs typeface="Arial" panose="020B0604020202020204" pitchFamily="34" charset="0"/>
              </a:rPr>
              <a:t> 8. Technology Integration</a:t>
            </a:r>
          </a:p>
          <a:p>
            <a:r>
              <a:rPr lang="en-US" sz="1100" dirty="0">
                <a:solidFill>
                  <a:srgbClr val="000000"/>
                </a:solidFill>
                <a:latin typeface="Arial" panose="020B0604020202020204" pitchFamily="34" charset="0"/>
                <a:cs typeface="Arial" panose="020B0604020202020204" pitchFamily="34" charset="0"/>
              </a:rPr>
              <a:t>• AI for personalised mental health support</a:t>
            </a:r>
          </a:p>
          <a:p>
            <a:r>
              <a:rPr lang="en-US" sz="1100" dirty="0">
                <a:solidFill>
                  <a:srgbClr val="000000"/>
                </a:solidFill>
                <a:latin typeface="Arial" panose="020B0604020202020204" pitchFamily="34" charset="0"/>
                <a:cs typeface="Arial" panose="020B0604020202020204" pitchFamily="34" charset="0"/>
              </a:rPr>
              <a:t>• Data analytics for tracking user progress</a:t>
            </a:r>
          </a:p>
          <a:p>
            <a:r>
              <a:rPr lang="en-IN" sz="1100" dirty="0">
                <a:solidFill>
                  <a:srgbClr val="000000"/>
                </a:solidFill>
                <a:latin typeface="Arial" panose="020B0604020202020204" pitchFamily="34" charset="0"/>
                <a:cs typeface="Arial" panose="020B0604020202020204" pitchFamily="34" charset="0"/>
              </a:rPr>
              <a:t>• Cloud-based systems for secure access (Gega et al., 2022)</a:t>
            </a:r>
          </a:p>
          <a:p>
            <a:r>
              <a:rPr lang="en-US" sz="1100" dirty="0">
                <a:solidFill>
                  <a:srgbClr val="000000"/>
                </a:solidFill>
                <a:latin typeface="Arial" panose="020B0604020202020204" pitchFamily="34" charset="0"/>
                <a:cs typeface="Arial" panose="020B0604020202020204" pitchFamily="34" charset="0"/>
              </a:rPr>
              <a:t>• Mobile and web platform compatibility</a:t>
            </a:r>
          </a:p>
          <a:p>
            <a:r>
              <a:rPr lang="en-US" sz="1100" dirty="0">
                <a:solidFill>
                  <a:srgbClr val="000000"/>
                </a:solidFill>
                <a:latin typeface="Arial" panose="020B0604020202020204" pitchFamily="34" charset="0"/>
                <a:cs typeface="Arial" panose="020B0604020202020204" pitchFamily="34" charset="0"/>
              </a:rPr>
              <a:t>• Real-time monitoring of mental health indicators</a:t>
            </a:r>
          </a:p>
          <a:p>
            <a:r>
              <a:rPr lang="en-US" sz="1100" dirty="0">
                <a:solidFill>
                  <a:srgbClr val="000000"/>
                </a:solidFill>
                <a:latin typeface="Arial" panose="020B0604020202020204" pitchFamily="34" charset="0"/>
                <a:cs typeface="Arial" panose="020B0604020202020204" pitchFamily="34" charset="0"/>
              </a:rPr>
              <a:t>• Integration with existing healthcare systems</a:t>
            </a:r>
          </a:p>
        </p:txBody>
      </p:sp>
      <p:sp>
        <p:nvSpPr>
          <p:cNvPr id="24" name="TextBox 23">
            <a:extLst>
              <a:ext uri="{FF2B5EF4-FFF2-40B4-BE49-F238E27FC236}">
                <a16:creationId xmlns:a16="http://schemas.microsoft.com/office/drawing/2014/main" id="{82407088-3DA4-0CB5-C902-3384B70D626F}"/>
              </a:ext>
            </a:extLst>
          </p:cNvPr>
          <p:cNvSpPr txBox="1"/>
          <p:nvPr/>
        </p:nvSpPr>
        <p:spPr>
          <a:xfrm>
            <a:off x="9194792" y="2276"/>
            <a:ext cx="2997204" cy="1500411"/>
          </a:xfrm>
          <a:prstGeom prst="rect">
            <a:avLst/>
          </a:prstGeom>
          <a:solidFill>
            <a:srgbClr val="92D050"/>
          </a:solidFill>
        </p:spPr>
        <p:txBody>
          <a:bodyPr wrap="square">
            <a:spAutoFit/>
          </a:bodyPr>
          <a:lstStyle/>
          <a:p>
            <a:r>
              <a:rPr lang="en-IN" sz="1100" b="1" dirty="0">
                <a:solidFill>
                  <a:srgbClr val="000000"/>
                </a:solidFill>
                <a:latin typeface="Arial" panose="020B0604020202020204" pitchFamily="34" charset="0"/>
                <a:cs typeface="Arial" panose="020B0604020202020204" pitchFamily="34" charset="0"/>
              </a:rPr>
              <a:t> 9. Dissemination</a:t>
            </a:r>
          </a:p>
          <a:p>
            <a:r>
              <a:rPr lang="en-US" sz="1100" dirty="0">
                <a:solidFill>
                  <a:srgbClr val="000000"/>
                </a:solidFill>
                <a:latin typeface="Arial" panose="020B0604020202020204" pitchFamily="34" charset="0"/>
                <a:cs typeface="Arial" panose="020B0604020202020204" pitchFamily="34" charset="0"/>
              </a:rPr>
              <a:t>• Social media campaigns targeting young users.</a:t>
            </a:r>
          </a:p>
          <a:p>
            <a:r>
              <a:rPr lang="en-US" sz="1100" dirty="0">
                <a:solidFill>
                  <a:srgbClr val="000000"/>
                </a:solidFill>
                <a:latin typeface="Arial" panose="020B0604020202020204" pitchFamily="34" charset="0"/>
                <a:cs typeface="Arial" panose="020B0604020202020204" pitchFamily="34" charset="0"/>
              </a:rPr>
              <a:t>• Partnerships with the NHS and universities</a:t>
            </a:r>
          </a:p>
          <a:p>
            <a:r>
              <a:rPr lang="en-US" sz="1100" dirty="0">
                <a:solidFill>
                  <a:srgbClr val="000000"/>
                </a:solidFill>
                <a:latin typeface="Arial" panose="020B0604020202020204" pitchFamily="34" charset="0"/>
                <a:cs typeface="Arial" panose="020B0604020202020204" pitchFamily="34" charset="0"/>
              </a:rPr>
              <a:t>• Awareness campaigns to reduce stigma.</a:t>
            </a:r>
          </a:p>
          <a:p>
            <a:r>
              <a:rPr lang="en-US" sz="1100" dirty="0">
                <a:solidFill>
                  <a:srgbClr val="000000"/>
                </a:solidFill>
                <a:latin typeface="Arial" panose="020B0604020202020204" pitchFamily="34" charset="0"/>
                <a:cs typeface="Arial" panose="020B0604020202020204" pitchFamily="34" charset="0"/>
              </a:rPr>
              <a:t>• Online advertising and digital promotion</a:t>
            </a:r>
          </a:p>
          <a:p>
            <a:r>
              <a:rPr lang="en-IN" sz="1100" dirty="0">
                <a:solidFill>
                  <a:srgbClr val="000000"/>
                </a:solidFill>
                <a:latin typeface="Arial" panose="020B0604020202020204" pitchFamily="34" charset="0"/>
                <a:cs typeface="Arial" panose="020B0604020202020204" pitchFamily="34" charset="0"/>
              </a:rPr>
              <a:t>• Collaboration with community organisations</a:t>
            </a:r>
          </a:p>
          <a:p>
            <a:r>
              <a:rPr lang="en-IN" sz="1100" dirty="0">
                <a:solidFill>
                  <a:srgbClr val="000000"/>
                </a:solidFill>
                <a:latin typeface="Arial" panose="020B0604020202020204" pitchFamily="34" charset="0"/>
                <a:cs typeface="Arial" panose="020B0604020202020204" pitchFamily="34" charset="0"/>
              </a:rPr>
              <a:t>• Engagement through mobile platforms</a:t>
            </a:r>
          </a:p>
        </p:txBody>
      </p:sp>
      <p:sp>
        <p:nvSpPr>
          <p:cNvPr id="26" name="TextBox 25">
            <a:extLst>
              <a:ext uri="{FF2B5EF4-FFF2-40B4-BE49-F238E27FC236}">
                <a16:creationId xmlns:a16="http://schemas.microsoft.com/office/drawing/2014/main" id="{87BCDD75-A15F-0B2D-C546-C39E3C955DEA}"/>
              </a:ext>
            </a:extLst>
          </p:cNvPr>
          <p:cNvSpPr txBox="1"/>
          <p:nvPr/>
        </p:nvSpPr>
        <p:spPr>
          <a:xfrm>
            <a:off x="9194788" y="1502688"/>
            <a:ext cx="2997208" cy="2292935"/>
          </a:xfrm>
          <a:prstGeom prst="rect">
            <a:avLst/>
          </a:prstGeom>
          <a:solidFill>
            <a:schemeClr val="accent2">
              <a:lumMod val="60000"/>
              <a:lumOff val="40000"/>
            </a:schemeClr>
          </a:solidFill>
        </p:spPr>
        <p:txBody>
          <a:bodyPr wrap="square">
            <a:spAutoFit/>
          </a:bodyPr>
          <a:lstStyle/>
          <a:p>
            <a:r>
              <a:rPr lang="en-IN" sz="1100" b="1" dirty="0">
                <a:solidFill>
                  <a:srgbClr val="000000"/>
                </a:solidFill>
                <a:latin typeface="Arial" panose="020B0604020202020204" pitchFamily="34" charset="0"/>
                <a:cs typeface="Arial" panose="020B0604020202020204" pitchFamily="34" charset="0"/>
              </a:rPr>
              <a:t>10. Conclusion</a:t>
            </a:r>
          </a:p>
          <a:p>
            <a:r>
              <a:rPr lang="en-US" sz="1100" dirty="0">
                <a:solidFill>
                  <a:srgbClr val="000000"/>
                </a:solidFill>
                <a:latin typeface="Arial" panose="020B0604020202020204" pitchFamily="34" charset="0"/>
                <a:cs typeface="Arial" panose="020B0604020202020204" pitchFamily="34" charset="0"/>
              </a:rPr>
              <a:t>• Digital innovation improves access to mental health services.</a:t>
            </a:r>
          </a:p>
          <a:p>
            <a:r>
              <a:rPr lang="en-US" sz="1100" dirty="0">
                <a:solidFill>
                  <a:srgbClr val="000000"/>
                </a:solidFill>
                <a:latin typeface="Arial" panose="020B0604020202020204" pitchFamily="34" charset="0"/>
                <a:cs typeface="Arial" panose="020B0604020202020204" pitchFamily="34" charset="0"/>
              </a:rPr>
              <a:t>• MindEase reduces stigma through anonymous support.</a:t>
            </a:r>
          </a:p>
          <a:p>
            <a:r>
              <a:rPr lang="en-US" sz="1100" dirty="0">
                <a:solidFill>
                  <a:srgbClr val="000000"/>
                </a:solidFill>
                <a:latin typeface="Arial" panose="020B0604020202020204" pitchFamily="34" charset="0"/>
                <a:cs typeface="Arial" panose="020B0604020202020204" pitchFamily="34" charset="0"/>
              </a:rPr>
              <a:t>• Enhances early intervention and patient outcomes.</a:t>
            </a:r>
          </a:p>
          <a:p>
            <a:r>
              <a:rPr lang="en-US" sz="1100" dirty="0">
                <a:solidFill>
                  <a:srgbClr val="000000"/>
                </a:solidFill>
                <a:latin typeface="Arial" panose="020B0604020202020204" pitchFamily="34" charset="0"/>
                <a:cs typeface="Arial" panose="020B0604020202020204" pitchFamily="34" charset="0"/>
              </a:rPr>
              <a:t>• Supports the NHS by reducing service pressure.</a:t>
            </a:r>
          </a:p>
          <a:p>
            <a:r>
              <a:rPr lang="en-US" sz="1100" dirty="0">
                <a:solidFill>
                  <a:srgbClr val="000000"/>
                </a:solidFill>
                <a:latin typeface="Arial" panose="020B0604020202020204" pitchFamily="34" charset="0"/>
                <a:cs typeface="Arial" panose="020B0604020202020204" pitchFamily="34" charset="0"/>
              </a:rPr>
              <a:t>• Promotes value-based healthcare delivery (</a:t>
            </a:r>
            <a:r>
              <a:rPr lang="en-US" sz="1100" dirty="0" err="1">
                <a:solidFill>
                  <a:srgbClr val="000000"/>
                </a:solidFill>
                <a:latin typeface="Arial" panose="020B0604020202020204" pitchFamily="34" charset="0"/>
                <a:cs typeface="Arial" panose="020B0604020202020204" pitchFamily="34" charset="0"/>
              </a:rPr>
              <a:t>Leusder</a:t>
            </a:r>
            <a:r>
              <a:rPr lang="en-US" sz="1100" dirty="0">
                <a:solidFill>
                  <a:srgbClr val="000000"/>
                </a:solidFill>
                <a:latin typeface="Arial" panose="020B0604020202020204" pitchFamily="34" charset="0"/>
                <a:cs typeface="Arial" panose="020B0604020202020204" pitchFamily="34" charset="0"/>
              </a:rPr>
              <a:t> et al., 2022)</a:t>
            </a:r>
          </a:p>
          <a:p>
            <a:r>
              <a:rPr lang="en-US" sz="1100" dirty="0">
                <a:solidFill>
                  <a:srgbClr val="000000"/>
                </a:solidFill>
                <a:latin typeface="Arial" panose="020B0604020202020204" pitchFamily="34" charset="0"/>
                <a:cs typeface="Arial" panose="020B0604020202020204" pitchFamily="34" charset="0"/>
              </a:rPr>
              <a:t>• Contributes to long-term wellbeing and system sustainability.</a:t>
            </a:r>
          </a:p>
        </p:txBody>
      </p:sp>
      <p:sp>
        <p:nvSpPr>
          <p:cNvPr id="30" name="TextBox 29">
            <a:extLst>
              <a:ext uri="{FF2B5EF4-FFF2-40B4-BE49-F238E27FC236}">
                <a16:creationId xmlns:a16="http://schemas.microsoft.com/office/drawing/2014/main" id="{E7E43B49-0CF2-055A-0E98-156BED246125}"/>
              </a:ext>
            </a:extLst>
          </p:cNvPr>
          <p:cNvSpPr txBox="1"/>
          <p:nvPr/>
        </p:nvSpPr>
        <p:spPr>
          <a:xfrm>
            <a:off x="9220181" y="3787929"/>
            <a:ext cx="2997215" cy="3054682"/>
          </a:xfrm>
          <a:prstGeom prst="rect">
            <a:avLst/>
          </a:prstGeom>
          <a:solidFill>
            <a:srgbClr val="FFC000"/>
          </a:solidFill>
        </p:spPr>
        <p:txBody>
          <a:bodyPr wrap="square">
            <a:spAutoFit/>
          </a:bodyPr>
          <a:lstStyle/>
          <a:p>
            <a:r>
              <a:rPr lang="en-IN" sz="550" b="1" dirty="0">
                <a:solidFill>
                  <a:srgbClr val="000000"/>
                </a:solidFill>
                <a:latin typeface="Arial" panose="020B0604020202020204" pitchFamily="34" charset="0"/>
                <a:cs typeface="Arial" panose="020B0604020202020204" pitchFamily="34" charset="0"/>
              </a:rPr>
              <a:t>References</a:t>
            </a:r>
          </a:p>
          <a:p>
            <a:r>
              <a:rPr lang="en-IN" sz="550" dirty="0">
                <a:solidFill>
                  <a:srgbClr val="000000"/>
                </a:solidFill>
                <a:latin typeface="Arial" panose="020B0604020202020204" pitchFamily="34" charset="0"/>
                <a:cs typeface="Arial" panose="020B0604020202020204" pitchFamily="34" charset="0"/>
              </a:rPr>
              <a:t>Gega, L., Jankovic, D., Saramago, P., Marshall, D., Dawson, S., </a:t>
            </a:r>
            <a:r>
              <a:rPr lang="en-IN" sz="550" dirty="0" err="1">
                <a:solidFill>
                  <a:srgbClr val="000000"/>
                </a:solidFill>
                <a:latin typeface="Arial" panose="020B0604020202020204" pitchFamily="34" charset="0"/>
                <a:cs typeface="Arial" panose="020B0604020202020204" pitchFamily="34" charset="0"/>
              </a:rPr>
              <a:t>Brabyn</a:t>
            </a:r>
            <a:r>
              <a:rPr lang="en-IN" sz="550" dirty="0">
                <a:solidFill>
                  <a:srgbClr val="000000"/>
                </a:solidFill>
                <a:latin typeface="Arial" panose="020B0604020202020204" pitchFamily="34" charset="0"/>
                <a:cs typeface="Arial" panose="020B0604020202020204" pitchFamily="34" charset="0"/>
              </a:rPr>
              <a:t>, S., Nikolaidis, G.F., Melton, H., Churchill, R. and </a:t>
            </a:r>
            <a:r>
              <a:rPr lang="en-IN" sz="550" dirty="0" err="1">
                <a:solidFill>
                  <a:srgbClr val="000000"/>
                </a:solidFill>
                <a:latin typeface="Arial" panose="020B0604020202020204" pitchFamily="34" charset="0"/>
                <a:cs typeface="Arial" panose="020B0604020202020204" pitchFamily="34" charset="0"/>
              </a:rPr>
              <a:t>Bojke</a:t>
            </a:r>
            <a:r>
              <a:rPr lang="en-IN" sz="550" dirty="0">
                <a:solidFill>
                  <a:srgbClr val="000000"/>
                </a:solidFill>
                <a:latin typeface="Arial" panose="020B0604020202020204" pitchFamily="34" charset="0"/>
                <a:cs typeface="Arial" panose="020B0604020202020204" pitchFamily="34" charset="0"/>
              </a:rPr>
              <a:t>, L., (2022). Digital interventions in mental health: evidence syntheses and economic modelling. Health Technology Assessment (Winchester, England), 26(1), p.1.</a:t>
            </a:r>
          </a:p>
          <a:p>
            <a:r>
              <a:rPr lang="en-US" sz="550" dirty="0" err="1">
                <a:solidFill>
                  <a:srgbClr val="000000"/>
                </a:solidFill>
                <a:latin typeface="Arial" panose="020B0604020202020204" pitchFamily="34" charset="0"/>
                <a:cs typeface="Arial" panose="020B0604020202020204" pitchFamily="34" charset="0"/>
              </a:rPr>
              <a:t>Lehtimaki</a:t>
            </a:r>
            <a:r>
              <a:rPr lang="en-US" sz="550" dirty="0">
                <a:solidFill>
                  <a:srgbClr val="000000"/>
                </a:solidFill>
                <a:latin typeface="Arial" panose="020B0604020202020204" pitchFamily="34" charset="0"/>
                <a:cs typeface="Arial" panose="020B0604020202020204" pitchFamily="34" charset="0"/>
              </a:rPr>
              <a:t>, S., Martic, J., Wahl, B., Foster, K.T. and Schwalbe, N., (2021). Evidence on digital mental health interventions for adolescents and young people: systematic overview. JMIR mental health, 8(4), p.e25847.</a:t>
            </a:r>
          </a:p>
          <a:p>
            <a:r>
              <a:rPr lang="en-US" sz="550" dirty="0" err="1">
                <a:solidFill>
                  <a:srgbClr val="000000"/>
                </a:solidFill>
                <a:latin typeface="Arial" panose="020B0604020202020204" pitchFamily="34" charset="0"/>
                <a:cs typeface="Arial" panose="020B0604020202020204" pitchFamily="34" charset="0"/>
              </a:rPr>
              <a:t>Leusder</a:t>
            </a:r>
            <a:r>
              <a:rPr lang="en-US" sz="550" dirty="0">
                <a:solidFill>
                  <a:srgbClr val="000000"/>
                </a:solidFill>
                <a:latin typeface="Arial" panose="020B0604020202020204" pitchFamily="34" charset="0"/>
                <a:cs typeface="Arial" panose="020B0604020202020204" pitchFamily="34" charset="0"/>
              </a:rPr>
              <a:t>, M., Porte, P., Ahaus, K. and van Elten, H. (2022). Cost measurement in value-based healthcare: a systematic review. BMJ open, 12(12), p.e066568.</a:t>
            </a:r>
          </a:p>
          <a:p>
            <a:r>
              <a:rPr lang="en-IN" sz="550" dirty="0">
                <a:solidFill>
                  <a:srgbClr val="000000"/>
                </a:solidFill>
                <a:latin typeface="Arial" panose="020B0604020202020204" pitchFamily="34" charset="0"/>
                <a:cs typeface="Arial" panose="020B0604020202020204" pitchFamily="34" charset="0"/>
              </a:rPr>
              <a:t>McLaren, T., Peter, L.J., Tomczyk, S., </a:t>
            </a:r>
            <a:r>
              <a:rPr lang="en-IN" sz="550" dirty="0" err="1">
                <a:solidFill>
                  <a:srgbClr val="000000"/>
                </a:solidFill>
                <a:latin typeface="Arial" panose="020B0604020202020204" pitchFamily="34" charset="0"/>
                <a:cs typeface="Arial" panose="020B0604020202020204" pitchFamily="34" charset="0"/>
              </a:rPr>
              <a:t>Muehlan</a:t>
            </a:r>
            <a:r>
              <a:rPr lang="en-IN" sz="550" dirty="0">
                <a:solidFill>
                  <a:srgbClr val="000000"/>
                </a:solidFill>
                <a:latin typeface="Arial" panose="020B0604020202020204" pitchFamily="34" charset="0"/>
                <a:cs typeface="Arial" panose="020B0604020202020204" pitchFamily="34" charset="0"/>
              </a:rPr>
              <a:t>, H., </a:t>
            </a:r>
            <a:r>
              <a:rPr lang="en-IN" sz="550" dirty="0" err="1">
                <a:solidFill>
                  <a:srgbClr val="000000"/>
                </a:solidFill>
                <a:latin typeface="Arial" panose="020B0604020202020204" pitchFamily="34" charset="0"/>
                <a:cs typeface="Arial" panose="020B0604020202020204" pitchFamily="34" charset="0"/>
              </a:rPr>
              <a:t>Schomerus</a:t>
            </a:r>
            <a:r>
              <a:rPr lang="en-IN" sz="550" dirty="0">
                <a:solidFill>
                  <a:srgbClr val="000000"/>
                </a:solidFill>
                <a:latin typeface="Arial" panose="020B0604020202020204" pitchFamily="34" charset="0"/>
                <a:cs typeface="Arial" panose="020B0604020202020204" pitchFamily="34" charset="0"/>
              </a:rPr>
              <a:t>, G. and Schmidt, S. (2023). The Seeking Mental Health Care model: prediction of help-seeking for depressive symptoms by stigma and mental illness representations. BMC Public Health, 23(1), p.69.</a:t>
            </a:r>
          </a:p>
          <a:p>
            <a:r>
              <a:rPr lang="en-IN" sz="550" dirty="0">
                <a:solidFill>
                  <a:srgbClr val="000000"/>
                </a:solidFill>
                <a:latin typeface="Arial" panose="020B0604020202020204" pitchFamily="34" charset="0"/>
                <a:cs typeface="Arial" panose="020B0604020202020204" pitchFamily="34" charset="0"/>
              </a:rPr>
              <a:t>Morris, A.C., Ibrahim, Z., </a:t>
            </a:r>
            <a:r>
              <a:rPr lang="en-IN" sz="550" dirty="0" err="1">
                <a:solidFill>
                  <a:srgbClr val="000000"/>
                </a:solidFill>
                <a:latin typeface="Arial" panose="020B0604020202020204" pitchFamily="34" charset="0"/>
                <a:cs typeface="Arial" panose="020B0604020202020204" pitchFamily="34" charset="0"/>
              </a:rPr>
              <a:t>Moghraby</a:t>
            </a:r>
            <a:r>
              <a:rPr lang="en-IN" sz="550" dirty="0">
                <a:solidFill>
                  <a:srgbClr val="000000"/>
                </a:solidFill>
                <a:latin typeface="Arial" panose="020B0604020202020204" pitchFamily="34" charset="0"/>
                <a:cs typeface="Arial" panose="020B0604020202020204" pitchFamily="34" charset="0"/>
              </a:rPr>
              <a:t>, O.S., </a:t>
            </a:r>
            <a:r>
              <a:rPr lang="en-IN" sz="550" dirty="0" err="1">
                <a:solidFill>
                  <a:srgbClr val="000000"/>
                </a:solidFill>
                <a:latin typeface="Arial" panose="020B0604020202020204" pitchFamily="34" charset="0"/>
                <a:cs typeface="Arial" panose="020B0604020202020204" pitchFamily="34" charset="0"/>
              </a:rPr>
              <a:t>Stringaris</a:t>
            </a:r>
            <a:r>
              <a:rPr lang="en-IN" sz="550" dirty="0">
                <a:solidFill>
                  <a:srgbClr val="000000"/>
                </a:solidFill>
                <a:latin typeface="Arial" panose="020B0604020202020204" pitchFamily="34" charset="0"/>
                <a:cs typeface="Arial" panose="020B0604020202020204" pitchFamily="34" charset="0"/>
              </a:rPr>
              <a:t>, A., Grant, I.M., Zalewski, L., McClellan, S., Moriarty, G., Simonoff, E., Dobson, R.J. and Downs, J., (2023). Moving from development to implementation of digital innovations within the NHS: </a:t>
            </a:r>
            <a:r>
              <a:rPr lang="en-IN" sz="550" dirty="0" err="1">
                <a:solidFill>
                  <a:srgbClr val="000000"/>
                </a:solidFill>
                <a:latin typeface="Arial" panose="020B0604020202020204" pitchFamily="34" charset="0"/>
                <a:cs typeface="Arial" panose="020B0604020202020204" pitchFamily="34" charset="0"/>
              </a:rPr>
              <a:t>myHealthE</a:t>
            </a:r>
            <a:r>
              <a:rPr lang="en-IN" sz="550" dirty="0">
                <a:solidFill>
                  <a:srgbClr val="000000"/>
                </a:solidFill>
                <a:latin typeface="Arial" panose="020B0604020202020204" pitchFamily="34" charset="0"/>
                <a:cs typeface="Arial" panose="020B0604020202020204" pitchFamily="34" charset="0"/>
              </a:rPr>
              <a:t>, a remote monitoring system for tracking patient outcomes in child and adolescent mental health services. Digital Health, 9, p.20552076231211551.</a:t>
            </a:r>
          </a:p>
          <a:p>
            <a:r>
              <a:rPr lang="en-US" sz="550" dirty="0">
                <a:solidFill>
                  <a:srgbClr val="000000"/>
                </a:solidFill>
                <a:latin typeface="Arial" panose="020B0604020202020204" pitchFamily="34" charset="0"/>
                <a:cs typeface="Arial" panose="020B0604020202020204" pitchFamily="34" charset="0"/>
              </a:rPr>
              <a:t>NHS England (2019). The NHS Long Term Plan. London: NHS England.</a:t>
            </a:r>
          </a:p>
          <a:p>
            <a:r>
              <a:rPr lang="en-US" sz="550" dirty="0">
                <a:solidFill>
                  <a:srgbClr val="000000"/>
                </a:solidFill>
                <a:latin typeface="Arial" panose="020B0604020202020204" pitchFamily="34" charset="0"/>
                <a:cs typeface="Arial" panose="020B0604020202020204" pitchFamily="34" charset="0"/>
              </a:rPr>
              <a:t>NICE (2022) Evidence standards framework for digital health technologies. London: NICE.</a:t>
            </a:r>
          </a:p>
          <a:p>
            <a:r>
              <a:rPr lang="en-US" sz="550" dirty="0">
                <a:solidFill>
                  <a:srgbClr val="000000"/>
                </a:solidFill>
                <a:latin typeface="Arial" panose="020B0604020202020204" pitchFamily="34" charset="0"/>
                <a:cs typeface="Arial" panose="020B0604020202020204" pitchFamily="34" charset="0"/>
              </a:rPr>
              <a:t>Okolo, C.A., </a:t>
            </a:r>
            <a:r>
              <a:rPr lang="en-US" sz="550" dirty="0" err="1">
                <a:solidFill>
                  <a:srgbClr val="000000"/>
                </a:solidFill>
                <a:latin typeface="Arial" panose="020B0604020202020204" pitchFamily="34" charset="0"/>
                <a:cs typeface="Arial" panose="020B0604020202020204" pitchFamily="34" charset="0"/>
              </a:rPr>
              <a:t>Babawarun</a:t>
            </a:r>
            <a:r>
              <a:rPr lang="en-US" sz="550" dirty="0">
                <a:solidFill>
                  <a:srgbClr val="000000"/>
                </a:solidFill>
                <a:latin typeface="Arial" panose="020B0604020202020204" pitchFamily="34" charset="0"/>
                <a:cs typeface="Arial" panose="020B0604020202020204" pitchFamily="34" charset="0"/>
              </a:rPr>
              <a:t>, O., </a:t>
            </a:r>
            <a:r>
              <a:rPr lang="en-US" sz="550" dirty="0" err="1">
                <a:solidFill>
                  <a:srgbClr val="000000"/>
                </a:solidFill>
                <a:latin typeface="Arial" panose="020B0604020202020204" pitchFamily="34" charset="0"/>
                <a:cs typeface="Arial" panose="020B0604020202020204" pitchFamily="34" charset="0"/>
              </a:rPr>
              <a:t>Arowoogun</a:t>
            </a:r>
            <a:r>
              <a:rPr lang="en-US" sz="550" dirty="0">
                <a:solidFill>
                  <a:srgbClr val="000000"/>
                </a:solidFill>
                <a:latin typeface="Arial" panose="020B0604020202020204" pitchFamily="34" charset="0"/>
                <a:cs typeface="Arial" panose="020B0604020202020204" pitchFamily="34" charset="0"/>
              </a:rPr>
              <a:t>, J.O., Adeniyi, A.O. and Chidi, R., (2024). The role of mobile health applications in improving patient engagement and health outcomes: A critical review. International Journal of Science and Research Archive, 11(1), pp.2566-2574.</a:t>
            </a:r>
          </a:p>
          <a:p>
            <a:r>
              <a:rPr lang="en-US" sz="550" dirty="0" err="1">
                <a:solidFill>
                  <a:srgbClr val="000000"/>
                </a:solidFill>
                <a:latin typeface="Arial" panose="020B0604020202020204" pitchFamily="34" charset="0"/>
                <a:cs typeface="Arial" panose="020B0604020202020204" pitchFamily="34" charset="0"/>
              </a:rPr>
              <a:t>Punton</a:t>
            </a:r>
            <a:r>
              <a:rPr lang="en-US" sz="550" dirty="0">
                <a:solidFill>
                  <a:srgbClr val="000000"/>
                </a:solidFill>
                <a:latin typeface="Arial" panose="020B0604020202020204" pitchFamily="34" charset="0"/>
                <a:cs typeface="Arial" panose="020B0604020202020204" pitchFamily="34" charset="0"/>
              </a:rPr>
              <a:t>, G., Dodd, A.L. and McNeill, A., (2022). ‘You’re on the waiting list’: An interpretive phenomenological analysis of young adults’ experiences of waiting lists within mental health services in the UK. </a:t>
            </a:r>
            <a:r>
              <a:rPr lang="en-US" sz="550" dirty="0" err="1">
                <a:solidFill>
                  <a:srgbClr val="000000"/>
                </a:solidFill>
                <a:latin typeface="Arial" panose="020B0604020202020204" pitchFamily="34" charset="0"/>
                <a:cs typeface="Arial" panose="020B0604020202020204" pitchFamily="34" charset="0"/>
              </a:rPr>
              <a:t>Plos</a:t>
            </a:r>
            <a:r>
              <a:rPr lang="en-US" sz="550" dirty="0">
                <a:solidFill>
                  <a:srgbClr val="000000"/>
                </a:solidFill>
                <a:latin typeface="Arial" panose="020B0604020202020204" pitchFamily="34" charset="0"/>
                <a:cs typeface="Arial" panose="020B0604020202020204" pitchFamily="34" charset="0"/>
              </a:rPr>
              <a:t> one, 17(3), p.e0265542.</a:t>
            </a:r>
          </a:p>
          <a:p>
            <a:r>
              <a:rPr lang="en-US" sz="550" dirty="0">
                <a:solidFill>
                  <a:srgbClr val="000000"/>
                </a:solidFill>
                <a:latin typeface="Arial" panose="020B0604020202020204" pitchFamily="34" charset="0"/>
                <a:cs typeface="Arial" panose="020B0604020202020204" pitchFamily="34" charset="0"/>
              </a:rPr>
              <a:t>Rajgopal, A., Li, C.R., Shah, S. and Budhathoki, S.S., (2021). The use of telehealth to overcome barriers to mental health services faced by young people from Afro-Caribbean backgrounds in England during the COVID-19 pandemic. Journal of Global Health, 11, p.03040.</a:t>
            </a:r>
          </a:p>
          <a:p>
            <a:r>
              <a:rPr lang="en-IN" sz="550" dirty="0">
                <a:solidFill>
                  <a:srgbClr val="000000"/>
                </a:solidFill>
                <a:latin typeface="Arial" panose="020B0604020202020204" pitchFamily="34" charset="0"/>
                <a:cs typeface="Arial" panose="020B0604020202020204" pitchFamily="34" charset="0"/>
              </a:rPr>
              <a:t>Ribeiro, W.S., Romeo, R., King, D., Owens, S., Gronholm, P.C., Fisher, H.L., Laurens, K.R. and Evans-Lacko, S., (2023). Influence of stigma, sociodemographic and clinical characteristics on mental health-related service use and associated costs among young people in the United Kingdom. European child &amp; adolescent psychiatry, 32(8), pp.1363-1373.</a:t>
            </a:r>
          </a:p>
        </p:txBody>
      </p:sp>
      <p:pic>
        <p:nvPicPr>
          <p:cNvPr id="32" name="Picture 31">
            <a:extLst>
              <a:ext uri="{FF2B5EF4-FFF2-40B4-BE49-F238E27FC236}">
                <a16:creationId xmlns:a16="http://schemas.microsoft.com/office/drawing/2014/main" id="{F7741463-0888-BE32-8576-49996F9977F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34254" y="2764572"/>
            <a:ext cx="1566348" cy="1263958"/>
          </a:xfrm>
          <a:prstGeom prst="rect">
            <a:avLst/>
          </a:prstGeom>
        </p:spPr>
      </p:pic>
      <p:pic>
        <p:nvPicPr>
          <p:cNvPr id="34" name="Picture 33">
            <a:extLst>
              <a:ext uri="{FF2B5EF4-FFF2-40B4-BE49-F238E27FC236}">
                <a16:creationId xmlns:a16="http://schemas.microsoft.com/office/drawing/2014/main" id="{D69D0F78-FF47-52EB-100D-B48876270CF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234253" y="4028529"/>
            <a:ext cx="1566348" cy="1182865"/>
          </a:xfrm>
          <a:prstGeom prst="rect">
            <a:avLst/>
          </a:prstGeom>
        </p:spPr>
      </p:pic>
      <p:pic>
        <p:nvPicPr>
          <p:cNvPr id="36" name="Picture 35">
            <a:extLst>
              <a:ext uri="{FF2B5EF4-FFF2-40B4-BE49-F238E27FC236}">
                <a16:creationId xmlns:a16="http://schemas.microsoft.com/office/drawing/2014/main" id="{8EEB4F69-498F-B7DF-ABA4-6827EC70019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800602" y="4026155"/>
            <a:ext cx="1560568" cy="1222342"/>
          </a:xfrm>
          <a:prstGeom prst="rect">
            <a:avLst/>
          </a:prstGeom>
        </p:spPr>
      </p:pic>
      <p:pic>
        <p:nvPicPr>
          <p:cNvPr id="38" name="Picture 37">
            <a:extLst>
              <a:ext uri="{FF2B5EF4-FFF2-40B4-BE49-F238E27FC236}">
                <a16:creationId xmlns:a16="http://schemas.microsoft.com/office/drawing/2014/main" id="{C2BB7F5F-33E7-DAED-B138-B6F1B12BA441}"/>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828727" y="2873302"/>
            <a:ext cx="1504317" cy="1174565"/>
          </a:xfrm>
          <a:prstGeom prst="rect">
            <a:avLst/>
          </a:prstGeom>
        </p:spPr>
      </p:pic>
      <p:pic>
        <p:nvPicPr>
          <p:cNvPr id="40" name="Picture 39">
            <a:extLst>
              <a:ext uri="{FF2B5EF4-FFF2-40B4-BE49-F238E27FC236}">
                <a16:creationId xmlns:a16="http://schemas.microsoft.com/office/drawing/2014/main" id="{1074DE90-F5ED-213A-874D-FB631F3C9E28}"/>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361169" y="2899727"/>
            <a:ext cx="1259778" cy="1148139"/>
          </a:xfrm>
          <a:prstGeom prst="rect">
            <a:avLst/>
          </a:prstGeom>
        </p:spPr>
      </p:pic>
      <p:pic>
        <p:nvPicPr>
          <p:cNvPr id="42" name="Picture 41">
            <a:extLst>
              <a:ext uri="{FF2B5EF4-FFF2-40B4-BE49-F238E27FC236}">
                <a16:creationId xmlns:a16="http://schemas.microsoft.com/office/drawing/2014/main" id="{E25F0EA0-EB0C-03AA-BC81-93B90CCC5E7F}"/>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6361170" y="4063254"/>
            <a:ext cx="1336792" cy="1178918"/>
          </a:xfrm>
          <a:prstGeom prst="rect">
            <a:avLst/>
          </a:prstGeom>
        </p:spPr>
      </p:pic>
      <p:pic>
        <p:nvPicPr>
          <p:cNvPr id="1026" name="Picture 2" descr="What does NHS England do? And why is it being abolished? - BBC News">
            <a:extLst>
              <a:ext uri="{FF2B5EF4-FFF2-40B4-BE49-F238E27FC236}">
                <a16:creationId xmlns:a16="http://schemas.microsoft.com/office/drawing/2014/main" id="{CBA353F4-D855-E4EE-3648-1367BC7DE010}"/>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697963" y="2892034"/>
            <a:ext cx="1524951" cy="117122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Understanding Mental Health: Importance, Challenges, and Solutions |  Lifehack">
            <a:extLst>
              <a:ext uri="{FF2B5EF4-FFF2-40B4-BE49-F238E27FC236}">
                <a16:creationId xmlns:a16="http://schemas.microsoft.com/office/drawing/2014/main" id="{9202DEF4-A04B-A7D7-EBF3-6768551D546C}"/>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7697962" y="4063253"/>
            <a:ext cx="1496825" cy="11635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391594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1811</Words>
  <Application>Microsoft Office PowerPoint</Application>
  <PresentationFormat>Widescreen</PresentationFormat>
  <Paragraphs>107</Paragraphs>
  <Slides>1</Slides>
  <Notes>1</Notes>
  <HiddenSlides>0</HiddenSlides>
  <MMClips>0</MMClips>
  <ScaleCrop>false</ScaleCrop>
  <HeadingPairs>
    <vt:vector size="4" baseType="variant">
      <vt:variant>
        <vt:lpstr>Tema</vt:lpstr>
      </vt:variant>
      <vt:variant>
        <vt:i4>1</vt:i4>
      </vt:variant>
      <vt:variant>
        <vt:lpstr>Titoli diapositive</vt:lpstr>
      </vt:variant>
      <vt:variant>
        <vt:i4>1</vt:i4>
      </vt:variant>
    </vt:vector>
  </HeadingPairs>
  <TitlesOfParts>
    <vt:vector size="2" baseType="lpstr">
      <vt:lpstr>Office Theme</vt:lpstr>
      <vt:lpstr>Presentazione standard di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Presentazione standard di PowerPoint</dc:title>
  <dc:creator/>
  <cp:lastModifiedBy>Ramona Ramy</cp:lastModifiedBy>
  <cp:revision>2</cp:revision>
  <dcterms:created xsi:type="dcterms:W3CDTF">2026-03-20T11:07:23Z</dcterms:created>
  <dcterms:modified xsi:type="dcterms:W3CDTF">2026-03-24T14:18:04Z</dcterms:modified>
</cp:coreProperties>
</file>